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93"/>
  </p:notesMasterIdLst>
  <p:sldIdLst>
    <p:sldId id="256" r:id="rId2"/>
    <p:sldId id="257" r:id="rId3"/>
    <p:sldId id="258" r:id="rId4"/>
    <p:sldId id="260" r:id="rId5"/>
    <p:sldId id="259" r:id="rId6"/>
    <p:sldId id="262" r:id="rId7"/>
    <p:sldId id="263" r:id="rId8"/>
    <p:sldId id="261" r:id="rId9"/>
    <p:sldId id="264" r:id="rId10"/>
    <p:sldId id="265" r:id="rId11"/>
    <p:sldId id="267" r:id="rId12"/>
    <p:sldId id="270" r:id="rId13"/>
    <p:sldId id="271" r:id="rId14"/>
    <p:sldId id="266" r:id="rId15"/>
    <p:sldId id="272" r:id="rId16"/>
    <p:sldId id="274" r:id="rId17"/>
    <p:sldId id="276" r:id="rId18"/>
    <p:sldId id="277" r:id="rId19"/>
    <p:sldId id="278" r:id="rId20"/>
    <p:sldId id="279" r:id="rId21"/>
    <p:sldId id="280" r:id="rId22"/>
    <p:sldId id="281" r:id="rId23"/>
    <p:sldId id="283" r:id="rId24"/>
    <p:sldId id="282" r:id="rId25"/>
    <p:sldId id="284" r:id="rId26"/>
    <p:sldId id="285" r:id="rId27"/>
    <p:sldId id="286" r:id="rId28"/>
    <p:sldId id="287" r:id="rId29"/>
    <p:sldId id="288" r:id="rId30"/>
    <p:sldId id="289" r:id="rId31"/>
    <p:sldId id="291" r:id="rId32"/>
    <p:sldId id="292" r:id="rId33"/>
    <p:sldId id="293" r:id="rId34"/>
    <p:sldId id="339" r:id="rId35"/>
    <p:sldId id="294" r:id="rId36"/>
    <p:sldId id="295" r:id="rId37"/>
    <p:sldId id="296" r:id="rId38"/>
    <p:sldId id="297" r:id="rId39"/>
    <p:sldId id="298" r:id="rId40"/>
    <p:sldId id="299" r:id="rId41"/>
    <p:sldId id="300" r:id="rId42"/>
    <p:sldId id="301" r:id="rId43"/>
    <p:sldId id="302" r:id="rId44"/>
    <p:sldId id="327"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8" r:id="rId67"/>
    <p:sldId id="303" r:id="rId68"/>
    <p:sldId id="304" r:id="rId69"/>
    <p:sldId id="305" r:id="rId70"/>
    <p:sldId id="329" r:id="rId71"/>
    <p:sldId id="330" r:id="rId72"/>
    <p:sldId id="331" r:id="rId73"/>
    <p:sldId id="332" r:id="rId74"/>
    <p:sldId id="333" r:id="rId75"/>
    <p:sldId id="334" r:id="rId76"/>
    <p:sldId id="335" r:id="rId77"/>
    <p:sldId id="336" r:id="rId78"/>
    <p:sldId id="337" r:id="rId79"/>
    <p:sldId id="338" r:id="rId80"/>
    <p:sldId id="340" r:id="rId81"/>
    <p:sldId id="343" r:id="rId82"/>
    <p:sldId id="341" r:id="rId83"/>
    <p:sldId id="344" r:id="rId84"/>
    <p:sldId id="342" r:id="rId85"/>
    <p:sldId id="345" r:id="rId86"/>
    <p:sldId id="346" r:id="rId87"/>
    <p:sldId id="347" r:id="rId88"/>
    <p:sldId id="348" r:id="rId89"/>
    <p:sldId id="349" r:id="rId90"/>
    <p:sldId id="350" r:id="rId91"/>
    <p:sldId id="351"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97" Type="http://schemas.openxmlformats.org/officeDocument/2006/relationships/tableStyles" Target="tableStyle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viewProps" Target="view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notesMaster" Target="notesMasters/notesMaster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FA63EC-22D9-406E-A0B6-0029C6276786}" type="datetimeFigureOut">
              <a:rPr lang="en-US"/>
              <a:pPr>
                <a:defRPr/>
              </a:pPr>
              <a:t>10/24/2019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F6508D0-6E90-4834-9C0B-7F98044D7251}" type="slidenum">
              <a:rPr lang="en-US" altLang="en-US"/>
              <a:pPr/>
              <a:t>‹#›</a:t>
            </a:fld>
            <a:endParaRPr lang="en-US" altLang="en-US"/>
          </a:p>
        </p:txBody>
      </p:sp>
    </p:spTree>
    <p:extLst>
      <p:ext uri="{BB962C8B-B14F-4D97-AF65-F5344CB8AC3E}">
        <p14:creationId xmlns:p14="http://schemas.microsoft.com/office/powerpoint/2010/main" val="2872679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5F58DD-18D7-4205-AB33-DF4800F8F74A}" type="slidenum">
              <a:rPr lang="en-US" altLang="en-US">
                <a:latin typeface="Calibri" panose="020F0502020204030204" pitchFamily="34" charset="0"/>
              </a:rPr>
              <a:pPr eaLnBrk="1" hangingPunct="1"/>
              <a:t>6</a:t>
            </a:fld>
            <a:endParaRPr lang="en-US" altLang="en-US" dirty="0">
              <a:latin typeface="Calibri" panose="020F0502020204030204" pitchFamily="34"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741049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EA283F-ACD7-4198-9D66-2B711A189335}" type="slidenum">
              <a:rPr lang="en-US" altLang="en-US">
                <a:latin typeface="Calibri" panose="020F0502020204030204" pitchFamily="34" charset="0"/>
              </a:rPr>
              <a:pPr eaLnBrk="1" hangingPunct="1"/>
              <a:t>46</a:t>
            </a:fld>
            <a:endParaRPr lang="en-US" altLang="en-US">
              <a:latin typeface="Calibri" panose="020F0502020204030204" pitchFamily="34" charset="0"/>
            </a:endParaRPr>
          </a:p>
        </p:txBody>
      </p:sp>
      <p:sp>
        <p:nvSpPr>
          <p:cNvPr id="99331"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850182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C5C8FE-D6D2-413F-BA9C-8197B64C69F0}" type="slidenum">
              <a:rPr lang="en-US" altLang="en-US">
                <a:latin typeface="Calibri" panose="020F0502020204030204" pitchFamily="34" charset="0"/>
              </a:rPr>
              <a:pPr eaLnBrk="1" hangingPunct="1"/>
              <a:t>47</a:t>
            </a:fld>
            <a:endParaRPr lang="en-US" altLang="en-US">
              <a:latin typeface="Calibri" panose="020F0502020204030204" pitchFamily="34"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4251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AF4E15-53D9-4F5A-9F56-17684B293A6A}" type="slidenum">
              <a:rPr lang="en-US" altLang="en-US">
                <a:latin typeface="Calibri" panose="020F0502020204030204" pitchFamily="34" charset="0"/>
              </a:rPr>
              <a:pPr eaLnBrk="1" hangingPunct="1"/>
              <a:t>48</a:t>
            </a:fld>
            <a:endParaRPr lang="en-US" altLang="en-US">
              <a:latin typeface="Calibri" panose="020F0502020204030204" pitchFamily="34" charset="0"/>
            </a:endParaRPr>
          </a:p>
        </p:txBody>
      </p:sp>
      <p:sp>
        <p:nvSpPr>
          <p:cNvPr id="101379"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10904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E1830E-A0EF-4CFE-A1B4-5DCDF98ECFCC}" type="slidenum">
              <a:rPr lang="en-US" altLang="en-US">
                <a:latin typeface="Calibri" panose="020F0502020204030204" pitchFamily="34" charset="0"/>
              </a:rPr>
              <a:pPr eaLnBrk="1" hangingPunct="1"/>
              <a:t>49</a:t>
            </a:fld>
            <a:endParaRPr lang="en-US" altLang="en-US">
              <a:latin typeface="Calibri" panose="020F0502020204030204" pitchFamily="34" charset="0"/>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272824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B30AE8-B9CF-4143-B371-A05B0EB031F4}"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472757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9F6417-9CF5-448D-8D1B-2DEEAFBB5F01}" type="slidenum">
              <a:rPr lang="en-US" altLang="en-US">
                <a:latin typeface="Calibri" panose="020F0502020204030204" pitchFamily="34" charset="0"/>
              </a:rPr>
              <a:pPr eaLnBrk="1" hangingPunct="1"/>
              <a:t>51</a:t>
            </a:fld>
            <a:endParaRPr lang="en-US" altLang="en-US">
              <a:latin typeface="Calibri" panose="020F0502020204030204"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558647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886D9D-3023-4683-A151-0E951E6253FA}" type="slidenum">
              <a:rPr lang="en-US" altLang="en-US">
                <a:latin typeface="Calibri" panose="020F0502020204030204" pitchFamily="34" charset="0"/>
              </a:rPr>
              <a:pPr eaLnBrk="1" hangingPunct="1"/>
              <a:t>52</a:t>
            </a:fld>
            <a:endParaRPr lang="en-US" altLang="en-US">
              <a:latin typeface="Calibri" panose="020F0502020204030204" pitchFamily="34" charset="0"/>
            </a:endParaRPr>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39941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B52EC0-A392-4BA7-BCC1-8A9E60457028}" type="slidenum">
              <a:rPr lang="en-US" altLang="en-US">
                <a:latin typeface="Calibri" panose="020F0502020204030204" pitchFamily="34" charset="0"/>
              </a:rPr>
              <a:pPr eaLnBrk="1" hangingPunct="1"/>
              <a:t>53</a:t>
            </a:fld>
            <a:endParaRPr lang="en-US" altLang="en-US">
              <a:latin typeface="Calibri" panose="020F0502020204030204" pitchFamily="34" charset="0"/>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955288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26E709-0607-473F-A532-4CF627C8C4E2}" type="slidenum">
              <a:rPr lang="en-US" altLang="en-US">
                <a:latin typeface="Calibri" panose="020F0502020204030204" pitchFamily="34" charset="0"/>
              </a:rPr>
              <a:pPr eaLnBrk="1" hangingPunct="1"/>
              <a:t>54</a:t>
            </a:fld>
            <a:endParaRPr lang="en-US" altLang="en-US">
              <a:latin typeface="Calibri" panose="020F0502020204030204" pitchFamily="34" charset="0"/>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475769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A58E70-6D2C-46F2-B5E3-61C4191B05B9}" type="slidenum">
              <a:rPr lang="en-US" altLang="en-US">
                <a:latin typeface="Calibri" panose="020F0502020204030204" pitchFamily="34" charset="0"/>
              </a:rPr>
              <a:pPr eaLnBrk="1" hangingPunct="1"/>
              <a:t>55</a:t>
            </a:fld>
            <a:endParaRPr lang="en-US" altLang="en-US">
              <a:latin typeface="Calibri" panose="020F0502020204030204" pitchFamily="34"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6759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57321B-FBC8-499B-A24D-2FB535316F0B}"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077328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344D89-0ABF-428C-BB5C-444128436578}" type="slidenum">
              <a:rPr lang="en-US" altLang="en-US">
                <a:latin typeface="Calibri" panose="020F0502020204030204" pitchFamily="34" charset="0"/>
              </a:rPr>
              <a:pPr eaLnBrk="1" hangingPunct="1"/>
              <a:t>56</a:t>
            </a:fld>
            <a:endParaRPr lang="en-US" altLang="en-US">
              <a:latin typeface="Calibri" panose="020F0502020204030204" pitchFamily="34" charset="0"/>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32690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00A9EE-4C57-4313-BD72-3F15971A67E1}" type="slidenum">
              <a:rPr lang="en-US" altLang="en-US">
                <a:latin typeface="Calibri" panose="020F0502020204030204" pitchFamily="34" charset="0"/>
              </a:rPr>
              <a:pPr eaLnBrk="1" hangingPunct="1"/>
              <a:t>57</a:t>
            </a:fld>
            <a:endParaRPr lang="en-US" altLang="en-US">
              <a:latin typeface="Calibri" panose="020F0502020204030204" pitchFamily="34"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77214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28B424-9A1B-44A4-89EE-3CC75E86A737}" type="slidenum">
              <a:rPr lang="en-US" altLang="en-US">
                <a:latin typeface="Calibri" panose="020F0502020204030204" pitchFamily="34" charset="0"/>
              </a:rPr>
              <a:pPr eaLnBrk="1" hangingPunct="1"/>
              <a:t>58</a:t>
            </a:fld>
            <a:endParaRPr lang="en-US" altLang="en-US">
              <a:latin typeface="Calibri" panose="020F0502020204030204" pitchFamily="34" charset="0"/>
            </a:endParaRPr>
          </a:p>
        </p:txBody>
      </p:sp>
      <p:sp>
        <p:nvSpPr>
          <p:cNvPr id="111619"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908559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FE3BCC-AE4D-42C1-A743-29BB19C1B052}" type="slidenum">
              <a:rPr lang="en-US" altLang="en-US">
                <a:latin typeface="Calibri" panose="020F0502020204030204" pitchFamily="34" charset="0"/>
              </a:rPr>
              <a:pPr eaLnBrk="1" hangingPunct="1"/>
              <a:t>59</a:t>
            </a:fld>
            <a:endParaRPr lang="en-US" altLang="en-US">
              <a:latin typeface="Calibri" panose="020F0502020204030204" pitchFamily="34"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239955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282AD3-1C8F-403E-B2A9-C25549081113}" type="slidenum">
              <a:rPr lang="en-US" altLang="en-US">
                <a:latin typeface="Calibri" panose="020F0502020204030204" pitchFamily="34" charset="0"/>
              </a:rPr>
              <a:pPr eaLnBrk="1" hangingPunct="1"/>
              <a:t>60</a:t>
            </a:fld>
            <a:endParaRPr lang="en-US" altLang="en-US">
              <a:latin typeface="Calibri" panose="020F0502020204030204" pitchFamily="34" charset="0"/>
            </a:endParaRPr>
          </a:p>
        </p:txBody>
      </p:sp>
      <p:sp>
        <p:nvSpPr>
          <p:cNvPr id="113667"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8"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657205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B5DFB0-D19F-49E5-890A-1C66922EB10F}" type="slidenum">
              <a:rPr lang="en-US" altLang="en-US">
                <a:latin typeface="Calibri" panose="020F0502020204030204" pitchFamily="34" charset="0"/>
              </a:rPr>
              <a:pPr eaLnBrk="1" hangingPunct="1"/>
              <a:t>61</a:t>
            </a:fld>
            <a:endParaRPr lang="en-US" altLang="en-US">
              <a:latin typeface="Calibri" panose="020F0502020204030204" pitchFamily="34" charset="0"/>
            </a:endParaRPr>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2"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989319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EF5A54-E49E-4FDA-B477-CB939D13EF23}" type="slidenum">
              <a:rPr lang="en-US" altLang="en-US">
                <a:latin typeface="Calibri" panose="020F0502020204030204" pitchFamily="34" charset="0"/>
              </a:rPr>
              <a:pPr eaLnBrk="1" hangingPunct="1"/>
              <a:t>62</a:t>
            </a:fld>
            <a:endParaRPr lang="en-US" altLang="en-US">
              <a:latin typeface="Calibri" panose="020F0502020204030204" pitchFamily="34" charset="0"/>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6"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840565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5328A4-386B-41B9-827D-D48D6098C6A8}" type="slidenum">
              <a:rPr lang="en-US" altLang="en-US">
                <a:latin typeface="Calibri" panose="020F0502020204030204" pitchFamily="34" charset="0"/>
              </a:rPr>
              <a:pPr eaLnBrk="1" hangingPunct="1"/>
              <a:t>63</a:t>
            </a:fld>
            <a:endParaRPr lang="en-US" altLang="en-US">
              <a:latin typeface="Calibri" panose="020F0502020204030204" pitchFamily="34" charset="0"/>
            </a:endParaRPr>
          </a:p>
        </p:txBody>
      </p:sp>
      <p:sp>
        <p:nvSpPr>
          <p:cNvPr id="116739"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0"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470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7E2983-47C1-4256-92F1-66845101C377}" type="slidenum">
              <a:rPr lang="en-US" altLang="en-US">
                <a:latin typeface="Calibri" panose="020F0502020204030204" pitchFamily="34" charset="0"/>
              </a:rPr>
              <a:pPr eaLnBrk="1" hangingPunct="1"/>
              <a:t>64</a:t>
            </a:fld>
            <a:endParaRPr lang="en-US" altLang="en-US">
              <a:latin typeface="Calibri" panose="020F0502020204030204" pitchFamily="34" charset="0"/>
            </a:endParaRPr>
          </a:p>
        </p:txBody>
      </p:sp>
      <p:sp>
        <p:nvSpPr>
          <p:cNvPr id="117763"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743593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23746C-B71E-40D4-BAA8-854560069056}" type="slidenum">
              <a:rPr lang="en-US" altLang="en-US">
                <a:latin typeface="Calibri" panose="020F0502020204030204" pitchFamily="34" charset="0"/>
              </a:rPr>
              <a:pPr eaLnBrk="1" hangingPunct="1"/>
              <a:t>65</a:t>
            </a:fld>
            <a:endParaRPr lang="en-US" altLang="en-US">
              <a:latin typeface="Calibri" panose="020F0502020204030204" pitchFamily="34" charset="0"/>
            </a:endParaRPr>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8"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49855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D589FF-6D8A-4976-85B3-CCA495B56641}"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
        <p:nvSpPr>
          <p:cNvPr id="92163"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3526487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6508D0-6E90-4834-9C0B-7F98044D7251}" type="slidenum">
              <a:rPr lang="en-US" altLang="en-US" smtClean="0"/>
              <a:pPr/>
              <a:t>68</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FE6550-4153-463D-80A0-2D5C0ECED8FB}" type="slidenum">
              <a:rPr lang="ar-SA" altLang="en-US">
                <a:latin typeface="Calibri" panose="020F0502020204030204" pitchFamily="34" charset="0"/>
              </a:rPr>
              <a:pPr eaLnBrk="1" hangingPunct="1"/>
              <a:t>70</a:t>
            </a:fld>
            <a:endParaRPr lang="en-US" altLang="en-US">
              <a:latin typeface="Calibri" panose="020F0502020204030204" pitchFamily="34" charset="0"/>
            </a:endParaRPr>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25696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826CAE-A0DF-4B4B-8F75-719E6E93B69D}" type="slidenum">
              <a:rPr lang="ar-SA" altLang="en-US">
                <a:latin typeface="Calibri" panose="020F0502020204030204" pitchFamily="34" charset="0"/>
              </a:rPr>
              <a:pPr eaLnBrk="1" hangingPunct="1"/>
              <a:t>71</a:t>
            </a:fld>
            <a:endParaRPr lang="en-US" altLang="en-US">
              <a:latin typeface="Calibri" panose="020F0502020204030204" pitchFamily="34" charset="0"/>
            </a:endParaRPr>
          </a:p>
        </p:txBody>
      </p:sp>
      <p:sp>
        <p:nvSpPr>
          <p:cNvPr id="1208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29666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63BB9E-EF74-47A3-9F28-576C1246C739}" type="slidenum">
              <a:rPr lang="ar-SA" altLang="en-US">
                <a:latin typeface="Calibri" panose="020F0502020204030204" pitchFamily="34" charset="0"/>
              </a:rPr>
              <a:pPr eaLnBrk="1" hangingPunct="1"/>
              <a:t>72</a:t>
            </a:fld>
            <a:endParaRPr lang="en-US" altLang="en-US">
              <a:latin typeface="Calibri" panose="020F0502020204030204" pitchFamily="34" charset="0"/>
            </a:endParaRPr>
          </a:p>
        </p:txBody>
      </p:sp>
      <p:sp>
        <p:nvSpPr>
          <p:cNvPr id="1218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8838943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63D0F5-ADBA-4527-A29B-7496437BE524}" type="slidenum">
              <a:rPr lang="ar-SA" altLang="en-US">
                <a:latin typeface="Calibri" panose="020F0502020204030204" pitchFamily="34" charset="0"/>
              </a:rPr>
              <a:pPr eaLnBrk="1" hangingPunct="1"/>
              <a:t>73</a:t>
            </a:fld>
            <a:endParaRPr lang="en-US" altLang="en-US">
              <a:latin typeface="Calibri" panose="020F0502020204030204" pitchFamily="34" charset="0"/>
            </a:endParaRPr>
          </a:p>
        </p:txBody>
      </p:sp>
      <p:sp>
        <p:nvSpPr>
          <p:cNvPr id="1228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978326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E88009-E58E-49C0-AD45-C491E0FE0C03}" type="slidenum">
              <a:rPr lang="ar-SA" altLang="en-US">
                <a:latin typeface="Calibri" panose="020F0502020204030204" pitchFamily="34" charset="0"/>
              </a:rPr>
              <a:pPr eaLnBrk="1" hangingPunct="1"/>
              <a:t>74</a:t>
            </a:fld>
            <a:endParaRPr lang="en-US" altLang="en-US">
              <a:latin typeface="Calibri" panose="020F0502020204030204" pitchFamily="34" charset="0"/>
            </a:endParaRPr>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5829404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B1B290-A29D-42B5-A789-81153AF5A958}" type="slidenum">
              <a:rPr lang="ar-SA" altLang="en-US">
                <a:latin typeface="Calibri" panose="020F0502020204030204" pitchFamily="34" charset="0"/>
              </a:rPr>
              <a:pPr eaLnBrk="1" hangingPunct="1"/>
              <a:t>75</a:t>
            </a:fld>
            <a:endParaRPr lang="en-US" altLang="en-US">
              <a:latin typeface="Calibri" panose="020F0502020204030204" pitchFamily="34" charset="0"/>
            </a:endParaRPr>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294175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D23482-D891-4B39-875E-7A9FCBCD3E32}" type="slidenum">
              <a:rPr lang="ar-SA" altLang="en-US">
                <a:latin typeface="Calibri" panose="020F0502020204030204" pitchFamily="34" charset="0"/>
              </a:rPr>
              <a:pPr eaLnBrk="1" hangingPunct="1"/>
              <a:t>76</a:t>
            </a:fld>
            <a:endParaRPr lang="en-US" altLang="en-US">
              <a:latin typeface="Calibri" panose="020F0502020204030204" pitchFamily="34" charset="0"/>
            </a:endParaRPr>
          </a:p>
        </p:txBody>
      </p:sp>
      <p:sp>
        <p:nvSpPr>
          <p:cNvPr id="1259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9288421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118634-04AC-49D0-94B0-8D2F98243178}" type="slidenum">
              <a:rPr lang="ar-SA" altLang="en-US">
                <a:latin typeface="Calibri" panose="020F0502020204030204" pitchFamily="34" charset="0"/>
              </a:rPr>
              <a:pPr eaLnBrk="1" hangingPunct="1"/>
              <a:t>77</a:t>
            </a:fld>
            <a:endParaRPr lang="en-US" altLang="en-US">
              <a:latin typeface="Calibri" panose="020F0502020204030204" pitchFamily="34" charset="0"/>
            </a:endParaRPr>
          </a:p>
        </p:txBody>
      </p:sp>
      <p:sp>
        <p:nvSpPr>
          <p:cNvPr id="1269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1747170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9E0CE01-528F-4524-A2B6-4A7BE7031860}" type="slidenum">
              <a:rPr lang="ar-SA" altLang="en-US">
                <a:latin typeface="Calibri" panose="020F0502020204030204" pitchFamily="34" charset="0"/>
              </a:rPr>
              <a:pPr eaLnBrk="1" hangingPunct="1"/>
              <a:t>78</a:t>
            </a:fld>
            <a:endParaRPr lang="en-US" altLang="en-US">
              <a:latin typeface="Calibri" panose="020F0502020204030204" pitchFamily="34" charset="0"/>
            </a:endParaRPr>
          </a:p>
        </p:txBody>
      </p:sp>
      <p:sp>
        <p:nvSpPr>
          <p:cNvPr id="1280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499813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21DF04-9713-4A83-8304-D6ED6877D6A7}"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7904301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509B34-5CCE-41C4-B644-A64324853475}" type="slidenum">
              <a:rPr lang="ar-SA" altLang="en-US">
                <a:latin typeface="Calibri" panose="020F0502020204030204" pitchFamily="34" charset="0"/>
              </a:rPr>
              <a:pPr eaLnBrk="1" hangingPunct="1"/>
              <a:t>79</a:t>
            </a:fld>
            <a:endParaRPr lang="en-US" altLang="en-US">
              <a:latin typeface="Calibri" panose="020F0502020204030204" pitchFamily="34" charset="0"/>
            </a:endParaRPr>
          </a:p>
        </p:txBody>
      </p:sp>
      <p:sp>
        <p:nvSpPr>
          <p:cNvPr id="1290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877180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7"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98E4CC-4699-4F09-B60C-FEBDB1782F25}"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377429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536F52-E5C9-4A12-B2A1-D37450BE9FB9}"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116064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D5D3E7-6AB2-4666-B00A-A949DE0088A4}"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275737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6F8B1E-EC46-437C-A9FF-B793DE490C28}"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
        <p:nvSpPr>
          <p:cNvPr id="97283"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304154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2F3271-C23B-4C3C-94B9-465A46D1B9CE}" type="slidenum">
              <a:rPr lang="en-US" altLang="en-US">
                <a:latin typeface="Calibri" panose="020F0502020204030204" pitchFamily="34" charset="0"/>
              </a:rPr>
              <a:pPr eaLnBrk="1" hangingPunct="1"/>
              <a:t>45</a:t>
            </a:fld>
            <a:endParaRPr lang="en-US" altLang="en-US">
              <a:latin typeface="Calibri" panose="020F0502020204030204"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992712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slideMaster" Target="../slideMasters/slideMaster1.xml" /><Relationship Id="rId1" Type="http://schemas.openxmlformats.org/officeDocument/2006/relationships/themeOverride" Target="../theme/themeOverride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slideMaster" Target="../slideMasters/slideMaster1.xml" /><Relationship Id="rId1" Type="http://schemas.openxmlformats.org/officeDocument/2006/relationships/themeOverride" Target="../theme/themeOverride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AE4404EF-EA90-48D8-AD79-955DB9138440}" type="datetimeFigureOut">
              <a:rPr lang="en-US"/>
              <a:pPr>
                <a:defRPr/>
              </a:pPr>
              <a:t>10/24/2019</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solidFill>
                  <a:srgbClr val="FFFFFF"/>
                </a:solidFill>
              </a:defRPr>
            </a:lvl1pPr>
          </a:lstStyle>
          <a:p>
            <a:fld id="{09B005FA-54A2-4B65-814C-936D6AC31341}" type="slidenum">
              <a:rPr lang="en-US" altLang="en-US"/>
              <a:pPr/>
              <a:t>‹#›</a:t>
            </a:fld>
            <a:endParaRPr lang="en-US" altLang="en-US"/>
          </a:p>
        </p:txBody>
      </p:sp>
    </p:spTree>
    <p:extLst>
      <p:ext uri="{BB962C8B-B14F-4D97-AF65-F5344CB8AC3E}">
        <p14:creationId xmlns:p14="http://schemas.microsoft.com/office/powerpoint/2010/main" val="3565859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9F7C2AD-936A-4574-9B1D-4BF3C74065F0}" type="datetimeFigureOut">
              <a:rPr lang="en-US"/>
              <a:pPr>
                <a:defRPr/>
              </a:pPr>
              <a:t>10/24/2019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5F3986B-EEA4-4E9F-900F-282FBAFFD994}" type="slidenum">
              <a:rPr lang="en-US" altLang="en-US"/>
              <a:pPr/>
              <a:t>‹#›</a:t>
            </a:fld>
            <a:endParaRPr lang="en-US" altLang="en-US"/>
          </a:p>
        </p:txBody>
      </p:sp>
    </p:spTree>
    <p:extLst>
      <p:ext uri="{BB962C8B-B14F-4D97-AF65-F5344CB8AC3E}">
        <p14:creationId xmlns:p14="http://schemas.microsoft.com/office/powerpoint/2010/main" val="424049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C7A4FCD0-EF26-4BB8-8CE7-FA1A2F768A80}" type="datetimeFigureOut">
              <a:rPr lang="en-US"/>
              <a:pPr>
                <a:defRPr/>
              </a:pPr>
              <a:t>10/24/2019</a:t>
            </a:fld>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C8DAFD7-7E69-4BB1-9DF3-9C45E660A2FF}" type="slidenum">
              <a:rPr lang="en-US" altLang="en-US"/>
              <a:pPr/>
              <a:t>‹#›</a:t>
            </a:fld>
            <a:endParaRPr lang="en-US" altLang="en-US"/>
          </a:p>
        </p:txBody>
      </p:sp>
    </p:spTree>
    <p:extLst>
      <p:ext uri="{BB962C8B-B14F-4D97-AF65-F5344CB8AC3E}">
        <p14:creationId xmlns:p14="http://schemas.microsoft.com/office/powerpoint/2010/main" val="97394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http://www.techcats.net/wp-content/uploads/2010/02/memory.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9000" y="5105400"/>
            <a:ext cx="18415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5448"/>
            <a:ext cx="8229600" cy="125272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9F9EFB2-5A91-4205-8383-9F70A23CCC90}" type="datetimeFigureOut">
              <a:rPr lang="en-US"/>
              <a:pPr>
                <a:defRPr/>
              </a:pPr>
              <a:t>10/24/2019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9D8620C-7C53-409F-BC73-3962817AB6C3}" type="slidenum">
              <a:rPr lang="en-US" altLang="en-US"/>
              <a:pPr/>
              <a:t>‹#›</a:t>
            </a:fld>
            <a:endParaRPr lang="en-US" altLang="en-US"/>
          </a:p>
        </p:txBody>
      </p:sp>
    </p:spTree>
    <p:extLst>
      <p:ext uri="{BB962C8B-B14F-4D97-AF65-F5344CB8AC3E}">
        <p14:creationId xmlns:p14="http://schemas.microsoft.com/office/powerpoint/2010/main" val="47145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1"/>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717296CC-1877-4CA7-9CD7-A85BCE188EA7}" type="datetimeFigureOut">
              <a:rPr lang="en-US"/>
              <a:pPr>
                <a:defRPr/>
              </a:pPr>
              <a:t>10/24/2019</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solidFill>
                  <a:srgbClr val="FFFFFF"/>
                </a:solidFill>
              </a:defRPr>
            </a:lvl1pPr>
          </a:lstStyle>
          <a:p>
            <a:fld id="{1E7FFE93-AD5C-4A8E-B102-23691E490619}" type="slidenum">
              <a:rPr lang="en-US" altLang="en-US"/>
              <a:pPr/>
              <a:t>‹#›</a:t>
            </a:fld>
            <a:endParaRPr lang="en-US" altLang="en-US"/>
          </a:p>
        </p:txBody>
      </p:sp>
    </p:spTree>
    <p:extLst>
      <p:ext uri="{BB962C8B-B14F-4D97-AF65-F5344CB8AC3E}">
        <p14:creationId xmlns:p14="http://schemas.microsoft.com/office/powerpoint/2010/main" val="41458469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3AD6089-5ECA-4202-B454-DAB3959139EB}" type="datetimeFigureOut">
              <a:rPr lang="en-US"/>
              <a:pPr>
                <a:defRPr/>
              </a:pPr>
              <a:t>10/24/2019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C72F8F5-3EAE-44B2-BFBC-B89C1D385C1D}" type="slidenum">
              <a:rPr lang="en-US" altLang="en-US"/>
              <a:pPr/>
              <a:t>‹#›</a:t>
            </a:fld>
            <a:endParaRPr lang="en-US" altLang="en-US"/>
          </a:p>
        </p:txBody>
      </p:sp>
    </p:spTree>
    <p:extLst>
      <p:ext uri="{BB962C8B-B14F-4D97-AF65-F5344CB8AC3E}">
        <p14:creationId xmlns:p14="http://schemas.microsoft.com/office/powerpoint/2010/main" val="116555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2F4C17-6527-4CC5-82E4-E1FA1768E31D}" type="datetimeFigureOut">
              <a:rPr lang="en-US"/>
              <a:pPr>
                <a:defRPr/>
              </a:pPr>
              <a:t>10/24/2019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22F70331-0B11-4FE7-A2E0-9B2B098ACFE7}" type="slidenum">
              <a:rPr lang="en-US" altLang="en-US"/>
              <a:pPr/>
              <a:t>‹#›</a:t>
            </a:fld>
            <a:endParaRPr lang="en-US" altLang="en-US"/>
          </a:p>
        </p:txBody>
      </p:sp>
    </p:spTree>
    <p:extLst>
      <p:ext uri="{BB962C8B-B14F-4D97-AF65-F5344CB8AC3E}">
        <p14:creationId xmlns:p14="http://schemas.microsoft.com/office/powerpoint/2010/main" val="3869794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FD7D741-E9A2-4E4A-B97B-DE2125723D2F}" type="datetimeFigureOut">
              <a:rPr lang="en-US"/>
              <a:pPr>
                <a:defRPr/>
              </a:pPr>
              <a:t>10/24/2019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449FA7A-B261-4C96-BA6B-B4E1E7CA91DD}" type="slidenum">
              <a:rPr lang="en-US" altLang="en-US"/>
              <a:pPr/>
              <a:t>‹#›</a:t>
            </a:fld>
            <a:endParaRPr lang="en-US" altLang="en-US"/>
          </a:p>
        </p:txBody>
      </p:sp>
    </p:spTree>
    <p:extLst>
      <p:ext uri="{BB962C8B-B14F-4D97-AF65-F5344CB8AC3E}">
        <p14:creationId xmlns:p14="http://schemas.microsoft.com/office/powerpoint/2010/main" val="301489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9B761346-7CDC-4C23-A730-E4D8F1F78493}" type="datetimeFigureOut">
              <a:rPr lang="en-US"/>
              <a:pPr>
                <a:defRPr/>
              </a:pPr>
              <a:t>10/24/2019</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2396630E-27CA-4EE3-892F-CFD008FE4AC4}" type="slidenum">
              <a:rPr lang="en-US" altLang="en-US"/>
              <a:pPr/>
              <a:t>‹#›</a:t>
            </a:fld>
            <a:endParaRPr lang="en-US" altLang="en-US"/>
          </a:p>
        </p:txBody>
      </p:sp>
    </p:spTree>
    <p:extLst>
      <p:ext uri="{BB962C8B-B14F-4D97-AF65-F5344CB8AC3E}">
        <p14:creationId xmlns:p14="http://schemas.microsoft.com/office/powerpoint/2010/main" val="104618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11"/>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fld id="{CD06CDD7-2236-42DF-A5D3-8CC8C364FED5}" type="datetimeFigureOut">
              <a:rPr lang="en-US"/>
              <a:pPr>
                <a:defRPr/>
              </a:pPr>
              <a:t>10/24/2019</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BA4EB0CE-2878-431B-88CA-1CA716A03C5A}" type="slidenum">
              <a:rPr lang="en-US" altLang="en-US"/>
              <a:pPr/>
              <a:t>‹#›</a:t>
            </a:fld>
            <a:endParaRPr lang="en-US" altLang="en-US"/>
          </a:p>
        </p:txBody>
      </p:sp>
    </p:spTree>
    <p:extLst>
      <p:ext uri="{BB962C8B-B14F-4D97-AF65-F5344CB8AC3E}">
        <p14:creationId xmlns:p14="http://schemas.microsoft.com/office/powerpoint/2010/main" val="102055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10"/>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fld id="{A49BE412-2FEC-4D6A-B99D-3075E8C4CC68}" type="datetimeFigureOut">
              <a:rPr lang="en-US"/>
              <a:pPr>
                <a:defRPr/>
              </a:pPr>
              <a:t>10/24/2019</a:t>
            </a:fld>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fld id="{B2B80F31-754C-4F02-B5FA-E9FF75E2EAB1}" type="slidenum">
              <a:rPr lang="en-US" altLang="en-US"/>
              <a:pPr/>
              <a:t>‹#›</a:t>
            </a:fld>
            <a:endParaRPr lang="en-US" altLang="en-US"/>
          </a:p>
        </p:txBody>
      </p:sp>
    </p:spTree>
    <p:extLst>
      <p:ext uri="{BB962C8B-B14F-4D97-AF65-F5344CB8AC3E}">
        <p14:creationId xmlns:p14="http://schemas.microsoft.com/office/powerpoint/2010/main" val="57969349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bwMode="auto">
          <a:xfrm>
            <a:off x="457200" y="1774825"/>
            <a:ext cx="8229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fontAlgn="auto" latinLnBrk="0" hangingPunct="1">
              <a:spcBef>
                <a:spcPts val="0"/>
              </a:spcBef>
              <a:spcAft>
                <a:spcPts val="0"/>
              </a:spcAft>
              <a:defRPr kumimoji="0" sz="1200">
                <a:solidFill>
                  <a:schemeClr val="tx1">
                    <a:tint val="95000"/>
                  </a:schemeClr>
                </a:solidFill>
                <a:latin typeface="+mn-lt"/>
              </a:defRPr>
            </a:lvl1pPr>
            <a:extLst/>
          </a:lstStyle>
          <a:p>
            <a:pPr>
              <a:defRPr/>
            </a:pPr>
            <a:fld id="{98CEE4B2-8170-49D7-B0EE-19E59E806794}" type="datetimeFigureOut">
              <a:rPr lang="en-US"/>
              <a:pPr>
                <a:defRPr/>
              </a:pPr>
              <a:t>10/24/2019</a:t>
            </a:fld>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fontAlgn="auto" latinLnBrk="0" hangingPunct="1">
              <a:spcBef>
                <a:spcPts val="0"/>
              </a:spcBef>
              <a:spcAft>
                <a:spcPts val="0"/>
              </a:spcAft>
              <a:defRPr kumimoji="0" sz="1200">
                <a:solidFill>
                  <a:schemeClr val="tx1">
                    <a:tint val="95000"/>
                  </a:schemeClr>
                </a:solidFill>
                <a:latin typeface="+mn-lt"/>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wrap="square" lIns="91440" tIns="45720" rIns="91440" bIns="0" numCol="1" anchor="b" anchorCtr="0" compatLnSpc="1">
            <a:prstTxWarp prst="textNoShape">
              <a:avLst/>
            </a:prstTxWarp>
          </a:bodyPr>
          <a:lstStyle>
            <a:lvl1pPr algn="r">
              <a:defRPr sz="1200">
                <a:solidFill>
                  <a:srgbClr val="3F3F3F"/>
                </a:solidFill>
                <a:latin typeface="Corbel" panose="020B0503020204020204" pitchFamily="34" charset="0"/>
              </a:defRPr>
            </a:lvl1pPr>
          </a:lstStyle>
          <a:p>
            <a:fld id="{09B9E68F-76C2-44E1-888C-777256BA7E4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36" r:id="rId4"/>
    <p:sldLayoutId id="2147483837" r:id="rId5"/>
    <p:sldLayoutId id="2147483838" r:id="rId6"/>
    <p:sldLayoutId id="2147483843" r:id="rId7"/>
    <p:sldLayoutId id="2147483844" r:id="rId8"/>
    <p:sldLayoutId id="2147483845" r:id="rId9"/>
    <p:sldLayoutId id="2147483839" r:id="rId10"/>
    <p:sldLayoutId id="2147483846" r:id="rId11"/>
  </p:sldLayoutIdLst>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anose="05040102010807070707"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6.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1.xml" /></Relationships>
</file>

<file path=ppt/slides/_rels/slide7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chemeClr val="accent1">
                    <a:satMod val="150000"/>
                  </a:schemeClr>
                </a:solidFill>
              </a:rPr>
              <a:t>The Memory System</a:t>
            </a:r>
          </a:p>
        </p:txBody>
      </p:sp>
      <p:sp>
        <p:nvSpPr>
          <p:cNvPr id="9219" name="Subtitle 2"/>
          <p:cNvSpPr>
            <a:spLocks noGrp="1"/>
          </p:cNvSpPr>
          <p:nvPr>
            <p:ph type="subTitle" idx="1"/>
          </p:nvPr>
        </p:nvSpPr>
        <p:spPr>
          <a:xfrm>
            <a:off x="685800" y="1828800"/>
            <a:ext cx="8077200" cy="1500188"/>
          </a:xfrm>
        </p:spPr>
        <p:txBody>
          <a:bodyPr/>
          <a:lstStyle/>
          <a:p>
            <a:pPr eaLnBrk="1" hangingPunct="1"/>
            <a:r>
              <a:rPr lang="en-US" altLang="en-US" dirty="0"/>
              <a:t>Fundamental Concepts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Fast Page Mode</a:t>
            </a:r>
          </a:p>
        </p:txBody>
      </p:sp>
      <p:sp>
        <p:nvSpPr>
          <p:cNvPr id="3" name="Content Placeholder 2"/>
          <p:cNvSpPr>
            <a:spLocks noGrp="1"/>
          </p:cNvSpPr>
          <p:nvPr>
            <p:ph idx="1"/>
          </p:nvPr>
        </p:nvSpPr>
        <p:spPr/>
        <p:txBody>
          <a:bodyPr rtlCol="0">
            <a:normAutofit fontScale="92500" lnSpcReduction="20000"/>
          </a:bodyPr>
          <a:lstStyle/>
          <a:p>
            <a:pPr marL="438912" indent="-320040" eaLnBrk="1" fontAlgn="auto" hangingPunct="1">
              <a:spcBef>
                <a:spcPts val="0"/>
              </a:spcBef>
              <a:spcAft>
                <a:spcPts val="0"/>
              </a:spcAft>
              <a:buFont typeface="Wingdings 2"/>
              <a:buChar char=""/>
              <a:defRPr/>
            </a:pPr>
            <a:r>
              <a:rPr lang="en-US" sz="2800" dirty="0">
                <a:solidFill>
                  <a:schemeClr val="accent2"/>
                </a:solidFill>
              </a:rPr>
              <a:t>Suppose if we want to access the consecutive bytes in the selected row.</a:t>
            </a:r>
          </a:p>
          <a:p>
            <a:pPr marL="438912" indent="-320040" eaLnBrk="1" fontAlgn="auto" hangingPunct="1">
              <a:spcBef>
                <a:spcPts val="0"/>
              </a:spcBef>
              <a:spcAft>
                <a:spcPts val="0"/>
              </a:spcAft>
              <a:buFont typeface="Wingdings 2"/>
              <a:buChar char=""/>
              <a:defRPr/>
            </a:pPr>
            <a:r>
              <a:rPr lang="en-US" sz="2800" dirty="0">
                <a:solidFill>
                  <a:schemeClr val="accent2"/>
                </a:solidFill>
              </a:rPr>
              <a:t>This can be done without having to reselect the row. </a:t>
            </a:r>
          </a:p>
          <a:p>
            <a:pPr marL="731520" lvl="1" indent="-274320" eaLnBrk="1" fontAlgn="auto" hangingPunct="1">
              <a:spcAft>
                <a:spcPts val="0"/>
              </a:spcAft>
              <a:buFont typeface="Wingdings"/>
              <a:buChar char=""/>
              <a:defRPr/>
            </a:pPr>
            <a:r>
              <a:rPr lang="en-US" sz="1800" dirty="0"/>
              <a:t>Add a latch at the output of the sense circuits in each row. </a:t>
            </a:r>
          </a:p>
          <a:p>
            <a:pPr marL="731520" lvl="1" indent="-274320" eaLnBrk="1" fontAlgn="auto" hangingPunct="1">
              <a:spcAft>
                <a:spcPts val="0"/>
              </a:spcAft>
              <a:buFont typeface="Wingdings"/>
              <a:buChar char=""/>
              <a:defRPr/>
            </a:pPr>
            <a:r>
              <a:rPr lang="en-US" sz="1800" dirty="0"/>
              <a:t>All the latches are loaded when the row is selected. </a:t>
            </a:r>
          </a:p>
          <a:p>
            <a:pPr marL="731520" lvl="1" indent="-274320" eaLnBrk="1" fontAlgn="auto" hangingPunct="1">
              <a:spcAft>
                <a:spcPts val="0"/>
              </a:spcAft>
              <a:buFont typeface="Wingdings"/>
              <a:buChar char=""/>
              <a:defRPr/>
            </a:pPr>
            <a:r>
              <a:rPr lang="en-US" sz="1800" dirty="0"/>
              <a:t>Different column addresses can be applied to select and place different bytes on the data lines.</a:t>
            </a:r>
          </a:p>
          <a:p>
            <a:pPr marL="438912" indent="-320040" eaLnBrk="1" fontAlgn="auto" hangingPunct="1">
              <a:spcBef>
                <a:spcPts val="0"/>
              </a:spcBef>
              <a:spcAft>
                <a:spcPts val="0"/>
              </a:spcAft>
              <a:buFont typeface="Wingdings 2"/>
              <a:buChar char=""/>
              <a:defRPr/>
            </a:pPr>
            <a:r>
              <a:rPr lang="en-US" sz="2800" dirty="0">
                <a:solidFill>
                  <a:schemeClr val="accent2"/>
                </a:solidFill>
              </a:rPr>
              <a:t>Consecutive sequence of column addresses can be applied under the control signal CAS</a:t>
            </a:r>
            <a:r>
              <a:rPr lang="en-US" sz="2800" dirty="0"/>
              <a:t>, without reselecting the row.</a:t>
            </a:r>
          </a:p>
          <a:p>
            <a:pPr marL="731520" lvl="1" indent="-274320" eaLnBrk="1" fontAlgn="auto" hangingPunct="1">
              <a:spcAft>
                <a:spcPts val="0"/>
              </a:spcAft>
              <a:buFont typeface="Wingdings"/>
              <a:buChar char=""/>
              <a:defRPr/>
            </a:pPr>
            <a:r>
              <a:rPr lang="en-US" sz="1800" dirty="0"/>
              <a:t>Allows a block of data to be transferred at a much faster rate than random accesses.</a:t>
            </a:r>
          </a:p>
          <a:p>
            <a:pPr marL="731520" lvl="1" indent="-274320" eaLnBrk="1" fontAlgn="auto" hangingPunct="1">
              <a:spcAft>
                <a:spcPts val="0"/>
              </a:spcAft>
              <a:buFont typeface="Wingdings"/>
              <a:buChar char=""/>
              <a:defRPr/>
            </a:pPr>
            <a:r>
              <a:rPr lang="en-US" sz="1800" dirty="0"/>
              <a:t>A small collection/group of bytes is usually referred to as a block. </a:t>
            </a:r>
          </a:p>
          <a:p>
            <a:pPr marL="438912" indent="-320040" eaLnBrk="1" fontAlgn="auto" hangingPunct="1">
              <a:spcBef>
                <a:spcPts val="0"/>
              </a:spcBef>
              <a:spcAft>
                <a:spcPts val="0"/>
              </a:spcAft>
              <a:buFont typeface="Wingdings 2"/>
              <a:buChar char=""/>
              <a:defRPr/>
            </a:pPr>
            <a:r>
              <a:rPr lang="en-US" sz="2600" dirty="0">
                <a:solidFill>
                  <a:schemeClr val="accent2"/>
                </a:solidFill>
              </a:rPr>
              <a:t>This transfer capability is referred to as the </a:t>
            </a:r>
          </a:p>
          <a:p>
            <a:pPr marL="438912" indent="-320040" eaLnBrk="1" fontAlgn="auto" hangingPunct="1">
              <a:spcBef>
                <a:spcPts val="0"/>
              </a:spcBef>
              <a:spcAft>
                <a:spcPts val="0"/>
              </a:spcAft>
              <a:buFont typeface="Wingdings 2"/>
              <a:buNone/>
              <a:defRPr/>
            </a:pPr>
            <a:r>
              <a:rPr lang="en-US" sz="2600" dirty="0">
                <a:solidFill>
                  <a:schemeClr val="accent2"/>
                </a:solidFill>
              </a:rPr>
              <a:t>	fast page mode feature.  </a:t>
            </a:r>
          </a:p>
          <a:p>
            <a:pPr marL="731520" lvl="1" indent="-274320" eaLnBrk="1" fontAlgn="auto" hangingPunct="1">
              <a:spcAft>
                <a:spcPts val="0"/>
              </a:spcAft>
              <a:buFont typeface="Wingdings"/>
              <a:buChar char=""/>
              <a:defRPr/>
            </a:pPr>
            <a:endParaRPr lang="en-US" sz="1800" dirty="0"/>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082" name="Rectangle 106"/>
          <p:cNvSpPr>
            <a:spLocks noChangeArrowheads="1"/>
          </p:cNvSpPr>
          <p:nvPr/>
        </p:nvSpPr>
        <p:spPr bwMode="auto">
          <a:xfrm>
            <a:off x="152400" y="1598613"/>
            <a:ext cx="8763000" cy="4937125"/>
          </a:xfrm>
          <a:prstGeom prst="rect">
            <a:avLst/>
          </a:prstGeom>
          <a:solidFill>
            <a:schemeClr val="accent1">
              <a:lumMod val="40000"/>
              <a:lumOff val="60000"/>
            </a:schemeClr>
          </a:solidFill>
          <a:ln w="12700">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382978" name="Rectangle 2"/>
          <p:cNvSpPr>
            <a:spLocks noGrp="1" noChangeArrowheads="1"/>
          </p:cNvSpPr>
          <p:nvPr>
            <p:ph type="title"/>
          </p:nvPr>
        </p:nvSpPr>
        <p:spPr>
          <a:xfrm>
            <a:off x="457200" y="152400"/>
            <a:ext cx="8229600" cy="1251062"/>
          </a:xfrm>
        </p:spPr>
        <p:txBody>
          <a:bodyPr/>
          <a:lstStyle/>
          <a:p>
            <a:pPr eaLnBrk="1" fontAlgn="auto" hangingPunct="1">
              <a:spcAft>
                <a:spcPts val="0"/>
              </a:spcAft>
              <a:defRPr/>
            </a:pPr>
            <a:r>
              <a:rPr lang="en-US" dirty="0">
                <a:solidFill>
                  <a:schemeClr val="accent1">
                    <a:satMod val="150000"/>
                  </a:schemeClr>
                </a:solidFill>
              </a:rPr>
              <a:t>Synchronous DRAMs</a:t>
            </a:r>
          </a:p>
        </p:txBody>
      </p:sp>
      <p:sp>
        <p:nvSpPr>
          <p:cNvPr id="19460" name="Freeform 5"/>
          <p:cNvSpPr>
            <a:spLocks/>
          </p:cNvSpPr>
          <p:nvPr/>
        </p:nvSpPr>
        <p:spPr bwMode="auto">
          <a:xfrm>
            <a:off x="1382713" y="4751388"/>
            <a:ext cx="95250" cy="46037"/>
          </a:xfrm>
          <a:custGeom>
            <a:avLst/>
            <a:gdLst>
              <a:gd name="T0" fmla="*/ 0 w 6"/>
              <a:gd name="T1" fmla="*/ 706468472 h 3"/>
              <a:gd name="T2" fmla="*/ 1512093765 w 6"/>
              <a:gd name="T3" fmla="*/ 235494586 h 3"/>
              <a:gd name="T4" fmla="*/ 0 w 6"/>
              <a:gd name="T5" fmla="*/ 0 h 3"/>
              <a:gd name="T6" fmla="*/ 0 w 6"/>
              <a:gd name="T7" fmla="*/ 235494586 h 3"/>
              <a:gd name="T8" fmla="*/ 0 w 6"/>
              <a:gd name="T9" fmla="*/ 706468472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61" name="Freeform 6"/>
          <p:cNvSpPr>
            <a:spLocks/>
          </p:cNvSpPr>
          <p:nvPr/>
        </p:nvSpPr>
        <p:spPr bwMode="auto">
          <a:xfrm>
            <a:off x="1382713" y="4751388"/>
            <a:ext cx="95250" cy="46037"/>
          </a:xfrm>
          <a:custGeom>
            <a:avLst/>
            <a:gdLst>
              <a:gd name="T0" fmla="*/ 0 w 60"/>
              <a:gd name="T1" fmla="*/ 73082949 h 29"/>
              <a:gd name="T2" fmla="*/ 151209386 w 60"/>
              <a:gd name="T3" fmla="*/ 25201288 h 29"/>
              <a:gd name="T4" fmla="*/ 0 w 60"/>
              <a:gd name="T5" fmla="*/ 0 h 29"/>
              <a:gd name="T6" fmla="*/ 0 w 60"/>
              <a:gd name="T7" fmla="*/ 25201288 h 29"/>
              <a:gd name="T8" fmla="*/ 0 w 60"/>
              <a:gd name="T9" fmla="*/ 73082949 h 29"/>
              <a:gd name="T10" fmla="*/ 0 60000 65536"/>
              <a:gd name="T11" fmla="*/ 0 60000 65536"/>
              <a:gd name="T12" fmla="*/ 0 60000 65536"/>
              <a:gd name="T13" fmla="*/ 0 60000 65536"/>
              <a:gd name="T14" fmla="*/ 0 60000 65536"/>
              <a:gd name="T15" fmla="*/ 0 w 60"/>
              <a:gd name="T16" fmla="*/ 0 h 29"/>
              <a:gd name="T17" fmla="*/ 60 w 60"/>
              <a:gd name="T18" fmla="*/ 29 h 29"/>
            </a:gdLst>
            <a:ahLst/>
            <a:cxnLst>
              <a:cxn ang="T10">
                <a:pos x="T0" y="T1"/>
              </a:cxn>
              <a:cxn ang="T11">
                <a:pos x="T2" y="T3"/>
              </a:cxn>
              <a:cxn ang="T12">
                <a:pos x="T4" y="T5"/>
              </a:cxn>
              <a:cxn ang="T13">
                <a:pos x="T6" y="T7"/>
              </a:cxn>
              <a:cxn ang="T14">
                <a:pos x="T8" y="T9"/>
              </a:cxn>
            </a:cxnLst>
            <a:rect l="T15" t="T16" r="T17" b="T18"/>
            <a:pathLst>
              <a:path w="60" h="29">
                <a:moveTo>
                  <a:pt x="0" y="29"/>
                </a:moveTo>
                <a:lnTo>
                  <a:pt x="60" y="10"/>
                </a:lnTo>
                <a:lnTo>
                  <a:pt x="0" y="0"/>
                </a:lnTo>
                <a:lnTo>
                  <a:pt x="0" y="10"/>
                </a:lnTo>
                <a:lnTo>
                  <a:pt x="0" y="2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62" name="Line 7"/>
          <p:cNvSpPr>
            <a:spLocks noChangeShapeType="1"/>
          </p:cNvSpPr>
          <p:nvPr/>
        </p:nvSpPr>
        <p:spPr bwMode="auto">
          <a:xfrm flipH="1">
            <a:off x="1225550" y="4767263"/>
            <a:ext cx="141288"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463" name="Rectangle 8"/>
          <p:cNvSpPr>
            <a:spLocks noChangeArrowheads="1"/>
          </p:cNvSpPr>
          <p:nvPr/>
        </p:nvSpPr>
        <p:spPr bwMode="auto">
          <a:xfrm>
            <a:off x="815975" y="5335588"/>
            <a:ext cx="936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R</a:t>
            </a:r>
            <a:endParaRPr lang="en-CA" altLang="en-US" sz="2400" dirty="0">
              <a:latin typeface="Corbel" panose="020B0503020204020204" pitchFamily="34" charset="0"/>
            </a:endParaRPr>
          </a:p>
        </p:txBody>
      </p:sp>
      <p:sp>
        <p:nvSpPr>
          <p:cNvPr id="19464" name="Rectangle 9"/>
          <p:cNvSpPr>
            <a:spLocks noChangeArrowheads="1"/>
          </p:cNvSpPr>
          <p:nvPr/>
        </p:nvSpPr>
        <p:spPr bwMode="auto">
          <a:xfrm>
            <a:off x="925513" y="5335588"/>
            <a:ext cx="38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a:t>
            </a:r>
            <a:endParaRPr lang="en-CA" altLang="en-US" sz="2400" dirty="0">
              <a:latin typeface="Corbel" panose="020B0503020204020204" pitchFamily="34" charset="0"/>
            </a:endParaRPr>
          </a:p>
        </p:txBody>
      </p:sp>
      <p:sp>
        <p:nvSpPr>
          <p:cNvPr id="19465" name="Rectangle 10"/>
          <p:cNvSpPr>
            <a:spLocks noChangeArrowheads="1"/>
          </p:cNvSpPr>
          <p:nvPr/>
        </p:nvSpPr>
        <p:spPr bwMode="auto">
          <a:xfrm>
            <a:off x="1004888" y="5335588"/>
            <a:ext cx="1317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W</a:t>
            </a:r>
            <a:endParaRPr lang="en-CA" altLang="en-US" sz="2400" dirty="0">
              <a:latin typeface="Corbel" panose="020B0503020204020204" pitchFamily="34" charset="0"/>
            </a:endParaRPr>
          </a:p>
        </p:txBody>
      </p:sp>
      <p:sp>
        <p:nvSpPr>
          <p:cNvPr id="19466" name="Line 11"/>
          <p:cNvSpPr>
            <a:spLocks noChangeShapeType="1"/>
          </p:cNvSpPr>
          <p:nvPr/>
        </p:nvSpPr>
        <p:spPr bwMode="auto">
          <a:xfrm flipH="1">
            <a:off x="1004888" y="5349875"/>
            <a:ext cx="109537"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467" name="Rectangle 12"/>
          <p:cNvSpPr>
            <a:spLocks noChangeArrowheads="1"/>
          </p:cNvSpPr>
          <p:nvPr/>
        </p:nvSpPr>
        <p:spPr bwMode="auto">
          <a:xfrm>
            <a:off x="846138" y="4894263"/>
            <a:ext cx="936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R</a:t>
            </a:r>
            <a:endParaRPr lang="en-CA" altLang="en-US" sz="2400" dirty="0">
              <a:latin typeface="Corbel" panose="020B0503020204020204" pitchFamily="34" charset="0"/>
            </a:endParaRPr>
          </a:p>
        </p:txBody>
      </p:sp>
      <p:sp>
        <p:nvSpPr>
          <p:cNvPr id="19468" name="Rectangle 13"/>
          <p:cNvSpPr>
            <a:spLocks noChangeArrowheads="1"/>
          </p:cNvSpPr>
          <p:nvPr/>
        </p:nvSpPr>
        <p:spPr bwMode="auto">
          <a:xfrm>
            <a:off x="957263" y="4894263"/>
            <a:ext cx="101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A</a:t>
            </a:r>
            <a:endParaRPr lang="en-CA" altLang="en-US" sz="2400" dirty="0">
              <a:latin typeface="Corbel" panose="020B0503020204020204" pitchFamily="34" charset="0"/>
            </a:endParaRPr>
          </a:p>
        </p:txBody>
      </p:sp>
      <p:sp>
        <p:nvSpPr>
          <p:cNvPr id="19469" name="Rectangle 14"/>
          <p:cNvSpPr>
            <a:spLocks noChangeArrowheads="1"/>
          </p:cNvSpPr>
          <p:nvPr/>
        </p:nvSpPr>
        <p:spPr bwMode="auto">
          <a:xfrm>
            <a:off x="1068388" y="4894263"/>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S</a:t>
            </a:r>
            <a:endParaRPr lang="en-CA" altLang="en-US" sz="2400" dirty="0">
              <a:latin typeface="Corbel" panose="020B0503020204020204" pitchFamily="34" charset="0"/>
            </a:endParaRPr>
          </a:p>
        </p:txBody>
      </p:sp>
      <p:sp>
        <p:nvSpPr>
          <p:cNvPr id="19470" name="Line 15"/>
          <p:cNvSpPr>
            <a:spLocks noChangeShapeType="1"/>
          </p:cNvSpPr>
          <p:nvPr/>
        </p:nvSpPr>
        <p:spPr bwMode="auto">
          <a:xfrm flipH="1">
            <a:off x="862013" y="4908550"/>
            <a:ext cx="268287"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471" name="Rectangle 16"/>
          <p:cNvSpPr>
            <a:spLocks noChangeArrowheads="1"/>
          </p:cNvSpPr>
          <p:nvPr/>
        </p:nvSpPr>
        <p:spPr bwMode="auto">
          <a:xfrm>
            <a:off x="846138" y="5130800"/>
            <a:ext cx="936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C</a:t>
            </a:r>
            <a:endParaRPr lang="en-CA" altLang="en-US" sz="2400" dirty="0">
              <a:latin typeface="Corbel" panose="020B0503020204020204" pitchFamily="34" charset="0"/>
            </a:endParaRPr>
          </a:p>
        </p:txBody>
      </p:sp>
      <p:sp>
        <p:nvSpPr>
          <p:cNvPr id="19472" name="Rectangle 17"/>
          <p:cNvSpPr>
            <a:spLocks noChangeArrowheads="1"/>
          </p:cNvSpPr>
          <p:nvPr/>
        </p:nvSpPr>
        <p:spPr bwMode="auto">
          <a:xfrm>
            <a:off x="941388" y="5130800"/>
            <a:ext cx="101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A</a:t>
            </a:r>
            <a:endParaRPr lang="en-CA" altLang="en-US" sz="2400" dirty="0">
              <a:latin typeface="Corbel" panose="020B0503020204020204" pitchFamily="34" charset="0"/>
            </a:endParaRPr>
          </a:p>
        </p:txBody>
      </p:sp>
      <p:sp>
        <p:nvSpPr>
          <p:cNvPr id="19473" name="Rectangle 18"/>
          <p:cNvSpPr>
            <a:spLocks noChangeArrowheads="1"/>
          </p:cNvSpPr>
          <p:nvPr/>
        </p:nvSpPr>
        <p:spPr bwMode="auto">
          <a:xfrm>
            <a:off x="1052513" y="5130800"/>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S</a:t>
            </a:r>
            <a:endParaRPr lang="en-CA" altLang="en-US" sz="2400" dirty="0">
              <a:latin typeface="Corbel" panose="020B0503020204020204" pitchFamily="34" charset="0"/>
            </a:endParaRPr>
          </a:p>
        </p:txBody>
      </p:sp>
      <p:sp>
        <p:nvSpPr>
          <p:cNvPr id="19474" name="Line 19"/>
          <p:cNvSpPr>
            <a:spLocks noChangeShapeType="1"/>
          </p:cNvSpPr>
          <p:nvPr/>
        </p:nvSpPr>
        <p:spPr bwMode="auto">
          <a:xfrm flipH="1">
            <a:off x="862013" y="5145088"/>
            <a:ext cx="268287"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475" name="Freeform 20"/>
          <p:cNvSpPr>
            <a:spLocks/>
          </p:cNvSpPr>
          <p:nvPr/>
        </p:nvSpPr>
        <p:spPr bwMode="auto">
          <a:xfrm>
            <a:off x="1382713" y="4972050"/>
            <a:ext cx="95250" cy="47625"/>
          </a:xfrm>
          <a:custGeom>
            <a:avLst/>
            <a:gdLst>
              <a:gd name="T0" fmla="*/ 0 w 6"/>
              <a:gd name="T1" fmla="*/ 756046883 h 3"/>
              <a:gd name="T2" fmla="*/ 1512093765 w 6"/>
              <a:gd name="T3" fmla="*/ 504031214 h 3"/>
              <a:gd name="T4" fmla="*/ 0 w 6"/>
              <a:gd name="T5" fmla="*/ 0 h 3"/>
              <a:gd name="T6" fmla="*/ 0 w 6"/>
              <a:gd name="T7" fmla="*/ 504031214 h 3"/>
              <a:gd name="T8" fmla="*/ 0 w 6"/>
              <a:gd name="T9" fmla="*/ 75604688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76" name="Freeform 21"/>
          <p:cNvSpPr>
            <a:spLocks/>
          </p:cNvSpPr>
          <p:nvPr/>
        </p:nvSpPr>
        <p:spPr bwMode="auto">
          <a:xfrm>
            <a:off x="1382713" y="4972050"/>
            <a:ext cx="95250" cy="47625"/>
          </a:xfrm>
          <a:custGeom>
            <a:avLst/>
            <a:gdLst>
              <a:gd name="T0" fmla="*/ 0 w 60"/>
              <a:gd name="T1" fmla="*/ 75604693 h 30"/>
              <a:gd name="T2" fmla="*/ 151209386 w 60"/>
              <a:gd name="T3" fmla="*/ 50403125 h 30"/>
              <a:gd name="T4" fmla="*/ 0 w 60"/>
              <a:gd name="T5" fmla="*/ 0 h 30"/>
              <a:gd name="T6" fmla="*/ 0 w 60"/>
              <a:gd name="T7" fmla="*/ 50403125 h 30"/>
              <a:gd name="T8" fmla="*/ 0 w 60"/>
              <a:gd name="T9" fmla="*/ 75604693 h 30"/>
              <a:gd name="T10" fmla="*/ 0 60000 65536"/>
              <a:gd name="T11" fmla="*/ 0 60000 65536"/>
              <a:gd name="T12" fmla="*/ 0 60000 65536"/>
              <a:gd name="T13" fmla="*/ 0 60000 65536"/>
              <a:gd name="T14" fmla="*/ 0 60000 65536"/>
              <a:gd name="T15" fmla="*/ 0 w 60"/>
              <a:gd name="T16" fmla="*/ 0 h 30"/>
              <a:gd name="T17" fmla="*/ 60 w 60"/>
              <a:gd name="T18" fmla="*/ 30 h 30"/>
            </a:gdLst>
            <a:ahLst/>
            <a:cxnLst>
              <a:cxn ang="T10">
                <a:pos x="T0" y="T1"/>
              </a:cxn>
              <a:cxn ang="T11">
                <a:pos x="T2" y="T3"/>
              </a:cxn>
              <a:cxn ang="T12">
                <a:pos x="T4" y="T5"/>
              </a:cxn>
              <a:cxn ang="T13">
                <a:pos x="T6" y="T7"/>
              </a:cxn>
              <a:cxn ang="T14">
                <a:pos x="T8" y="T9"/>
              </a:cxn>
            </a:cxnLst>
            <a:rect l="T15" t="T16" r="T17" b="T18"/>
            <a:pathLst>
              <a:path w="60" h="30">
                <a:moveTo>
                  <a:pt x="0" y="30"/>
                </a:moveTo>
                <a:lnTo>
                  <a:pt x="60" y="20"/>
                </a:lnTo>
                <a:lnTo>
                  <a:pt x="0" y="0"/>
                </a:lnTo>
                <a:lnTo>
                  <a:pt x="0" y="20"/>
                </a:lnTo>
                <a:lnTo>
                  <a:pt x="0" y="3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77" name="Line 22"/>
          <p:cNvSpPr>
            <a:spLocks noChangeShapeType="1"/>
          </p:cNvSpPr>
          <p:nvPr/>
        </p:nvSpPr>
        <p:spPr bwMode="auto">
          <a:xfrm flipH="1">
            <a:off x="1225550" y="5003800"/>
            <a:ext cx="14128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478" name="Rectangle 23"/>
          <p:cNvSpPr>
            <a:spLocks noChangeArrowheads="1"/>
          </p:cNvSpPr>
          <p:nvPr/>
        </p:nvSpPr>
        <p:spPr bwMode="auto">
          <a:xfrm>
            <a:off x="957263" y="5572125"/>
            <a:ext cx="936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C</a:t>
            </a:r>
            <a:endParaRPr lang="en-CA" altLang="en-US" sz="2400" dirty="0">
              <a:latin typeface="Corbel" panose="020B0503020204020204" pitchFamily="34" charset="0"/>
            </a:endParaRPr>
          </a:p>
        </p:txBody>
      </p:sp>
      <p:sp>
        <p:nvSpPr>
          <p:cNvPr id="19479" name="Rectangle 24"/>
          <p:cNvSpPr>
            <a:spLocks noChangeArrowheads="1"/>
          </p:cNvSpPr>
          <p:nvPr/>
        </p:nvSpPr>
        <p:spPr bwMode="auto">
          <a:xfrm>
            <a:off x="1052513" y="557212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S</a:t>
            </a:r>
            <a:endParaRPr lang="en-CA" altLang="en-US" sz="2400" dirty="0">
              <a:latin typeface="Corbel" panose="020B0503020204020204" pitchFamily="34" charset="0"/>
            </a:endParaRPr>
          </a:p>
        </p:txBody>
      </p:sp>
      <p:sp>
        <p:nvSpPr>
          <p:cNvPr id="19480" name="Line 25"/>
          <p:cNvSpPr>
            <a:spLocks noChangeShapeType="1"/>
          </p:cNvSpPr>
          <p:nvPr/>
        </p:nvSpPr>
        <p:spPr bwMode="auto">
          <a:xfrm flipH="1">
            <a:off x="973138" y="5578475"/>
            <a:ext cx="157162"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481" name="Rectangle 26"/>
          <p:cNvSpPr>
            <a:spLocks noChangeArrowheads="1"/>
          </p:cNvSpPr>
          <p:nvPr/>
        </p:nvSpPr>
        <p:spPr bwMode="auto">
          <a:xfrm>
            <a:off x="815975" y="4672013"/>
            <a:ext cx="3333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Clock</a:t>
            </a:r>
            <a:endParaRPr lang="en-CA" altLang="en-US" sz="2400" dirty="0">
              <a:latin typeface="Corbel" panose="020B0503020204020204" pitchFamily="34" charset="0"/>
            </a:endParaRPr>
          </a:p>
        </p:txBody>
      </p:sp>
      <p:sp>
        <p:nvSpPr>
          <p:cNvPr id="19482" name="Freeform 27"/>
          <p:cNvSpPr>
            <a:spLocks/>
          </p:cNvSpPr>
          <p:nvPr/>
        </p:nvSpPr>
        <p:spPr bwMode="auto">
          <a:xfrm>
            <a:off x="1382713" y="5192713"/>
            <a:ext cx="95250" cy="47625"/>
          </a:xfrm>
          <a:custGeom>
            <a:avLst/>
            <a:gdLst>
              <a:gd name="T0" fmla="*/ 0 w 6"/>
              <a:gd name="T1" fmla="*/ 756046883 h 3"/>
              <a:gd name="T2" fmla="*/ 1512093765 w 6"/>
              <a:gd name="T3" fmla="*/ 504031214 h 3"/>
              <a:gd name="T4" fmla="*/ 0 w 6"/>
              <a:gd name="T5" fmla="*/ 0 h 3"/>
              <a:gd name="T6" fmla="*/ 0 w 6"/>
              <a:gd name="T7" fmla="*/ 504031214 h 3"/>
              <a:gd name="T8" fmla="*/ 0 w 6"/>
              <a:gd name="T9" fmla="*/ 75604688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83" name="Freeform 28"/>
          <p:cNvSpPr>
            <a:spLocks/>
          </p:cNvSpPr>
          <p:nvPr/>
        </p:nvSpPr>
        <p:spPr bwMode="auto">
          <a:xfrm>
            <a:off x="1382713" y="5192713"/>
            <a:ext cx="95250" cy="47625"/>
          </a:xfrm>
          <a:custGeom>
            <a:avLst/>
            <a:gdLst>
              <a:gd name="T0" fmla="*/ 0 w 60"/>
              <a:gd name="T1" fmla="*/ 75604693 h 30"/>
              <a:gd name="T2" fmla="*/ 151209386 w 60"/>
              <a:gd name="T3" fmla="*/ 50403125 h 30"/>
              <a:gd name="T4" fmla="*/ 0 w 60"/>
              <a:gd name="T5" fmla="*/ 0 h 30"/>
              <a:gd name="T6" fmla="*/ 0 w 60"/>
              <a:gd name="T7" fmla="*/ 50403125 h 30"/>
              <a:gd name="T8" fmla="*/ 0 w 60"/>
              <a:gd name="T9" fmla="*/ 75604693 h 30"/>
              <a:gd name="T10" fmla="*/ 0 60000 65536"/>
              <a:gd name="T11" fmla="*/ 0 60000 65536"/>
              <a:gd name="T12" fmla="*/ 0 60000 65536"/>
              <a:gd name="T13" fmla="*/ 0 60000 65536"/>
              <a:gd name="T14" fmla="*/ 0 60000 65536"/>
              <a:gd name="T15" fmla="*/ 0 w 60"/>
              <a:gd name="T16" fmla="*/ 0 h 30"/>
              <a:gd name="T17" fmla="*/ 60 w 60"/>
              <a:gd name="T18" fmla="*/ 30 h 30"/>
            </a:gdLst>
            <a:ahLst/>
            <a:cxnLst>
              <a:cxn ang="T10">
                <a:pos x="T0" y="T1"/>
              </a:cxn>
              <a:cxn ang="T11">
                <a:pos x="T2" y="T3"/>
              </a:cxn>
              <a:cxn ang="T12">
                <a:pos x="T4" y="T5"/>
              </a:cxn>
              <a:cxn ang="T13">
                <a:pos x="T6" y="T7"/>
              </a:cxn>
              <a:cxn ang="T14">
                <a:pos x="T8" y="T9"/>
              </a:cxn>
            </a:cxnLst>
            <a:rect l="T15" t="T16" r="T17" b="T18"/>
            <a:pathLst>
              <a:path w="60" h="30">
                <a:moveTo>
                  <a:pt x="0" y="30"/>
                </a:moveTo>
                <a:lnTo>
                  <a:pt x="60" y="20"/>
                </a:lnTo>
                <a:lnTo>
                  <a:pt x="0" y="0"/>
                </a:lnTo>
                <a:lnTo>
                  <a:pt x="0" y="20"/>
                </a:lnTo>
                <a:lnTo>
                  <a:pt x="0" y="3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84" name="Line 29"/>
          <p:cNvSpPr>
            <a:spLocks noChangeShapeType="1"/>
          </p:cNvSpPr>
          <p:nvPr/>
        </p:nvSpPr>
        <p:spPr bwMode="auto">
          <a:xfrm flipH="1">
            <a:off x="1225550" y="5224463"/>
            <a:ext cx="141288"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485" name="Freeform 30"/>
          <p:cNvSpPr>
            <a:spLocks/>
          </p:cNvSpPr>
          <p:nvPr/>
        </p:nvSpPr>
        <p:spPr bwMode="auto">
          <a:xfrm>
            <a:off x="1382713" y="5429250"/>
            <a:ext cx="95250" cy="31750"/>
          </a:xfrm>
          <a:custGeom>
            <a:avLst/>
            <a:gdLst>
              <a:gd name="T0" fmla="*/ 0 w 6"/>
              <a:gd name="T1" fmla="*/ 504031134 h 2"/>
              <a:gd name="T2" fmla="*/ 1512093765 w 6"/>
              <a:gd name="T3" fmla="*/ 252015567 h 2"/>
              <a:gd name="T4" fmla="*/ 0 w 6"/>
              <a:gd name="T5" fmla="*/ 0 h 2"/>
              <a:gd name="T6" fmla="*/ 0 w 6"/>
              <a:gd name="T7" fmla="*/ 252015567 h 2"/>
              <a:gd name="T8" fmla="*/ 0 w 6"/>
              <a:gd name="T9" fmla="*/ 504031134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86" name="Freeform 31"/>
          <p:cNvSpPr>
            <a:spLocks/>
          </p:cNvSpPr>
          <p:nvPr/>
        </p:nvSpPr>
        <p:spPr bwMode="auto">
          <a:xfrm>
            <a:off x="1382713" y="5429250"/>
            <a:ext cx="95250" cy="31750"/>
          </a:xfrm>
          <a:custGeom>
            <a:avLst/>
            <a:gdLst>
              <a:gd name="T0" fmla="*/ 0 w 60"/>
              <a:gd name="T1" fmla="*/ 50403118 h 20"/>
              <a:gd name="T2" fmla="*/ 151209386 w 60"/>
              <a:gd name="T3" fmla="*/ 25201559 h 20"/>
              <a:gd name="T4" fmla="*/ 0 w 60"/>
              <a:gd name="T5" fmla="*/ 0 h 20"/>
              <a:gd name="T6" fmla="*/ 0 w 60"/>
              <a:gd name="T7" fmla="*/ 25201559 h 20"/>
              <a:gd name="T8" fmla="*/ 0 w 60"/>
              <a:gd name="T9" fmla="*/ 50403118 h 20"/>
              <a:gd name="T10" fmla="*/ 0 60000 65536"/>
              <a:gd name="T11" fmla="*/ 0 60000 65536"/>
              <a:gd name="T12" fmla="*/ 0 60000 65536"/>
              <a:gd name="T13" fmla="*/ 0 60000 65536"/>
              <a:gd name="T14" fmla="*/ 0 60000 65536"/>
              <a:gd name="T15" fmla="*/ 0 w 60"/>
              <a:gd name="T16" fmla="*/ 0 h 20"/>
              <a:gd name="T17" fmla="*/ 60 w 60"/>
              <a:gd name="T18" fmla="*/ 20 h 20"/>
            </a:gdLst>
            <a:ahLst/>
            <a:cxnLst>
              <a:cxn ang="T10">
                <a:pos x="T0" y="T1"/>
              </a:cxn>
              <a:cxn ang="T11">
                <a:pos x="T2" y="T3"/>
              </a:cxn>
              <a:cxn ang="T12">
                <a:pos x="T4" y="T5"/>
              </a:cxn>
              <a:cxn ang="T13">
                <a:pos x="T6" y="T7"/>
              </a:cxn>
              <a:cxn ang="T14">
                <a:pos x="T8" y="T9"/>
              </a:cxn>
            </a:cxnLst>
            <a:rect l="T15" t="T16" r="T17" b="T18"/>
            <a:pathLst>
              <a:path w="60" h="20">
                <a:moveTo>
                  <a:pt x="0" y="20"/>
                </a:moveTo>
                <a:lnTo>
                  <a:pt x="60" y="10"/>
                </a:lnTo>
                <a:lnTo>
                  <a:pt x="0" y="0"/>
                </a:lnTo>
                <a:lnTo>
                  <a:pt x="0" y="10"/>
                </a:lnTo>
                <a:lnTo>
                  <a:pt x="0" y="2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87" name="Line 32"/>
          <p:cNvSpPr>
            <a:spLocks noChangeShapeType="1"/>
          </p:cNvSpPr>
          <p:nvPr/>
        </p:nvSpPr>
        <p:spPr bwMode="auto">
          <a:xfrm flipH="1">
            <a:off x="1225550" y="5445125"/>
            <a:ext cx="14128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488" name="Freeform 33"/>
          <p:cNvSpPr>
            <a:spLocks/>
          </p:cNvSpPr>
          <p:nvPr/>
        </p:nvSpPr>
        <p:spPr bwMode="auto">
          <a:xfrm>
            <a:off x="1382713" y="5649913"/>
            <a:ext cx="95250" cy="31750"/>
          </a:xfrm>
          <a:custGeom>
            <a:avLst/>
            <a:gdLst>
              <a:gd name="T0" fmla="*/ 0 w 6"/>
              <a:gd name="T1" fmla="*/ 504031134 h 2"/>
              <a:gd name="T2" fmla="*/ 1512093765 w 6"/>
              <a:gd name="T3" fmla="*/ 252015567 h 2"/>
              <a:gd name="T4" fmla="*/ 0 w 6"/>
              <a:gd name="T5" fmla="*/ 0 h 2"/>
              <a:gd name="T6" fmla="*/ 0 w 6"/>
              <a:gd name="T7" fmla="*/ 252015567 h 2"/>
              <a:gd name="T8" fmla="*/ 0 w 6"/>
              <a:gd name="T9" fmla="*/ 504031134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89" name="Freeform 34"/>
          <p:cNvSpPr>
            <a:spLocks/>
          </p:cNvSpPr>
          <p:nvPr/>
        </p:nvSpPr>
        <p:spPr bwMode="auto">
          <a:xfrm>
            <a:off x="1382713" y="5649913"/>
            <a:ext cx="95250" cy="31750"/>
          </a:xfrm>
          <a:custGeom>
            <a:avLst/>
            <a:gdLst>
              <a:gd name="T0" fmla="*/ 0 w 60"/>
              <a:gd name="T1" fmla="*/ 50403118 h 20"/>
              <a:gd name="T2" fmla="*/ 151209386 w 60"/>
              <a:gd name="T3" fmla="*/ 25201559 h 20"/>
              <a:gd name="T4" fmla="*/ 0 w 60"/>
              <a:gd name="T5" fmla="*/ 0 h 20"/>
              <a:gd name="T6" fmla="*/ 0 w 60"/>
              <a:gd name="T7" fmla="*/ 25201559 h 20"/>
              <a:gd name="T8" fmla="*/ 0 w 60"/>
              <a:gd name="T9" fmla="*/ 50403118 h 20"/>
              <a:gd name="T10" fmla="*/ 0 60000 65536"/>
              <a:gd name="T11" fmla="*/ 0 60000 65536"/>
              <a:gd name="T12" fmla="*/ 0 60000 65536"/>
              <a:gd name="T13" fmla="*/ 0 60000 65536"/>
              <a:gd name="T14" fmla="*/ 0 60000 65536"/>
              <a:gd name="T15" fmla="*/ 0 w 60"/>
              <a:gd name="T16" fmla="*/ 0 h 20"/>
              <a:gd name="T17" fmla="*/ 60 w 60"/>
              <a:gd name="T18" fmla="*/ 20 h 20"/>
            </a:gdLst>
            <a:ahLst/>
            <a:cxnLst>
              <a:cxn ang="T10">
                <a:pos x="T0" y="T1"/>
              </a:cxn>
              <a:cxn ang="T11">
                <a:pos x="T2" y="T3"/>
              </a:cxn>
              <a:cxn ang="T12">
                <a:pos x="T4" y="T5"/>
              </a:cxn>
              <a:cxn ang="T13">
                <a:pos x="T6" y="T7"/>
              </a:cxn>
              <a:cxn ang="T14">
                <a:pos x="T8" y="T9"/>
              </a:cxn>
            </a:cxnLst>
            <a:rect l="T15" t="T16" r="T17" b="T18"/>
            <a:pathLst>
              <a:path w="60" h="20">
                <a:moveTo>
                  <a:pt x="0" y="20"/>
                </a:moveTo>
                <a:lnTo>
                  <a:pt x="60" y="10"/>
                </a:lnTo>
                <a:lnTo>
                  <a:pt x="0" y="0"/>
                </a:lnTo>
                <a:lnTo>
                  <a:pt x="0" y="10"/>
                </a:lnTo>
                <a:lnTo>
                  <a:pt x="0" y="2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90" name="Line 35"/>
          <p:cNvSpPr>
            <a:spLocks noChangeShapeType="1"/>
          </p:cNvSpPr>
          <p:nvPr/>
        </p:nvSpPr>
        <p:spPr bwMode="auto">
          <a:xfrm flipH="1">
            <a:off x="1225550" y="5665788"/>
            <a:ext cx="141288"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491" name="Freeform 36"/>
          <p:cNvSpPr>
            <a:spLocks/>
          </p:cNvSpPr>
          <p:nvPr/>
        </p:nvSpPr>
        <p:spPr bwMode="auto">
          <a:xfrm>
            <a:off x="1951038" y="2209800"/>
            <a:ext cx="190500" cy="427038"/>
          </a:xfrm>
          <a:custGeom>
            <a:avLst/>
            <a:gdLst>
              <a:gd name="T0" fmla="*/ 756046883 w 12"/>
              <a:gd name="T1" fmla="*/ 0 h 27"/>
              <a:gd name="T2" fmla="*/ 756046883 w 12"/>
              <a:gd name="T3" fmla="*/ 2147483647 h 27"/>
              <a:gd name="T4" fmla="*/ 0 w 12"/>
              <a:gd name="T5" fmla="*/ 2147483647 h 27"/>
              <a:gd name="T6" fmla="*/ 1512093765 w 12"/>
              <a:gd name="T7" fmla="*/ 2147483647 h 27"/>
              <a:gd name="T8" fmla="*/ 2147483647 w 12"/>
              <a:gd name="T9" fmla="*/ 2147483647 h 27"/>
              <a:gd name="T10" fmla="*/ 2147483647 w 12"/>
              <a:gd name="T11" fmla="*/ 2147483647 h 27"/>
              <a:gd name="T12" fmla="*/ 2147483647 w 12"/>
              <a:gd name="T13" fmla="*/ 0 h 27"/>
              <a:gd name="T14" fmla="*/ 0 60000 65536"/>
              <a:gd name="T15" fmla="*/ 0 60000 65536"/>
              <a:gd name="T16" fmla="*/ 0 60000 65536"/>
              <a:gd name="T17" fmla="*/ 0 60000 65536"/>
              <a:gd name="T18" fmla="*/ 0 60000 65536"/>
              <a:gd name="T19" fmla="*/ 0 60000 65536"/>
              <a:gd name="T20" fmla="*/ 0 60000 65536"/>
              <a:gd name="T21" fmla="*/ 0 w 12"/>
              <a:gd name="T22" fmla="*/ 0 h 27"/>
              <a:gd name="T23" fmla="*/ 12 w 12"/>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27">
                <a:moveTo>
                  <a:pt x="3" y="0"/>
                </a:moveTo>
                <a:lnTo>
                  <a:pt x="3" y="15"/>
                </a:lnTo>
                <a:lnTo>
                  <a:pt x="0" y="15"/>
                </a:lnTo>
                <a:lnTo>
                  <a:pt x="6" y="27"/>
                </a:lnTo>
                <a:lnTo>
                  <a:pt x="12" y="15"/>
                </a:lnTo>
                <a:lnTo>
                  <a:pt x="9" y="15"/>
                </a:lnTo>
                <a:lnTo>
                  <a:pt x="9"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92" name="Freeform 37"/>
          <p:cNvSpPr>
            <a:spLocks/>
          </p:cNvSpPr>
          <p:nvPr/>
        </p:nvSpPr>
        <p:spPr bwMode="auto">
          <a:xfrm>
            <a:off x="1273175" y="2871788"/>
            <a:ext cx="409575" cy="173037"/>
          </a:xfrm>
          <a:custGeom>
            <a:avLst/>
            <a:gdLst>
              <a:gd name="T0" fmla="*/ 0 w 26"/>
              <a:gd name="T1" fmla="*/ 1979621738 h 11"/>
              <a:gd name="T2" fmla="*/ 2147483647 w 26"/>
              <a:gd name="T3" fmla="*/ 1979621738 h 11"/>
              <a:gd name="T4" fmla="*/ 2147483647 w 26"/>
              <a:gd name="T5" fmla="*/ 2147483647 h 11"/>
              <a:gd name="T6" fmla="*/ 2147483647 w 26"/>
              <a:gd name="T7" fmla="*/ 1237261804 h 11"/>
              <a:gd name="T8" fmla="*/ 2147483647 w 26"/>
              <a:gd name="T9" fmla="*/ 0 h 11"/>
              <a:gd name="T10" fmla="*/ 2147483647 w 26"/>
              <a:gd name="T11" fmla="*/ 742360180 h 11"/>
              <a:gd name="T12" fmla="*/ 0 w 26"/>
              <a:gd name="T13" fmla="*/ 742360180 h 11"/>
              <a:gd name="T14" fmla="*/ 0 60000 65536"/>
              <a:gd name="T15" fmla="*/ 0 60000 65536"/>
              <a:gd name="T16" fmla="*/ 0 60000 65536"/>
              <a:gd name="T17" fmla="*/ 0 60000 65536"/>
              <a:gd name="T18" fmla="*/ 0 60000 65536"/>
              <a:gd name="T19" fmla="*/ 0 60000 65536"/>
              <a:gd name="T20" fmla="*/ 0 60000 65536"/>
              <a:gd name="T21" fmla="*/ 0 w 26"/>
              <a:gd name="T22" fmla="*/ 0 h 11"/>
              <a:gd name="T23" fmla="*/ 26 w 2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1">
                <a:moveTo>
                  <a:pt x="0" y="8"/>
                </a:moveTo>
                <a:lnTo>
                  <a:pt x="15" y="8"/>
                </a:lnTo>
                <a:lnTo>
                  <a:pt x="15" y="11"/>
                </a:lnTo>
                <a:lnTo>
                  <a:pt x="26" y="5"/>
                </a:lnTo>
                <a:lnTo>
                  <a:pt x="15" y="0"/>
                </a:lnTo>
                <a:lnTo>
                  <a:pt x="15" y="3"/>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93" name="Freeform 38"/>
          <p:cNvSpPr>
            <a:spLocks/>
          </p:cNvSpPr>
          <p:nvPr/>
        </p:nvSpPr>
        <p:spPr bwMode="auto">
          <a:xfrm>
            <a:off x="1273175" y="3787775"/>
            <a:ext cx="409575" cy="174625"/>
          </a:xfrm>
          <a:custGeom>
            <a:avLst/>
            <a:gdLst>
              <a:gd name="T0" fmla="*/ 0 w 26"/>
              <a:gd name="T1" fmla="*/ 2016124797 h 11"/>
              <a:gd name="T2" fmla="*/ 2147483647 w 26"/>
              <a:gd name="T3" fmla="*/ 2016124797 h 11"/>
              <a:gd name="T4" fmla="*/ 2147483647 w 26"/>
              <a:gd name="T5" fmla="*/ 2147483647 h 11"/>
              <a:gd name="T6" fmla="*/ 2147483647 w 26"/>
              <a:gd name="T7" fmla="*/ 1260078184 h 11"/>
              <a:gd name="T8" fmla="*/ 2147483647 w 26"/>
              <a:gd name="T9" fmla="*/ 0 h 11"/>
              <a:gd name="T10" fmla="*/ 2147483647 w 26"/>
              <a:gd name="T11" fmla="*/ 756046861 h 11"/>
              <a:gd name="T12" fmla="*/ 0 w 26"/>
              <a:gd name="T13" fmla="*/ 756046861 h 11"/>
              <a:gd name="T14" fmla="*/ 0 60000 65536"/>
              <a:gd name="T15" fmla="*/ 0 60000 65536"/>
              <a:gd name="T16" fmla="*/ 0 60000 65536"/>
              <a:gd name="T17" fmla="*/ 0 60000 65536"/>
              <a:gd name="T18" fmla="*/ 0 60000 65536"/>
              <a:gd name="T19" fmla="*/ 0 60000 65536"/>
              <a:gd name="T20" fmla="*/ 0 60000 65536"/>
              <a:gd name="T21" fmla="*/ 0 w 26"/>
              <a:gd name="T22" fmla="*/ 0 h 11"/>
              <a:gd name="T23" fmla="*/ 26 w 2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1">
                <a:moveTo>
                  <a:pt x="0" y="8"/>
                </a:moveTo>
                <a:lnTo>
                  <a:pt x="15" y="8"/>
                </a:lnTo>
                <a:lnTo>
                  <a:pt x="15" y="11"/>
                </a:lnTo>
                <a:lnTo>
                  <a:pt x="26" y="5"/>
                </a:lnTo>
                <a:lnTo>
                  <a:pt x="15" y="0"/>
                </a:lnTo>
                <a:lnTo>
                  <a:pt x="15" y="3"/>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94" name="Line 39"/>
          <p:cNvSpPr>
            <a:spLocks noChangeShapeType="1"/>
          </p:cNvSpPr>
          <p:nvPr/>
        </p:nvSpPr>
        <p:spPr bwMode="auto">
          <a:xfrm flipH="1" flipV="1">
            <a:off x="1270000" y="2990850"/>
            <a:ext cx="3175" cy="8493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495" name="Freeform 40"/>
          <p:cNvSpPr>
            <a:spLocks/>
          </p:cNvSpPr>
          <p:nvPr/>
        </p:nvSpPr>
        <p:spPr bwMode="auto">
          <a:xfrm>
            <a:off x="1004888" y="3471863"/>
            <a:ext cx="268287" cy="442912"/>
          </a:xfrm>
          <a:custGeom>
            <a:avLst/>
            <a:gdLst>
              <a:gd name="T0" fmla="*/ 0 w 17"/>
              <a:gd name="T1" fmla="*/ 0 h 28"/>
              <a:gd name="T2" fmla="*/ 2147483647 w 17"/>
              <a:gd name="T3" fmla="*/ 0 h 28"/>
              <a:gd name="T4" fmla="*/ 2147483647 w 17"/>
              <a:gd name="T5" fmla="*/ 2147483647 h 28"/>
              <a:gd name="T6" fmla="*/ 2147483647 w 17"/>
              <a:gd name="T7" fmla="*/ 2147483647 h 28"/>
              <a:gd name="T8" fmla="*/ 0 60000 65536"/>
              <a:gd name="T9" fmla="*/ 0 60000 65536"/>
              <a:gd name="T10" fmla="*/ 0 60000 65536"/>
              <a:gd name="T11" fmla="*/ 0 60000 65536"/>
              <a:gd name="T12" fmla="*/ 0 w 17"/>
              <a:gd name="T13" fmla="*/ 0 h 28"/>
              <a:gd name="T14" fmla="*/ 17 w 17"/>
              <a:gd name="T15" fmla="*/ 28 h 28"/>
            </a:gdLst>
            <a:ahLst/>
            <a:cxnLst>
              <a:cxn ang="T8">
                <a:pos x="T0" y="T1"/>
              </a:cxn>
              <a:cxn ang="T9">
                <a:pos x="T2" y="T3"/>
              </a:cxn>
              <a:cxn ang="T10">
                <a:pos x="T4" y="T5"/>
              </a:cxn>
              <a:cxn ang="T11">
                <a:pos x="T6" y="T7"/>
              </a:cxn>
            </a:cxnLst>
            <a:rect l="T12" t="T13" r="T14" b="T15"/>
            <a:pathLst>
              <a:path w="17" h="28">
                <a:moveTo>
                  <a:pt x="0" y="0"/>
                </a:moveTo>
                <a:lnTo>
                  <a:pt x="12" y="0"/>
                </a:lnTo>
                <a:lnTo>
                  <a:pt x="12" y="28"/>
                </a:lnTo>
                <a:lnTo>
                  <a:pt x="17" y="2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96" name="Freeform 41"/>
          <p:cNvSpPr>
            <a:spLocks/>
          </p:cNvSpPr>
          <p:nvPr/>
        </p:nvSpPr>
        <p:spPr bwMode="auto">
          <a:xfrm>
            <a:off x="989013" y="2921000"/>
            <a:ext cx="284162" cy="457200"/>
          </a:xfrm>
          <a:custGeom>
            <a:avLst/>
            <a:gdLst>
              <a:gd name="T0" fmla="*/ 0 w 18"/>
              <a:gd name="T1" fmla="*/ 2147483647 h 29"/>
              <a:gd name="T2" fmla="*/ 2147483647 w 18"/>
              <a:gd name="T3" fmla="*/ 2147483647 h 29"/>
              <a:gd name="T4" fmla="*/ 2147483647 w 18"/>
              <a:gd name="T5" fmla="*/ 0 h 29"/>
              <a:gd name="T6" fmla="*/ 2147483647 w 18"/>
              <a:gd name="T7" fmla="*/ 0 h 29"/>
              <a:gd name="T8" fmla="*/ 0 60000 65536"/>
              <a:gd name="T9" fmla="*/ 0 60000 65536"/>
              <a:gd name="T10" fmla="*/ 0 60000 65536"/>
              <a:gd name="T11" fmla="*/ 0 60000 65536"/>
              <a:gd name="T12" fmla="*/ 0 w 18"/>
              <a:gd name="T13" fmla="*/ 0 h 29"/>
              <a:gd name="T14" fmla="*/ 18 w 18"/>
              <a:gd name="T15" fmla="*/ 29 h 29"/>
            </a:gdLst>
            <a:ahLst/>
            <a:cxnLst>
              <a:cxn ang="T8">
                <a:pos x="T0" y="T1"/>
              </a:cxn>
              <a:cxn ang="T9">
                <a:pos x="T2" y="T3"/>
              </a:cxn>
              <a:cxn ang="T10">
                <a:pos x="T4" y="T5"/>
              </a:cxn>
              <a:cxn ang="T11">
                <a:pos x="T6" y="T7"/>
              </a:cxn>
            </a:cxnLst>
            <a:rect l="T12" t="T13" r="T14" b="T15"/>
            <a:pathLst>
              <a:path w="18" h="29">
                <a:moveTo>
                  <a:pt x="0" y="29"/>
                </a:moveTo>
                <a:lnTo>
                  <a:pt x="12" y="29"/>
                </a:lnTo>
                <a:lnTo>
                  <a:pt x="12" y="0"/>
                </a:lnTo>
                <a:lnTo>
                  <a:pt x="18"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97" name="Line 42"/>
          <p:cNvSpPr>
            <a:spLocks noChangeShapeType="1"/>
          </p:cNvSpPr>
          <p:nvPr/>
        </p:nvSpPr>
        <p:spPr bwMode="auto">
          <a:xfrm flipH="1">
            <a:off x="3514725" y="3709988"/>
            <a:ext cx="441325"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498" name="Line 43"/>
          <p:cNvSpPr>
            <a:spLocks noChangeShapeType="1"/>
          </p:cNvSpPr>
          <p:nvPr/>
        </p:nvSpPr>
        <p:spPr bwMode="auto">
          <a:xfrm flipH="1">
            <a:off x="3514725" y="3630613"/>
            <a:ext cx="441325"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499" name="Line 44"/>
          <p:cNvSpPr>
            <a:spLocks noChangeShapeType="1"/>
          </p:cNvSpPr>
          <p:nvPr/>
        </p:nvSpPr>
        <p:spPr bwMode="auto">
          <a:xfrm flipH="1">
            <a:off x="3514725" y="4119563"/>
            <a:ext cx="441325"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500" name="Freeform 45"/>
          <p:cNvSpPr>
            <a:spLocks/>
          </p:cNvSpPr>
          <p:nvPr/>
        </p:nvSpPr>
        <p:spPr bwMode="auto">
          <a:xfrm>
            <a:off x="3735388" y="3994150"/>
            <a:ext cx="15875" cy="14288"/>
          </a:xfrm>
          <a:custGeom>
            <a:avLst/>
            <a:gdLst>
              <a:gd name="T0" fmla="*/ 0 w 1"/>
              <a:gd name="T1" fmla="*/ 0 h 1"/>
              <a:gd name="T2" fmla="*/ 0 w 1"/>
              <a:gd name="T3" fmla="*/ 204146902 h 1"/>
              <a:gd name="T4" fmla="*/ 25201556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501" name="Freeform 46"/>
          <p:cNvSpPr>
            <a:spLocks/>
          </p:cNvSpPr>
          <p:nvPr/>
        </p:nvSpPr>
        <p:spPr bwMode="auto">
          <a:xfrm>
            <a:off x="3735388" y="3914775"/>
            <a:ext cx="15875" cy="15875"/>
          </a:xfrm>
          <a:custGeom>
            <a:avLst/>
            <a:gdLst>
              <a:gd name="T0" fmla="*/ 0 w 1"/>
              <a:gd name="T1" fmla="*/ 0 h 1"/>
              <a:gd name="T2" fmla="*/ 0 w 1"/>
              <a:gd name="T3" fmla="*/ 252015567 h 1"/>
              <a:gd name="T4" fmla="*/ 25201556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502" name="Freeform 47"/>
          <p:cNvSpPr>
            <a:spLocks/>
          </p:cNvSpPr>
          <p:nvPr/>
        </p:nvSpPr>
        <p:spPr bwMode="auto">
          <a:xfrm>
            <a:off x="3735388" y="3835400"/>
            <a:ext cx="15875" cy="15875"/>
          </a:xfrm>
          <a:custGeom>
            <a:avLst/>
            <a:gdLst>
              <a:gd name="T0" fmla="*/ 0 w 1"/>
              <a:gd name="T1" fmla="*/ 0 h 1"/>
              <a:gd name="T2" fmla="*/ 0 w 1"/>
              <a:gd name="T3" fmla="*/ 252015567 h 1"/>
              <a:gd name="T4" fmla="*/ 25201556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503" name="Line 48"/>
          <p:cNvSpPr>
            <a:spLocks noChangeShapeType="1"/>
          </p:cNvSpPr>
          <p:nvPr/>
        </p:nvSpPr>
        <p:spPr bwMode="auto">
          <a:xfrm flipH="1">
            <a:off x="3498850" y="2809875"/>
            <a:ext cx="4572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504" name="Line 49"/>
          <p:cNvSpPr>
            <a:spLocks noChangeShapeType="1"/>
          </p:cNvSpPr>
          <p:nvPr/>
        </p:nvSpPr>
        <p:spPr bwMode="auto">
          <a:xfrm flipH="1">
            <a:off x="3498850" y="2714625"/>
            <a:ext cx="4572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505" name="Line 50"/>
          <p:cNvSpPr>
            <a:spLocks noChangeShapeType="1"/>
          </p:cNvSpPr>
          <p:nvPr/>
        </p:nvSpPr>
        <p:spPr bwMode="auto">
          <a:xfrm flipH="1">
            <a:off x="3498850" y="3219450"/>
            <a:ext cx="4572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506" name="Rectangle 51"/>
          <p:cNvSpPr>
            <a:spLocks noChangeArrowheads="1"/>
          </p:cNvSpPr>
          <p:nvPr/>
        </p:nvSpPr>
        <p:spPr bwMode="auto">
          <a:xfrm>
            <a:off x="4224338" y="2889250"/>
            <a:ext cx="552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Cell array</a:t>
            </a:r>
            <a:endParaRPr lang="en-CA" altLang="en-US" sz="2400" dirty="0">
              <a:latin typeface="Corbel" panose="020B0503020204020204" pitchFamily="34" charset="0"/>
            </a:endParaRPr>
          </a:p>
        </p:txBody>
      </p:sp>
      <p:sp>
        <p:nvSpPr>
          <p:cNvPr id="19507" name="Rectangle 52"/>
          <p:cNvSpPr>
            <a:spLocks noChangeArrowheads="1"/>
          </p:cNvSpPr>
          <p:nvPr/>
        </p:nvSpPr>
        <p:spPr bwMode="auto">
          <a:xfrm>
            <a:off x="1903413" y="3016250"/>
            <a:ext cx="2698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latch</a:t>
            </a:r>
            <a:endParaRPr lang="en-CA" altLang="en-US" sz="2400" dirty="0">
              <a:latin typeface="Corbel" panose="020B0503020204020204" pitchFamily="34" charset="0"/>
            </a:endParaRPr>
          </a:p>
        </p:txBody>
      </p:sp>
      <p:sp>
        <p:nvSpPr>
          <p:cNvPr id="19508" name="Rectangle 53"/>
          <p:cNvSpPr>
            <a:spLocks noChangeArrowheads="1"/>
          </p:cNvSpPr>
          <p:nvPr/>
        </p:nvSpPr>
        <p:spPr bwMode="auto">
          <a:xfrm>
            <a:off x="1825625" y="2873375"/>
            <a:ext cx="417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address</a:t>
            </a:r>
            <a:endParaRPr lang="en-CA" altLang="en-US" sz="2400" dirty="0">
              <a:latin typeface="Corbel" panose="020B0503020204020204" pitchFamily="34" charset="0"/>
            </a:endParaRPr>
          </a:p>
        </p:txBody>
      </p:sp>
      <p:sp>
        <p:nvSpPr>
          <p:cNvPr id="19509" name="Rectangle 54"/>
          <p:cNvSpPr>
            <a:spLocks noChangeArrowheads="1"/>
          </p:cNvSpPr>
          <p:nvPr/>
        </p:nvSpPr>
        <p:spPr bwMode="auto">
          <a:xfrm>
            <a:off x="1903413" y="2716213"/>
            <a:ext cx="2651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Row</a:t>
            </a:r>
            <a:endParaRPr lang="en-CA" altLang="en-US" sz="2400" dirty="0">
              <a:latin typeface="Corbel" panose="020B0503020204020204" pitchFamily="34" charset="0"/>
            </a:endParaRPr>
          </a:p>
        </p:txBody>
      </p:sp>
      <p:sp>
        <p:nvSpPr>
          <p:cNvPr id="19510" name="Rectangle 55"/>
          <p:cNvSpPr>
            <a:spLocks noChangeArrowheads="1"/>
          </p:cNvSpPr>
          <p:nvPr/>
        </p:nvSpPr>
        <p:spPr bwMode="auto">
          <a:xfrm>
            <a:off x="2946400" y="2936875"/>
            <a:ext cx="4413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decoder</a:t>
            </a:r>
            <a:endParaRPr lang="en-CA" altLang="en-US" sz="2400" dirty="0">
              <a:latin typeface="Corbel" panose="020B0503020204020204" pitchFamily="34" charset="0"/>
            </a:endParaRPr>
          </a:p>
        </p:txBody>
      </p:sp>
      <p:sp>
        <p:nvSpPr>
          <p:cNvPr id="19511" name="Rectangle 56"/>
          <p:cNvSpPr>
            <a:spLocks noChangeArrowheads="1"/>
          </p:cNvSpPr>
          <p:nvPr/>
        </p:nvSpPr>
        <p:spPr bwMode="auto">
          <a:xfrm>
            <a:off x="3024188" y="2809875"/>
            <a:ext cx="1635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Ro</a:t>
            </a:r>
            <a:endParaRPr lang="en-CA" altLang="en-US" sz="2400" dirty="0">
              <a:latin typeface="Corbel" panose="020B0503020204020204" pitchFamily="34" charset="0"/>
            </a:endParaRPr>
          </a:p>
        </p:txBody>
      </p:sp>
      <p:sp>
        <p:nvSpPr>
          <p:cNvPr id="19512" name="Rectangle 57"/>
          <p:cNvSpPr>
            <a:spLocks noChangeArrowheads="1"/>
          </p:cNvSpPr>
          <p:nvPr/>
        </p:nvSpPr>
        <p:spPr bwMode="auto">
          <a:xfrm>
            <a:off x="3198813" y="2809875"/>
            <a:ext cx="101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w</a:t>
            </a:r>
            <a:endParaRPr lang="en-CA" altLang="en-US" sz="2400" dirty="0">
              <a:latin typeface="Corbel" panose="020B0503020204020204" pitchFamily="34" charset="0"/>
            </a:endParaRPr>
          </a:p>
        </p:txBody>
      </p:sp>
      <p:sp>
        <p:nvSpPr>
          <p:cNvPr id="19513" name="Rectangle 58"/>
          <p:cNvSpPr>
            <a:spLocks noChangeArrowheads="1"/>
          </p:cNvSpPr>
          <p:nvPr/>
        </p:nvSpPr>
        <p:spPr bwMode="auto">
          <a:xfrm>
            <a:off x="2835275" y="2652713"/>
            <a:ext cx="663575" cy="661987"/>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9514" name="Rectangle 59"/>
          <p:cNvSpPr>
            <a:spLocks noChangeArrowheads="1"/>
          </p:cNvSpPr>
          <p:nvPr/>
        </p:nvSpPr>
        <p:spPr bwMode="auto">
          <a:xfrm>
            <a:off x="3956050" y="2430463"/>
            <a:ext cx="1104900" cy="11049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9515" name="Rectangle 60"/>
          <p:cNvSpPr>
            <a:spLocks noChangeArrowheads="1"/>
          </p:cNvSpPr>
          <p:nvPr/>
        </p:nvSpPr>
        <p:spPr bwMode="auto">
          <a:xfrm>
            <a:off x="1698625" y="2636838"/>
            <a:ext cx="695325" cy="67786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9516" name="Freeform 61"/>
          <p:cNvSpPr>
            <a:spLocks/>
          </p:cNvSpPr>
          <p:nvPr/>
        </p:nvSpPr>
        <p:spPr bwMode="auto">
          <a:xfrm>
            <a:off x="3719513" y="3094038"/>
            <a:ext cx="15875" cy="15875"/>
          </a:xfrm>
          <a:custGeom>
            <a:avLst/>
            <a:gdLst>
              <a:gd name="T0" fmla="*/ 0 w 1"/>
              <a:gd name="T1" fmla="*/ 0 h 1"/>
              <a:gd name="T2" fmla="*/ 0 w 1"/>
              <a:gd name="T3" fmla="*/ 252015567 h 1"/>
              <a:gd name="T4" fmla="*/ 25201556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517" name="Freeform 62"/>
          <p:cNvSpPr>
            <a:spLocks/>
          </p:cNvSpPr>
          <p:nvPr/>
        </p:nvSpPr>
        <p:spPr bwMode="auto">
          <a:xfrm>
            <a:off x="3719513" y="3014663"/>
            <a:ext cx="15875" cy="15875"/>
          </a:xfrm>
          <a:custGeom>
            <a:avLst/>
            <a:gdLst>
              <a:gd name="T0" fmla="*/ 0 w 1"/>
              <a:gd name="T1" fmla="*/ 0 h 1"/>
              <a:gd name="T2" fmla="*/ 0 w 1"/>
              <a:gd name="T3" fmla="*/ 252015567 h 1"/>
              <a:gd name="T4" fmla="*/ 25201556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518" name="Freeform 63"/>
          <p:cNvSpPr>
            <a:spLocks/>
          </p:cNvSpPr>
          <p:nvPr/>
        </p:nvSpPr>
        <p:spPr bwMode="auto">
          <a:xfrm>
            <a:off x="3719513" y="2935288"/>
            <a:ext cx="15875" cy="15875"/>
          </a:xfrm>
          <a:custGeom>
            <a:avLst/>
            <a:gdLst>
              <a:gd name="T0" fmla="*/ 0 w 1"/>
              <a:gd name="T1" fmla="*/ 0 h 1"/>
              <a:gd name="T2" fmla="*/ 0 w 1"/>
              <a:gd name="T3" fmla="*/ 252015567 h 1"/>
              <a:gd name="T4" fmla="*/ 25201556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519" name="Rectangle 64"/>
          <p:cNvSpPr>
            <a:spLocks noChangeArrowheads="1"/>
          </p:cNvSpPr>
          <p:nvPr/>
        </p:nvSpPr>
        <p:spPr bwMode="auto">
          <a:xfrm>
            <a:off x="2946400" y="3852863"/>
            <a:ext cx="4413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decoder</a:t>
            </a:r>
            <a:endParaRPr lang="en-CA" altLang="en-US" sz="2400" dirty="0">
              <a:latin typeface="Corbel" panose="020B0503020204020204" pitchFamily="34" charset="0"/>
            </a:endParaRPr>
          </a:p>
        </p:txBody>
      </p:sp>
      <p:sp>
        <p:nvSpPr>
          <p:cNvPr id="19520" name="Rectangle 65"/>
          <p:cNvSpPr>
            <a:spLocks noChangeArrowheads="1"/>
          </p:cNvSpPr>
          <p:nvPr/>
        </p:nvSpPr>
        <p:spPr bwMode="auto">
          <a:xfrm>
            <a:off x="2930525" y="3678238"/>
            <a:ext cx="163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Co</a:t>
            </a:r>
            <a:endParaRPr lang="en-CA" altLang="en-US" sz="2400" dirty="0">
              <a:latin typeface="Corbel" panose="020B0503020204020204" pitchFamily="34" charset="0"/>
            </a:endParaRPr>
          </a:p>
        </p:txBody>
      </p:sp>
      <p:sp>
        <p:nvSpPr>
          <p:cNvPr id="19521" name="Rectangle 66"/>
          <p:cNvSpPr>
            <a:spLocks noChangeArrowheads="1"/>
          </p:cNvSpPr>
          <p:nvPr/>
        </p:nvSpPr>
        <p:spPr bwMode="auto">
          <a:xfrm>
            <a:off x="3103563" y="3678238"/>
            <a:ext cx="285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err="1">
                <a:solidFill>
                  <a:srgbClr val="000000"/>
                </a:solidFill>
                <a:latin typeface="Nimbus Roman No9 L"/>
              </a:rPr>
              <a:t>lumn</a:t>
            </a:r>
            <a:endParaRPr lang="en-CA" altLang="en-US" sz="2400">
              <a:latin typeface="Corbel" panose="020B0503020204020204" pitchFamily="34" charset="0"/>
            </a:endParaRPr>
          </a:p>
        </p:txBody>
      </p:sp>
      <p:sp>
        <p:nvSpPr>
          <p:cNvPr id="19522" name="Rectangle 67"/>
          <p:cNvSpPr>
            <a:spLocks noChangeArrowheads="1"/>
          </p:cNvSpPr>
          <p:nvPr/>
        </p:nvSpPr>
        <p:spPr bwMode="auto">
          <a:xfrm>
            <a:off x="2835275" y="3535363"/>
            <a:ext cx="663575" cy="679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9523" name="Rectangle 68"/>
          <p:cNvSpPr>
            <a:spLocks noChangeArrowheads="1"/>
          </p:cNvSpPr>
          <p:nvPr/>
        </p:nvSpPr>
        <p:spPr bwMode="auto">
          <a:xfrm>
            <a:off x="3956050" y="3535363"/>
            <a:ext cx="1104900" cy="679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9524" name="Rectangle 69"/>
          <p:cNvSpPr>
            <a:spLocks noChangeArrowheads="1"/>
          </p:cNvSpPr>
          <p:nvPr/>
        </p:nvSpPr>
        <p:spPr bwMode="auto">
          <a:xfrm>
            <a:off x="4144963" y="3694113"/>
            <a:ext cx="6413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Read/Write</a:t>
            </a:r>
            <a:endParaRPr lang="en-CA" altLang="en-US" sz="2400">
              <a:latin typeface="Corbel" panose="020B0503020204020204" pitchFamily="34" charset="0"/>
            </a:endParaRPr>
          </a:p>
        </p:txBody>
      </p:sp>
      <p:sp>
        <p:nvSpPr>
          <p:cNvPr id="19525" name="Rectangle 70"/>
          <p:cNvSpPr>
            <a:spLocks noChangeArrowheads="1"/>
          </p:cNvSpPr>
          <p:nvPr/>
        </p:nvSpPr>
        <p:spPr bwMode="auto">
          <a:xfrm>
            <a:off x="4003675" y="3836988"/>
            <a:ext cx="971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circuits &amp; latches</a:t>
            </a:r>
            <a:endParaRPr lang="en-CA" altLang="en-US" sz="2400">
              <a:latin typeface="Corbel" panose="020B0503020204020204" pitchFamily="34" charset="0"/>
            </a:endParaRPr>
          </a:p>
        </p:txBody>
      </p:sp>
      <p:sp>
        <p:nvSpPr>
          <p:cNvPr id="19526" name="Rectangle 71"/>
          <p:cNvSpPr>
            <a:spLocks noChangeArrowheads="1"/>
          </p:cNvSpPr>
          <p:nvPr/>
        </p:nvSpPr>
        <p:spPr bwMode="auto">
          <a:xfrm>
            <a:off x="1841500" y="3914775"/>
            <a:ext cx="417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counter</a:t>
            </a:r>
            <a:endParaRPr lang="en-CA" altLang="en-US" sz="2400">
              <a:latin typeface="Corbel" panose="020B0503020204020204" pitchFamily="34" charset="0"/>
            </a:endParaRPr>
          </a:p>
        </p:txBody>
      </p:sp>
      <p:sp>
        <p:nvSpPr>
          <p:cNvPr id="19527" name="Rectangle 72"/>
          <p:cNvSpPr>
            <a:spLocks noChangeArrowheads="1"/>
          </p:cNvSpPr>
          <p:nvPr/>
        </p:nvSpPr>
        <p:spPr bwMode="auto">
          <a:xfrm>
            <a:off x="1841500" y="3757613"/>
            <a:ext cx="417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address</a:t>
            </a:r>
            <a:endParaRPr lang="en-CA" altLang="en-US" sz="2400">
              <a:latin typeface="Corbel" panose="020B0503020204020204" pitchFamily="34" charset="0"/>
            </a:endParaRPr>
          </a:p>
        </p:txBody>
      </p:sp>
      <p:sp>
        <p:nvSpPr>
          <p:cNvPr id="19528" name="Rectangle 73"/>
          <p:cNvSpPr>
            <a:spLocks noChangeArrowheads="1"/>
          </p:cNvSpPr>
          <p:nvPr/>
        </p:nvSpPr>
        <p:spPr bwMode="auto">
          <a:xfrm>
            <a:off x="1825625" y="3614738"/>
            <a:ext cx="4492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Column</a:t>
            </a:r>
            <a:endParaRPr lang="en-CA" altLang="en-US" sz="2400">
              <a:latin typeface="Corbel" panose="020B0503020204020204" pitchFamily="34" charset="0"/>
            </a:endParaRPr>
          </a:p>
        </p:txBody>
      </p:sp>
      <p:sp>
        <p:nvSpPr>
          <p:cNvPr id="19529" name="Rectangle 74"/>
          <p:cNvSpPr>
            <a:spLocks noChangeArrowheads="1"/>
          </p:cNvSpPr>
          <p:nvPr/>
        </p:nvSpPr>
        <p:spPr bwMode="auto">
          <a:xfrm>
            <a:off x="1698625" y="3535363"/>
            <a:ext cx="695325" cy="679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9530" name="Freeform 75"/>
          <p:cNvSpPr>
            <a:spLocks/>
          </p:cNvSpPr>
          <p:nvPr/>
        </p:nvSpPr>
        <p:spPr bwMode="auto">
          <a:xfrm>
            <a:off x="2393950" y="2889250"/>
            <a:ext cx="425450" cy="188913"/>
          </a:xfrm>
          <a:custGeom>
            <a:avLst/>
            <a:gdLst>
              <a:gd name="T0" fmla="*/ 0 w 27"/>
              <a:gd name="T1" fmla="*/ 2147483647 h 12"/>
              <a:gd name="T2" fmla="*/ 2147483647 w 27"/>
              <a:gd name="T3" fmla="*/ 2147483647 h 12"/>
              <a:gd name="T4" fmla="*/ 2147483647 w 27"/>
              <a:gd name="T5" fmla="*/ 2147483647 h 12"/>
              <a:gd name="T6" fmla="*/ 2147483647 w 27"/>
              <a:gd name="T7" fmla="*/ 1487012956 h 12"/>
              <a:gd name="T8" fmla="*/ 2147483647 w 27"/>
              <a:gd name="T9" fmla="*/ 0 h 12"/>
              <a:gd name="T10" fmla="*/ 2147483647 w 27"/>
              <a:gd name="T11" fmla="*/ 743498607 h 12"/>
              <a:gd name="T12" fmla="*/ 0 w 27"/>
              <a:gd name="T13" fmla="*/ 743498607 h 12"/>
              <a:gd name="T14" fmla="*/ 0 60000 65536"/>
              <a:gd name="T15" fmla="*/ 0 60000 65536"/>
              <a:gd name="T16" fmla="*/ 0 60000 65536"/>
              <a:gd name="T17" fmla="*/ 0 60000 65536"/>
              <a:gd name="T18" fmla="*/ 0 60000 65536"/>
              <a:gd name="T19" fmla="*/ 0 60000 65536"/>
              <a:gd name="T20" fmla="*/ 0 60000 65536"/>
              <a:gd name="T21" fmla="*/ 0 w 27"/>
              <a:gd name="T22" fmla="*/ 0 h 12"/>
              <a:gd name="T23" fmla="*/ 27 w 27"/>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2">
                <a:moveTo>
                  <a:pt x="0" y="9"/>
                </a:moveTo>
                <a:lnTo>
                  <a:pt x="15" y="9"/>
                </a:lnTo>
                <a:lnTo>
                  <a:pt x="15" y="12"/>
                </a:lnTo>
                <a:lnTo>
                  <a:pt x="27" y="6"/>
                </a:lnTo>
                <a:lnTo>
                  <a:pt x="15" y="0"/>
                </a:lnTo>
                <a:lnTo>
                  <a:pt x="15" y="3"/>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31" name="Freeform 76"/>
          <p:cNvSpPr>
            <a:spLocks/>
          </p:cNvSpPr>
          <p:nvPr/>
        </p:nvSpPr>
        <p:spPr bwMode="auto">
          <a:xfrm>
            <a:off x="2393950" y="3787775"/>
            <a:ext cx="425450" cy="174625"/>
          </a:xfrm>
          <a:custGeom>
            <a:avLst/>
            <a:gdLst>
              <a:gd name="T0" fmla="*/ 0 w 27"/>
              <a:gd name="T1" fmla="*/ 2016124797 h 11"/>
              <a:gd name="T2" fmla="*/ 2147483647 w 27"/>
              <a:gd name="T3" fmla="*/ 2016124797 h 11"/>
              <a:gd name="T4" fmla="*/ 2147483647 w 27"/>
              <a:gd name="T5" fmla="*/ 2147483647 h 11"/>
              <a:gd name="T6" fmla="*/ 2147483647 w 27"/>
              <a:gd name="T7" fmla="*/ 1512093722 h 11"/>
              <a:gd name="T8" fmla="*/ 2147483647 w 27"/>
              <a:gd name="T9" fmla="*/ 0 h 11"/>
              <a:gd name="T10" fmla="*/ 2147483647 w 27"/>
              <a:gd name="T11" fmla="*/ 756046861 h 11"/>
              <a:gd name="T12" fmla="*/ 0 w 27"/>
              <a:gd name="T13" fmla="*/ 756046861 h 11"/>
              <a:gd name="T14" fmla="*/ 0 60000 65536"/>
              <a:gd name="T15" fmla="*/ 0 60000 65536"/>
              <a:gd name="T16" fmla="*/ 0 60000 65536"/>
              <a:gd name="T17" fmla="*/ 0 60000 65536"/>
              <a:gd name="T18" fmla="*/ 0 60000 65536"/>
              <a:gd name="T19" fmla="*/ 0 60000 65536"/>
              <a:gd name="T20" fmla="*/ 0 60000 65536"/>
              <a:gd name="T21" fmla="*/ 0 w 27"/>
              <a:gd name="T22" fmla="*/ 0 h 11"/>
              <a:gd name="T23" fmla="*/ 27 w 27"/>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1">
                <a:moveTo>
                  <a:pt x="0" y="8"/>
                </a:moveTo>
                <a:lnTo>
                  <a:pt x="15" y="8"/>
                </a:lnTo>
                <a:lnTo>
                  <a:pt x="15" y="11"/>
                </a:lnTo>
                <a:lnTo>
                  <a:pt x="27" y="6"/>
                </a:lnTo>
                <a:lnTo>
                  <a:pt x="15" y="0"/>
                </a:lnTo>
                <a:lnTo>
                  <a:pt x="15" y="3"/>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32" name="Rectangle 77"/>
          <p:cNvSpPr>
            <a:spLocks noChangeArrowheads="1"/>
          </p:cNvSpPr>
          <p:nvPr/>
        </p:nvSpPr>
        <p:spPr bwMode="auto">
          <a:xfrm>
            <a:off x="4602163" y="5019675"/>
            <a:ext cx="915987" cy="4572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nvGrpSpPr>
          <p:cNvPr id="19533" name="Group 104"/>
          <p:cNvGrpSpPr>
            <a:grpSpLocks/>
          </p:cNvGrpSpPr>
          <p:nvPr/>
        </p:nvGrpSpPr>
        <p:grpSpPr bwMode="auto">
          <a:xfrm>
            <a:off x="304800" y="3200400"/>
            <a:ext cx="752475" cy="377825"/>
            <a:chOff x="94" y="1814"/>
            <a:chExt cx="474" cy="238"/>
          </a:xfrm>
        </p:grpSpPr>
        <p:sp>
          <p:nvSpPr>
            <p:cNvPr id="19559" name="Rectangle 78"/>
            <p:cNvSpPr>
              <a:spLocks noChangeArrowheads="1"/>
            </p:cNvSpPr>
            <p:nvPr/>
          </p:nvSpPr>
          <p:spPr bwMode="auto">
            <a:xfrm>
              <a:off x="94" y="1814"/>
              <a:ext cx="47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Row/Column</a:t>
              </a:r>
              <a:endParaRPr lang="en-CA" altLang="en-US" sz="2400">
                <a:latin typeface="Corbel" panose="020B0503020204020204" pitchFamily="34" charset="0"/>
              </a:endParaRPr>
            </a:p>
          </p:txBody>
        </p:sp>
        <p:sp>
          <p:nvSpPr>
            <p:cNvPr id="19560" name="Rectangle 79"/>
            <p:cNvSpPr>
              <a:spLocks noChangeArrowheads="1"/>
            </p:cNvSpPr>
            <p:nvPr/>
          </p:nvSpPr>
          <p:spPr bwMode="auto">
            <a:xfrm>
              <a:off x="190" y="1946"/>
              <a:ext cx="2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address</a:t>
              </a:r>
              <a:endParaRPr lang="en-CA" altLang="en-US" sz="2400">
                <a:latin typeface="Corbel" panose="020B0503020204020204" pitchFamily="34" charset="0"/>
              </a:endParaRPr>
            </a:p>
          </p:txBody>
        </p:sp>
      </p:grpSp>
      <p:sp>
        <p:nvSpPr>
          <p:cNvPr id="19534" name="Freeform 80"/>
          <p:cNvSpPr>
            <a:spLocks/>
          </p:cNvSpPr>
          <p:nvPr/>
        </p:nvSpPr>
        <p:spPr bwMode="auto">
          <a:xfrm>
            <a:off x="4349750" y="4214813"/>
            <a:ext cx="190500" cy="252412"/>
          </a:xfrm>
          <a:custGeom>
            <a:avLst/>
            <a:gdLst>
              <a:gd name="T0" fmla="*/ 2147483647 w 12"/>
              <a:gd name="T1" fmla="*/ 2147483647 h 16"/>
              <a:gd name="T2" fmla="*/ 2147483647 w 12"/>
              <a:gd name="T3" fmla="*/ 2147483647 h 16"/>
              <a:gd name="T4" fmla="*/ 2147483647 w 12"/>
              <a:gd name="T5" fmla="*/ 2147483647 h 16"/>
              <a:gd name="T6" fmla="*/ 1512093765 w 12"/>
              <a:gd name="T7" fmla="*/ 0 h 16"/>
              <a:gd name="T8" fmla="*/ 0 w 12"/>
              <a:gd name="T9" fmla="*/ 2147483647 h 16"/>
              <a:gd name="T10" fmla="*/ 756046883 w 12"/>
              <a:gd name="T11" fmla="*/ 2147483647 h 16"/>
              <a:gd name="T12" fmla="*/ 756046883 w 12"/>
              <a:gd name="T13" fmla="*/ 2147483647 h 16"/>
              <a:gd name="T14" fmla="*/ 0 60000 65536"/>
              <a:gd name="T15" fmla="*/ 0 60000 65536"/>
              <a:gd name="T16" fmla="*/ 0 60000 65536"/>
              <a:gd name="T17" fmla="*/ 0 60000 65536"/>
              <a:gd name="T18" fmla="*/ 0 60000 65536"/>
              <a:gd name="T19" fmla="*/ 0 60000 65536"/>
              <a:gd name="T20" fmla="*/ 0 60000 65536"/>
              <a:gd name="T21" fmla="*/ 0 w 12"/>
              <a:gd name="T22" fmla="*/ 0 h 16"/>
              <a:gd name="T23" fmla="*/ 12 w 12"/>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6">
                <a:moveTo>
                  <a:pt x="9" y="16"/>
                </a:moveTo>
                <a:lnTo>
                  <a:pt x="9" y="12"/>
                </a:lnTo>
                <a:lnTo>
                  <a:pt x="12" y="12"/>
                </a:lnTo>
                <a:lnTo>
                  <a:pt x="6" y="0"/>
                </a:lnTo>
                <a:lnTo>
                  <a:pt x="0" y="12"/>
                </a:lnTo>
                <a:lnTo>
                  <a:pt x="3" y="12"/>
                </a:lnTo>
                <a:lnTo>
                  <a:pt x="3" y="16"/>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35" name="Freeform 81"/>
          <p:cNvSpPr>
            <a:spLocks/>
          </p:cNvSpPr>
          <p:nvPr/>
        </p:nvSpPr>
        <p:spPr bwMode="auto">
          <a:xfrm>
            <a:off x="4975225" y="4751388"/>
            <a:ext cx="188913" cy="252412"/>
          </a:xfrm>
          <a:custGeom>
            <a:avLst/>
            <a:gdLst>
              <a:gd name="T0" fmla="*/ 743498607 w 12"/>
              <a:gd name="T1" fmla="*/ 0 h 16"/>
              <a:gd name="T2" fmla="*/ 743498607 w 12"/>
              <a:gd name="T3" fmla="*/ 1244375284 h 16"/>
              <a:gd name="T4" fmla="*/ 0 w 12"/>
              <a:gd name="T5" fmla="*/ 1244375284 h 16"/>
              <a:gd name="T6" fmla="*/ 1487012956 w 12"/>
              <a:gd name="T7" fmla="*/ 2147483647 h 16"/>
              <a:gd name="T8" fmla="*/ 2147483647 w 12"/>
              <a:gd name="T9" fmla="*/ 1244375284 h 16"/>
              <a:gd name="T10" fmla="*/ 2147483647 w 12"/>
              <a:gd name="T11" fmla="*/ 1244375284 h 16"/>
              <a:gd name="T12" fmla="*/ 2147483647 w 12"/>
              <a:gd name="T13" fmla="*/ 0 h 16"/>
              <a:gd name="T14" fmla="*/ 0 60000 65536"/>
              <a:gd name="T15" fmla="*/ 0 60000 65536"/>
              <a:gd name="T16" fmla="*/ 0 60000 65536"/>
              <a:gd name="T17" fmla="*/ 0 60000 65536"/>
              <a:gd name="T18" fmla="*/ 0 60000 65536"/>
              <a:gd name="T19" fmla="*/ 0 60000 65536"/>
              <a:gd name="T20" fmla="*/ 0 60000 65536"/>
              <a:gd name="T21" fmla="*/ 0 w 12"/>
              <a:gd name="T22" fmla="*/ 0 h 16"/>
              <a:gd name="T23" fmla="*/ 12 w 12"/>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6">
                <a:moveTo>
                  <a:pt x="3" y="0"/>
                </a:moveTo>
                <a:lnTo>
                  <a:pt x="3" y="5"/>
                </a:lnTo>
                <a:lnTo>
                  <a:pt x="0" y="5"/>
                </a:lnTo>
                <a:lnTo>
                  <a:pt x="6" y="16"/>
                </a:lnTo>
                <a:lnTo>
                  <a:pt x="12" y="5"/>
                </a:lnTo>
                <a:lnTo>
                  <a:pt x="9" y="5"/>
                </a:lnTo>
                <a:lnTo>
                  <a:pt x="9"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36" name="Freeform 82"/>
          <p:cNvSpPr>
            <a:spLocks/>
          </p:cNvSpPr>
          <p:nvPr/>
        </p:nvSpPr>
        <p:spPr bwMode="auto">
          <a:xfrm>
            <a:off x="4349750" y="4419600"/>
            <a:ext cx="190500" cy="236538"/>
          </a:xfrm>
          <a:custGeom>
            <a:avLst/>
            <a:gdLst>
              <a:gd name="T0" fmla="*/ 2147483647 w 12"/>
              <a:gd name="T1" fmla="*/ 0 h 15"/>
              <a:gd name="T2" fmla="*/ 2147483647 w 12"/>
              <a:gd name="T3" fmla="*/ 746009370 h 15"/>
              <a:gd name="T4" fmla="*/ 2147483647 w 12"/>
              <a:gd name="T5" fmla="*/ 746009370 h 15"/>
              <a:gd name="T6" fmla="*/ 1512093765 w 12"/>
              <a:gd name="T7" fmla="*/ 2147483647 h 15"/>
              <a:gd name="T8" fmla="*/ 0 w 12"/>
              <a:gd name="T9" fmla="*/ 746009370 h 15"/>
              <a:gd name="T10" fmla="*/ 756046883 w 12"/>
              <a:gd name="T11" fmla="*/ 746009370 h 15"/>
              <a:gd name="T12" fmla="*/ 756046883 w 12"/>
              <a:gd name="T13" fmla="*/ 0 h 15"/>
              <a:gd name="T14" fmla="*/ 0 60000 65536"/>
              <a:gd name="T15" fmla="*/ 0 60000 65536"/>
              <a:gd name="T16" fmla="*/ 0 60000 65536"/>
              <a:gd name="T17" fmla="*/ 0 60000 65536"/>
              <a:gd name="T18" fmla="*/ 0 60000 65536"/>
              <a:gd name="T19" fmla="*/ 0 60000 65536"/>
              <a:gd name="T20" fmla="*/ 0 60000 65536"/>
              <a:gd name="T21" fmla="*/ 0 w 12"/>
              <a:gd name="T22" fmla="*/ 0 h 15"/>
              <a:gd name="T23" fmla="*/ 12 w 1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5">
                <a:moveTo>
                  <a:pt x="9" y="0"/>
                </a:moveTo>
                <a:lnTo>
                  <a:pt x="9" y="3"/>
                </a:lnTo>
                <a:lnTo>
                  <a:pt x="12" y="3"/>
                </a:lnTo>
                <a:lnTo>
                  <a:pt x="6" y="15"/>
                </a:lnTo>
                <a:lnTo>
                  <a:pt x="0" y="3"/>
                </a:lnTo>
                <a:lnTo>
                  <a:pt x="3" y="3"/>
                </a:lnTo>
                <a:lnTo>
                  <a:pt x="3"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37" name="Freeform 83"/>
          <p:cNvSpPr>
            <a:spLocks/>
          </p:cNvSpPr>
          <p:nvPr/>
        </p:nvSpPr>
        <p:spPr bwMode="auto">
          <a:xfrm>
            <a:off x="3860800" y="5476875"/>
            <a:ext cx="174625" cy="268288"/>
          </a:xfrm>
          <a:custGeom>
            <a:avLst/>
            <a:gdLst>
              <a:gd name="T0" fmla="*/ 756046861 w 11"/>
              <a:gd name="T1" fmla="*/ 2147483647 h 17"/>
              <a:gd name="T2" fmla="*/ 756046861 w 11"/>
              <a:gd name="T3" fmla="*/ 2147483647 h 17"/>
              <a:gd name="T4" fmla="*/ 0 w 11"/>
              <a:gd name="T5" fmla="*/ 2147483647 h 17"/>
              <a:gd name="T6" fmla="*/ 1512093722 w 11"/>
              <a:gd name="T7" fmla="*/ 0 h 17"/>
              <a:gd name="T8" fmla="*/ 2147483647 w 11"/>
              <a:gd name="T9" fmla="*/ 2147483647 h 17"/>
              <a:gd name="T10" fmla="*/ 2147483647 w 11"/>
              <a:gd name="T11" fmla="*/ 2147483647 h 17"/>
              <a:gd name="T12" fmla="*/ 2147483647 w 11"/>
              <a:gd name="T13" fmla="*/ 2147483647 h 17"/>
              <a:gd name="T14" fmla="*/ 0 60000 65536"/>
              <a:gd name="T15" fmla="*/ 0 60000 65536"/>
              <a:gd name="T16" fmla="*/ 0 60000 65536"/>
              <a:gd name="T17" fmla="*/ 0 60000 65536"/>
              <a:gd name="T18" fmla="*/ 0 60000 65536"/>
              <a:gd name="T19" fmla="*/ 0 60000 65536"/>
              <a:gd name="T20" fmla="*/ 0 60000 65536"/>
              <a:gd name="T21" fmla="*/ 0 w 11"/>
              <a:gd name="T22" fmla="*/ 0 h 17"/>
              <a:gd name="T23" fmla="*/ 11 w 1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7">
                <a:moveTo>
                  <a:pt x="3" y="17"/>
                </a:moveTo>
                <a:lnTo>
                  <a:pt x="3" y="12"/>
                </a:lnTo>
                <a:lnTo>
                  <a:pt x="0" y="12"/>
                </a:lnTo>
                <a:lnTo>
                  <a:pt x="6" y="0"/>
                </a:lnTo>
                <a:lnTo>
                  <a:pt x="11" y="12"/>
                </a:lnTo>
                <a:lnTo>
                  <a:pt x="9" y="12"/>
                </a:lnTo>
                <a:lnTo>
                  <a:pt x="9" y="17"/>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38" name="Freeform 84"/>
          <p:cNvSpPr>
            <a:spLocks/>
          </p:cNvSpPr>
          <p:nvPr/>
        </p:nvSpPr>
        <p:spPr bwMode="auto">
          <a:xfrm>
            <a:off x="4429125" y="5840413"/>
            <a:ext cx="173038" cy="268287"/>
          </a:xfrm>
          <a:custGeom>
            <a:avLst/>
            <a:gdLst>
              <a:gd name="T0" fmla="*/ 494904362 w 11"/>
              <a:gd name="T1" fmla="*/ 0 h 17"/>
              <a:gd name="T2" fmla="*/ 494904362 w 11"/>
              <a:gd name="T3" fmla="*/ 1245293499 h 17"/>
              <a:gd name="T4" fmla="*/ 0 w 11"/>
              <a:gd name="T5" fmla="*/ 1245293499 h 17"/>
              <a:gd name="T6" fmla="*/ 1237284685 w 11"/>
              <a:gd name="T7" fmla="*/ 2147483647 h 17"/>
              <a:gd name="T8" fmla="*/ 2147483647 w 11"/>
              <a:gd name="T9" fmla="*/ 1245293499 h 17"/>
              <a:gd name="T10" fmla="*/ 1979648909 w 11"/>
              <a:gd name="T11" fmla="*/ 1245293499 h 17"/>
              <a:gd name="T12" fmla="*/ 1979648909 w 11"/>
              <a:gd name="T13" fmla="*/ 0 h 17"/>
              <a:gd name="T14" fmla="*/ 0 60000 65536"/>
              <a:gd name="T15" fmla="*/ 0 60000 65536"/>
              <a:gd name="T16" fmla="*/ 0 60000 65536"/>
              <a:gd name="T17" fmla="*/ 0 60000 65536"/>
              <a:gd name="T18" fmla="*/ 0 60000 65536"/>
              <a:gd name="T19" fmla="*/ 0 60000 65536"/>
              <a:gd name="T20" fmla="*/ 0 60000 65536"/>
              <a:gd name="T21" fmla="*/ 0 w 11"/>
              <a:gd name="T22" fmla="*/ 0 h 17"/>
              <a:gd name="T23" fmla="*/ 11 w 1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7">
                <a:moveTo>
                  <a:pt x="2" y="0"/>
                </a:moveTo>
                <a:lnTo>
                  <a:pt x="2" y="5"/>
                </a:lnTo>
                <a:lnTo>
                  <a:pt x="0" y="5"/>
                </a:lnTo>
                <a:lnTo>
                  <a:pt x="5" y="17"/>
                </a:lnTo>
                <a:lnTo>
                  <a:pt x="11" y="5"/>
                </a:lnTo>
                <a:lnTo>
                  <a:pt x="8" y="5"/>
                </a:lnTo>
                <a:lnTo>
                  <a:pt x="8"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39" name="Freeform 85"/>
          <p:cNvSpPr>
            <a:spLocks/>
          </p:cNvSpPr>
          <p:nvPr/>
        </p:nvSpPr>
        <p:spPr bwMode="auto">
          <a:xfrm>
            <a:off x="4003675" y="5476875"/>
            <a:ext cx="1025525" cy="268288"/>
          </a:xfrm>
          <a:custGeom>
            <a:avLst/>
            <a:gdLst>
              <a:gd name="T0" fmla="*/ 2147483647 w 65"/>
              <a:gd name="T1" fmla="*/ 0 h 17"/>
              <a:gd name="T2" fmla="*/ 2147483647 w 65"/>
              <a:gd name="T3" fmla="*/ 2147483647 h 17"/>
              <a:gd name="T4" fmla="*/ 0 w 65"/>
              <a:gd name="T5" fmla="*/ 2147483647 h 17"/>
              <a:gd name="T6" fmla="*/ 0 60000 65536"/>
              <a:gd name="T7" fmla="*/ 0 60000 65536"/>
              <a:gd name="T8" fmla="*/ 0 60000 65536"/>
              <a:gd name="T9" fmla="*/ 0 w 65"/>
              <a:gd name="T10" fmla="*/ 0 h 17"/>
              <a:gd name="T11" fmla="*/ 65 w 65"/>
              <a:gd name="T12" fmla="*/ 17 h 17"/>
            </a:gdLst>
            <a:ahLst/>
            <a:cxnLst>
              <a:cxn ang="T6">
                <a:pos x="T0" y="T1"/>
              </a:cxn>
              <a:cxn ang="T7">
                <a:pos x="T2" y="T3"/>
              </a:cxn>
              <a:cxn ang="T8">
                <a:pos x="T4" y="T5"/>
              </a:cxn>
            </a:cxnLst>
            <a:rect l="T9" t="T10" r="T11" b="T12"/>
            <a:pathLst>
              <a:path w="65" h="17">
                <a:moveTo>
                  <a:pt x="65" y="0"/>
                </a:moveTo>
                <a:lnTo>
                  <a:pt x="65" y="17"/>
                </a:lnTo>
                <a:lnTo>
                  <a:pt x="0" y="17"/>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40" name="Freeform 86"/>
          <p:cNvSpPr>
            <a:spLocks/>
          </p:cNvSpPr>
          <p:nvPr/>
        </p:nvSpPr>
        <p:spPr bwMode="auto">
          <a:xfrm>
            <a:off x="3908425" y="5729288"/>
            <a:ext cx="552450" cy="127000"/>
          </a:xfrm>
          <a:custGeom>
            <a:avLst/>
            <a:gdLst>
              <a:gd name="T0" fmla="*/ 2147483647 w 35"/>
              <a:gd name="T1" fmla="*/ 2016124535 h 8"/>
              <a:gd name="T2" fmla="*/ 0 w 35"/>
              <a:gd name="T3" fmla="*/ 2016124535 h 8"/>
              <a:gd name="T4" fmla="*/ 0 w 35"/>
              <a:gd name="T5" fmla="*/ 0 h 8"/>
              <a:gd name="T6" fmla="*/ 0 60000 65536"/>
              <a:gd name="T7" fmla="*/ 0 60000 65536"/>
              <a:gd name="T8" fmla="*/ 0 60000 65536"/>
              <a:gd name="T9" fmla="*/ 0 w 35"/>
              <a:gd name="T10" fmla="*/ 0 h 8"/>
              <a:gd name="T11" fmla="*/ 35 w 35"/>
              <a:gd name="T12" fmla="*/ 8 h 8"/>
            </a:gdLst>
            <a:ahLst/>
            <a:cxnLst>
              <a:cxn ang="T6">
                <a:pos x="T0" y="T1"/>
              </a:cxn>
              <a:cxn ang="T7">
                <a:pos x="T2" y="T3"/>
              </a:cxn>
              <a:cxn ang="T8">
                <a:pos x="T4" y="T5"/>
              </a:cxn>
            </a:cxnLst>
            <a:rect l="T9" t="T10" r="T11" b="T12"/>
            <a:pathLst>
              <a:path w="35" h="8">
                <a:moveTo>
                  <a:pt x="35" y="8"/>
                </a:moveTo>
                <a:lnTo>
                  <a:pt x="0" y="8"/>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41" name="Freeform 87"/>
          <p:cNvSpPr>
            <a:spLocks/>
          </p:cNvSpPr>
          <p:nvPr/>
        </p:nvSpPr>
        <p:spPr bwMode="auto">
          <a:xfrm>
            <a:off x="4556125" y="5476875"/>
            <a:ext cx="552450" cy="379413"/>
          </a:xfrm>
          <a:custGeom>
            <a:avLst/>
            <a:gdLst>
              <a:gd name="T0" fmla="*/ 2147483647 w 35"/>
              <a:gd name="T1" fmla="*/ 0 h 24"/>
              <a:gd name="T2" fmla="*/ 2147483647 w 35"/>
              <a:gd name="T3" fmla="*/ 2147483647 h 24"/>
              <a:gd name="T4" fmla="*/ 0 w 35"/>
              <a:gd name="T5" fmla="*/ 2147483647 h 24"/>
              <a:gd name="T6" fmla="*/ 0 60000 65536"/>
              <a:gd name="T7" fmla="*/ 0 60000 65536"/>
              <a:gd name="T8" fmla="*/ 0 60000 65536"/>
              <a:gd name="T9" fmla="*/ 0 w 35"/>
              <a:gd name="T10" fmla="*/ 0 h 24"/>
              <a:gd name="T11" fmla="*/ 35 w 35"/>
              <a:gd name="T12" fmla="*/ 24 h 24"/>
            </a:gdLst>
            <a:ahLst/>
            <a:cxnLst>
              <a:cxn ang="T6">
                <a:pos x="T0" y="T1"/>
              </a:cxn>
              <a:cxn ang="T7">
                <a:pos x="T2" y="T3"/>
              </a:cxn>
              <a:cxn ang="T8">
                <a:pos x="T4" y="T5"/>
              </a:cxn>
            </a:cxnLst>
            <a:rect l="T9" t="T10" r="T11" b="T12"/>
            <a:pathLst>
              <a:path w="35" h="24">
                <a:moveTo>
                  <a:pt x="35" y="0"/>
                </a:moveTo>
                <a:lnTo>
                  <a:pt x="35" y="24"/>
                </a:lnTo>
                <a:lnTo>
                  <a:pt x="0" y="24"/>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42" name="Freeform 88"/>
          <p:cNvSpPr>
            <a:spLocks/>
          </p:cNvSpPr>
          <p:nvPr/>
        </p:nvSpPr>
        <p:spPr bwMode="auto">
          <a:xfrm>
            <a:off x="4003675" y="4751388"/>
            <a:ext cx="1025525" cy="252412"/>
          </a:xfrm>
          <a:custGeom>
            <a:avLst/>
            <a:gdLst>
              <a:gd name="T0" fmla="*/ 0 w 65"/>
              <a:gd name="T1" fmla="*/ 2147483647 h 16"/>
              <a:gd name="T2" fmla="*/ 0 w 65"/>
              <a:gd name="T3" fmla="*/ 0 h 16"/>
              <a:gd name="T4" fmla="*/ 2147483647 w 65"/>
              <a:gd name="T5" fmla="*/ 0 h 16"/>
              <a:gd name="T6" fmla="*/ 0 60000 65536"/>
              <a:gd name="T7" fmla="*/ 0 60000 65536"/>
              <a:gd name="T8" fmla="*/ 0 60000 65536"/>
              <a:gd name="T9" fmla="*/ 0 w 65"/>
              <a:gd name="T10" fmla="*/ 0 h 16"/>
              <a:gd name="T11" fmla="*/ 65 w 65"/>
              <a:gd name="T12" fmla="*/ 16 h 16"/>
            </a:gdLst>
            <a:ahLst/>
            <a:cxnLst>
              <a:cxn ang="T6">
                <a:pos x="T0" y="T1"/>
              </a:cxn>
              <a:cxn ang="T7">
                <a:pos x="T2" y="T3"/>
              </a:cxn>
              <a:cxn ang="T8">
                <a:pos x="T4" y="T5"/>
              </a:cxn>
            </a:cxnLst>
            <a:rect l="T9" t="T10" r="T11" b="T12"/>
            <a:pathLst>
              <a:path w="65" h="16">
                <a:moveTo>
                  <a:pt x="0" y="16"/>
                </a:moveTo>
                <a:lnTo>
                  <a:pt x="0" y="0"/>
                </a:lnTo>
                <a:lnTo>
                  <a:pt x="65"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43" name="Freeform 89"/>
          <p:cNvSpPr>
            <a:spLocks/>
          </p:cNvSpPr>
          <p:nvPr/>
        </p:nvSpPr>
        <p:spPr bwMode="auto">
          <a:xfrm>
            <a:off x="3908425" y="4656138"/>
            <a:ext cx="1200150" cy="363537"/>
          </a:xfrm>
          <a:custGeom>
            <a:avLst/>
            <a:gdLst>
              <a:gd name="T0" fmla="*/ 0 w 76"/>
              <a:gd name="T1" fmla="*/ 2147483647 h 23"/>
              <a:gd name="T2" fmla="*/ 0 w 76"/>
              <a:gd name="T3" fmla="*/ 0 h 23"/>
              <a:gd name="T4" fmla="*/ 2147483647 w 76"/>
              <a:gd name="T5" fmla="*/ 0 h 23"/>
              <a:gd name="T6" fmla="*/ 2147483647 w 76"/>
              <a:gd name="T7" fmla="*/ 1748802555 h 23"/>
              <a:gd name="T8" fmla="*/ 0 60000 65536"/>
              <a:gd name="T9" fmla="*/ 0 60000 65536"/>
              <a:gd name="T10" fmla="*/ 0 60000 65536"/>
              <a:gd name="T11" fmla="*/ 0 60000 65536"/>
              <a:gd name="T12" fmla="*/ 0 w 76"/>
              <a:gd name="T13" fmla="*/ 0 h 23"/>
              <a:gd name="T14" fmla="*/ 76 w 76"/>
              <a:gd name="T15" fmla="*/ 23 h 23"/>
            </a:gdLst>
            <a:ahLst/>
            <a:cxnLst>
              <a:cxn ang="T8">
                <a:pos x="T0" y="T1"/>
              </a:cxn>
              <a:cxn ang="T9">
                <a:pos x="T2" y="T3"/>
              </a:cxn>
              <a:cxn ang="T10">
                <a:pos x="T4" y="T5"/>
              </a:cxn>
              <a:cxn ang="T11">
                <a:pos x="T6" y="T7"/>
              </a:cxn>
            </a:cxnLst>
            <a:rect l="T12" t="T13" r="T14" b="T15"/>
            <a:pathLst>
              <a:path w="76" h="23">
                <a:moveTo>
                  <a:pt x="0" y="23"/>
                </a:moveTo>
                <a:lnTo>
                  <a:pt x="0" y="0"/>
                </a:lnTo>
                <a:lnTo>
                  <a:pt x="76" y="0"/>
                </a:lnTo>
                <a:lnTo>
                  <a:pt x="76" y="7"/>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44" name="Rectangle 90"/>
          <p:cNvSpPr>
            <a:spLocks noChangeArrowheads="1"/>
          </p:cNvSpPr>
          <p:nvPr/>
        </p:nvSpPr>
        <p:spPr bwMode="auto">
          <a:xfrm>
            <a:off x="3509963" y="5019675"/>
            <a:ext cx="898525" cy="4572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9545" name="Rectangle 91"/>
          <p:cNvSpPr>
            <a:spLocks noChangeArrowheads="1"/>
          </p:cNvSpPr>
          <p:nvPr/>
        </p:nvSpPr>
        <p:spPr bwMode="auto">
          <a:xfrm>
            <a:off x="3656013" y="5067300"/>
            <a:ext cx="584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Data input</a:t>
            </a:r>
            <a:endParaRPr lang="en-CA" altLang="en-US" sz="2400">
              <a:latin typeface="Corbel" panose="020B0503020204020204" pitchFamily="34" charset="0"/>
            </a:endParaRPr>
          </a:p>
        </p:txBody>
      </p:sp>
      <p:sp>
        <p:nvSpPr>
          <p:cNvPr id="19546" name="Rectangle 92"/>
          <p:cNvSpPr>
            <a:spLocks noChangeArrowheads="1"/>
          </p:cNvSpPr>
          <p:nvPr/>
        </p:nvSpPr>
        <p:spPr bwMode="auto">
          <a:xfrm>
            <a:off x="3735388" y="5208588"/>
            <a:ext cx="4159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register</a:t>
            </a:r>
            <a:endParaRPr lang="en-CA" altLang="en-US" sz="2400">
              <a:latin typeface="Corbel" panose="020B0503020204020204" pitchFamily="34" charset="0"/>
            </a:endParaRPr>
          </a:p>
        </p:txBody>
      </p:sp>
      <p:sp>
        <p:nvSpPr>
          <p:cNvPr id="19547" name="Rectangle 93"/>
          <p:cNvSpPr>
            <a:spLocks noChangeArrowheads="1"/>
          </p:cNvSpPr>
          <p:nvPr/>
        </p:nvSpPr>
        <p:spPr bwMode="auto">
          <a:xfrm>
            <a:off x="4729163" y="5067300"/>
            <a:ext cx="6540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Data output</a:t>
            </a:r>
            <a:endParaRPr lang="en-CA" altLang="en-US" sz="2400">
              <a:latin typeface="Corbel" panose="020B0503020204020204" pitchFamily="34" charset="0"/>
            </a:endParaRPr>
          </a:p>
        </p:txBody>
      </p:sp>
      <p:sp>
        <p:nvSpPr>
          <p:cNvPr id="19548" name="Rectangle 94"/>
          <p:cNvSpPr>
            <a:spLocks noChangeArrowheads="1"/>
          </p:cNvSpPr>
          <p:nvPr/>
        </p:nvSpPr>
        <p:spPr bwMode="auto">
          <a:xfrm>
            <a:off x="4856163" y="5208588"/>
            <a:ext cx="4159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register</a:t>
            </a:r>
            <a:endParaRPr lang="en-CA" altLang="en-US" sz="2400">
              <a:latin typeface="Corbel" panose="020B0503020204020204" pitchFamily="34" charset="0"/>
            </a:endParaRPr>
          </a:p>
        </p:txBody>
      </p:sp>
      <p:sp>
        <p:nvSpPr>
          <p:cNvPr id="19549" name="Rectangle 95"/>
          <p:cNvSpPr>
            <a:spLocks noChangeArrowheads="1"/>
          </p:cNvSpPr>
          <p:nvPr/>
        </p:nvSpPr>
        <p:spPr bwMode="auto">
          <a:xfrm>
            <a:off x="4381500" y="6172200"/>
            <a:ext cx="2635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Data</a:t>
            </a:r>
            <a:endParaRPr lang="en-CA" altLang="en-US" sz="2400">
              <a:latin typeface="Corbel" panose="020B0503020204020204" pitchFamily="34" charset="0"/>
            </a:endParaRPr>
          </a:p>
        </p:txBody>
      </p:sp>
      <p:sp>
        <p:nvSpPr>
          <p:cNvPr id="19550" name="Rectangle 96"/>
          <p:cNvSpPr>
            <a:spLocks noChangeArrowheads="1"/>
          </p:cNvSpPr>
          <p:nvPr/>
        </p:nvSpPr>
        <p:spPr bwMode="auto">
          <a:xfrm>
            <a:off x="1493838" y="4656138"/>
            <a:ext cx="1120775" cy="1120775"/>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9551" name="Rectangle 97"/>
          <p:cNvSpPr>
            <a:spLocks noChangeArrowheads="1"/>
          </p:cNvSpPr>
          <p:nvPr/>
        </p:nvSpPr>
        <p:spPr bwMode="auto">
          <a:xfrm>
            <a:off x="1698625" y="1752600"/>
            <a:ext cx="695325" cy="4572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9552" name="Rectangle 98"/>
          <p:cNvSpPr>
            <a:spLocks noChangeArrowheads="1"/>
          </p:cNvSpPr>
          <p:nvPr/>
        </p:nvSpPr>
        <p:spPr bwMode="auto">
          <a:xfrm>
            <a:off x="1825625" y="1816100"/>
            <a:ext cx="4333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Refresh</a:t>
            </a:r>
            <a:endParaRPr lang="en-CA" altLang="en-US" sz="2400">
              <a:latin typeface="Corbel" panose="020B0503020204020204" pitchFamily="34" charset="0"/>
            </a:endParaRPr>
          </a:p>
        </p:txBody>
      </p:sp>
      <p:sp>
        <p:nvSpPr>
          <p:cNvPr id="19553" name="Rectangle 99"/>
          <p:cNvSpPr>
            <a:spLocks noChangeArrowheads="1"/>
          </p:cNvSpPr>
          <p:nvPr/>
        </p:nvSpPr>
        <p:spPr bwMode="auto">
          <a:xfrm>
            <a:off x="1841500" y="1943100"/>
            <a:ext cx="417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counter</a:t>
            </a:r>
            <a:endParaRPr lang="en-CA" altLang="en-US" sz="2400">
              <a:latin typeface="Corbel" panose="020B0503020204020204" pitchFamily="34" charset="0"/>
            </a:endParaRPr>
          </a:p>
        </p:txBody>
      </p:sp>
      <p:sp>
        <p:nvSpPr>
          <p:cNvPr id="19554" name="Rectangle 100"/>
          <p:cNvSpPr>
            <a:spLocks noChangeArrowheads="1"/>
          </p:cNvSpPr>
          <p:nvPr/>
        </p:nvSpPr>
        <p:spPr bwMode="auto">
          <a:xfrm>
            <a:off x="1651000" y="4956175"/>
            <a:ext cx="7762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Mode register</a:t>
            </a:r>
            <a:endParaRPr lang="en-CA" altLang="en-US" sz="2400">
              <a:latin typeface="Corbel" panose="020B0503020204020204" pitchFamily="34" charset="0"/>
            </a:endParaRPr>
          </a:p>
        </p:txBody>
      </p:sp>
      <p:sp>
        <p:nvSpPr>
          <p:cNvPr id="19555" name="Rectangle 101"/>
          <p:cNvSpPr>
            <a:spLocks noChangeArrowheads="1"/>
          </p:cNvSpPr>
          <p:nvPr/>
        </p:nvSpPr>
        <p:spPr bwMode="auto">
          <a:xfrm>
            <a:off x="1951038" y="5130800"/>
            <a:ext cx="2016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and</a:t>
            </a:r>
            <a:endParaRPr lang="en-CA" altLang="en-US" sz="2400">
              <a:latin typeface="Corbel" panose="020B0503020204020204" pitchFamily="34" charset="0"/>
            </a:endParaRPr>
          </a:p>
        </p:txBody>
      </p:sp>
      <p:sp>
        <p:nvSpPr>
          <p:cNvPr id="19556" name="Rectangle 102"/>
          <p:cNvSpPr>
            <a:spLocks noChangeArrowheads="1"/>
          </p:cNvSpPr>
          <p:nvPr/>
        </p:nvSpPr>
        <p:spPr bwMode="auto">
          <a:xfrm>
            <a:off x="1651000" y="5287963"/>
            <a:ext cx="7905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timing control</a:t>
            </a:r>
            <a:endParaRPr lang="en-CA" altLang="en-US" sz="2400">
              <a:latin typeface="Corbel" panose="020B0503020204020204" pitchFamily="34" charset="0"/>
            </a:endParaRPr>
          </a:p>
        </p:txBody>
      </p:sp>
      <p:sp>
        <p:nvSpPr>
          <p:cNvPr id="19557" name="Text Box 103"/>
          <p:cNvSpPr txBox="1">
            <a:spLocks noChangeArrowheads="1"/>
          </p:cNvSpPr>
          <p:nvPr/>
        </p:nvSpPr>
        <p:spPr bwMode="auto">
          <a:xfrm>
            <a:off x="5527675" y="1571625"/>
            <a:ext cx="3413125"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sz="1600" i="1">
                <a:latin typeface="Corbel" panose="020B0503020204020204" pitchFamily="34" charset="0"/>
              </a:rPr>
              <a:t>Operation is directly synchronized</a:t>
            </a:r>
          </a:p>
          <a:p>
            <a:pPr eaLnBrk="1" hangingPunct="1"/>
            <a:r>
              <a:rPr lang="en-US" altLang="en-US" sz="1600" i="1">
                <a:latin typeface="Corbel" panose="020B0503020204020204" pitchFamily="34" charset="0"/>
              </a:rPr>
              <a:t>with processor clock signal.</a:t>
            </a:r>
          </a:p>
          <a:p>
            <a:pPr eaLnBrk="1" hangingPunct="1">
              <a:buFontTx/>
              <a:buChar char="•"/>
            </a:pPr>
            <a:r>
              <a:rPr lang="en-US" altLang="en-US" sz="1600" i="1">
                <a:latin typeface="Corbel" panose="020B0503020204020204" pitchFamily="34" charset="0"/>
              </a:rPr>
              <a:t>The outputs of the sense circuits are</a:t>
            </a:r>
          </a:p>
          <a:p>
            <a:pPr eaLnBrk="1" hangingPunct="1"/>
            <a:r>
              <a:rPr lang="en-US" altLang="en-US" sz="1600" i="1">
                <a:latin typeface="Corbel" panose="020B0503020204020204" pitchFamily="34" charset="0"/>
              </a:rPr>
              <a:t>connected to a latch. </a:t>
            </a:r>
          </a:p>
          <a:p>
            <a:pPr eaLnBrk="1" hangingPunct="1">
              <a:buFontTx/>
              <a:buChar char="•"/>
            </a:pPr>
            <a:r>
              <a:rPr lang="en-US" altLang="en-US" sz="1600" i="1">
                <a:latin typeface="Corbel" panose="020B0503020204020204" pitchFamily="34" charset="0"/>
              </a:rPr>
              <a:t>During a Read operation, the </a:t>
            </a:r>
          </a:p>
          <a:p>
            <a:pPr eaLnBrk="1" hangingPunct="1"/>
            <a:r>
              <a:rPr lang="en-US" altLang="en-US" sz="1600" i="1">
                <a:latin typeface="Corbel" panose="020B0503020204020204" pitchFamily="34" charset="0"/>
              </a:rPr>
              <a:t>contents of the cells in a row are </a:t>
            </a:r>
          </a:p>
          <a:p>
            <a:pPr eaLnBrk="1" hangingPunct="1"/>
            <a:r>
              <a:rPr lang="en-US" altLang="en-US" sz="1600" i="1">
                <a:latin typeface="Corbel" panose="020B0503020204020204" pitchFamily="34" charset="0"/>
              </a:rPr>
              <a:t>loaded onto the latches.</a:t>
            </a:r>
          </a:p>
          <a:p>
            <a:pPr eaLnBrk="1" hangingPunct="1">
              <a:buFontTx/>
              <a:buChar char="•"/>
            </a:pPr>
            <a:r>
              <a:rPr lang="en-US" altLang="en-US" sz="1600" i="1">
                <a:latin typeface="Corbel" panose="020B0503020204020204" pitchFamily="34" charset="0"/>
              </a:rPr>
              <a:t>During a refresh operation, the </a:t>
            </a:r>
          </a:p>
          <a:p>
            <a:pPr eaLnBrk="1" hangingPunct="1"/>
            <a:r>
              <a:rPr lang="en-US" altLang="en-US" sz="1600" i="1">
                <a:latin typeface="Corbel" panose="020B0503020204020204" pitchFamily="34" charset="0"/>
              </a:rPr>
              <a:t>contents of the cells are refreshed </a:t>
            </a:r>
          </a:p>
          <a:p>
            <a:pPr eaLnBrk="1" hangingPunct="1"/>
            <a:r>
              <a:rPr lang="en-US" altLang="en-US" sz="1600" i="1">
                <a:latin typeface="Corbel" panose="020B0503020204020204" pitchFamily="34" charset="0"/>
              </a:rPr>
              <a:t>without changing the contents of</a:t>
            </a:r>
          </a:p>
          <a:p>
            <a:pPr eaLnBrk="1" hangingPunct="1"/>
            <a:r>
              <a:rPr lang="en-US" altLang="en-US" sz="1600" i="1">
                <a:latin typeface="Corbel" panose="020B0503020204020204" pitchFamily="34" charset="0"/>
              </a:rPr>
              <a:t> the latches. </a:t>
            </a:r>
          </a:p>
          <a:p>
            <a:pPr eaLnBrk="1" hangingPunct="1">
              <a:buFontTx/>
              <a:buChar char="•"/>
            </a:pPr>
            <a:r>
              <a:rPr lang="en-US" altLang="en-US" sz="1600" i="1">
                <a:latin typeface="Corbel" panose="020B0503020204020204" pitchFamily="34" charset="0"/>
              </a:rPr>
              <a:t>Data held in the latches correspond </a:t>
            </a:r>
          </a:p>
          <a:p>
            <a:pPr eaLnBrk="1" hangingPunct="1"/>
            <a:r>
              <a:rPr lang="en-US" altLang="en-US" sz="1600" i="1">
                <a:latin typeface="Corbel" panose="020B0503020204020204" pitchFamily="34" charset="0"/>
              </a:rPr>
              <a:t>to the selected columns are transferred </a:t>
            </a:r>
          </a:p>
          <a:p>
            <a:pPr eaLnBrk="1" hangingPunct="1"/>
            <a:r>
              <a:rPr lang="en-US" altLang="en-US" sz="1600" i="1">
                <a:latin typeface="Corbel" panose="020B0503020204020204" pitchFamily="34" charset="0"/>
              </a:rPr>
              <a:t>to the output.</a:t>
            </a:r>
          </a:p>
          <a:p>
            <a:pPr eaLnBrk="1" hangingPunct="1">
              <a:buFontTx/>
              <a:buChar char="•"/>
            </a:pPr>
            <a:r>
              <a:rPr lang="en-US" altLang="en-US" sz="1600" i="1">
                <a:latin typeface="Corbel" panose="020B0503020204020204" pitchFamily="34" charset="0"/>
              </a:rPr>
              <a:t>For a burst mode of operation, </a:t>
            </a:r>
          </a:p>
          <a:p>
            <a:pPr eaLnBrk="1" hangingPunct="1"/>
            <a:r>
              <a:rPr lang="en-US" altLang="en-US" sz="1600" i="1">
                <a:latin typeface="Corbel" panose="020B0503020204020204" pitchFamily="34" charset="0"/>
              </a:rPr>
              <a:t>successive columns are selected using </a:t>
            </a:r>
          </a:p>
          <a:p>
            <a:pPr eaLnBrk="1" hangingPunct="1"/>
            <a:r>
              <a:rPr lang="en-US" altLang="en-US" sz="1600" i="1">
                <a:latin typeface="Corbel" panose="020B0503020204020204" pitchFamily="34" charset="0"/>
              </a:rPr>
              <a:t>column address counter and clock.</a:t>
            </a:r>
          </a:p>
          <a:p>
            <a:pPr eaLnBrk="1" hangingPunct="1"/>
            <a:r>
              <a:rPr lang="en-US" altLang="en-US" sz="1600" i="1">
                <a:latin typeface="Corbel" panose="020B0503020204020204" pitchFamily="34" charset="0"/>
              </a:rPr>
              <a:t>CAS signal need not be generated </a:t>
            </a:r>
          </a:p>
          <a:p>
            <a:pPr eaLnBrk="1" hangingPunct="1"/>
            <a:r>
              <a:rPr lang="en-US" altLang="en-US" sz="1600" i="1">
                <a:latin typeface="Corbel" panose="020B0503020204020204" pitchFamily="34" charset="0"/>
              </a:rPr>
              <a:t>externally. A new data is placed during </a:t>
            </a:r>
          </a:p>
          <a:p>
            <a:pPr eaLnBrk="1" hangingPunct="1"/>
            <a:r>
              <a:rPr lang="en-US" altLang="en-US" sz="1600" i="1">
                <a:latin typeface="Corbel" panose="020B0503020204020204" pitchFamily="34" charset="0"/>
              </a:rPr>
              <a:t>raising edge of the clock</a:t>
            </a:r>
          </a:p>
        </p:txBody>
      </p:sp>
      <p:sp>
        <p:nvSpPr>
          <p:cNvPr id="19558" name="Line 107"/>
          <p:cNvSpPr>
            <a:spLocks noChangeShapeType="1"/>
          </p:cNvSpPr>
          <p:nvPr/>
        </p:nvSpPr>
        <p:spPr bwMode="auto">
          <a:xfrm>
            <a:off x="5640388" y="6022975"/>
            <a:ext cx="328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chemeClr val="accent1">
                    <a:satMod val="150000"/>
                  </a:schemeClr>
                </a:solidFill>
              </a:rPr>
              <a:t>Latency, Bandwidth, and </a:t>
            </a:r>
            <a:r>
              <a:rPr lang="en-US" dirty="0" err="1">
                <a:solidFill>
                  <a:schemeClr val="accent1">
                    <a:satMod val="150000"/>
                  </a:schemeClr>
                </a:solidFill>
              </a:rPr>
              <a:t>DDRSDRAMs</a:t>
            </a:r>
            <a:endParaRPr lang="en-US" dirty="0">
              <a:solidFill>
                <a:schemeClr val="accent1">
                  <a:satMod val="150000"/>
                </a:schemeClr>
              </a:solidFill>
            </a:endParaRPr>
          </a:p>
        </p:txBody>
      </p:sp>
      <p:sp>
        <p:nvSpPr>
          <p:cNvPr id="20483" name="Content Placeholder 2"/>
          <p:cNvSpPr>
            <a:spLocks noGrp="1"/>
          </p:cNvSpPr>
          <p:nvPr>
            <p:ph idx="1"/>
          </p:nvPr>
        </p:nvSpPr>
        <p:spPr/>
        <p:txBody>
          <a:bodyPr/>
          <a:lstStyle/>
          <a:p>
            <a:pPr eaLnBrk="1" hangingPunct="1"/>
            <a:r>
              <a:rPr lang="en-US" altLang="en-US" dirty="0"/>
              <a:t>Memory latency is the time it takes to transfer a word of data to or from memory</a:t>
            </a:r>
          </a:p>
          <a:p>
            <a:pPr eaLnBrk="1" hangingPunct="1"/>
            <a:r>
              <a:rPr lang="en-US" altLang="en-US" dirty="0"/>
              <a:t>Memory bandwidth is the number of bits or bytes that can be transferred in one second.</a:t>
            </a:r>
          </a:p>
          <a:p>
            <a:pPr eaLnBrk="1" hangingPunct="1"/>
            <a:r>
              <a:rPr lang="en-US" altLang="en-US" dirty="0"/>
              <a:t>DDRSDRAMs-Double-Data-Rate-SDRAM</a:t>
            </a:r>
          </a:p>
          <a:p>
            <a:pPr lvl="1" eaLnBrk="1" hangingPunct="1"/>
            <a:r>
              <a:rPr lang="en-US" altLang="en-US" dirty="0"/>
              <a:t>Cell array is organized in two banks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442" name="Rectangle 250"/>
          <p:cNvSpPr>
            <a:spLocks noChangeArrowheads="1"/>
          </p:cNvSpPr>
          <p:nvPr/>
        </p:nvSpPr>
        <p:spPr bwMode="auto">
          <a:xfrm>
            <a:off x="534988" y="1600200"/>
            <a:ext cx="7967662" cy="5041900"/>
          </a:xfrm>
          <a:prstGeom prst="rect">
            <a:avLst/>
          </a:prstGeom>
          <a:solidFill>
            <a:schemeClr val="accent1">
              <a:lumMod val="40000"/>
              <a:lumOff val="60000"/>
            </a:schemeClr>
          </a:solidFill>
          <a:ln w="12700">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92194" name="Rectangle 2"/>
          <p:cNvSpPr>
            <a:spLocks noGrp="1" noChangeArrowheads="1"/>
          </p:cNvSpPr>
          <p:nvPr>
            <p:ph type="title"/>
          </p:nvPr>
        </p:nvSpPr>
        <p:spPr>
          <a:xfrm>
            <a:off x="457200" y="152400"/>
            <a:ext cx="8229600" cy="1251062"/>
          </a:xfrm>
        </p:spPr>
        <p:txBody>
          <a:bodyPr/>
          <a:lstStyle/>
          <a:p>
            <a:pPr eaLnBrk="1" fontAlgn="auto" hangingPunct="1">
              <a:spcAft>
                <a:spcPts val="0"/>
              </a:spcAft>
              <a:defRPr/>
            </a:pPr>
            <a:r>
              <a:rPr lang="en-US" dirty="0">
                <a:solidFill>
                  <a:schemeClr val="accent1">
                    <a:satMod val="150000"/>
                  </a:schemeClr>
                </a:solidFill>
              </a:rPr>
              <a:t>Static memories</a:t>
            </a:r>
          </a:p>
        </p:txBody>
      </p:sp>
      <p:sp>
        <p:nvSpPr>
          <p:cNvPr id="21508" name="Freeform 5"/>
          <p:cNvSpPr>
            <a:spLocks/>
          </p:cNvSpPr>
          <p:nvPr/>
        </p:nvSpPr>
        <p:spPr bwMode="auto">
          <a:xfrm>
            <a:off x="4576763" y="3192463"/>
            <a:ext cx="309562" cy="141287"/>
          </a:xfrm>
          <a:custGeom>
            <a:avLst/>
            <a:gdLst>
              <a:gd name="T0" fmla="*/ 2147483647 w 21"/>
              <a:gd name="T1" fmla="*/ 0 h 11"/>
              <a:gd name="T2" fmla="*/ 2147483647 w 21"/>
              <a:gd name="T3" fmla="*/ 1814728934 h 11"/>
              <a:gd name="T4" fmla="*/ 0 w 21"/>
              <a:gd name="T5" fmla="*/ 1814728934 h 11"/>
              <a:gd name="T6" fmla="*/ 0 60000 65536"/>
              <a:gd name="T7" fmla="*/ 0 60000 65536"/>
              <a:gd name="T8" fmla="*/ 0 60000 65536"/>
              <a:gd name="T9" fmla="*/ 0 w 21"/>
              <a:gd name="T10" fmla="*/ 0 h 11"/>
              <a:gd name="T11" fmla="*/ 21 w 21"/>
              <a:gd name="T12" fmla="*/ 11 h 11"/>
            </a:gdLst>
            <a:ahLst/>
            <a:cxnLst>
              <a:cxn ang="T6">
                <a:pos x="T0" y="T1"/>
              </a:cxn>
              <a:cxn ang="T7">
                <a:pos x="T2" y="T3"/>
              </a:cxn>
              <a:cxn ang="T8">
                <a:pos x="T4" y="T5"/>
              </a:cxn>
            </a:cxnLst>
            <a:rect l="T9" t="T10" r="T11" b="T12"/>
            <a:pathLst>
              <a:path w="21" h="11">
                <a:moveTo>
                  <a:pt x="21" y="0"/>
                </a:moveTo>
                <a:lnTo>
                  <a:pt x="21" y="11"/>
                </a:lnTo>
                <a:lnTo>
                  <a:pt x="0" y="11"/>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09" name="Freeform 6"/>
          <p:cNvSpPr>
            <a:spLocks/>
          </p:cNvSpPr>
          <p:nvPr/>
        </p:nvSpPr>
        <p:spPr bwMode="auto">
          <a:xfrm>
            <a:off x="4576763" y="3821113"/>
            <a:ext cx="309562" cy="139700"/>
          </a:xfrm>
          <a:custGeom>
            <a:avLst/>
            <a:gdLst>
              <a:gd name="T0" fmla="*/ 2147483647 w 21"/>
              <a:gd name="T1" fmla="*/ 0 h 11"/>
              <a:gd name="T2" fmla="*/ 2147483647 w 21"/>
              <a:gd name="T3" fmla="*/ 1774190178 h 11"/>
              <a:gd name="T4" fmla="*/ 0 w 21"/>
              <a:gd name="T5" fmla="*/ 1774190178 h 11"/>
              <a:gd name="T6" fmla="*/ 0 60000 65536"/>
              <a:gd name="T7" fmla="*/ 0 60000 65536"/>
              <a:gd name="T8" fmla="*/ 0 60000 65536"/>
              <a:gd name="T9" fmla="*/ 0 w 21"/>
              <a:gd name="T10" fmla="*/ 0 h 11"/>
              <a:gd name="T11" fmla="*/ 21 w 21"/>
              <a:gd name="T12" fmla="*/ 11 h 11"/>
            </a:gdLst>
            <a:ahLst/>
            <a:cxnLst>
              <a:cxn ang="T6">
                <a:pos x="T0" y="T1"/>
              </a:cxn>
              <a:cxn ang="T7">
                <a:pos x="T2" y="T3"/>
              </a:cxn>
              <a:cxn ang="T8">
                <a:pos x="T4" y="T5"/>
              </a:cxn>
            </a:cxnLst>
            <a:rect l="T9" t="T10" r="T11" b="T12"/>
            <a:pathLst>
              <a:path w="21" h="11">
                <a:moveTo>
                  <a:pt x="21" y="0"/>
                </a:moveTo>
                <a:lnTo>
                  <a:pt x="21" y="11"/>
                </a:lnTo>
                <a:lnTo>
                  <a:pt x="0" y="11"/>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0" name="Freeform 7"/>
          <p:cNvSpPr>
            <a:spLocks/>
          </p:cNvSpPr>
          <p:nvPr/>
        </p:nvSpPr>
        <p:spPr bwMode="auto">
          <a:xfrm>
            <a:off x="4578350" y="2578100"/>
            <a:ext cx="307975" cy="133350"/>
          </a:xfrm>
          <a:custGeom>
            <a:avLst/>
            <a:gdLst>
              <a:gd name="T0" fmla="*/ 2147483647 w 21"/>
              <a:gd name="T1" fmla="*/ 0 h 10"/>
              <a:gd name="T2" fmla="*/ 2147483647 w 21"/>
              <a:gd name="T3" fmla="*/ 1778222405 h 10"/>
              <a:gd name="T4" fmla="*/ 0 w 21"/>
              <a:gd name="T5" fmla="*/ 1778222405 h 10"/>
              <a:gd name="T6" fmla="*/ 0 60000 65536"/>
              <a:gd name="T7" fmla="*/ 0 60000 65536"/>
              <a:gd name="T8" fmla="*/ 0 60000 65536"/>
              <a:gd name="T9" fmla="*/ 0 w 21"/>
              <a:gd name="T10" fmla="*/ 0 h 10"/>
              <a:gd name="T11" fmla="*/ 21 w 21"/>
              <a:gd name="T12" fmla="*/ 10 h 10"/>
            </a:gdLst>
            <a:ahLst/>
            <a:cxnLst>
              <a:cxn ang="T6">
                <a:pos x="T0" y="T1"/>
              </a:cxn>
              <a:cxn ang="T7">
                <a:pos x="T2" y="T3"/>
              </a:cxn>
              <a:cxn ang="T8">
                <a:pos x="T4" y="T5"/>
              </a:cxn>
            </a:cxnLst>
            <a:rect l="T9" t="T10" r="T11" b="T12"/>
            <a:pathLst>
              <a:path w="21" h="10">
                <a:moveTo>
                  <a:pt x="21" y="0"/>
                </a:moveTo>
                <a:lnTo>
                  <a:pt x="21" y="10"/>
                </a:lnTo>
                <a:lnTo>
                  <a:pt x="0" y="1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1" name="Line 12"/>
          <p:cNvSpPr>
            <a:spLocks noChangeShapeType="1"/>
          </p:cNvSpPr>
          <p:nvPr/>
        </p:nvSpPr>
        <p:spPr bwMode="auto">
          <a:xfrm flipH="1">
            <a:off x="1736725" y="3948113"/>
            <a:ext cx="104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Line 13"/>
          <p:cNvSpPr>
            <a:spLocks noChangeShapeType="1"/>
          </p:cNvSpPr>
          <p:nvPr/>
        </p:nvSpPr>
        <p:spPr bwMode="auto">
          <a:xfrm flipH="1">
            <a:off x="1736725" y="3321050"/>
            <a:ext cx="1031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3" name="Line 14"/>
          <p:cNvSpPr>
            <a:spLocks noChangeShapeType="1"/>
          </p:cNvSpPr>
          <p:nvPr/>
        </p:nvSpPr>
        <p:spPr bwMode="auto">
          <a:xfrm flipH="1">
            <a:off x="1673225" y="2706688"/>
            <a:ext cx="1730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4" name="Line 15"/>
          <p:cNvSpPr>
            <a:spLocks noChangeShapeType="1"/>
          </p:cNvSpPr>
          <p:nvPr/>
        </p:nvSpPr>
        <p:spPr bwMode="auto">
          <a:xfrm flipH="1">
            <a:off x="1908175" y="3948113"/>
            <a:ext cx="83026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6"/>
          <p:cNvSpPr>
            <a:spLocks noChangeShapeType="1"/>
          </p:cNvSpPr>
          <p:nvPr/>
        </p:nvSpPr>
        <p:spPr bwMode="auto">
          <a:xfrm flipH="1">
            <a:off x="1954213" y="3321050"/>
            <a:ext cx="74295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17"/>
          <p:cNvSpPr>
            <a:spLocks noChangeShapeType="1"/>
          </p:cNvSpPr>
          <p:nvPr/>
        </p:nvSpPr>
        <p:spPr bwMode="auto">
          <a:xfrm flipH="1">
            <a:off x="1954213" y="2706688"/>
            <a:ext cx="7874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8"/>
          <p:cNvSpPr>
            <a:spLocks noChangeShapeType="1"/>
          </p:cNvSpPr>
          <p:nvPr/>
        </p:nvSpPr>
        <p:spPr bwMode="auto">
          <a:xfrm flipH="1">
            <a:off x="2805113" y="3948113"/>
            <a:ext cx="8016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19"/>
          <p:cNvSpPr>
            <a:spLocks noChangeShapeType="1"/>
          </p:cNvSpPr>
          <p:nvPr/>
        </p:nvSpPr>
        <p:spPr bwMode="auto">
          <a:xfrm flipH="1">
            <a:off x="2825750" y="3321050"/>
            <a:ext cx="78105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Line 20"/>
          <p:cNvSpPr>
            <a:spLocks noChangeShapeType="1"/>
          </p:cNvSpPr>
          <p:nvPr/>
        </p:nvSpPr>
        <p:spPr bwMode="auto">
          <a:xfrm flipH="1" flipV="1">
            <a:off x="2786063" y="2703513"/>
            <a:ext cx="83502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Rectangle 21"/>
          <p:cNvSpPr>
            <a:spLocks noChangeArrowheads="1"/>
          </p:cNvSpPr>
          <p:nvPr/>
        </p:nvSpPr>
        <p:spPr bwMode="auto">
          <a:xfrm>
            <a:off x="2286000" y="1752600"/>
            <a:ext cx="20018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solidFill>
                  <a:srgbClr val="000000"/>
                </a:solidFill>
                <a:latin typeface="Nimbus Roman No9 L"/>
              </a:rPr>
              <a:t>19-bit internal chip address</a:t>
            </a:r>
            <a:endParaRPr lang="en-US" altLang="en-US" sz="1200" b="1">
              <a:latin typeface="Corbel" panose="020B0503020204020204" pitchFamily="34" charset="0"/>
            </a:endParaRPr>
          </a:p>
        </p:txBody>
      </p:sp>
      <p:sp>
        <p:nvSpPr>
          <p:cNvPr id="21521" name="Line 22"/>
          <p:cNvSpPr>
            <a:spLocks noChangeShapeType="1"/>
          </p:cNvSpPr>
          <p:nvPr/>
        </p:nvSpPr>
        <p:spPr bwMode="auto">
          <a:xfrm flipH="1">
            <a:off x="2606675" y="4576763"/>
            <a:ext cx="100012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Freeform 23"/>
          <p:cNvSpPr>
            <a:spLocks/>
          </p:cNvSpPr>
          <p:nvPr/>
        </p:nvSpPr>
        <p:spPr bwMode="auto">
          <a:xfrm>
            <a:off x="1416050" y="3884613"/>
            <a:ext cx="12700" cy="25400"/>
          </a:xfrm>
          <a:custGeom>
            <a:avLst/>
            <a:gdLst>
              <a:gd name="T0" fmla="*/ 161289973 w 1"/>
              <a:gd name="T1" fmla="*/ 322579945 h 2"/>
              <a:gd name="T2" fmla="*/ 0 w 1"/>
              <a:gd name="T3" fmla="*/ 0 h 2"/>
              <a:gd name="T4" fmla="*/ 0 w 1"/>
              <a:gd name="T5" fmla="*/ 322579945 h 2"/>
              <a:gd name="T6" fmla="*/ 0 w 1"/>
              <a:gd name="T7" fmla="*/ 322579945 h 2"/>
              <a:gd name="T8" fmla="*/ 161289973 w 1"/>
              <a:gd name="T9" fmla="*/ 322579945 h 2"/>
              <a:gd name="T10" fmla="*/ 0 60000 65536"/>
              <a:gd name="T11" fmla="*/ 0 60000 65536"/>
              <a:gd name="T12" fmla="*/ 0 60000 65536"/>
              <a:gd name="T13" fmla="*/ 0 60000 65536"/>
              <a:gd name="T14" fmla="*/ 0 60000 65536"/>
              <a:gd name="T15" fmla="*/ 0 w 1"/>
              <a:gd name="T16" fmla="*/ 0 h 2"/>
              <a:gd name="T17" fmla="*/ 1 w 1"/>
              <a:gd name="T18" fmla="*/ 2 h 2"/>
            </a:gdLst>
            <a:ahLst/>
            <a:cxnLst>
              <a:cxn ang="T10">
                <a:pos x="T0" y="T1"/>
              </a:cxn>
              <a:cxn ang="T11">
                <a:pos x="T2" y="T3"/>
              </a:cxn>
              <a:cxn ang="T12">
                <a:pos x="T4" y="T5"/>
              </a:cxn>
              <a:cxn ang="T13">
                <a:pos x="T6" y="T7"/>
              </a:cxn>
              <a:cxn ang="T14">
                <a:pos x="T8" y="T9"/>
              </a:cxn>
            </a:cxnLst>
            <a:rect l="T15" t="T16" r="T17" b="T18"/>
            <a:pathLst>
              <a:path w="1" h="2">
                <a:moveTo>
                  <a:pt x="1" y="2"/>
                </a:moveTo>
                <a:lnTo>
                  <a:pt x="0" y="0"/>
                </a:lnTo>
                <a:lnTo>
                  <a:pt x="0" y="2"/>
                </a:lnTo>
                <a:lnTo>
                  <a:pt x="1" y="2"/>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23" name="Freeform 24"/>
          <p:cNvSpPr>
            <a:spLocks/>
          </p:cNvSpPr>
          <p:nvPr/>
        </p:nvSpPr>
        <p:spPr bwMode="auto">
          <a:xfrm>
            <a:off x="1416050" y="3884613"/>
            <a:ext cx="12700" cy="25400"/>
          </a:xfrm>
          <a:custGeom>
            <a:avLst/>
            <a:gdLst>
              <a:gd name="T0" fmla="*/ 20161247 w 8"/>
              <a:gd name="T1" fmla="*/ 40322493 h 16"/>
              <a:gd name="T2" fmla="*/ 0 w 8"/>
              <a:gd name="T3" fmla="*/ 0 h 16"/>
              <a:gd name="T4" fmla="*/ 0 w 8"/>
              <a:gd name="T5" fmla="*/ 40322493 h 16"/>
              <a:gd name="T6" fmla="*/ 0 w 8"/>
              <a:gd name="T7" fmla="*/ 40322493 h 16"/>
              <a:gd name="T8" fmla="*/ 20161247 w 8"/>
              <a:gd name="T9" fmla="*/ 40322493 h 16"/>
              <a:gd name="T10" fmla="*/ 0 60000 65536"/>
              <a:gd name="T11" fmla="*/ 0 60000 65536"/>
              <a:gd name="T12" fmla="*/ 0 60000 65536"/>
              <a:gd name="T13" fmla="*/ 0 60000 65536"/>
              <a:gd name="T14" fmla="*/ 0 60000 65536"/>
              <a:gd name="T15" fmla="*/ 0 w 8"/>
              <a:gd name="T16" fmla="*/ 0 h 16"/>
              <a:gd name="T17" fmla="*/ 8 w 8"/>
              <a:gd name="T18" fmla="*/ 16 h 16"/>
            </a:gdLst>
            <a:ahLst/>
            <a:cxnLst>
              <a:cxn ang="T10">
                <a:pos x="T0" y="T1"/>
              </a:cxn>
              <a:cxn ang="T11">
                <a:pos x="T2" y="T3"/>
              </a:cxn>
              <a:cxn ang="T12">
                <a:pos x="T4" y="T5"/>
              </a:cxn>
              <a:cxn ang="T13">
                <a:pos x="T6" y="T7"/>
              </a:cxn>
              <a:cxn ang="T14">
                <a:pos x="T8" y="T9"/>
              </a:cxn>
            </a:cxnLst>
            <a:rect l="T15" t="T16" r="T17" b="T18"/>
            <a:pathLst>
              <a:path w="8" h="16">
                <a:moveTo>
                  <a:pt x="8" y="16"/>
                </a:moveTo>
                <a:lnTo>
                  <a:pt x="0" y="0"/>
                </a:lnTo>
                <a:lnTo>
                  <a:pt x="0" y="16"/>
                </a:lnTo>
                <a:lnTo>
                  <a:pt x="8" y="16"/>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24" name="Freeform 25"/>
          <p:cNvSpPr>
            <a:spLocks/>
          </p:cNvSpPr>
          <p:nvPr/>
        </p:nvSpPr>
        <p:spPr bwMode="auto">
          <a:xfrm>
            <a:off x="1160463" y="3910013"/>
            <a:ext cx="255587" cy="77787"/>
          </a:xfrm>
          <a:custGeom>
            <a:avLst/>
            <a:gdLst>
              <a:gd name="T0" fmla="*/ 2147483647 w 20"/>
              <a:gd name="T1" fmla="*/ 0 h 6"/>
              <a:gd name="T2" fmla="*/ 2147483647 w 20"/>
              <a:gd name="T3" fmla="*/ 168084740 h 6"/>
              <a:gd name="T4" fmla="*/ 2147483647 w 20"/>
              <a:gd name="T5" fmla="*/ 1008469646 h 6"/>
              <a:gd name="T6" fmla="*/ 2147483647 w 20"/>
              <a:gd name="T7" fmla="*/ 1008469646 h 6"/>
              <a:gd name="T8" fmla="*/ 0 w 20"/>
              <a:gd name="T9" fmla="*/ 1008469646 h 6"/>
              <a:gd name="T10" fmla="*/ 0 60000 65536"/>
              <a:gd name="T11" fmla="*/ 0 60000 65536"/>
              <a:gd name="T12" fmla="*/ 0 60000 65536"/>
              <a:gd name="T13" fmla="*/ 0 60000 65536"/>
              <a:gd name="T14" fmla="*/ 0 60000 65536"/>
              <a:gd name="T15" fmla="*/ 0 w 20"/>
              <a:gd name="T16" fmla="*/ 0 h 6"/>
              <a:gd name="T17" fmla="*/ 20 w 20"/>
              <a:gd name="T18" fmla="*/ 6 h 6"/>
            </a:gdLst>
            <a:ahLst/>
            <a:cxnLst>
              <a:cxn ang="T10">
                <a:pos x="T0" y="T1"/>
              </a:cxn>
              <a:cxn ang="T11">
                <a:pos x="T2" y="T3"/>
              </a:cxn>
              <a:cxn ang="T12">
                <a:pos x="T4" y="T5"/>
              </a:cxn>
              <a:cxn ang="T13">
                <a:pos x="T6" y="T7"/>
              </a:cxn>
              <a:cxn ang="T14">
                <a:pos x="T8" y="T9"/>
              </a:cxn>
            </a:cxnLst>
            <a:rect l="T15" t="T16" r="T17" b="T18"/>
            <a:pathLst>
              <a:path w="20" h="6">
                <a:moveTo>
                  <a:pt x="20" y="0"/>
                </a:moveTo>
                <a:lnTo>
                  <a:pt x="20" y="1"/>
                </a:lnTo>
                <a:lnTo>
                  <a:pt x="20" y="6"/>
                </a:lnTo>
                <a:lnTo>
                  <a:pt x="15" y="6"/>
                </a:lnTo>
                <a:lnTo>
                  <a:pt x="0"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25" name="Freeform 26"/>
          <p:cNvSpPr>
            <a:spLocks/>
          </p:cNvSpPr>
          <p:nvPr/>
        </p:nvSpPr>
        <p:spPr bwMode="auto">
          <a:xfrm>
            <a:off x="1544638" y="3730625"/>
            <a:ext cx="128587" cy="846138"/>
          </a:xfrm>
          <a:custGeom>
            <a:avLst/>
            <a:gdLst>
              <a:gd name="T0" fmla="*/ 0 w 10"/>
              <a:gd name="T1" fmla="*/ 0 h 66"/>
              <a:gd name="T2" fmla="*/ 1653461428 w 10"/>
              <a:gd name="T3" fmla="*/ 0 h 66"/>
              <a:gd name="T4" fmla="*/ 1653461428 w 10"/>
              <a:gd name="T5" fmla="*/ 2147483647 h 66"/>
              <a:gd name="T6" fmla="*/ 0 60000 65536"/>
              <a:gd name="T7" fmla="*/ 0 60000 65536"/>
              <a:gd name="T8" fmla="*/ 0 60000 65536"/>
              <a:gd name="T9" fmla="*/ 0 w 10"/>
              <a:gd name="T10" fmla="*/ 0 h 66"/>
              <a:gd name="T11" fmla="*/ 10 w 10"/>
              <a:gd name="T12" fmla="*/ 66 h 66"/>
            </a:gdLst>
            <a:ahLst/>
            <a:cxnLst>
              <a:cxn ang="T6">
                <a:pos x="T0" y="T1"/>
              </a:cxn>
              <a:cxn ang="T7">
                <a:pos x="T2" y="T3"/>
              </a:cxn>
              <a:cxn ang="T8">
                <a:pos x="T4" y="T5"/>
              </a:cxn>
            </a:cxnLst>
            <a:rect l="T9" t="T10" r="T11" b="T12"/>
            <a:pathLst>
              <a:path w="10" h="66">
                <a:moveTo>
                  <a:pt x="0" y="0"/>
                </a:moveTo>
                <a:lnTo>
                  <a:pt x="10" y="0"/>
                </a:lnTo>
                <a:lnTo>
                  <a:pt x="10" y="66"/>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26" name="Line 27"/>
          <p:cNvSpPr>
            <a:spLocks noChangeShapeType="1"/>
          </p:cNvSpPr>
          <p:nvPr/>
        </p:nvSpPr>
        <p:spPr bwMode="auto">
          <a:xfrm>
            <a:off x="2798763" y="4230688"/>
            <a:ext cx="1793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7" name="Line 28"/>
          <p:cNvSpPr>
            <a:spLocks noChangeShapeType="1"/>
          </p:cNvSpPr>
          <p:nvPr/>
        </p:nvSpPr>
        <p:spPr bwMode="auto">
          <a:xfrm>
            <a:off x="2798763" y="3667125"/>
            <a:ext cx="1793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8" name="Line 29"/>
          <p:cNvSpPr>
            <a:spLocks noChangeShapeType="1"/>
          </p:cNvSpPr>
          <p:nvPr/>
        </p:nvSpPr>
        <p:spPr bwMode="auto">
          <a:xfrm>
            <a:off x="2798763" y="3616325"/>
            <a:ext cx="1793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30"/>
          <p:cNvSpPr>
            <a:spLocks noChangeShapeType="1"/>
          </p:cNvSpPr>
          <p:nvPr/>
        </p:nvSpPr>
        <p:spPr bwMode="auto">
          <a:xfrm>
            <a:off x="2798763" y="3040063"/>
            <a:ext cx="1793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Line 31"/>
          <p:cNvSpPr>
            <a:spLocks noChangeShapeType="1"/>
          </p:cNvSpPr>
          <p:nvPr/>
        </p:nvSpPr>
        <p:spPr bwMode="auto">
          <a:xfrm>
            <a:off x="2798763" y="2411413"/>
            <a:ext cx="1793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Freeform 32"/>
          <p:cNvSpPr>
            <a:spLocks/>
          </p:cNvSpPr>
          <p:nvPr/>
        </p:nvSpPr>
        <p:spPr bwMode="auto">
          <a:xfrm>
            <a:off x="1544638" y="3667125"/>
            <a:ext cx="192087" cy="280988"/>
          </a:xfrm>
          <a:custGeom>
            <a:avLst/>
            <a:gdLst>
              <a:gd name="T0" fmla="*/ 0 w 15"/>
              <a:gd name="T1" fmla="*/ 0 h 22"/>
              <a:gd name="T2" fmla="*/ 2147483647 w 15"/>
              <a:gd name="T3" fmla="*/ 0 h 22"/>
              <a:gd name="T4" fmla="*/ 2147483647 w 15"/>
              <a:gd name="T5" fmla="*/ 2147483647 h 22"/>
              <a:gd name="T6" fmla="*/ 0 60000 65536"/>
              <a:gd name="T7" fmla="*/ 0 60000 65536"/>
              <a:gd name="T8" fmla="*/ 0 60000 65536"/>
              <a:gd name="T9" fmla="*/ 0 w 15"/>
              <a:gd name="T10" fmla="*/ 0 h 22"/>
              <a:gd name="T11" fmla="*/ 15 w 15"/>
              <a:gd name="T12" fmla="*/ 22 h 22"/>
            </a:gdLst>
            <a:ahLst/>
            <a:cxnLst>
              <a:cxn ang="T6">
                <a:pos x="T0" y="T1"/>
              </a:cxn>
              <a:cxn ang="T7">
                <a:pos x="T2" y="T3"/>
              </a:cxn>
              <a:cxn ang="T8">
                <a:pos x="T4" y="T5"/>
              </a:cxn>
            </a:cxnLst>
            <a:rect l="T9" t="T10" r="T11" b="T12"/>
            <a:pathLst>
              <a:path w="15" h="22">
                <a:moveTo>
                  <a:pt x="0" y="0"/>
                </a:moveTo>
                <a:lnTo>
                  <a:pt x="15" y="0"/>
                </a:lnTo>
                <a:lnTo>
                  <a:pt x="15" y="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32" name="Freeform 33"/>
          <p:cNvSpPr>
            <a:spLocks/>
          </p:cNvSpPr>
          <p:nvPr/>
        </p:nvSpPr>
        <p:spPr bwMode="auto">
          <a:xfrm>
            <a:off x="1544638" y="3321050"/>
            <a:ext cx="192087" cy="295275"/>
          </a:xfrm>
          <a:custGeom>
            <a:avLst/>
            <a:gdLst>
              <a:gd name="T0" fmla="*/ 0 w 15"/>
              <a:gd name="T1" fmla="*/ 2147483647 h 23"/>
              <a:gd name="T2" fmla="*/ 2147483647 w 15"/>
              <a:gd name="T3" fmla="*/ 2147483647 h 23"/>
              <a:gd name="T4" fmla="*/ 2147483647 w 15"/>
              <a:gd name="T5" fmla="*/ 0 h 23"/>
              <a:gd name="T6" fmla="*/ 0 60000 65536"/>
              <a:gd name="T7" fmla="*/ 0 60000 65536"/>
              <a:gd name="T8" fmla="*/ 0 60000 65536"/>
              <a:gd name="T9" fmla="*/ 0 w 15"/>
              <a:gd name="T10" fmla="*/ 0 h 23"/>
              <a:gd name="T11" fmla="*/ 15 w 15"/>
              <a:gd name="T12" fmla="*/ 23 h 23"/>
            </a:gdLst>
            <a:ahLst/>
            <a:cxnLst>
              <a:cxn ang="T6">
                <a:pos x="T0" y="T1"/>
              </a:cxn>
              <a:cxn ang="T7">
                <a:pos x="T2" y="T3"/>
              </a:cxn>
              <a:cxn ang="T8">
                <a:pos x="T4" y="T5"/>
              </a:cxn>
            </a:cxnLst>
            <a:rect l="T9" t="T10" r="T11" b="T12"/>
            <a:pathLst>
              <a:path w="15" h="23">
                <a:moveTo>
                  <a:pt x="0" y="23"/>
                </a:moveTo>
                <a:lnTo>
                  <a:pt x="15" y="23"/>
                </a:lnTo>
                <a:lnTo>
                  <a:pt x="15"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33" name="Freeform 34"/>
          <p:cNvSpPr>
            <a:spLocks/>
          </p:cNvSpPr>
          <p:nvPr/>
        </p:nvSpPr>
        <p:spPr bwMode="auto">
          <a:xfrm>
            <a:off x="1544638" y="2706688"/>
            <a:ext cx="128587" cy="844550"/>
          </a:xfrm>
          <a:custGeom>
            <a:avLst/>
            <a:gdLst>
              <a:gd name="T0" fmla="*/ 0 w 10"/>
              <a:gd name="T1" fmla="*/ 2147483647 h 66"/>
              <a:gd name="T2" fmla="*/ 1653461428 w 10"/>
              <a:gd name="T3" fmla="*/ 2147483647 h 66"/>
              <a:gd name="T4" fmla="*/ 1653461428 w 10"/>
              <a:gd name="T5" fmla="*/ 0 h 66"/>
              <a:gd name="T6" fmla="*/ 0 60000 65536"/>
              <a:gd name="T7" fmla="*/ 0 60000 65536"/>
              <a:gd name="T8" fmla="*/ 0 60000 65536"/>
              <a:gd name="T9" fmla="*/ 0 w 10"/>
              <a:gd name="T10" fmla="*/ 0 h 66"/>
              <a:gd name="T11" fmla="*/ 10 w 10"/>
              <a:gd name="T12" fmla="*/ 66 h 66"/>
            </a:gdLst>
            <a:ahLst/>
            <a:cxnLst>
              <a:cxn ang="T6">
                <a:pos x="T0" y="T1"/>
              </a:cxn>
              <a:cxn ang="T7">
                <a:pos x="T2" y="T3"/>
              </a:cxn>
              <a:cxn ang="T8">
                <a:pos x="T4" y="T5"/>
              </a:cxn>
            </a:cxnLst>
            <a:rect l="T9" t="T10" r="T11" b="T12"/>
            <a:pathLst>
              <a:path w="10" h="66">
                <a:moveTo>
                  <a:pt x="0" y="66"/>
                </a:moveTo>
                <a:lnTo>
                  <a:pt x="10" y="66"/>
                </a:lnTo>
                <a:lnTo>
                  <a:pt x="1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34" name="Rectangle 35"/>
          <p:cNvSpPr>
            <a:spLocks noChangeArrowheads="1"/>
          </p:cNvSpPr>
          <p:nvPr/>
        </p:nvSpPr>
        <p:spPr bwMode="auto">
          <a:xfrm>
            <a:off x="1289050" y="3449638"/>
            <a:ext cx="255588" cy="3841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535" name="Line 36"/>
          <p:cNvSpPr>
            <a:spLocks noChangeShapeType="1"/>
          </p:cNvSpPr>
          <p:nvPr/>
        </p:nvSpPr>
        <p:spPr bwMode="auto">
          <a:xfrm flipH="1">
            <a:off x="1673225" y="4576763"/>
            <a:ext cx="93345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6" name="Freeform 37"/>
          <p:cNvSpPr>
            <a:spLocks/>
          </p:cNvSpPr>
          <p:nvPr/>
        </p:nvSpPr>
        <p:spPr bwMode="auto">
          <a:xfrm>
            <a:off x="2735263" y="2014538"/>
            <a:ext cx="871537" cy="1587"/>
          </a:xfrm>
          <a:custGeom>
            <a:avLst/>
            <a:gdLst>
              <a:gd name="T0" fmla="*/ 2147483647 w 68"/>
              <a:gd name="T1" fmla="*/ 0 h 1588"/>
              <a:gd name="T2" fmla="*/ 0 w 68"/>
              <a:gd name="T3" fmla="*/ 0 h 1588"/>
              <a:gd name="T4" fmla="*/ 0 w 68"/>
              <a:gd name="T5" fmla="*/ 0 h 1588"/>
              <a:gd name="T6" fmla="*/ 0 60000 65536"/>
              <a:gd name="T7" fmla="*/ 0 60000 65536"/>
              <a:gd name="T8" fmla="*/ 0 60000 65536"/>
              <a:gd name="T9" fmla="*/ 0 w 68"/>
              <a:gd name="T10" fmla="*/ 0 h 1588"/>
              <a:gd name="T11" fmla="*/ 68 w 68"/>
              <a:gd name="T12" fmla="*/ 1588 h 1588"/>
            </a:gdLst>
            <a:ahLst/>
            <a:cxnLst>
              <a:cxn ang="T6">
                <a:pos x="T0" y="T1"/>
              </a:cxn>
              <a:cxn ang="T7">
                <a:pos x="T2" y="T3"/>
              </a:cxn>
              <a:cxn ang="T8">
                <a:pos x="T4" y="T5"/>
              </a:cxn>
            </a:cxnLst>
            <a:rect l="T9" t="T10" r="T11" b="T12"/>
            <a:pathLst>
              <a:path w="68" h="1588">
                <a:moveTo>
                  <a:pt x="68"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37" name="Line 38"/>
          <p:cNvSpPr>
            <a:spLocks noChangeShapeType="1"/>
          </p:cNvSpPr>
          <p:nvPr/>
        </p:nvSpPr>
        <p:spPr bwMode="auto">
          <a:xfrm flipV="1">
            <a:off x="3106738" y="2578100"/>
            <a:ext cx="1587"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8" name="Line 39"/>
          <p:cNvSpPr>
            <a:spLocks noChangeShapeType="1"/>
          </p:cNvSpPr>
          <p:nvPr/>
        </p:nvSpPr>
        <p:spPr bwMode="auto">
          <a:xfrm>
            <a:off x="2798763" y="2360613"/>
            <a:ext cx="1793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9" name="Line 40"/>
          <p:cNvSpPr>
            <a:spLocks noChangeShapeType="1"/>
          </p:cNvSpPr>
          <p:nvPr/>
        </p:nvSpPr>
        <p:spPr bwMode="auto">
          <a:xfrm flipV="1">
            <a:off x="3106738" y="3833813"/>
            <a:ext cx="1587"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0" name="Line 41"/>
          <p:cNvSpPr>
            <a:spLocks noChangeShapeType="1"/>
          </p:cNvSpPr>
          <p:nvPr/>
        </p:nvSpPr>
        <p:spPr bwMode="auto">
          <a:xfrm flipV="1">
            <a:off x="3106738" y="3205163"/>
            <a:ext cx="1587" cy="1158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1" name="Line 42"/>
          <p:cNvSpPr>
            <a:spLocks noChangeShapeType="1"/>
          </p:cNvSpPr>
          <p:nvPr/>
        </p:nvSpPr>
        <p:spPr bwMode="auto">
          <a:xfrm>
            <a:off x="2798763" y="2987675"/>
            <a:ext cx="1793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2" name="Line 43"/>
          <p:cNvSpPr>
            <a:spLocks noChangeShapeType="1"/>
          </p:cNvSpPr>
          <p:nvPr/>
        </p:nvSpPr>
        <p:spPr bwMode="auto">
          <a:xfrm flipV="1">
            <a:off x="3106738" y="4460875"/>
            <a:ext cx="1587" cy="115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Line 44"/>
          <p:cNvSpPr>
            <a:spLocks noChangeShapeType="1"/>
          </p:cNvSpPr>
          <p:nvPr/>
        </p:nvSpPr>
        <p:spPr bwMode="auto">
          <a:xfrm flipV="1">
            <a:off x="2798763" y="3667125"/>
            <a:ext cx="1587" cy="563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4" name="Line 45"/>
          <p:cNvSpPr>
            <a:spLocks noChangeShapeType="1"/>
          </p:cNvSpPr>
          <p:nvPr/>
        </p:nvSpPr>
        <p:spPr bwMode="auto">
          <a:xfrm flipV="1">
            <a:off x="2798763" y="3040063"/>
            <a:ext cx="1587" cy="576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5" name="Line 46"/>
          <p:cNvSpPr>
            <a:spLocks noChangeShapeType="1"/>
          </p:cNvSpPr>
          <p:nvPr/>
        </p:nvSpPr>
        <p:spPr bwMode="auto">
          <a:xfrm flipV="1">
            <a:off x="2798763" y="2411413"/>
            <a:ext cx="1587" cy="576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6" name="Line 47"/>
          <p:cNvSpPr>
            <a:spLocks noChangeShapeType="1"/>
          </p:cNvSpPr>
          <p:nvPr/>
        </p:nvSpPr>
        <p:spPr bwMode="auto">
          <a:xfrm>
            <a:off x="2735263" y="4294188"/>
            <a:ext cx="2428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Line 48"/>
          <p:cNvSpPr>
            <a:spLocks noChangeShapeType="1"/>
          </p:cNvSpPr>
          <p:nvPr/>
        </p:nvSpPr>
        <p:spPr bwMode="auto">
          <a:xfrm>
            <a:off x="2735263" y="2078038"/>
            <a:ext cx="1587" cy="2216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8" name="Line 49"/>
          <p:cNvSpPr>
            <a:spLocks noChangeShapeType="1"/>
          </p:cNvSpPr>
          <p:nvPr/>
        </p:nvSpPr>
        <p:spPr bwMode="auto">
          <a:xfrm>
            <a:off x="2798763" y="2078038"/>
            <a:ext cx="1587" cy="282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9" name="Line 50"/>
          <p:cNvSpPr>
            <a:spLocks noChangeShapeType="1"/>
          </p:cNvSpPr>
          <p:nvPr/>
        </p:nvSpPr>
        <p:spPr bwMode="auto">
          <a:xfrm flipV="1">
            <a:off x="2235200" y="2578100"/>
            <a:ext cx="1588"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0" name="Line 51"/>
          <p:cNvSpPr>
            <a:spLocks noChangeShapeType="1"/>
          </p:cNvSpPr>
          <p:nvPr/>
        </p:nvSpPr>
        <p:spPr bwMode="auto">
          <a:xfrm flipV="1">
            <a:off x="2235200" y="3833813"/>
            <a:ext cx="1588"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1" name="Line 52"/>
          <p:cNvSpPr>
            <a:spLocks noChangeShapeType="1"/>
          </p:cNvSpPr>
          <p:nvPr/>
        </p:nvSpPr>
        <p:spPr bwMode="auto">
          <a:xfrm>
            <a:off x="1916113" y="3616325"/>
            <a:ext cx="1920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2" name="Line 53"/>
          <p:cNvSpPr>
            <a:spLocks noChangeShapeType="1"/>
          </p:cNvSpPr>
          <p:nvPr/>
        </p:nvSpPr>
        <p:spPr bwMode="auto">
          <a:xfrm>
            <a:off x="1916113" y="3667125"/>
            <a:ext cx="1920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3" name="Line 54"/>
          <p:cNvSpPr>
            <a:spLocks noChangeShapeType="1"/>
          </p:cNvSpPr>
          <p:nvPr/>
        </p:nvSpPr>
        <p:spPr bwMode="auto">
          <a:xfrm flipV="1">
            <a:off x="2235200" y="3205163"/>
            <a:ext cx="1588" cy="1158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4" name="Line 55"/>
          <p:cNvSpPr>
            <a:spLocks noChangeShapeType="1"/>
          </p:cNvSpPr>
          <p:nvPr/>
        </p:nvSpPr>
        <p:spPr bwMode="auto">
          <a:xfrm>
            <a:off x="1916113" y="2987675"/>
            <a:ext cx="1920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5" name="Line 56"/>
          <p:cNvSpPr>
            <a:spLocks noChangeShapeType="1"/>
          </p:cNvSpPr>
          <p:nvPr/>
        </p:nvSpPr>
        <p:spPr bwMode="auto">
          <a:xfrm>
            <a:off x="1916113" y="3040063"/>
            <a:ext cx="1920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6" name="Line 57"/>
          <p:cNvSpPr>
            <a:spLocks noChangeShapeType="1"/>
          </p:cNvSpPr>
          <p:nvPr/>
        </p:nvSpPr>
        <p:spPr bwMode="auto">
          <a:xfrm>
            <a:off x="1916113" y="4230688"/>
            <a:ext cx="1920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7" name="Line 58"/>
          <p:cNvSpPr>
            <a:spLocks noChangeShapeType="1"/>
          </p:cNvSpPr>
          <p:nvPr/>
        </p:nvSpPr>
        <p:spPr bwMode="auto">
          <a:xfrm flipV="1">
            <a:off x="2235200" y="4460875"/>
            <a:ext cx="1588" cy="115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8" name="Line 59"/>
          <p:cNvSpPr>
            <a:spLocks noChangeShapeType="1"/>
          </p:cNvSpPr>
          <p:nvPr/>
        </p:nvSpPr>
        <p:spPr bwMode="auto">
          <a:xfrm flipV="1">
            <a:off x="1916113" y="3667125"/>
            <a:ext cx="1587" cy="563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9" name="Line 60"/>
          <p:cNvSpPr>
            <a:spLocks noChangeShapeType="1"/>
          </p:cNvSpPr>
          <p:nvPr/>
        </p:nvSpPr>
        <p:spPr bwMode="auto">
          <a:xfrm flipV="1">
            <a:off x="1916113" y="3040063"/>
            <a:ext cx="1587" cy="576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0" name="Line 61"/>
          <p:cNvSpPr>
            <a:spLocks noChangeShapeType="1"/>
          </p:cNvSpPr>
          <p:nvPr/>
        </p:nvSpPr>
        <p:spPr bwMode="auto">
          <a:xfrm>
            <a:off x="1851025" y="4294188"/>
            <a:ext cx="2571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1" name="Line 62"/>
          <p:cNvSpPr>
            <a:spLocks noChangeShapeType="1"/>
          </p:cNvSpPr>
          <p:nvPr/>
        </p:nvSpPr>
        <p:spPr bwMode="auto">
          <a:xfrm>
            <a:off x="1851025" y="2078038"/>
            <a:ext cx="1588" cy="2216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2" name="Line 63"/>
          <p:cNvSpPr>
            <a:spLocks noChangeShapeType="1"/>
          </p:cNvSpPr>
          <p:nvPr/>
        </p:nvSpPr>
        <p:spPr bwMode="auto">
          <a:xfrm>
            <a:off x="1916113" y="2360613"/>
            <a:ext cx="1920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3" name="Line 64"/>
          <p:cNvSpPr>
            <a:spLocks noChangeShapeType="1"/>
          </p:cNvSpPr>
          <p:nvPr/>
        </p:nvSpPr>
        <p:spPr bwMode="auto">
          <a:xfrm flipV="1">
            <a:off x="1916113" y="2411413"/>
            <a:ext cx="1587" cy="576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4" name="Line 65"/>
          <p:cNvSpPr>
            <a:spLocks noChangeShapeType="1"/>
          </p:cNvSpPr>
          <p:nvPr/>
        </p:nvSpPr>
        <p:spPr bwMode="auto">
          <a:xfrm>
            <a:off x="1916113" y="2411413"/>
            <a:ext cx="1920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5" name="Line 66"/>
          <p:cNvSpPr>
            <a:spLocks noChangeShapeType="1"/>
          </p:cNvSpPr>
          <p:nvPr/>
        </p:nvSpPr>
        <p:spPr bwMode="auto">
          <a:xfrm flipH="1">
            <a:off x="1916113" y="2078038"/>
            <a:ext cx="81915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6" name="Line 67"/>
          <p:cNvSpPr>
            <a:spLocks noChangeShapeType="1"/>
          </p:cNvSpPr>
          <p:nvPr/>
        </p:nvSpPr>
        <p:spPr bwMode="auto">
          <a:xfrm>
            <a:off x="1916113" y="2078038"/>
            <a:ext cx="1587" cy="282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7" name="Freeform 71"/>
          <p:cNvSpPr>
            <a:spLocks/>
          </p:cNvSpPr>
          <p:nvPr/>
        </p:nvSpPr>
        <p:spPr bwMode="auto">
          <a:xfrm>
            <a:off x="1160463" y="2078038"/>
            <a:ext cx="690562" cy="179387"/>
          </a:xfrm>
          <a:custGeom>
            <a:avLst/>
            <a:gdLst>
              <a:gd name="T0" fmla="*/ 0 w 54"/>
              <a:gd name="T1" fmla="*/ 2147483647 h 14"/>
              <a:gd name="T2" fmla="*/ 2147483647 w 54"/>
              <a:gd name="T3" fmla="*/ 2147483647 h 14"/>
              <a:gd name="T4" fmla="*/ 2147483647 w 54"/>
              <a:gd name="T5" fmla="*/ 0 h 14"/>
              <a:gd name="T6" fmla="*/ 2147483647 w 54"/>
              <a:gd name="T7" fmla="*/ 0 h 14"/>
              <a:gd name="T8" fmla="*/ 0 60000 65536"/>
              <a:gd name="T9" fmla="*/ 0 60000 65536"/>
              <a:gd name="T10" fmla="*/ 0 60000 65536"/>
              <a:gd name="T11" fmla="*/ 0 60000 65536"/>
              <a:gd name="T12" fmla="*/ 0 w 54"/>
              <a:gd name="T13" fmla="*/ 0 h 14"/>
              <a:gd name="T14" fmla="*/ 54 w 54"/>
              <a:gd name="T15" fmla="*/ 14 h 14"/>
            </a:gdLst>
            <a:ahLst/>
            <a:cxnLst>
              <a:cxn ang="T8">
                <a:pos x="T0" y="T1"/>
              </a:cxn>
              <a:cxn ang="T9">
                <a:pos x="T2" y="T3"/>
              </a:cxn>
              <a:cxn ang="T10">
                <a:pos x="T4" y="T5"/>
              </a:cxn>
              <a:cxn ang="T11">
                <a:pos x="T6" y="T7"/>
              </a:cxn>
            </a:cxnLst>
            <a:rect l="T12" t="T13" r="T14" b="T15"/>
            <a:pathLst>
              <a:path w="54" h="14">
                <a:moveTo>
                  <a:pt x="0" y="14"/>
                </a:moveTo>
                <a:lnTo>
                  <a:pt x="20" y="14"/>
                </a:lnTo>
                <a:lnTo>
                  <a:pt x="20" y="0"/>
                </a:lnTo>
                <a:lnTo>
                  <a:pt x="5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68" name="Freeform 72"/>
          <p:cNvSpPr>
            <a:spLocks/>
          </p:cNvSpPr>
          <p:nvPr/>
        </p:nvSpPr>
        <p:spPr bwMode="auto">
          <a:xfrm>
            <a:off x="1160463" y="2014538"/>
            <a:ext cx="1574800" cy="179387"/>
          </a:xfrm>
          <a:custGeom>
            <a:avLst/>
            <a:gdLst>
              <a:gd name="T0" fmla="*/ 0 w 123"/>
              <a:gd name="T1" fmla="*/ 2147483647 h 14"/>
              <a:gd name="T2" fmla="*/ 2147483647 w 123"/>
              <a:gd name="T3" fmla="*/ 2147483647 h 14"/>
              <a:gd name="T4" fmla="*/ 2147483647 w 123"/>
              <a:gd name="T5" fmla="*/ 0 h 14"/>
              <a:gd name="T6" fmla="*/ 2147483647 w 123"/>
              <a:gd name="T7" fmla="*/ 0 h 14"/>
              <a:gd name="T8" fmla="*/ 0 60000 65536"/>
              <a:gd name="T9" fmla="*/ 0 60000 65536"/>
              <a:gd name="T10" fmla="*/ 0 60000 65536"/>
              <a:gd name="T11" fmla="*/ 0 60000 65536"/>
              <a:gd name="T12" fmla="*/ 0 w 123"/>
              <a:gd name="T13" fmla="*/ 0 h 14"/>
              <a:gd name="T14" fmla="*/ 123 w 123"/>
              <a:gd name="T15" fmla="*/ 14 h 14"/>
            </a:gdLst>
            <a:ahLst/>
            <a:cxnLst>
              <a:cxn ang="T8">
                <a:pos x="T0" y="T1"/>
              </a:cxn>
              <a:cxn ang="T9">
                <a:pos x="T2" y="T3"/>
              </a:cxn>
              <a:cxn ang="T10">
                <a:pos x="T4" y="T5"/>
              </a:cxn>
              <a:cxn ang="T11">
                <a:pos x="T6" y="T7"/>
              </a:cxn>
            </a:cxnLst>
            <a:rect l="T12" t="T13" r="T14" b="T15"/>
            <a:pathLst>
              <a:path w="123" h="14">
                <a:moveTo>
                  <a:pt x="0" y="14"/>
                </a:moveTo>
                <a:lnTo>
                  <a:pt x="15" y="14"/>
                </a:lnTo>
                <a:lnTo>
                  <a:pt x="15" y="0"/>
                </a:lnTo>
                <a:lnTo>
                  <a:pt x="123"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69" name="Line 73"/>
          <p:cNvSpPr>
            <a:spLocks noChangeShapeType="1"/>
          </p:cNvSpPr>
          <p:nvPr/>
        </p:nvSpPr>
        <p:spPr bwMode="auto">
          <a:xfrm>
            <a:off x="788988" y="2474913"/>
            <a:ext cx="1920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0" name="Freeform 74"/>
          <p:cNvSpPr>
            <a:spLocks/>
          </p:cNvSpPr>
          <p:nvPr/>
        </p:nvSpPr>
        <p:spPr bwMode="auto">
          <a:xfrm>
            <a:off x="788988" y="2668588"/>
            <a:ext cx="500062" cy="1036637"/>
          </a:xfrm>
          <a:custGeom>
            <a:avLst/>
            <a:gdLst>
              <a:gd name="T0" fmla="*/ 0 w 39"/>
              <a:gd name="T1" fmla="*/ 0 h 81"/>
              <a:gd name="T2" fmla="*/ 2147483647 w 39"/>
              <a:gd name="T3" fmla="*/ 0 h 81"/>
              <a:gd name="T4" fmla="*/ 2147483647 w 39"/>
              <a:gd name="T5" fmla="*/ 2147483647 h 81"/>
              <a:gd name="T6" fmla="*/ 2147483647 w 39"/>
              <a:gd name="T7" fmla="*/ 2147483647 h 81"/>
              <a:gd name="T8" fmla="*/ 0 60000 65536"/>
              <a:gd name="T9" fmla="*/ 0 60000 65536"/>
              <a:gd name="T10" fmla="*/ 0 60000 65536"/>
              <a:gd name="T11" fmla="*/ 0 60000 65536"/>
              <a:gd name="T12" fmla="*/ 0 w 39"/>
              <a:gd name="T13" fmla="*/ 0 h 81"/>
              <a:gd name="T14" fmla="*/ 39 w 39"/>
              <a:gd name="T15" fmla="*/ 81 h 81"/>
            </a:gdLst>
            <a:ahLst/>
            <a:cxnLst>
              <a:cxn ang="T8">
                <a:pos x="T0" y="T1"/>
              </a:cxn>
              <a:cxn ang="T9">
                <a:pos x="T2" y="T3"/>
              </a:cxn>
              <a:cxn ang="T10">
                <a:pos x="T4" y="T5"/>
              </a:cxn>
              <a:cxn ang="T11">
                <a:pos x="T6" y="T7"/>
              </a:cxn>
            </a:cxnLst>
            <a:rect l="T12" t="T13" r="T14" b="T15"/>
            <a:pathLst>
              <a:path w="39" h="81">
                <a:moveTo>
                  <a:pt x="0" y="0"/>
                </a:moveTo>
                <a:lnTo>
                  <a:pt x="15" y="0"/>
                </a:lnTo>
                <a:lnTo>
                  <a:pt x="15" y="81"/>
                </a:lnTo>
                <a:lnTo>
                  <a:pt x="39" y="81"/>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71" name="Freeform 75"/>
          <p:cNvSpPr>
            <a:spLocks/>
          </p:cNvSpPr>
          <p:nvPr/>
        </p:nvSpPr>
        <p:spPr bwMode="auto">
          <a:xfrm>
            <a:off x="788988" y="2578100"/>
            <a:ext cx="500062" cy="998538"/>
          </a:xfrm>
          <a:custGeom>
            <a:avLst/>
            <a:gdLst>
              <a:gd name="T0" fmla="*/ 0 w 39"/>
              <a:gd name="T1" fmla="*/ 0 h 78"/>
              <a:gd name="T2" fmla="*/ 2147483647 w 39"/>
              <a:gd name="T3" fmla="*/ 0 h 78"/>
              <a:gd name="T4" fmla="*/ 2147483647 w 39"/>
              <a:gd name="T5" fmla="*/ 2147483647 h 78"/>
              <a:gd name="T6" fmla="*/ 2147483647 w 39"/>
              <a:gd name="T7" fmla="*/ 2147483647 h 78"/>
              <a:gd name="T8" fmla="*/ 0 60000 65536"/>
              <a:gd name="T9" fmla="*/ 0 60000 65536"/>
              <a:gd name="T10" fmla="*/ 0 60000 65536"/>
              <a:gd name="T11" fmla="*/ 0 60000 65536"/>
              <a:gd name="T12" fmla="*/ 0 w 39"/>
              <a:gd name="T13" fmla="*/ 0 h 78"/>
              <a:gd name="T14" fmla="*/ 39 w 39"/>
              <a:gd name="T15" fmla="*/ 78 h 78"/>
            </a:gdLst>
            <a:ahLst/>
            <a:cxnLst>
              <a:cxn ang="T8">
                <a:pos x="T0" y="T1"/>
              </a:cxn>
              <a:cxn ang="T9">
                <a:pos x="T2" y="T3"/>
              </a:cxn>
              <a:cxn ang="T10">
                <a:pos x="T4" y="T5"/>
              </a:cxn>
              <a:cxn ang="T11">
                <a:pos x="T6" y="T7"/>
              </a:cxn>
            </a:cxnLst>
            <a:rect l="T12" t="T13" r="T14" b="T15"/>
            <a:pathLst>
              <a:path w="39" h="78">
                <a:moveTo>
                  <a:pt x="0" y="0"/>
                </a:moveTo>
                <a:lnTo>
                  <a:pt x="25" y="0"/>
                </a:lnTo>
                <a:lnTo>
                  <a:pt x="25" y="78"/>
                </a:lnTo>
                <a:lnTo>
                  <a:pt x="39" y="78"/>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72" name="Line 76"/>
          <p:cNvSpPr>
            <a:spLocks noChangeShapeType="1"/>
          </p:cNvSpPr>
          <p:nvPr/>
        </p:nvSpPr>
        <p:spPr bwMode="auto">
          <a:xfrm>
            <a:off x="788988" y="1976438"/>
            <a:ext cx="1920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3" name="Line 77"/>
          <p:cNvSpPr>
            <a:spLocks noChangeShapeType="1"/>
          </p:cNvSpPr>
          <p:nvPr/>
        </p:nvSpPr>
        <p:spPr bwMode="auto">
          <a:xfrm>
            <a:off x="788988" y="2386013"/>
            <a:ext cx="1920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4" name="Line 78"/>
          <p:cNvSpPr>
            <a:spLocks noChangeShapeType="1"/>
          </p:cNvSpPr>
          <p:nvPr/>
        </p:nvSpPr>
        <p:spPr bwMode="auto">
          <a:xfrm>
            <a:off x="788988" y="2078038"/>
            <a:ext cx="1920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5" name="Rectangle 79"/>
          <p:cNvSpPr>
            <a:spLocks noChangeArrowheads="1"/>
          </p:cNvSpPr>
          <p:nvPr/>
        </p:nvSpPr>
        <p:spPr bwMode="auto">
          <a:xfrm>
            <a:off x="776288" y="3973513"/>
            <a:ext cx="3619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decoder</a:t>
            </a:r>
            <a:endParaRPr lang="en-US" altLang="en-US" sz="2400">
              <a:latin typeface="Corbel" panose="020B0503020204020204" pitchFamily="34" charset="0"/>
            </a:endParaRPr>
          </a:p>
        </p:txBody>
      </p:sp>
      <p:sp>
        <p:nvSpPr>
          <p:cNvPr id="21576" name="Rectangle 80"/>
          <p:cNvSpPr>
            <a:spLocks noChangeArrowheads="1"/>
          </p:cNvSpPr>
          <p:nvPr/>
        </p:nvSpPr>
        <p:spPr bwMode="auto">
          <a:xfrm>
            <a:off x="839788" y="3844925"/>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2-bit</a:t>
            </a:r>
            <a:endParaRPr lang="en-US" altLang="en-US" sz="2400">
              <a:latin typeface="Corbel" panose="020B0503020204020204" pitchFamily="34" charset="0"/>
            </a:endParaRPr>
          </a:p>
        </p:txBody>
      </p:sp>
      <p:sp>
        <p:nvSpPr>
          <p:cNvPr id="21577" name="Rectangle 81"/>
          <p:cNvSpPr>
            <a:spLocks noChangeArrowheads="1"/>
          </p:cNvSpPr>
          <p:nvPr/>
        </p:nvSpPr>
        <p:spPr bwMode="auto">
          <a:xfrm>
            <a:off x="801688" y="1757363"/>
            <a:ext cx="438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addresses</a:t>
            </a:r>
            <a:endParaRPr lang="en-US" altLang="en-US" sz="2400">
              <a:latin typeface="Corbel" panose="020B0503020204020204" pitchFamily="34" charset="0"/>
            </a:endParaRPr>
          </a:p>
        </p:txBody>
      </p:sp>
      <p:sp>
        <p:nvSpPr>
          <p:cNvPr id="21578" name="Rectangle 82"/>
          <p:cNvSpPr>
            <a:spLocks noChangeArrowheads="1"/>
          </p:cNvSpPr>
          <p:nvPr/>
        </p:nvSpPr>
        <p:spPr bwMode="auto">
          <a:xfrm>
            <a:off x="890588" y="1643063"/>
            <a:ext cx="2730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21-bit</a:t>
            </a:r>
            <a:endParaRPr lang="en-US" altLang="en-US" sz="2400">
              <a:latin typeface="Corbel" panose="020B0503020204020204" pitchFamily="34" charset="0"/>
            </a:endParaRPr>
          </a:p>
        </p:txBody>
      </p:sp>
      <p:sp>
        <p:nvSpPr>
          <p:cNvPr id="21579" name="Freeform 85"/>
          <p:cNvSpPr>
            <a:spLocks/>
          </p:cNvSpPr>
          <p:nvPr/>
        </p:nvSpPr>
        <p:spPr bwMode="auto">
          <a:xfrm>
            <a:off x="865188" y="2270125"/>
            <a:ext cx="25400" cy="26988"/>
          </a:xfrm>
          <a:custGeom>
            <a:avLst/>
            <a:gdLst>
              <a:gd name="T0" fmla="*/ 20161247 w 16"/>
              <a:gd name="T1" fmla="*/ 20161621 h 17"/>
              <a:gd name="T2" fmla="*/ 0 w 16"/>
              <a:gd name="T3" fmla="*/ 20161621 h 17"/>
              <a:gd name="T4" fmla="*/ 0 w 16"/>
              <a:gd name="T5" fmla="*/ 42844237 h 17"/>
              <a:gd name="T6" fmla="*/ 20161247 w 16"/>
              <a:gd name="T7" fmla="*/ 42844237 h 17"/>
              <a:gd name="T8" fmla="*/ 40322493 w 16"/>
              <a:gd name="T9" fmla="*/ 42844237 h 17"/>
              <a:gd name="T10" fmla="*/ 40322493 w 16"/>
              <a:gd name="T11" fmla="*/ 20161621 h 17"/>
              <a:gd name="T12" fmla="*/ 40322493 w 16"/>
              <a:gd name="T13" fmla="*/ 0 h 17"/>
              <a:gd name="T14" fmla="*/ 20161247 w 16"/>
              <a:gd name="T15" fmla="*/ 0 h 17"/>
              <a:gd name="T16" fmla="*/ 0 w 16"/>
              <a:gd name="T17" fmla="*/ 0 h 17"/>
              <a:gd name="T18" fmla="*/ 0 w 16"/>
              <a:gd name="T19" fmla="*/ 20161621 h 17"/>
              <a:gd name="T20" fmla="*/ 20161247 w 16"/>
              <a:gd name="T21" fmla="*/ 20161621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7"/>
              <a:gd name="T35" fmla="*/ 16 w 16"/>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7">
                <a:moveTo>
                  <a:pt x="8" y="8"/>
                </a:moveTo>
                <a:lnTo>
                  <a:pt x="0" y="8"/>
                </a:lnTo>
                <a:lnTo>
                  <a:pt x="0" y="17"/>
                </a:lnTo>
                <a:lnTo>
                  <a:pt x="8" y="17"/>
                </a:lnTo>
                <a:lnTo>
                  <a:pt x="16" y="17"/>
                </a:lnTo>
                <a:lnTo>
                  <a:pt x="16" y="8"/>
                </a:lnTo>
                <a:lnTo>
                  <a:pt x="16" y="0"/>
                </a:lnTo>
                <a:lnTo>
                  <a:pt x="8" y="0"/>
                </a:lnTo>
                <a:lnTo>
                  <a:pt x="0" y="0"/>
                </a:lnTo>
                <a:lnTo>
                  <a:pt x="0" y="8"/>
                </a:lnTo>
                <a:lnTo>
                  <a:pt x="8" y="8"/>
                </a:lnTo>
                <a:close/>
              </a:path>
            </a:pathLst>
          </a:custGeom>
          <a:solidFill>
            <a:srgbClr val="00FFFF"/>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0" name="Freeform 86"/>
          <p:cNvSpPr>
            <a:spLocks/>
          </p:cNvSpPr>
          <p:nvPr/>
        </p:nvSpPr>
        <p:spPr bwMode="auto">
          <a:xfrm>
            <a:off x="877888" y="2282825"/>
            <a:ext cx="12700" cy="14288"/>
          </a:xfrm>
          <a:custGeom>
            <a:avLst/>
            <a:gdLst>
              <a:gd name="T0" fmla="*/ 0 w 1"/>
              <a:gd name="T1" fmla="*/ 0 h 1"/>
              <a:gd name="T2" fmla="*/ 0 w 1"/>
              <a:gd name="T3" fmla="*/ 204146902 h 1"/>
              <a:gd name="T4" fmla="*/ 161289973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270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1" name="Freeform 87"/>
          <p:cNvSpPr>
            <a:spLocks/>
          </p:cNvSpPr>
          <p:nvPr/>
        </p:nvSpPr>
        <p:spPr bwMode="auto">
          <a:xfrm>
            <a:off x="865188" y="2219325"/>
            <a:ext cx="25400" cy="25400"/>
          </a:xfrm>
          <a:custGeom>
            <a:avLst/>
            <a:gdLst>
              <a:gd name="T0" fmla="*/ 20161247 w 16"/>
              <a:gd name="T1" fmla="*/ 20161247 h 16"/>
              <a:gd name="T2" fmla="*/ 0 w 16"/>
              <a:gd name="T3" fmla="*/ 20161247 h 16"/>
              <a:gd name="T4" fmla="*/ 0 w 16"/>
              <a:gd name="T5" fmla="*/ 40322493 h 16"/>
              <a:gd name="T6" fmla="*/ 20161247 w 16"/>
              <a:gd name="T7" fmla="*/ 40322493 h 16"/>
              <a:gd name="T8" fmla="*/ 40322493 w 16"/>
              <a:gd name="T9" fmla="*/ 40322493 h 16"/>
              <a:gd name="T10" fmla="*/ 40322493 w 16"/>
              <a:gd name="T11" fmla="*/ 20161247 h 16"/>
              <a:gd name="T12" fmla="*/ 40322493 w 16"/>
              <a:gd name="T13" fmla="*/ 0 h 16"/>
              <a:gd name="T14" fmla="*/ 20161247 w 16"/>
              <a:gd name="T15" fmla="*/ 0 h 16"/>
              <a:gd name="T16" fmla="*/ 0 w 16"/>
              <a:gd name="T17" fmla="*/ 0 h 16"/>
              <a:gd name="T18" fmla="*/ 0 w 16"/>
              <a:gd name="T19" fmla="*/ 20161247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0" y="8"/>
                </a:lnTo>
                <a:lnTo>
                  <a:pt x="0" y="16"/>
                </a:lnTo>
                <a:lnTo>
                  <a:pt x="8" y="16"/>
                </a:lnTo>
                <a:lnTo>
                  <a:pt x="16" y="16"/>
                </a:lnTo>
                <a:lnTo>
                  <a:pt x="16" y="8"/>
                </a:lnTo>
                <a:lnTo>
                  <a:pt x="16" y="0"/>
                </a:lnTo>
                <a:lnTo>
                  <a:pt x="8" y="0"/>
                </a:lnTo>
                <a:lnTo>
                  <a:pt x="0" y="0"/>
                </a:lnTo>
                <a:lnTo>
                  <a:pt x="0" y="8"/>
                </a:lnTo>
                <a:lnTo>
                  <a:pt x="8" y="8"/>
                </a:lnTo>
                <a:close/>
              </a:path>
            </a:pathLst>
          </a:custGeom>
          <a:solidFill>
            <a:srgbClr val="00FFFF"/>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2" name="Freeform 88"/>
          <p:cNvSpPr>
            <a:spLocks/>
          </p:cNvSpPr>
          <p:nvPr/>
        </p:nvSpPr>
        <p:spPr bwMode="auto">
          <a:xfrm>
            <a:off x="877888" y="2232025"/>
            <a:ext cx="12700" cy="12700"/>
          </a:xfrm>
          <a:custGeom>
            <a:avLst/>
            <a:gdLst>
              <a:gd name="T0" fmla="*/ 0 w 1"/>
              <a:gd name="T1" fmla="*/ 0 h 1"/>
              <a:gd name="T2" fmla="*/ 0 w 1"/>
              <a:gd name="T3" fmla="*/ 161289973 h 1"/>
              <a:gd name="T4" fmla="*/ 161289973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3" name="Freeform 89"/>
          <p:cNvSpPr>
            <a:spLocks/>
          </p:cNvSpPr>
          <p:nvPr/>
        </p:nvSpPr>
        <p:spPr bwMode="auto">
          <a:xfrm>
            <a:off x="865188" y="2155825"/>
            <a:ext cx="25400" cy="25400"/>
          </a:xfrm>
          <a:custGeom>
            <a:avLst/>
            <a:gdLst>
              <a:gd name="T0" fmla="*/ 20161247 w 16"/>
              <a:gd name="T1" fmla="*/ 20161247 h 16"/>
              <a:gd name="T2" fmla="*/ 0 w 16"/>
              <a:gd name="T3" fmla="*/ 20161247 h 16"/>
              <a:gd name="T4" fmla="*/ 0 w 16"/>
              <a:gd name="T5" fmla="*/ 40322493 h 16"/>
              <a:gd name="T6" fmla="*/ 20161247 w 16"/>
              <a:gd name="T7" fmla="*/ 40322493 h 16"/>
              <a:gd name="T8" fmla="*/ 40322493 w 16"/>
              <a:gd name="T9" fmla="*/ 40322493 h 16"/>
              <a:gd name="T10" fmla="*/ 40322493 w 16"/>
              <a:gd name="T11" fmla="*/ 20161247 h 16"/>
              <a:gd name="T12" fmla="*/ 40322493 w 16"/>
              <a:gd name="T13" fmla="*/ 0 h 16"/>
              <a:gd name="T14" fmla="*/ 20161247 w 16"/>
              <a:gd name="T15" fmla="*/ 0 h 16"/>
              <a:gd name="T16" fmla="*/ 0 w 16"/>
              <a:gd name="T17" fmla="*/ 0 h 16"/>
              <a:gd name="T18" fmla="*/ 0 w 16"/>
              <a:gd name="T19" fmla="*/ 20161247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0" y="8"/>
                </a:lnTo>
                <a:lnTo>
                  <a:pt x="0" y="16"/>
                </a:lnTo>
                <a:lnTo>
                  <a:pt x="8" y="16"/>
                </a:lnTo>
                <a:lnTo>
                  <a:pt x="16" y="16"/>
                </a:lnTo>
                <a:lnTo>
                  <a:pt x="16" y="8"/>
                </a:lnTo>
                <a:lnTo>
                  <a:pt x="16" y="0"/>
                </a:lnTo>
                <a:lnTo>
                  <a:pt x="8" y="0"/>
                </a:lnTo>
                <a:lnTo>
                  <a:pt x="0" y="0"/>
                </a:lnTo>
                <a:lnTo>
                  <a:pt x="0" y="8"/>
                </a:lnTo>
                <a:lnTo>
                  <a:pt x="8" y="8"/>
                </a:lnTo>
                <a:close/>
              </a:path>
            </a:pathLst>
          </a:custGeom>
          <a:solidFill>
            <a:srgbClr val="00FFFF"/>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4" name="Freeform 90"/>
          <p:cNvSpPr>
            <a:spLocks/>
          </p:cNvSpPr>
          <p:nvPr/>
        </p:nvSpPr>
        <p:spPr bwMode="auto">
          <a:xfrm>
            <a:off x="877888" y="2168525"/>
            <a:ext cx="12700" cy="12700"/>
          </a:xfrm>
          <a:custGeom>
            <a:avLst/>
            <a:gdLst>
              <a:gd name="T0" fmla="*/ 0 w 1"/>
              <a:gd name="T1" fmla="*/ 0 h 1"/>
              <a:gd name="T2" fmla="*/ 0 w 1"/>
              <a:gd name="T3" fmla="*/ 161289973 h 1"/>
              <a:gd name="T4" fmla="*/ 161289973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270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5" name="Freeform 91"/>
          <p:cNvSpPr>
            <a:spLocks/>
          </p:cNvSpPr>
          <p:nvPr/>
        </p:nvSpPr>
        <p:spPr bwMode="auto">
          <a:xfrm>
            <a:off x="2222500" y="2681288"/>
            <a:ext cx="26988" cy="25400"/>
          </a:xfrm>
          <a:custGeom>
            <a:avLst/>
            <a:gdLst>
              <a:gd name="T0" fmla="*/ 20161621 w 17"/>
              <a:gd name="T1" fmla="*/ 20161247 h 16"/>
              <a:gd name="T2" fmla="*/ 20161621 w 17"/>
              <a:gd name="T3" fmla="*/ 0 h 16"/>
              <a:gd name="T4" fmla="*/ 0 w 17"/>
              <a:gd name="T5" fmla="*/ 0 h 16"/>
              <a:gd name="T6" fmla="*/ 0 w 17"/>
              <a:gd name="T7" fmla="*/ 20161247 h 16"/>
              <a:gd name="T8" fmla="*/ 0 w 17"/>
              <a:gd name="T9" fmla="*/ 40322493 h 16"/>
              <a:gd name="T10" fmla="*/ 20161621 w 17"/>
              <a:gd name="T11" fmla="*/ 40322493 h 16"/>
              <a:gd name="T12" fmla="*/ 42844237 w 17"/>
              <a:gd name="T13" fmla="*/ 40322493 h 16"/>
              <a:gd name="T14" fmla="*/ 42844237 w 17"/>
              <a:gd name="T15" fmla="*/ 20161247 h 16"/>
              <a:gd name="T16" fmla="*/ 42844237 w 17"/>
              <a:gd name="T17" fmla="*/ 0 h 16"/>
              <a:gd name="T18" fmla="*/ 20161621 w 17"/>
              <a:gd name="T19" fmla="*/ 0 h 16"/>
              <a:gd name="T20" fmla="*/ 20161621 w 17"/>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6"/>
              <a:gd name="T35" fmla="*/ 17 w 17"/>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6">
                <a:moveTo>
                  <a:pt x="8" y="8"/>
                </a:moveTo>
                <a:lnTo>
                  <a:pt x="8" y="0"/>
                </a:lnTo>
                <a:lnTo>
                  <a:pt x="0" y="0"/>
                </a:lnTo>
                <a:lnTo>
                  <a:pt x="0" y="8"/>
                </a:lnTo>
                <a:lnTo>
                  <a:pt x="0" y="16"/>
                </a:lnTo>
                <a:lnTo>
                  <a:pt x="8" y="16"/>
                </a:lnTo>
                <a:lnTo>
                  <a:pt x="17" y="16"/>
                </a:lnTo>
                <a:lnTo>
                  <a:pt x="17" y="8"/>
                </a:lnTo>
                <a:lnTo>
                  <a:pt x="17"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6" name="Freeform 92"/>
          <p:cNvSpPr>
            <a:spLocks/>
          </p:cNvSpPr>
          <p:nvPr/>
        </p:nvSpPr>
        <p:spPr bwMode="auto">
          <a:xfrm>
            <a:off x="2209800" y="2681288"/>
            <a:ext cx="39688" cy="38100"/>
          </a:xfrm>
          <a:custGeom>
            <a:avLst/>
            <a:gdLst>
              <a:gd name="T0" fmla="*/ 350034923 w 3"/>
              <a:gd name="T1" fmla="*/ 0 h 3"/>
              <a:gd name="T2" fmla="*/ 175010847 w 3"/>
              <a:gd name="T3" fmla="*/ 161289998 h 3"/>
              <a:gd name="T4" fmla="*/ 0 w 3"/>
              <a:gd name="T5" fmla="*/ 322579997 h 3"/>
              <a:gd name="T6" fmla="*/ 175010847 w 3"/>
              <a:gd name="T7" fmla="*/ 322579997 h 3"/>
              <a:gd name="T8" fmla="*/ 350034923 w 3"/>
              <a:gd name="T9" fmla="*/ 483870045 h 3"/>
              <a:gd name="T10" fmla="*/ 350034923 w 3"/>
              <a:gd name="T11" fmla="*/ 322579997 h 3"/>
              <a:gd name="T12" fmla="*/ 525045821 w 3"/>
              <a:gd name="T13" fmla="*/ 322579997 h 3"/>
              <a:gd name="T14" fmla="*/ 350034923 w 3"/>
              <a:gd name="T15" fmla="*/ 161289998 h 3"/>
              <a:gd name="T16" fmla="*/ 350034923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7" name="Freeform 93"/>
          <p:cNvSpPr>
            <a:spLocks/>
          </p:cNvSpPr>
          <p:nvPr/>
        </p:nvSpPr>
        <p:spPr bwMode="auto">
          <a:xfrm>
            <a:off x="2222500" y="3308350"/>
            <a:ext cx="26988" cy="25400"/>
          </a:xfrm>
          <a:custGeom>
            <a:avLst/>
            <a:gdLst>
              <a:gd name="T0" fmla="*/ 20161621 w 17"/>
              <a:gd name="T1" fmla="*/ 20161247 h 16"/>
              <a:gd name="T2" fmla="*/ 20161621 w 17"/>
              <a:gd name="T3" fmla="*/ 0 h 16"/>
              <a:gd name="T4" fmla="*/ 0 w 17"/>
              <a:gd name="T5" fmla="*/ 0 h 16"/>
              <a:gd name="T6" fmla="*/ 0 w 17"/>
              <a:gd name="T7" fmla="*/ 20161247 h 16"/>
              <a:gd name="T8" fmla="*/ 0 w 17"/>
              <a:gd name="T9" fmla="*/ 40322493 h 16"/>
              <a:gd name="T10" fmla="*/ 20161621 w 17"/>
              <a:gd name="T11" fmla="*/ 40322493 h 16"/>
              <a:gd name="T12" fmla="*/ 42844237 w 17"/>
              <a:gd name="T13" fmla="*/ 40322493 h 16"/>
              <a:gd name="T14" fmla="*/ 42844237 w 17"/>
              <a:gd name="T15" fmla="*/ 20161247 h 16"/>
              <a:gd name="T16" fmla="*/ 42844237 w 17"/>
              <a:gd name="T17" fmla="*/ 0 h 16"/>
              <a:gd name="T18" fmla="*/ 20161621 w 17"/>
              <a:gd name="T19" fmla="*/ 0 h 16"/>
              <a:gd name="T20" fmla="*/ 20161621 w 17"/>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6"/>
              <a:gd name="T35" fmla="*/ 17 w 17"/>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6">
                <a:moveTo>
                  <a:pt x="8" y="8"/>
                </a:moveTo>
                <a:lnTo>
                  <a:pt x="8" y="0"/>
                </a:lnTo>
                <a:lnTo>
                  <a:pt x="0" y="0"/>
                </a:lnTo>
                <a:lnTo>
                  <a:pt x="0" y="8"/>
                </a:lnTo>
                <a:lnTo>
                  <a:pt x="0" y="16"/>
                </a:lnTo>
                <a:lnTo>
                  <a:pt x="8" y="16"/>
                </a:lnTo>
                <a:lnTo>
                  <a:pt x="17" y="16"/>
                </a:lnTo>
                <a:lnTo>
                  <a:pt x="17" y="8"/>
                </a:lnTo>
                <a:lnTo>
                  <a:pt x="17"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8" name="Freeform 94"/>
          <p:cNvSpPr>
            <a:spLocks/>
          </p:cNvSpPr>
          <p:nvPr/>
        </p:nvSpPr>
        <p:spPr bwMode="auto">
          <a:xfrm>
            <a:off x="2209800" y="3308350"/>
            <a:ext cx="39688" cy="38100"/>
          </a:xfrm>
          <a:custGeom>
            <a:avLst/>
            <a:gdLst>
              <a:gd name="T0" fmla="*/ 350034923 w 3"/>
              <a:gd name="T1" fmla="*/ 0 h 3"/>
              <a:gd name="T2" fmla="*/ 175010847 w 3"/>
              <a:gd name="T3" fmla="*/ 161289998 h 3"/>
              <a:gd name="T4" fmla="*/ 0 w 3"/>
              <a:gd name="T5" fmla="*/ 322579997 h 3"/>
              <a:gd name="T6" fmla="*/ 175010847 w 3"/>
              <a:gd name="T7" fmla="*/ 322579997 h 3"/>
              <a:gd name="T8" fmla="*/ 350034923 w 3"/>
              <a:gd name="T9" fmla="*/ 483870045 h 3"/>
              <a:gd name="T10" fmla="*/ 350034923 w 3"/>
              <a:gd name="T11" fmla="*/ 322579997 h 3"/>
              <a:gd name="T12" fmla="*/ 525045821 w 3"/>
              <a:gd name="T13" fmla="*/ 322579997 h 3"/>
              <a:gd name="T14" fmla="*/ 350034923 w 3"/>
              <a:gd name="T15" fmla="*/ 161289998 h 3"/>
              <a:gd name="T16" fmla="*/ 350034923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9" name="Freeform 95"/>
          <p:cNvSpPr>
            <a:spLocks/>
          </p:cNvSpPr>
          <p:nvPr/>
        </p:nvSpPr>
        <p:spPr bwMode="auto">
          <a:xfrm>
            <a:off x="2222500" y="3935413"/>
            <a:ext cx="26988" cy="25400"/>
          </a:xfrm>
          <a:custGeom>
            <a:avLst/>
            <a:gdLst>
              <a:gd name="T0" fmla="*/ 20161621 w 17"/>
              <a:gd name="T1" fmla="*/ 20161247 h 16"/>
              <a:gd name="T2" fmla="*/ 20161621 w 17"/>
              <a:gd name="T3" fmla="*/ 0 h 16"/>
              <a:gd name="T4" fmla="*/ 0 w 17"/>
              <a:gd name="T5" fmla="*/ 0 h 16"/>
              <a:gd name="T6" fmla="*/ 0 w 17"/>
              <a:gd name="T7" fmla="*/ 20161247 h 16"/>
              <a:gd name="T8" fmla="*/ 0 w 17"/>
              <a:gd name="T9" fmla="*/ 40322493 h 16"/>
              <a:gd name="T10" fmla="*/ 20161621 w 17"/>
              <a:gd name="T11" fmla="*/ 40322493 h 16"/>
              <a:gd name="T12" fmla="*/ 42844237 w 17"/>
              <a:gd name="T13" fmla="*/ 40322493 h 16"/>
              <a:gd name="T14" fmla="*/ 42844237 w 17"/>
              <a:gd name="T15" fmla="*/ 20161247 h 16"/>
              <a:gd name="T16" fmla="*/ 42844237 w 17"/>
              <a:gd name="T17" fmla="*/ 0 h 16"/>
              <a:gd name="T18" fmla="*/ 20161621 w 17"/>
              <a:gd name="T19" fmla="*/ 0 h 16"/>
              <a:gd name="T20" fmla="*/ 20161621 w 17"/>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6"/>
              <a:gd name="T35" fmla="*/ 17 w 17"/>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6">
                <a:moveTo>
                  <a:pt x="8" y="8"/>
                </a:moveTo>
                <a:lnTo>
                  <a:pt x="8" y="0"/>
                </a:lnTo>
                <a:lnTo>
                  <a:pt x="0" y="0"/>
                </a:lnTo>
                <a:lnTo>
                  <a:pt x="0" y="8"/>
                </a:lnTo>
                <a:lnTo>
                  <a:pt x="0" y="16"/>
                </a:lnTo>
                <a:lnTo>
                  <a:pt x="8" y="16"/>
                </a:lnTo>
                <a:lnTo>
                  <a:pt x="17" y="16"/>
                </a:lnTo>
                <a:lnTo>
                  <a:pt x="17" y="8"/>
                </a:lnTo>
                <a:lnTo>
                  <a:pt x="17"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0" name="Freeform 96"/>
          <p:cNvSpPr>
            <a:spLocks/>
          </p:cNvSpPr>
          <p:nvPr/>
        </p:nvSpPr>
        <p:spPr bwMode="auto">
          <a:xfrm>
            <a:off x="2209800" y="3935413"/>
            <a:ext cx="39688" cy="39687"/>
          </a:xfrm>
          <a:custGeom>
            <a:avLst/>
            <a:gdLst>
              <a:gd name="T0" fmla="*/ 350034923 w 3"/>
              <a:gd name="T1" fmla="*/ 0 h 3"/>
              <a:gd name="T2" fmla="*/ 175010847 w 3"/>
              <a:gd name="T3" fmla="*/ 175006437 h 3"/>
              <a:gd name="T4" fmla="*/ 0 w 3"/>
              <a:gd name="T5" fmla="*/ 350012874 h 3"/>
              <a:gd name="T6" fmla="*/ 175010847 w 3"/>
              <a:gd name="T7" fmla="*/ 350012874 h 3"/>
              <a:gd name="T8" fmla="*/ 350034923 w 3"/>
              <a:gd name="T9" fmla="*/ 525019363 h 3"/>
              <a:gd name="T10" fmla="*/ 350034923 w 3"/>
              <a:gd name="T11" fmla="*/ 350012874 h 3"/>
              <a:gd name="T12" fmla="*/ 525045821 w 3"/>
              <a:gd name="T13" fmla="*/ 350012874 h 3"/>
              <a:gd name="T14" fmla="*/ 350034923 w 3"/>
              <a:gd name="T15" fmla="*/ 175006437 h 3"/>
              <a:gd name="T16" fmla="*/ 350034923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1" name="Freeform 97"/>
          <p:cNvSpPr>
            <a:spLocks/>
          </p:cNvSpPr>
          <p:nvPr/>
        </p:nvSpPr>
        <p:spPr bwMode="auto">
          <a:xfrm>
            <a:off x="2222500" y="4564063"/>
            <a:ext cx="26988" cy="25400"/>
          </a:xfrm>
          <a:custGeom>
            <a:avLst/>
            <a:gdLst>
              <a:gd name="T0" fmla="*/ 20161621 w 17"/>
              <a:gd name="T1" fmla="*/ 20161247 h 16"/>
              <a:gd name="T2" fmla="*/ 20161621 w 17"/>
              <a:gd name="T3" fmla="*/ 0 h 16"/>
              <a:gd name="T4" fmla="*/ 0 w 17"/>
              <a:gd name="T5" fmla="*/ 0 h 16"/>
              <a:gd name="T6" fmla="*/ 0 w 17"/>
              <a:gd name="T7" fmla="*/ 20161247 h 16"/>
              <a:gd name="T8" fmla="*/ 0 w 17"/>
              <a:gd name="T9" fmla="*/ 40322493 h 16"/>
              <a:gd name="T10" fmla="*/ 20161621 w 17"/>
              <a:gd name="T11" fmla="*/ 40322493 h 16"/>
              <a:gd name="T12" fmla="*/ 42844237 w 17"/>
              <a:gd name="T13" fmla="*/ 40322493 h 16"/>
              <a:gd name="T14" fmla="*/ 42844237 w 17"/>
              <a:gd name="T15" fmla="*/ 20161247 h 16"/>
              <a:gd name="T16" fmla="*/ 42844237 w 17"/>
              <a:gd name="T17" fmla="*/ 0 h 16"/>
              <a:gd name="T18" fmla="*/ 20161621 w 17"/>
              <a:gd name="T19" fmla="*/ 0 h 16"/>
              <a:gd name="T20" fmla="*/ 20161621 w 17"/>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6"/>
              <a:gd name="T35" fmla="*/ 17 w 17"/>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6">
                <a:moveTo>
                  <a:pt x="8" y="8"/>
                </a:moveTo>
                <a:lnTo>
                  <a:pt x="8" y="0"/>
                </a:lnTo>
                <a:lnTo>
                  <a:pt x="0" y="0"/>
                </a:lnTo>
                <a:lnTo>
                  <a:pt x="0" y="8"/>
                </a:lnTo>
                <a:lnTo>
                  <a:pt x="0" y="16"/>
                </a:lnTo>
                <a:lnTo>
                  <a:pt x="8" y="16"/>
                </a:lnTo>
                <a:lnTo>
                  <a:pt x="17" y="16"/>
                </a:lnTo>
                <a:lnTo>
                  <a:pt x="17" y="8"/>
                </a:lnTo>
                <a:lnTo>
                  <a:pt x="17"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2" name="Freeform 98"/>
          <p:cNvSpPr>
            <a:spLocks/>
          </p:cNvSpPr>
          <p:nvPr/>
        </p:nvSpPr>
        <p:spPr bwMode="auto">
          <a:xfrm>
            <a:off x="2209800" y="4564063"/>
            <a:ext cx="39688" cy="38100"/>
          </a:xfrm>
          <a:custGeom>
            <a:avLst/>
            <a:gdLst>
              <a:gd name="T0" fmla="*/ 350034923 w 3"/>
              <a:gd name="T1" fmla="*/ 0 h 3"/>
              <a:gd name="T2" fmla="*/ 175010847 w 3"/>
              <a:gd name="T3" fmla="*/ 161289998 h 3"/>
              <a:gd name="T4" fmla="*/ 0 w 3"/>
              <a:gd name="T5" fmla="*/ 322579997 h 3"/>
              <a:gd name="T6" fmla="*/ 175010847 w 3"/>
              <a:gd name="T7" fmla="*/ 322579997 h 3"/>
              <a:gd name="T8" fmla="*/ 350034923 w 3"/>
              <a:gd name="T9" fmla="*/ 483870045 h 3"/>
              <a:gd name="T10" fmla="*/ 350034923 w 3"/>
              <a:gd name="T11" fmla="*/ 322579997 h 3"/>
              <a:gd name="T12" fmla="*/ 525045821 w 3"/>
              <a:gd name="T13" fmla="*/ 322579997 h 3"/>
              <a:gd name="T14" fmla="*/ 350034923 w 3"/>
              <a:gd name="T15" fmla="*/ 161289998 h 3"/>
              <a:gd name="T16" fmla="*/ 350034923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3" name="Freeform 99"/>
          <p:cNvSpPr>
            <a:spLocks/>
          </p:cNvSpPr>
          <p:nvPr/>
        </p:nvSpPr>
        <p:spPr bwMode="auto">
          <a:xfrm>
            <a:off x="3094038" y="4564063"/>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4" name="Freeform 100"/>
          <p:cNvSpPr>
            <a:spLocks/>
          </p:cNvSpPr>
          <p:nvPr/>
        </p:nvSpPr>
        <p:spPr bwMode="auto">
          <a:xfrm>
            <a:off x="3094038" y="4564063"/>
            <a:ext cx="38100" cy="38100"/>
          </a:xfrm>
          <a:custGeom>
            <a:avLst/>
            <a:gdLst>
              <a:gd name="T0" fmla="*/ 322579997 w 3"/>
              <a:gd name="T1" fmla="*/ 0 h 3"/>
              <a:gd name="T2" fmla="*/ 161289998 w 3"/>
              <a:gd name="T3" fmla="*/ 161289998 h 3"/>
              <a:gd name="T4" fmla="*/ 0 w 3"/>
              <a:gd name="T5" fmla="*/ 322579997 h 3"/>
              <a:gd name="T6" fmla="*/ 161289998 w 3"/>
              <a:gd name="T7" fmla="*/ 322579997 h 3"/>
              <a:gd name="T8" fmla="*/ 322579997 w 3"/>
              <a:gd name="T9" fmla="*/ 483870045 h 3"/>
              <a:gd name="T10" fmla="*/ 322579997 w 3"/>
              <a:gd name="T11" fmla="*/ 322579997 h 3"/>
              <a:gd name="T12" fmla="*/ 483870045 w 3"/>
              <a:gd name="T13" fmla="*/ 322579997 h 3"/>
              <a:gd name="T14" fmla="*/ 322579997 w 3"/>
              <a:gd name="T15" fmla="*/ 161289998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5" name="Freeform 101"/>
          <p:cNvSpPr>
            <a:spLocks/>
          </p:cNvSpPr>
          <p:nvPr/>
        </p:nvSpPr>
        <p:spPr bwMode="auto">
          <a:xfrm>
            <a:off x="3094038" y="3935413"/>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6" name="Freeform 102"/>
          <p:cNvSpPr>
            <a:spLocks/>
          </p:cNvSpPr>
          <p:nvPr/>
        </p:nvSpPr>
        <p:spPr bwMode="auto">
          <a:xfrm>
            <a:off x="3094038" y="3935413"/>
            <a:ext cx="38100" cy="39687"/>
          </a:xfrm>
          <a:custGeom>
            <a:avLst/>
            <a:gdLst>
              <a:gd name="T0" fmla="*/ 322579997 w 3"/>
              <a:gd name="T1" fmla="*/ 0 h 3"/>
              <a:gd name="T2" fmla="*/ 161289998 w 3"/>
              <a:gd name="T3" fmla="*/ 175006437 h 3"/>
              <a:gd name="T4" fmla="*/ 0 w 3"/>
              <a:gd name="T5" fmla="*/ 350012874 h 3"/>
              <a:gd name="T6" fmla="*/ 161289998 w 3"/>
              <a:gd name="T7" fmla="*/ 350012874 h 3"/>
              <a:gd name="T8" fmla="*/ 322579997 w 3"/>
              <a:gd name="T9" fmla="*/ 525019363 h 3"/>
              <a:gd name="T10" fmla="*/ 322579997 w 3"/>
              <a:gd name="T11" fmla="*/ 350012874 h 3"/>
              <a:gd name="T12" fmla="*/ 483870045 w 3"/>
              <a:gd name="T13" fmla="*/ 350012874 h 3"/>
              <a:gd name="T14" fmla="*/ 322579997 w 3"/>
              <a:gd name="T15" fmla="*/ 175006437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7" name="Freeform 103"/>
          <p:cNvSpPr>
            <a:spLocks/>
          </p:cNvSpPr>
          <p:nvPr/>
        </p:nvSpPr>
        <p:spPr bwMode="auto">
          <a:xfrm>
            <a:off x="3094038" y="3308350"/>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8" name="Freeform 104"/>
          <p:cNvSpPr>
            <a:spLocks/>
          </p:cNvSpPr>
          <p:nvPr/>
        </p:nvSpPr>
        <p:spPr bwMode="auto">
          <a:xfrm>
            <a:off x="3081338" y="3308350"/>
            <a:ext cx="38100" cy="38100"/>
          </a:xfrm>
          <a:custGeom>
            <a:avLst/>
            <a:gdLst>
              <a:gd name="T0" fmla="*/ 322579997 w 3"/>
              <a:gd name="T1" fmla="*/ 0 h 3"/>
              <a:gd name="T2" fmla="*/ 161289998 w 3"/>
              <a:gd name="T3" fmla="*/ 161289998 h 3"/>
              <a:gd name="T4" fmla="*/ 0 w 3"/>
              <a:gd name="T5" fmla="*/ 322579997 h 3"/>
              <a:gd name="T6" fmla="*/ 161289998 w 3"/>
              <a:gd name="T7" fmla="*/ 322579997 h 3"/>
              <a:gd name="T8" fmla="*/ 322579997 w 3"/>
              <a:gd name="T9" fmla="*/ 483870045 h 3"/>
              <a:gd name="T10" fmla="*/ 322579997 w 3"/>
              <a:gd name="T11" fmla="*/ 322579997 h 3"/>
              <a:gd name="T12" fmla="*/ 483870045 w 3"/>
              <a:gd name="T13" fmla="*/ 322579997 h 3"/>
              <a:gd name="T14" fmla="*/ 322579997 w 3"/>
              <a:gd name="T15" fmla="*/ 161289998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9" name="Freeform 105"/>
          <p:cNvSpPr>
            <a:spLocks/>
          </p:cNvSpPr>
          <p:nvPr/>
        </p:nvSpPr>
        <p:spPr bwMode="auto">
          <a:xfrm>
            <a:off x="3094038" y="2681288"/>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00" name="Freeform 106"/>
          <p:cNvSpPr>
            <a:spLocks/>
          </p:cNvSpPr>
          <p:nvPr/>
        </p:nvSpPr>
        <p:spPr bwMode="auto">
          <a:xfrm>
            <a:off x="3094038" y="2681288"/>
            <a:ext cx="38100" cy="38100"/>
          </a:xfrm>
          <a:custGeom>
            <a:avLst/>
            <a:gdLst>
              <a:gd name="T0" fmla="*/ 322579997 w 3"/>
              <a:gd name="T1" fmla="*/ 0 h 3"/>
              <a:gd name="T2" fmla="*/ 161289998 w 3"/>
              <a:gd name="T3" fmla="*/ 161289998 h 3"/>
              <a:gd name="T4" fmla="*/ 0 w 3"/>
              <a:gd name="T5" fmla="*/ 322579997 h 3"/>
              <a:gd name="T6" fmla="*/ 161289998 w 3"/>
              <a:gd name="T7" fmla="*/ 322579997 h 3"/>
              <a:gd name="T8" fmla="*/ 322579997 w 3"/>
              <a:gd name="T9" fmla="*/ 483870045 h 3"/>
              <a:gd name="T10" fmla="*/ 322579997 w 3"/>
              <a:gd name="T11" fmla="*/ 322579997 h 3"/>
              <a:gd name="T12" fmla="*/ 483870045 w 3"/>
              <a:gd name="T13" fmla="*/ 322579997 h 3"/>
              <a:gd name="T14" fmla="*/ 322579997 w 3"/>
              <a:gd name="T15" fmla="*/ 161289998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01" name="Rectangle 107"/>
          <p:cNvSpPr>
            <a:spLocks noChangeArrowheads="1"/>
          </p:cNvSpPr>
          <p:nvPr/>
        </p:nvSpPr>
        <p:spPr bwMode="auto">
          <a:xfrm>
            <a:off x="2978150" y="2193925"/>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2" name="Rectangle 108"/>
          <p:cNvSpPr>
            <a:spLocks noChangeArrowheads="1"/>
          </p:cNvSpPr>
          <p:nvPr/>
        </p:nvSpPr>
        <p:spPr bwMode="auto">
          <a:xfrm>
            <a:off x="2978150" y="3449638"/>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3" name="Rectangle 109"/>
          <p:cNvSpPr>
            <a:spLocks noChangeArrowheads="1"/>
          </p:cNvSpPr>
          <p:nvPr/>
        </p:nvSpPr>
        <p:spPr bwMode="auto">
          <a:xfrm>
            <a:off x="2978150" y="2820988"/>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4" name="Rectangle 110"/>
          <p:cNvSpPr>
            <a:spLocks noChangeArrowheads="1"/>
          </p:cNvSpPr>
          <p:nvPr/>
        </p:nvSpPr>
        <p:spPr bwMode="auto">
          <a:xfrm>
            <a:off x="2978150" y="4076700"/>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5" name="Rectangle 111"/>
          <p:cNvSpPr>
            <a:spLocks noChangeArrowheads="1"/>
          </p:cNvSpPr>
          <p:nvPr/>
        </p:nvSpPr>
        <p:spPr bwMode="auto">
          <a:xfrm>
            <a:off x="2108200" y="3449638"/>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6" name="Rectangle 112"/>
          <p:cNvSpPr>
            <a:spLocks noChangeArrowheads="1"/>
          </p:cNvSpPr>
          <p:nvPr/>
        </p:nvSpPr>
        <p:spPr bwMode="auto">
          <a:xfrm>
            <a:off x="2108200" y="2820988"/>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7" name="Rectangle 113"/>
          <p:cNvSpPr>
            <a:spLocks noChangeArrowheads="1"/>
          </p:cNvSpPr>
          <p:nvPr/>
        </p:nvSpPr>
        <p:spPr bwMode="auto">
          <a:xfrm>
            <a:off x="2108200" y="4076700"/>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8" name="Rectangle 114"/>
          <p:cNvSpPr>
            <a:spLocks noChangeArrowheads="1"/>
          </p:cNvSpPr>
          <p:nvPr/>
        </p:nvSpPr>
        <p:spPr bwMode="auto">
          <a:xfrm>
            <a:off x="2108200" y="2193925"/>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9" name="Rectangle 119"/>
          <p:cNvSpPr>
            <a:spLocks noChangeArrowheads="1"/>
          </p:cNvSpPr>
          <p:nvPr/>
        </p:nvSpPr>
        <p:spPr bwMode="auto">
          <a:xfrm>
            <a:off x="609600" y="1873250"/>
            <a:ext cx="825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A</a:t>
            </a:r>
            <a:endParaRPr lang="en-US" altLang="en-US" sz="2400">
              <a:latin typeface="Corbel" panose="020B0503020204020204" pitchFamily="34" charset="0"/>
            </a:endParaRPr>
          </a:p>
        </p:txBody>
      </p:sp>
      <p:sp>
        <p:nvSpPr>
          <p:cNvPr id="21610" name="Rectangle 120"/>
          <p:cNvSpPr>
            <a:spLocks noChangeArrowheads="1"/>
          </p:cNvSpPr>
          <p:nvPr/>
        </p:nvSpPr>
        <p:spPr bwMode="auto">
          <a:xfrm>
            <a:off x="698500" y="1951038"/>
            <a:ext cx="381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0</a:t>
            </a:r>
            <a:endParaRPr lang="en-US" altLang="en-US" sz="2400">
              <a:latin typeface="Corbel" panose="020B0503020204020204" pitchFamily="34" charset="0"/>
            </a:endParaRPr>
          </a:p>
        </p:txBody>
      </p:sp>
      <p:sp>
        <p:nvSpPr>
          <p:cNvPr id="21611" name="Rectangle 121"/>
          <p:cNvSpPr>
            <a:spLocks noChangeArrowheads="1"/>
          </p:cNvSpPr>
          <p:nvPr/>
        </p:nvSpPr>
        <p:spPr bwMode="auto">
          <a:xfrm>
            <a:off x="609600" y="2001838"/>
            <a:ext cx="825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A</a:t>
            </a:r>
            <a:endParaRPr lang="en-US" altLang="en-US" sz="2400">
              <a:latin typeface="Corbel" panose="020B0503020204020204" pitchFamily="34" charset="0"/>
            </a:endParaRPr>
          </a:p>
        </p:txBody>
      </p:sp>
      <p:sp>
        <p:nvSpPr>
          <p:cNvPr id="21612" name="Rectangle 122"/>
          <p:cNvSpPr>
            <a:spLocks noChangeArrowheads="1"/>
          </p:cNvSpPr>
          <p:nvPr/>
        </p:nvSpPr>
        <p:spPr bwMode="auto">
          <a:xfrm>
            <a:off x="698500" y="2066925"/>
            <a:ext cx="381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1</a:t>
            </a:r>
            <a:endParaRPr lang="en-US" altLang="en-US" sz="2400">
              <a:latin typeface="Corbel" panose="020B0503020204020204" pitchFamily="34" charset="0"/>
            </a:endParaRPr>
          </a:p>
        </p:txBody>
      </p:sp>
      <p:sp>
        <p:nvSpPr>
          <p:cNvPr id="21613" name="Rectangle 123"/>
          <p:cNvSpPr>
            <a:spLocks noChangeArrowheads="1"/>
          </p:cNvSpPr>
          <p:nvPr/>
        </p:nvSpPr>
        <p:spPr bwMode="auto">
          <a:xfrm>
            <a:off x="609600" y="2462213"/>
            <a:ext cx="825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A</a:t>
            </a:r>
            <a:endParaRPr lang="en-US" altLang="en-US" sz="2400">
              <a:latin typeface="Corbel" panose="020B0503020204020204" pitchFamily="34" charset="0"/>
            </a:endParaRPr>
          </a:p>
        </p:txBody>
      </p:sp>
      <p:sp>
        <p:nvSpPr>
          <p:cNvPr id="21614" name="Rectangle 124"/>
          <p:cNvSpPr>
            <a:spLocks noChangeArrowheads="1"/>
          </p:cNvSpPr>
          <p:nvPr/>
        </p:nvSpPr>
        <p:spPr bwMode="auto">
          <a:xfrm>
            <a:off x="685800" y="2540000"/>
            <a:ext cx="762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19</a:t>
            </a:r>
            <a:endParaRPr lang="en-US" altLang="en-US" sz="2400">
              <a:latin typeface="Corbel" panose="020B0503020204020204" pitchFamily="34" charset="0"/>
            </a:endParaRPr>
          </a:p>
        </p:txBody>
      </p:sp>
      <p:sp>
        <p:nvSpPr>
          <p:cNvPr id="21615" name="Freeform 125"/>
          <p:cNvSpPr>
            <a:spLocks/>
          </p:cNvSpPr>
          <p:nvPr/>
        </p:nvSpPr>
        <p:spPr bwMode="auto">
          <a:xfrm>
            <a:off x="1979613" y="4410075"/>
            <a:ext cx="38100" cy="38100"/>
          </a:xfrm>
          <a:custGeom>
            <a:avLst/>
            <a:gdLst>
              <a:gd name="T0" fmla="*/ 161289998 w 3"/>
              <a:gd name="T1" fmla="*/ 483870045 h 3"/>
              <a:gd name="T2" fmla="*/ 483870045 w 3"/>
              <a:gd name="T3" fmla="*/ 0 h 3"/>
              <a:gd name="T4" fmla="*/ 0 w 3"/>
              <a:gd name="T5" fmla="*/ 322579997 h 3"/>
              <a:gd name="T6" fmla="*/ 161289998 w 3"/>
              <a:gd name="T7" fmla="*/ 483870045 h 3"/>
              <a:gd name="T8" fmla="*/ 0 60000 65536"/>
              <a:gd name="T9" fmla="*/ 0 60000 65536"/>
              <a:gd name="T10" fmla="*/ 0 60000 65536"/>
              <a:gd name="T11" fmla="*/ 0 60000 65536"/>
              <a:gd name="T12" fmla="*/ 0 w 3"/>
              <a:gd name="T13" fmla="*/ 0 h 3"/>
              <a:gd name="T14" fmla="*/ 3 w 3"/>
              <a:gd name="T15" fmla="*/ 3 h 3"/>
            </a:gdLst>
            <a:ahLst/>
            <a:cxnLst>
              <a:cxn ang="T8">
                <a:pos x="T0" y="T1"/>
              </a:cxn>
              <a:cxn ang="T9">
                <a:pos x="T2" y="T3"/>
              </a:cxn>
              <a:cxn ang="T10">
                <a:pos x="T4" y="T5"/>
              </a:cxn>
              <a:cxn ang="T11">
                <a:pos x="T6" y="T7"/>
              </a:cxn>
            </a:cxnLst>
            <a:rect l="T12" t="T13" r="T14" b="T15"/>
            <a:pathLst>
              <a:path w="3" h="3">
                <a:moveTo>
                  <a:pt x="1" y="3"/>
                </a:moveTo>
                <a:lnTo>
                  <a:pt x="3" y="0"/>
                </a:lnTo>
                <a:lnTo>
                  <a:pt x="0" y="2"/>
                </a:lnTo>
                <a:lnTo>
                  <a:pt x="1" y="3"/>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16" name="Freeform 126"/>
          <p:cNvSpPr>
            <a:spLocks/>
          </p:cNvSpPr>
          <p:nvPr/>
        </p:nvSpPr>
        <p:spPr bwMode="auto">
          <a:xfrm>
            <a:off x="1979613" y="4410075"/>
            <a:ext cx="38100" cy="38100"/>
          </a:xfrm>
          <a:custGeom>
            <a:avLst/>
            <a:gdLst>
              <a:gd name="T0" fmla="*/ 20161250 w 24"/>
              <a:gd name="T1" fmla="*/ 60483756 h 24"/>
              <a:gd name="T2" fmla="*/ 60483756 w 24"/>
              <a:gd name="T3" fmla="*/ 0 h 24"/>
              <a:gd name="T4" fmla="*/ 0 w 24"/>
              <a:gd name="T5" fmla="*/ 40322500 h 24"/>
              <a:gd name="T6" fmla="*/ 20161250 w 24"/>
              <a:gd name="T7" fmla="*/ 60483756 h 24"/>
              <a:gd name="T8" fmla="*/ 20161250 w 24"/>
              <a:gd name="T9" fmla="*/ 60483756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8" y="24"/>
                </a:moveTo>
                <a:lnTo>
                  <a:pt x="24" y="0"/>
                </a:lnTo>
                <a:lnTo>
                  <a:pt x="0" y="16"/>
                </a:lnTo>
                <a:lnTo>
                  <a:pt x="8" y="24"/>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17" name="Line 127"/>
          <p:cNvSpPr>
            <a:spLocks noChangeShapeType="1"/>
          </p:cNvSpPr>
          <p:nvPr/>
        </p:nvSpPr>
        <p:spPr bwMode="auto">
          <a:xfrm flipH="1">
            <a:off x="1685925" y="4448175"/>
            <a:ext cx="306388" cy="3968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8" name="Rectangle 128"/>
          <p:cNvSpPr>
            <a:spLocks noChangeArrowheads="1"/>
          </p:cNvSpPr>
          <p:nvPr/>
        </p:nvSpPr>
        <p:spPr bwMode="auto">
          <a:xfrm>
            <a:off x="1274763" y="4959350"/>
            <a:ext cx="6350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 memory chip</a:t>
            </a:r>
            <a:endParaRPr lang="en-US" altLang="en-US" sz="2400">
              <a:latin typeface="Corbel" panose="020B0503020204020204" pitchFamily="34" charset="0"/>
            </a:endParaRPr>
          </a:p>
        </p:txBody>
      </p:sp>
      <p:sp>
        <p:nvSpPr>
          <p:cNvPr id="21619" name="Freeform 129"/>
          <p:cNvSpPr>
            <a:spLocks/>
          </p:cNvSpPr>
          <p:nvPr/>
        </p:nvSpPr>
        <p:spPr bwMode="auto">
          <a:xfrm>
            <a:off x="1044575" y="1976438"/>
            <a:ext cx="77788" cy="255587"/>
          </a:xfrm>
          <a:custGeom>
            <a:avLst/>
            <a:gdLst>
              <a:gd name="T0" fmla="*/ 0 w 6"/>
              <a:gd name="T1" fmla="*/ 0 h 20"/>
              <a:gd name="T2" fmla="*/ 168086901 w 6"/>
              <a:gd name="T3" fmla="*/ 163307301 h 20"/>
              <a:gd name="T4" fmla="*/ 168086901 w 6"/>
              <a:gd name="T5" fmla="*/ 163307301 h 20"/>
              <a:gd name="T6" fmla="*/ 336160836 w 6"/>
              <a:gd name="T7" fmla="*/ 326627382 h 20"/>
              <a:gd name="T8" fmla="*/ 336160836 w 6"/>
              <a:gd name="T9" fmla="*/ 489934733 h 20"/>
              <a:gd name="T10" fmla="*/ 336160836 w 6"/>
              <a:gd name="T11" fmla="*/ 489934733 h 20"/>
              <a:gd name="T12" fmla="*/ 336160836 w 6"/>
              <a:gd name="T13" fmla="*/ 979869466 h 20"/>
              <a:gd name="T14" fmla="*/ 336160836 w 6"/>
              <a:gd name="T15" fmla="*/ 1633124030 h 20"/>
              <a:gd name="T16" fmla="*/ 336160836 w 6"/>
              <a:gd name="T17" fmla="*/ 2123058963 h 20"/>
              <a:gd name="T18" fmla="*/ 336160836 w 6"/>
              <a:gd name="T19" fmla="*/ 2147483647 h 20"/>
              <a:gd name="T20" fmla="*/ 336160836 w 6"/>
              <a:gd name="T21" fmla="*/ 2147483647 h 20"/>
              <a:gd name="T22" fmla="*/ 336160836 w 6"/>
              <a:gd name="T23" fmla="*/ 2147483647 h 20"/>
              <a:gd name="T24" fmla="*/ 336160836 w 6"/>
              <a:gd name="T25" fmla="*/ 2147483647 h 20"/>
              <a:gd name="T26" fmla="*/ 504247788 w 6"/>
              <a:gd name="T27" fmla="*/ 2147483647 h 20"/>
              <a:gd name="T28" fmla="*/ 1008495575 w 6"/>
              <a:gd name="T29" fmla="*/ 2147483647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20"/>
              <a:gd name="T47" fmla="*/ 6 w 6"/>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20">
                <a:moveTo>
                  <a:pt x="0" y="0"/>
                </a:moveTo>
                <a:lnTo>
                  <a:pt x="1" y="1"/>
                </a:lnTo>
                <a:lnTo>
                  <a:pt x="2" y="2"/>
                </a:lnTo>
                <a:lnTo>
                  <a:pt x="2" y="3"/>
                </a:lnTo>
                <a:lnTo>
                  <a:pt x="2" y="6"/>
                </a:lnTo>
                <a:lnTo>
                  <a:pt x="2" y="10"/>
                </a:lnTo>
                <a:lnTo>
                  <a:pt x="2" y="13"/>
                </a:lnTo>
                <a:lnTo>
                  <a:pt x="2" y="16"/>
                </a:lnTo>
                <a:lnTo>
                  <a:pt x="2" y="17"/>
                </a:lnTo>
                <a:lnTo>
                  <a:pt x="2" y="18"/>
                </a:lnTo>
                <a:lnTo>
                  <a:pt x="3" y="18"/>
                </a:lnTo>
                <a:lnTo>
                  <a:pt x="6" y="2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20" name="Freeform 130"/>
          <p:cNvSpPr>
            <a:spLocks/>
          </p:cNvSpPr>
          <p:nvPr/>
        </p:nvSpPr>
        <p:spPr bwMode="auto">
          <a:xfrm>
            <a:off x="1044575" y="2232025"/>
            <a:ext cx="77788" cy="257175"/>
          </a:xfrm>
          <a:custGeom>
            <a:avLst/>
            <a:gdLst>
              <a:gd name="T0" fmla="*/ 0 w 6"/>
              <a:gd name="T1" fmla="*/ 2147483647 h 20"/>
              <a:gd name="T2" fmla="*/ 168086901 w 6"/>
              <a:gd name="T3" fmla="*/ 2147483647 h 20"/>
              <a:gd name="T4" fmla="*/ 168086901 w 6"/>
              <a:gd name="T5" fmla="*/ 2147483647 h 20"/>
              <a:gd name="T6" fmla="*/ 336160836 w 6"/>
              <a:gd name="T7" fmla="*/ 2147483647 h 20"/>
              <a:gd name="T8" fmla="*/ 336160836 w 6"/>
              <a:gd name="T9" fmla="*/ 2147483647 h 20"/>
              <a:gd name="T10" fmla="*/ 336160836 w 6"/>
              <a:gd name="T11" fmla="*/ 2147483647 h 20"/>
              <a:gd name="T12" fmla="*/ 336160836 w 6"/>
              <a:gd name="T13" fmla="*/ 2147483647 h 20"/>
              <a:gd name="T14" fmla="*/ 336160836 w 6"/>
              <a:gd name="T15" fmla="*/ 1653480716 h 20"/>
              <a:gd name="T16" fmla="*/ 336160836 w 6"/>
              <a:gd name="T17" fmla="*/ 992078303 h 20"/>
              <a:gd name="T18" fmla="*/ 336160836 w 6"/>
              <a:gd name="T19" fmla="*/ 496039152 h 20"/>
              <a:gd name="T20" fmla="*/ 336160836 w 6"/>
              <a:gd name="T21" fmla="*/ 496039152 h 20"/>
              <a:gd name="T22" fmla="*/ 336160836 w 6"/>
              <a:gd name="T23" fmla="*/ 330701307 h 20"/>
              <a:gd name="T24" fmla="*/ 336160836 w 6"/>
              <a:gd name="T25" fmla="*/ 165350653 h 20"/>
              <a:gd name="T26" fmla="*/ 504247788 w 6"/>
              <a:gd name="T27" fmla="*/ 165350653 h 20"/>
              <a:gd name="T28" fmla="*/ 1008495575 w 6"/>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20"/>
              <a:gd name="T47" fmla="*/ 6 w 6"/>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20">
                <a:moveTo>
                  <a:pt x="0" y="20"/>
                </a:moveTo>
                <a:lnTo>
                  <a:pt x="1" y="19"/>
                </a:lnTo>
                <a:lnTo>
                  <a:pt x="1" y="18"/>
                </a:lnTo>
                <a:lnTo>
                  <a:pt x="2" y="17"/>
                </a:lnTo>
                <a:lnTo>
                  <a:pt x="2" y="16"/>
                </a:lnTo>
                <a:lnTo>
                  <a:pt x="2" y="13"/>
                </a:lnTo>
                <a:lnTo>
                  <a:pt x="2" y="10"/>
                </a:lnTo>
                <a:lnTo>
                  <a:pt x="2" y="6"/>
                </a:lnTo>
                <a:lnTo>
                  <a:pt x="2" y="3"/>
                </a:lnTo>
                <a:lnTo>
                  <a:pt x="2" y="2"/>
                </a:lnTo>
                <a:lnTo>
                  <a:pt x="2" y="1"/>
                </a:lnTo>
                <a:lnTo>
                  <a:pt x="3" y="1"/>
                </a:lnTo>
                <a:lnTo>
                  <a:pt x="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21" name="Freeform 132"/>
          <p:cNvSpPr>
            <a:spLocks/>
          </p:cNvSpPr>
          <p:nvPr/>
        </p:nvSpPr>
        <p:spPr bwMode="auto">
          <a:xfrm>
            <a:off x="3235325" y="2322513"/>
            <a:ext cx="217488" cy="114300"/>
          </a:xfrm>
          <a:custGeom>
            <a:avLst/>
            <a:gdLst>
              <a:gd name="T0" fmla="*/ 2147483647 w 17"/>
              <a:gd name="T1" fmla="*/ 483869993 h 9"/>
              <a:gd name="T2" fmla="*/ 1309367126 w 17"/>
              <a:gd name="T3" fmla="*/ 483869993 h 9"/>
              <a:gd name="T4" fmla="*/ 1309367126 w 17"/>
              <a:gd name="T5" fmla="*/ 0 h 9"/>
              <a:gd name="T6" fmla="*/ 0 w 17"/>
              <a:gd name="T7" fmla="*/ 806449857 h 9"/>
              <a:gd name="T8" fmla="*/ 1309367126 w 17"/>
              <a:gd name="T9" fmla="*/ 1451609782 h 9"/>
              <a:gd name="T10" fmla="*/ 1309367126 w 17"/>
              <a:gd name="T11" fmla="*/ 1129029918 h 9"/>
              <a:gd name="T12" fmla="*/ 2147483647 w 17"/>
              <a:gd name="T13" fmla="*/ 1129029918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3"/>
                </a:moveTo>
                <a:lnTo>
                  <a:pt x="8" y="3"/>
                </a:lnTo>
                <a:lnTo>
                  <a:pt x="8" y="0"/>
                </a:lnTo>
                <a:lnTo>
                  <a:pt x="0" y="5"/>
                </a:lnTo>
                <a:lnTo>
                  <a:pt x="8" y="9"/>
                </a:lnTo>
                <a:lnTo>
                  <a:pt x="8" y="7"/>
                </a:lnTo>
                <a:lnTo>
                  <a:pt x="17" y="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22" name="Freeform 133"/>
          <p:cNvSpPr>
            <a:spLocks/>
          </p:cNvSpPr>
          <p:nvPr/>
        </p:nvSpPr>
        <p:spPr bwMode="auto">
          <a:xfrm>
            <a:off x="3235325" y="2962275"/>
            <a:ext cx="217488" cy="103188"/>
          </a:xfrm>
          <a:custGeom>
            <a:avLst/>
            <a:gdLst>
              <a:gd name="T0" fmla="*/ 2147483647 w 17"/>
              <a:gd name="T1" fmla="*/ 332742547 h 8"/>
              <a:gd name="T2" fmla="*/ 1309367126 w 17"/>
              <a:gd name="T3" fmla="*/ 332742547 h 8"/>
              <a:gd name="T4" fmla="*/ 1309367126 w 17"/>
              <a:gd name="T5" fmla="*/ 0 h 8"/>
              <a:gd name="T6" fmla="*/ 0 w 17"/>
              <a:gd name="T7" fmla="*/ 665485093 h 8"/>
              <a:gd name="T8" fmla="*/ 1309367126 w 17"/>
              <a:gd name="T9" fmla="*/ 1330970186 h 8"/>
              <a:gd name="T10" fmla="*/ 1309367126 w 17"/>
              <a:gd name="T11" fmla="*/ 998227741 h 8"/>
              <a:gd name="T12" fmla="*/ 2147483647 w 17"/>
              <a:gd name="T13" fmla="*/ 998227741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8" y="2"/>
                </a:lnTo>
                <a:lnTo>
                  <a:pt x="8" y="0"/>
                </a:lnTo>
                <a:lnTo>
                  <a:pt x="0" y="4"/>
                </a:lnTo>
                <a:lnTo>
                  <a:pt x="8" y="8"/>
                </a:lnTo>
                <a:lnTo>
                  <a:pt x="8" y="6"/>
                </a:lnTo>
                <a:lnTo>
                  <a:pt x="17"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23" name="Freeform 134"/>
          <p:cNvSpPr>
            <a:spLocks/>
          </p:cNvSpPr>
          <p:nvPr/>
        </p:nvSpPr>
        <p:spPr bwMode="auto">
          <a:xfrm>
            <a:off x="3235325" y="3589338"/>
            <a:ext cx="217488" cy="115887"/>
          </a:xfrm>
          <a:custGeom>
            <a:avLst/>
            <a:gdLst>
              <a:gd name="T0" fmla="*/ 2147483647 w 17"/>
              <a:gd name="T1" fmla="*/ 331604172 h 9"/>
              <a:gd name="T2" fmla="*/ 1309367126 w 17"/>
              <a:gd name="T3" fmla="*/ 331604172 h 9"/>
              <a:gd name="T4" fmla="*/ 1309367126 w 17"/>
              <a:gd name="T5" fmla="*/ 0 h 9"/>
              <a:gd name="T6" fmla="*/ 0 w 17"/>
              <a:gd name="T7" fmla="*/ 663195468 h 9"/>
              <a:gd name="T8" fmla="*/ 1309367126 w 17"/>
              <a:gd name="T9" fmla="*/ 1492199411 h 9"/>
              <a:gd name="T10" fmla="*/ 1309367126 w 17"/>
              <a:gd name="T11" fmla="*/ 994799741 h 9"/>
              <a:gd name="T12" fmla="*/ 2147483647 w 17"/>
              <a:gd name="T13" fmla="*/ 994799741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8" y="2"/>
                </a:lnTo>
                <a:lnTo>
                  <a:pt x="8" y="0"/>
                </a:lnTo>
                <a:lnTo>
                  <a:pt x="0" y="4"/>
                </a:lnTo>
                <a:lnTo>
                  <a:pt x="8" y="9"/>
                </a:lnTo>
                <a:lnTo>
                  <a:pt x="8" y="6"/>
                </a:lnTo>
                <a:lnTo>
                  <a:pt x="17"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24" name="Freeform 135"/>
          <p:cNvSpPr>
            <a:spLocks/>
          </p:cNvSpPr>
          <p:nvPr/>
        </p:nvSpPr>
        <p:spPr bwMode="auto">
          <a:xfrm>
            <a:off x="3235325" y="4217988"/>
            <a:ext cx="217488" cy="101600"/>
          </a:xfrm>
          <a:custGeom>
            <a:avLst/>
            <a:gdLst>
              <a:gd name="T0" fmla="*/ 2147483647 w 17"/>
              <a:gd name="T1" fmla="*/ 322579945 h 8"/>
              <a:gd name="T2" fmla="*/ 1309367126 w 17"/>
              <a:gd name="T3" fmla="*/ 322579945 h 8"/>
              <a:gd name="T4" fmla="*/ 1309367126 w 17"/>
              <a:gd name="T5" fmla="*/ 0 h 8"/>
              <a:gd name="T6" fmla="*/ 0 w 17"/>
              <a:gd name="T7" fmla="*/ 645159891 h 8"/>
              <a:gd name="T8" fmla="*/ 1309367126 w 17"/>
              <a:gd name="T9" fmla="*/ 1290319782 h 8"/>
              <a:gd name="T10" fmla="*/ 1309367126 w 17"/>
              <a:gd name="T11" fmla="*/ 967739935 h 8"/>
              <a:gd name="T12" fmla="*/ 2147483647 w 17"/>
              <a:gd name="T13" fmla="*/ 967739935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8" y="2"/>
                </a:lnTo>
                <a:lnTo>
                  <a:pt x="8" y="0"/>
                </a:lnTo>
                <a:lnTo>
                  <a:pt x="0" y="4"/>
                </a:lnTo>
                <a:lnTo>
                  <a:pt x="8" y="8"/>
                </a:lnTo>
                <a:lnTo>
                  <a:pt x="8" y="6"/>
                </a:lnTo>
                <a:lnTo>
                  <a:pt x="17"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25" name="Line 136"/>
          <p:cNvSpPr>
            <a:spLocks noChangeShapeType="1"/>
          </p:cNvSpPr>
          <p:nvPr/>
        </p:nvSpPr>
        <p:spPr bwMode="auto">
          <a:xfrm flipV="1">
            <a:off x="3452813" y="2411413"/>
            <a:ext cx="1587" cy="5762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6" name="Line 137"/>
          <p:cNvSpPr>
            <a:spLocks noChangeShapeType="1"/>
          </p:cNvSpPr>
          <p:nvPr/>
        </p:nvSpPr>
        <p:spPr bwMode="auto">
          <a:xfrm flipV="1">
            <a:off x="3452813" y="3040063"/>
            <a:ext cx="1587" cy="5762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7" name="Line 138"/>
          <p:cNvSpPr>
            <a:spLocks noChangeShapeType="1"/>
          </p:cNvSpPr>
          <p:nvPr/>
        </p:nvSpPr>
        <p:spPr bwMode="auto">
          <a:xfrm flipV="1">
            <a:off x="3452813" y="3667125"/>
            <a:ext cx="1587" cy="5762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8" name="Freeform 139"/>
          <p:cNvSpPr>
            <a:spLocks/>
          </p:cNvSpPr>
          <p:nvPr/>
        </p:nvSpPr>
        <p:spPr bwMode="auto">
          <a:xfrm>
            <a:off x="3432175" y="4733925"/>
            <a:ext cx="109538" cy="217488"/>
          </a:xfrm>
          <a:custGeom>
            <a:avLst/>
            <a:gdLst>
              <a:gd name="T0" fmla="*/ 296263747 w 9"/>
              <a:gd name="T1" fmla="*/ 0 h 17"/>
              <a:gd name="T2" fmla="*/ 296263747 w 9"/>
              <a:gd name="T3" fmla="*/ 1309367126 h 17"/>
              <a:gd name="T4" fmla="*/ 0 w 9"/>
              <a:gd name="T5" fmla="*/ 1309367126 h 17"/>
              <a:gd name="T6" fmla="*/ 592527494 w 9"/>
              <a:gd name="T7" fmla="*/ 2147483647 h 17"/>
              <a:gd name="T8" fmla="*/ 1333174642 w 9"/>
              <a:gd name="T9" fmla="*/ 1309367126 h 17"/>
              <a:gd name="T10" fmla="*/ 1036910991 w 9"/>
              <a:gd name="T11" fmla="*/ 1309367126 h 17"/>
              <a:gd name="T12" fmla="*/ 1036910991 w 9"/>
              <a:gd name="T13" fmla="*/ 0 h 17"/>
              <a:gd name="T14" fmla="*/ 0 60000 65536"/>
              <a:gd name="T15" fmla="*/ 0 60000 65536"/>
              <a:gd name="T16" fmla="*/ 0 60000 65536"/>
              <a:gd name="T17" fmla="*/ 0 60000 65536"/>
              <a:gd name="T18" fmla="*/ 0 60000 65536"/>
              <a:gd name="T19" fmla="*/ 0 60000 65536"/>
              <a:gd name="T20" fmla="*/ 0 60000 65536"/>
              <a:gd name="T21" fmla="*/ 0 w 9"/>
              <a:gd name="T22" fmla="*/ 0 h 17"/>
              <a:gd name="T23" fmla="*/ 9 w 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7">
                <a:moveTo>
                  <a:pt x="2" y="0"/>
                </a:moveTo>
                <a:lnTo>
                  <a:pt x="2" y="8"/>
                </a:lnTo>
                <a:lnTo>
                  <a:pt x="0" y="8"/>
                </a:lnTo>
                <a:lnTo>
                  <a:pt x="4" y="17"/>
                </a:lnTo>
                <a:lnTo>
                  <a:pt x="9" y="8"/>
                </a:lnTo>
                <a:lnTo>
                  <a:pt x="7" y="8"/>
                </a:lnTo>
                <a:lnTo>
                  <a:pt x="7"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29" name="Line 140"/>
          <p:cNvSpPr>
            <a:spLocks noChangeShapeType="1"/>
          </p:cNvSpPr>
          <p:nvPr/>
        </p:nvSpPr>
        <p:spPr bwMode="auto">
          <a:xfrm flipV="1">
            <a:off x="3452813" y="4294188"/>
            <a:ext cx="1587" cy="4365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0" name="Line 141"/>
          <p:cNvSpPr>
            <a:spLocks noChangeShapeType="1"/>
          </p:cNvSpPr>
          <p:nvPr/>
        </p:nvSpPr>
        <p:spPr bwMode="auto">
          <a:xfrm flipV="1">
            <a:off x="3516313" y="2360613"/>
            <a:ext cx="1587" cy="23828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1" name="Line 142"/>
          <p:cNvSpPr>
            <a:spLocks noChangeShapeType="1"/>
          </p:cNvSpPr>
          <p:nvPr/>
        </p:nvSpPr>
        <p:spPr bwMode="auto">
          <a:xfrm flipH="1">
            <a:off x="3440113" y="2355850"/>
            <a:ext cx="635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2" name="Freeform 143"/>
          <p:cNvSpPr>
            <a:spLocks/>
          </p:cNvSpPr>
          <p:nvPr/>
        </p:nvSpPr>
        <p:spPr bwMode="auto">
          <a:xfrm>
            <a:off x="2351088" y="2322513"/>
            <a:ext cx="217487" cy="114300"/>
          </a:xfrm>
          <a:custGeom>
            <a:avLst/>
            <a:gdLst>
              <a:gd name="T0" fmla="*/ 2147483647 w 17"/>
              <a:gd name="T1" fmla="*/ 483869993 h 9"/>
              <a:gd name="T2" fmla="*/ 1473026396 w 17"/>
              <a:gd name="T3" fmla="*/ 483869993 h 9"/>
              <a:gd name="T4" fmla="*/ 1473026396 w 17"/>
              <a:gd name="T5" fmla="*/ 0 h 9"/>
              <a:gd name="T6" fmla="*/ 0 w 17"/>
              <a:gd name="T7" fmla="*/ 806449857 h 9"/>
              <a:gd name="T8" fmla="*/ 1473026396 w 17"/>
              <a:gd name="T9" fmla="*/ 1451609782 h 9"/>
              <a:gd name="T10" fmla="*/ 1473026396 w 17"/>
              <a:gd name="T11" fmla="*/ 1129029918 h 9"/>
              <a:gd name="T12" fmla="*/ 2147483647 w 17"/>
              <a:gd name="T13" fmla="*/ 1129029918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3"/>
                </a:moveTo>
                <a:lnTo>
                  <a:pt x="9" y="3"/>
                </a:lnTo>
                <a:lnTo>
                  <a:pt x="9" y="0"/>
                </a:lnTo>
                <a:lnTo>
                  <a:pt x="0" y="5"/>
                </a:lnTo>
                <a:lnTo>
                  <a:pt x="9" y="9"/>
                </a:lnTo>
                <a:lnTo>
                  <a:pt x="9" y="7"/>
                </a:lnTo>
                <a:lnTo>
                  <a:pt x="17" y="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33" name="Freeform 144"/>
          <p:cNvSpPr>
            <a:spLocks/>
          </p:cNvSpPr>
          <p:nvPr/>
        </p:nvSpPr>
        <p:spPr bwMode="auto">
          <a:xfrm>
            <a:off x="2351088" y="2962275"/>
            <a:ext cx="217487" cy="103188"/>
          </a:xfrm>
          <a:custGeom>
            <a:avLst/>
            <a:gdLst>
              <a:gd name="T0" fmla="*/ 2147483647 w 17"/>
              <a:gd name="T1" fmla="*/ 332742547 h 8"/>
              <a:gd name="T2" fmla="*/ 1473026396 w 17"/>
              <a:gd name="T3" fmla="*/ 332742547 h 8"/>
              <a:gd name="T4" fmla="*/ 1473026396 w 17"/>
              <a:gd name="T5" fmla="*/ 0 h 8"/>
              <a:gd name="T6" fmla="*/ 0 w 17"/>
              <a:gd name="T7" fmla="*/ 665485093 h 8"/>
              <a:gd name="T8" fmla="*/ 1473026396 w 17"/>
              <a:gd name="T9" fmla="*/ 1330970186 h 8"/>
              <a:gd name="T10" fmla="*/ 1473026396 w 17"/>
              <a:gd name="T11" fmla="*/ 998227741 h 8"/>
              <a:gd name="T12" fmla="*/ 2147483647 w 17"/>
              <a:gd name="T13" fmla="*/ 998227741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34" name="Freeform 145"/>
          <p:cNvSpPr>
            <a:spLocks/>
          </p:cNvSpPr>
          <p:nvPr/>
        </p:nvSpPr>
        <p:spPr bwMode="auto">
          <a:xfrm>
            <a:off x="2351088" y="3589338"/>
            <a:ext cx="217487" cy="115887"/>
          </a:xfrm>
          <a:custGeom>
            <a:avLst/>
            <a:gdLst>
              <a:gd name="T0" fmla="*/ 2147483647 w 17"/>
              <a:gd name="T1" fmla="*/ 331604172 h 9"/>
              <a:gd name="T2" fmla="*/ 1473026396 w 17"/>
              <a:gd name="T3" fmla="*/ 331604172 h 9"/>
              <a:gd name="T4" fmla="*/ 1473026396 w 17"/>
              <a:gd name="T5" fmla="*/ 0 h 9"/>
              <a:gd name="T6" fmla="*/ 0 w 17"/>
              <a:gd name="T7" fmla="*/ 663195468 h 9"/>
              <a:gd name="T8" fmla="*/ 1473026396 w 17"/>
              <a:gd name="T9" fmla="*/ 1492199411 h 9"/>
              <a:gd name="T10" fmla="*/ 1473026396 w 17"/>
              <a:gd name="T11" fmla="*/ 994799741 h 9"/>
              <a:gd name="T12" fmla="*/ 2147483647 w 17"/>
              <a:gd name="T13" fmla="*/ 994799741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35" name="Freeform 146"/>
          <p:cNvSpPr>
            <a:spLocks/>
          </p:cNvSpPr>
          <p:nvPr/>
        </p:nvSpPr>
        <p:spPr bwMode="auto">
          <a:xfrm>
            <a:off x="2351088" y="4217988"/>
            <a:ext cx="217487" cy="101600"/>
          </a:xfrm>
          <a:custGeom>
            <a:avLst/>
            <a:gdLst>
              <a:gd name="T0" fmla="*/ 2147483647 w 17"/>
              <a:gd name="T1" fmla="*/ 322579945 h 8"/>
              <a:gd name="T2" fmla="*/ 1473026396 w 17"/>
              <a:gd name="T3" fmla="*/ 322579945 h 8"/>
              <a:gd name="T4" fmla="*/ 1473026396 w 17"/>
              <a:gd name="T5" fmla="*/ 0 h 8"/>
              <a:gd name="T6" fmla="*/ 0 w 17"/>
              <a:gd name="T7" fmla="*/ 645159891 h 8"/>
              <a:gd name="T8" fmla="*/ 1473026396 w 17"/>
              <a:gd name="T9" fmla="*/ 1290319782 h 8"/>
              <a:gd name="T10" fmla="*/ 1473026396 w 17"/>
              <a:gd name="T11" fmla="*/ 967739935 h 8"/>
              <a:gd name="T12" fmla="*/ 2147483647 w 17"/>
              <a:gd name="T13" fmla="*/ 967739935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36" name="Line 147"/>
          <p:cNvSpPr>
            <a:spLocks noChangeShapeType="1"/>
          </p:cNvSpPr>
          <p:nvPr/>
        </p:nvSpPr>
        <p:spPr bwMode="auto">
          <a:xfrm flipV="1">
            <a:off x="2568575" y="2411413"/>
            <a:ext cx="1588" cy="5762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7" name="Line 148"/>
          <p:cNvSpPr>
            <a:spLocks noChangeShapeType="1"/>
          </p:cNvSpPr>
          <p:nvPr/>
        </p:nvSpPr>
        <p:spPr bwMode="auto">
          <a:xfrm flipV="1">
            <a:off x="2568575" y="3040063"/>
            <a:ext cx="1588" cy="5762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8" name="Line 149"/>
          <p:cNvSpPr>
            <a:spLocks noChangeShapeType="1"/>
          </p:cNvSpPr>
          <p:nvPr/>
        </p:nvSpPr>
        <p:spPr bwMode="auto">
          <a:xfrm flipV="1">
            <a:off x="2568575" y="3667125"/>
            <a:ext cx="1588" cy="5762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9" name="Freeform 150"/>
          <p:cNvSpPr>
            <a:spLocks/>
          </p:cNvSpPr>
          <p:nvPr/>
        </p:nvSpPr>
        <p:spPr bwMode="auto">
          <a:xfrm>
            <a:off x="2547938" y="4733925"/>
            <a:ext cx="109537" cy="217488"/>
          </a:xfrm>
          <a:custGeom>
            <a:avLst/>
            <a:gdLst>
              <a:gd name="T0" fmla="*/ 296261042 w 9"/>
              <a:gd name="T1" fmla="*/ 0 h 17"/>
              <a:gd name="T2" fmla="*/ 296261042 w 9"/>
              <a:gd name="T3" fmla="*/ 1309367126 h 17"/>
              <a:gd name="T4" fmla="*/ 0 w 9"/>
              <a:gd name="T5" fmla="*/ 1309367126 h 17"/>
              <a:gd name="T6" fmla="*/ 592509914 w 9"/>
              <a:gd name="T7" fmla="*/ 2147483647 h 17"/>
              <a:gd name="T8" fmla="*/ 1333150301 w 9"/>
              <a:gd name="T9" fmla="*/ 1309367126 h 17"/>
              <a:gd name="T10" fmla="*/ 1036889354 w 9"/>
              <a:gd name="T11" fmla="*/ 1309367126 h 17"/>
              <a:gd name="T12" fmla="*/ 1036889354 w 9"/>
              <a:gd name="T13" fmla="*/ 0 h 17"/>
              <a:gd name="T14" fmla="*/ 0 60000 65536"/>
              <a:gd name="T15" fmla="*/ 0 60000 65536"/>
              <a:gd name="T16" fmla="*/ 0 60000 65536"/>
              <a:gd name="T17" fmla="*/ 0 60000 65536"/>
              <a:gd name="T18" fmla="*/ 0 60000 65536"/>
              <a:gd name="T19" fmla="*/ 0 60000 65536"/>
              <a:gd name="T20" fmla="*/ 0 60000 65536"/>
              <a:gd name="T21" fmla="*/ 0 w 9"/>
              <a:gd name="T22" fmla="*/ 0 h 17"/>
              <a:gd name="T23" fmla="*/ 9 w 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7">
                <a:moveTo>
                  <a:pt x="2" y="0"/>
                </a:moveTo>
                <a:lnTo>
                  <a:pt x="2" y="8"/>
                </a:lnTo>
                <a:lnTo>
                  <a:pt x="0" y="8"/>
                </a:lnTo>
                <a:lnTo>
                  <a:pt x="4" y="17"/>
                </a:lnTo>
                <a:lnTo>
                  <a:pt x="9" y="8"/>
                </a:lnTo>
                <a:lnTo>
                  <a:pt x="7" y="8"/>
                </a:lnTo>
                <a:lnTo>
                  <a:pt x="7"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40" name="Line 151"/>
          <p:cNvSpPr>
            <a:spLocks noChangeShapeType="1"/>
          </p:cNvSpPr>
          <p:nvPr/>
        </p:nvSpPr>
        <p:spPr bwMode="auto">
          <a:xfrm flipV="1">
            <a:off x="2568575" y="4294188"/>
            <a:ext cx="1588" cy="4365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1" name="Line 152"/>
          <p:cNvSpPr>
            <a:spLocks noChangeShapeType="1"/>
          </p:cNvSpPr>
          <p:nvPr/>
        </p:nvSpPr>
        <p:spPr bwMode="auto">
          <a:xfrm flipV="1">
            <a:off x="2633663" y="2360613"/>
            <a:ext cx="1587" cy="23828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2" name="Line 153"/>
          <p:cNvSpPr>
            <a:spLocks noChangeShapeType="1"/>
          </p:cNvSpPr>
          <p:nvPr/>
        </p:nvSpPr>
        <p:spPr bwMode="auto">
          <a:xfrm flipH="1">
            <a:off x="2555875" y="2355850"/>
            <a:ext cx="65088"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3" name="Line 154"/>
          <p:cNvSpPr>
            <a:spLocks noChangeShapeType="1"/>
          </p:cNvSpPr>
          <p:nvPr/>
        </p:nvSpPr>
        <p:spPr bwMode="auto">
          <a:xfrm flipH="1">
            <a:off x="3697288" y="3951288"/>
            <a:ext cx="817562"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4" name="Line 155"/>
          <p:cNvSpPr>
            <a:spLocks noChangeShapeType="1"/>
          </p:cNvSpPr>
          <p:nvPr/>
        </p:nvSpPr>
        <p:spPr bwMode="auto">
          <a:xfrm flipH="1">
            <a:off x="3733800" y="3333750"/>
            <a:ext cx="785813"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5" name="Line 156"/>
          <p:cNvSpPr>
            <a:spLocks noChangeShapeType="1"/>
          </p:cNvSpPr>
          <p:nvPr/>
        </p:nvSpPr>
        <p:spPr bwMode="auto">
          <a:xfrm flipH="1">
            <a:off x="3708400" y="2706688"/>
            <a:ext cx="80645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6" name="Line 157"/>
          <p:cNvSpPr>
            <a:spLocks noChangeShapeType="1"/>
          </p:cNvSpPr>
          <p:nvPr/>
        </p:nvSpPr>
        <p:spPr bwMode="auto">
          <a:xfrm flipH="1">
            <a:off x="3594100" y="4576763"/>
            <a:ext cx="129222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7" name="Line 158"/>
          <p:cNvSpPr>
            <a:spLocks noChangeShapeType="1"/>
          </p:cNvSpPr>
          <p:nvPr/>
        </p:nvSpPr>
        <p:spPr bwMode="auto">
          <a:xfrm>
            <a:off x="4579938" y="4243388"/>
            <a:ext cx="1920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8" name="Line 159"/>
          <p:cNvSpPr>
            <a:spLocks noChangeShapeType="1"/>
          </p:cNvSpPr>
          <p:nvPr/>
        </p:nvSpPr>
        <p:spPr bwMode="auto">
          <a:xfrm>
            <a:off x="4579938" y="3667125"/>
            <a:ext cx="1920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9" name="Line 160"/>
          <p:cNvSpPr>
            <a:spLocks noChangeShapeType="1"/>
          </p:cNvSpPr>
          <p:nvPr/>
        </p:nvSpPr>
        <p:spPr bwMode="auto">
          <a:xfrm>
            <a:off x="4579938" y="3616325"/>
            <a:ext cx="1920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50" name="Line 161"/>
          <p:cNvSpPr>
            <a:spLocks noChangeShapeType="1"/>
          </p:cNvSpPr>
          <p:nvPr/>
        </p:nvSpPr>
        <p:spPr bwMode="auto">
          <a:xfrm>
            <a:off x="4579938" y="3052763"/>
            <a:ext cx="1920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51" name="Line 162"/>
          <p:cNvSpPr>
            <a:spLocks noChangeShapeType="1"/>
          </p:cNvSpPr>
          <p:nvPr/>
        </p:nvSpPr>
        <p:spPr bwMode="auto">
          <a:xfrm>
            <a:off x="4579938" y="2424113"/>
            <a:ext cx="1920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52" name="Line 163"/>
          <p:cNvSpPr>
            <a:spLocks noChangeShapeType="1"/>
          </p:cNvSpPr>
          <p:nvPr/>
        </p:nvSpPr>
        <p:spPr bwMode="auto">
          <a:xfrm>
            <a:off x="4579938" y="2360613"/>
            <a:ext cx="19208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53" name="Line 164"/>
          <p:cNvSpPr>
            <a:spLocks noChangeShapeType="1"/>
          </p:cNvSpPr>
          <p:nvPr/>
        </p:nvSpPr>
        <p:spPr bwMode="auto">
          <a:xfrm>
            <a:off x="4579938" y="2987675"/>
            <a:ext cx="1920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54" name="Line 165"/>
          <p:cNvSpPr>
            <a:spLocks noChangeShapeType="1"/>
          </p:cNvSpPr>
          <p:nvPr/>
        </p:nvSpPr>
        <p:spPr bwMode="auto">
          <a:xfrm flipV="1">
            <a:off x="4886325" y="4460875"/>
            <a:ext cx="1588" cy="115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55" name="Line 166"/>
          <p:cNvSpPr>
            <a:spLocks noChangeShapeType="1"/>
          </p:cNvSpPr>
          <p:nvPr/>
        </p:nvSpPr>
        <p:spPr bwMode="auto">
          <a:xfrm flipV="1">
            <a:off x="4579938" y="3667125"/>
            <a:ext cx="1587" cy="576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56" name="Line 167"/>
          <p:cNvSpPr>
            <a:spLocks noChangeShapeType="1"/>
          </p:cNvSpPr>
          <p:nvPr/>
        </p:nvSpPr>
        <p:spPr bwMode="auto">
          <a:xfrm flipV="1">
            <a:off x="4579938" y="3052763"/>
            <a:ext cx="1587" cy="5635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57" name="Line 168"/>
          <p:cNvSpPr>
            <a:spLocks noChangeShapeType="1"/>
          </p:cNvSpPr>
          <p:nvPr/>
        </p:nvSpPr>
        <p:spPr bwMode="auto">
          <a:xfrm flipV="1">
            <a:off x="4579938" y="2424113"/>
            <a:ext cx="1587" cy="5635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58" name="Line 169"/>
          <p:cNvSpPr>
            <a:spLocks noChangeShapeType="1"/>
          </p:cNvSpPr>
          <p:nvPr/>
        </p:nvSpPr>
        <p:spPr bwMode="auto">
          <a:xfrm>
            <a:off x="4514850" y="4294188"/>
            <a:ext cx="2571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59" name="Line 170"/>
          <p:cNvSpPr>
            <a:spLocks noChangeShapeType="1"/>
          </p:cNvSpPr>
          <p:nvPr/>
        </p:nvSpPr>
        <p:spPr bwMode="auto">
          <a:xfrm>
            <a:off x="4514850" y="2078038"/>
            <a:ext cx="1588" cy="2216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60" name="Line 171"/>
          <p:cNvSpPr>
            <a:spLocks noChangeShapeType="1"/>
          </p:cNvSpPr>
          <p:nvPr/>
        </p:nvSpPr>
        <p:spPr bwMode="auto">
          <a:xfrm>
            <a:off x="4579938" y="2078038"/>
            <a:ext cx="1587" cy="282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61" name="Line 172"/>
          <p:cNvSpPr>
            <a:spLocks noChangeShapeType="1"/>
          </p:cNvSpPr>
          <p:nvPr/>
        </p:nvSpPr>
        <p:spPr bwMode="auto">
          <a:xfrm flipV="1">
            <a:off x="4016375" y="2578100"/>
            <a:ext cx="1588"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62" name="Line 173"/>
          <p:cNvSpPr>
            <a:spLocks noChangeShapeType="1"/>
          </p:cNvSpPr>
          <p:nvPr/>
        </p:nvSpPr>
        <p:spPr bwMode="auto">
          <a:xfrm flipV="1">
            <a:off x="4016375" y="3833813"/>
            <a:ext cx="1588" cy="127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63" name="Line 174"/>
          <p:cNvSpPr>
            <a:spLocks noChangeShapeType="1"/>
          </p:cNvSpPr>
          <p:nvPr/>
        </p:nvSpPr>
        <p:spPr bwMode="auto">
          <a:xfrm>
            <a:off x="3695700" y="3616325"/>
            <a:ext cx="192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64" name="Line 175"/>
          <p:cNvSpPr>
            <a:spLocks noChangeShapeType="1"/>
          </p:cNvSpPr>
          <p:nvPr/>
        </p:nvSpPr>
        <p:spPr bwMode="auto">
          <a:xfrm>
            <a:off x="3695700" y="3667125"/>
            <a:ext cx="192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65" name="Line 176"/>
          <p:cNvSpPr>
            <a:spLocks noChangeShapeType="1"/>
          </p:cNvSpPr>
          <p:nvPr/>
        </p:nvSpPr>
        <p:spPr bwMode="auto">
          <a:xfrm flipV="1">
            <a:off x="4016375" y="3205163"/>
            <a:ext cx="1588" cy="128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66" name="Line 177"/>
          <p:cNvSpPr>
            <a:spLocks noChangeShapeType="1"/>
          </p:cNvSpPr>
          <p:nvPr/>
        </p:nvSpPr>
        <p:spPr bwMode="auto">
          <a:xfrm>
            <a:off x="3695700" y="2987675"/>
            <a:ext cx="192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67" name="Line 178"/>
          <p:cNvSpPr>
            <a:spLocks noChangeShapeType="1"/>
          </p:cNvSpPr>
          <p:nvPr/>
        </p:nvSpPr>
        <p:spPr bwMode="auto">
          <a:xfrm>
            <a:off x="3695700" y="3052763"/>
            <a:ext cx="1920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68" name="Line 179"/>
          <p:cNvSpPr>
            <a:spLocks noChangeShapeType="1"/>
          </p:cNvSpPr>
          <p:nvPr/>
        </p:nvSpPr>
        <p:spPr bwMode="auto">
          <a:xfrm>
            <a:off x="3695700" y="4243388"/>
            <a:ext cx="1920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69" name="Line 180"/>
          <p:cNvSpPr>
            <a:spLocks noChangeShapeType="1"/>
          </p:cNvSpPr>
          <p:nvPr/>
        </p:nvSpPr>
        <p:spPr bwMode="auto">
          <a:xfrm flipV="1">
            <a:off x="4016375" y="4460875"/>
            <a:ext cx="1588" cy="115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70" name="Line 181"/>
          <p:cNvSpPr>
            <a:spLocks noChangeShapeType="1"/>
          </p:cNvSpPr>
          <p:nvPr/>
        </p:nvSpPr>
        <p:spPr bwMode="auto">
          <a:xfrm flipV="1">
            <a:off x="3695700" y="3667125"/>
            <a:ext cx="1588" cy="576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71" name="Line 182"/>
          <p:cNvSpPr>
            <a:spLocks noChangeShapeType="1"/>
          </p:cNvSpPr>
          <p:nvPr/>
        </p:nvSpPr>
        <p:spPr bwMode="auto">
          <a:xfrm flipV="1">
            <a:off x="3695700" y="3052763"/>
            <a:ext cx="1588" cy="5635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72" name="Line 183"/>
          <p:cNvSpPr>
            <a:spLocks noChangeShapeType="1"/>
          </p:cNvSpPr>
          <p:nvPr/>
        </p:nvSpPr>
        <p:spPr bwMode="auto">
          <a:xfrm>
            <a:off x="3632200" y="4294188"/>
            <a:ext cx="2555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73" name="Line 184"/>
          <p:cNvSpPr>
            <a:spLocks noChangeShapeType="1"/>
          </p:cNvSpPr>
          <p:nvPr/>
        </p:nvSpPr>
        <p:spPr bwMode="auto">
          <a:xfrm>
            <a:off x="3632200" y="2078038"/>
            <a:ext cx="1588" cy="2216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74" name="Line 185"/>
          <p:cNvSpPr>
            <a:spLocks noChangeShapeType="1"/>
          </p:cNvSpPr>
          <p:nvPr/>
        </p:nvSpPr>
        <p:spPr bwMode="auto">
          <a:xfrm>
            <a:off x="3695700" y="2360613"/>
            <a:ext cx="1920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75" name="Line 186"/>
          <p:cNvSpPr>
            <a:spLocks noChangeShapeType="1"/>
          </p:cNvSpPr>
          <p:nvPr/>
        </p:nvSpPr>
        <p:spPr bwMode="auto">
          <a:xfrm flipV="1">
            <a:off x="3695700" y="2424113"/>
            <a:ext cx="1588" cy="5635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76" name="Line 187"/>
          <p:cNvSpPr>
            <a:spLocks noChangeShapeType="1"/>
          </p:cNvSpPr>
          <p:nvPr/>
        </p:nvSpPr>
        <p:spPr bwMode="auto">
          <a:xfrm>
            <a:off x="3695700" y="2424113"/>
            <a:ext cx="19208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77" name="Line 188"/>
          <p:cNvSpPr>
            <a:spLocks noChangeShapeType="1"/>
          </p:cNvSpPr>
          <p:nvPr/>
        </p:nvSpPr>
        <p:spPr bwMode="auto">
          <a:xfrm flipH="1">
            <a:off x="3695700" y="2078038"/>
            <a:ext cx="81915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78" name="Line 189"/>
          <p:cNvSpPr>
            <a:spLocks noChangeShapeType="1"/>
          </p:cNvSpPr>
          <p:nvPr/>
        </p:nvSpPr>
        <p:spPr bwMode="auto">
          <a:xfrm>
            <a:off x="3695700" y="2078038"/>
            <a:ext cx="1588" cy="282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79" name="Freeform 190"/>
          <p:cNvSpPr>
            <a:spLocks/>
          </p:cNvSpPr>
          <p:nvPr/>
        </p:nvSpPr>
        <p:spPr bwMode="auto">
          <a:xfrm>
            <a:off x="4003675" y="2681288"/>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0" name="Freeform 191"/>
          <p:cNvSpPr>
            <a:spLocks/>
          </p:cNvSpPr>
          <p:nvPr/>
        </p:nvSpPr>
        <p:spPr bwMode="auto">
          <a:xfrm>
            <a:off x="3990975" y="2681288"/>
            <a:ext cx="38100" cy="38100"/>
          </a:xfrm>
          <a:custGeom>
            <a:avLst/>
            <a:gdLst>
              <a:gd name="T0" fmla="*/ 322579997 w 3"/>
              <a:gd name="T1" fmla="*/ 0 h 3"/>
              <a:gd name="T2" fmla="*/ 161289998 w 3"/>
              <a:gd name="T3" fmla="*/ 161289998 h 3"/>
              <a:gd name="T4" fmla="*/ 0 w 3"/>
              <a:gd name="T5" fmla="*/ 322579997 h 3"/>
              <a:gd name="T6" fmla="*/ 161289998 w 3"/>
              <a:gd name="T7" fmla="*/ 322579997 h 3"/>
              <a:gd name="T8" fmla="*/ 322579997 w 3"/>
              <a:gd name="T9" fmla="*/ 483870045 h 3"/>
              <a:gd name="T10" fmla="*/ 322579997 w 3"/>
              <a:gd name="T11" fmla="*/ 322579997 h 3"/>
              <a:gd name="T12" fmla="*/ 483870045 w 3"/>
              <a:gd name="T13" fmla="*/ 322579997 h 3"/>
              <a:gd name="T14" fmla="*/ 322579997 w 3"/>
              <a:gd name="T15" fmla="*/ 161289998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1" name="Freeform 192"/>
          <p:cNvSpPr>
            <a:spLocks/>
          </p:cNvSpPr>
          <p:nvPr/>
        </p:nvSpPr>
        <p:spPr bwMode="auto">
          <a:xfrm>
            <a:off x="4003675" y="3308350"/>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2" name="Freeform 193"/>
          <p:cNvSpPr>
            <a:spLocks/>
          </p:cNvSpPr>
          <p:nvPr/>
        </p:nvSpPr>
        <p:spPr bwMode="auto">
          <a:xfrm>
            <a:off x="3990975" y="3308350"/>
            <a:ext cx="38100" cy="38100"/>
          </a:xfrm>
          <a:custGeom>
            <a:avLst/>
            <a:gdLst>
              <a:gd name="T0" fmla="*/ 322579997 w 3"/>
              <a:gd name="T1" fmla="*/ 0 h 3"/>
              <a:gd name="T2" fmla="*/ 161289998 w 3"/>
              <a:gd name="T3" fmla="*/ 161289998 h 3"/>
              <a:gd name="T4" fmla="*/ 0 w 3"/>
              <a:gd name="T5" fmla="*/ 322579997 h 3"/>
              <a:gd name="T6" fmla="*/ 161289998 w 3"/>
              <a:gd name="T7" fmla="*/ 322579997 h 3"/>
              <a:gd name="T8" fmla="*/ 322579997 w 3"/>
              <a:gd name="T9" fmla="*/ 483870045 h 3"/>
              <a:gd name="T10" fmla="*/ 322579997 w 3"/>
              <a:gd name="T11" fmla="*/ 322579997 h 3"/>
              <a:gd name="T12" fmla="*/ 483870045 w 3"/>
              <a:gd name="T13" fmla="*/ 322579997 h 3"/>
              <a:gd name="T14" fmla="*/ 322579997 w 3"/>
              <a:gd name="T15" fmla="*/ 161289998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3" name="Freeform 194"/>
          <p:cNvSpPr>
            <a:spLocks/>
          </p:cNvSpPr>
          <p:nvPr/>
        </p:nvSpPr>
        <p:spPr bwMode="auto">
          <a:xfrm>
            <a:off x="4003675" y="3935413"/>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4" name="Freeform 195"/>
          <p:cNvSpPr>
            <a:spLocks/>
          </p:cNvSpPr>
          <p:nvPr/>
        </p:nvSpPr>
        <p:spPr bwMode="auto">
          <a:xfrm>
            <a:off x="3990975" y="3935413"/>
            <a:ext cx="38100" cy="39687"/>
          </a:xfrm>
          <a:custGeom>
            <a:avLst/>
            <a:gdLst>
              <a:gd name="T0" fmla="*/ 322579997 w 3"/>
              <a:gd name="T1" fmla="*/ 0 h 3"/>
              <a:gd name="T2" fmla="*/ 161289998 w 3"/>
              <a:gd name="T3" fmla="*/ 175006437 h 3"/>
              <a:gd name="T4" fmla="*/ 0 w 3"/>
              <a:gd name="T5" fmla="*/ 350012874 h 3"/>
              <a:gd name="T6" fmla="*/ 161289998 w 3"/>
              <a:gd name="T7" fmla="*/ 350012874 h 3"/>
              <a:gd name="T8" fmla="*/ 322579997 w 3"/>
              <a:gd name="T9" fmla="*/ 525019363 h 3"/>
              <a:gd name="T10" fmla="*/ 322579997 w 3"/>
              <a:gd name="T11" fmla="*/ 350012874 h 3"/>
              <a:gd name="T12" fmla="*/ 483870045 w 3"/>
              <a:gd name="T13" fmla="*/ 350012874 h 3"/>
              <a:gd name="T14" fmla="*/ 322579997 w 3"/>
              <a:gd name="T15" fmla="*/ 175006437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5" name="Freeform 196"/>
          <p:cNvSpPr>
            <a:spLocks/>
          </p:cNvSpPr>
          <p:nvPr/>
        </p:nvSpPr>
        <p:spPr bwMode="auto">
          <a:xfrm>
            <a:off x="4003675" y="4564063"/>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6" name="Freeform 197"/>
          <p:cNvSpPr>
            <a:spLocks/>
          </p:cNvSpPr>
          <p:nvPr/>
        </p:nvSpPr>
        <p:spPr bwMode="auto">
          <a:xfrm>
            <a:off x="3990975" y="4564063"/>
            <a:ext cx="38100" cy="38100"/>
          </a:xfrm>
          <a:custGeom>
            <a:avLst/>
            <a:gdLst>
              <a:gd name="T0" fmla="*/ 322579997 w 3"/>
              <a:gd name="T1" fmla="*/ 0 h 3"/>
              <a:gd name="T2" fmla="*/ 161289998 w 3"/>
              <a:gd name="T3" fmla="*/ 161289998 h 3"/>
              <a:gd name="T4" fmla="*/ 0 w 3"/>
              <a:gd name="T5" fmla="*/ 322579997 h 3"/>
              <a:gd name="T6" fmla="*/ 161289998 w 3"/>
              <a:gd name="T7" fmla="*/ 322579997 h 3"/>
              <a:gd name="T8" fmla="*/ 322579997 w 3"/>
              <a:gd name="T9" fmla="*/ 483870045 h 3"/>
              <a:gd name="T10" fmla="*/ 322579997 w 3"/>
              <a:gd name="T11" fmla="*/ 322579997 h 3"/>
              <a:gd name="T12" fmla="*/ 483870045 w 3"/>
              <a:gd name="T13" fmla="*/ 322579997 h 3"/>
              <a:gd name="T14" fmla="*/ 322579997 w 3"/>
              <a:gd name="T15" fmla="*/ 161289998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7" name="Rectangle 198"/>
          <p:cNvSpPr>
            <a:spLocks noChangeArrowheads="1"/>
          </p:cNvSpPr>
          <p:nvPr/>
        </p:nvSpPr>
        <p:spPr bwMode="auto">
          <a:xfrm>
            <a:off x="4772025" y="2193925"/>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88" name="Rectangle 199"/>
          <p:cNvSpPr>
            <a:spLocks noChangeArrowheads="1"/>
          </p:cNvSpPr>
          <p:nvPr/>
        </p:nvSpPr>
        <p:spPr bwMode="auto">
          <a:xfrm>
            <a:off x="4772025" y="3449638"/>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89" name="Rectangle 200"/>
          <p:cNvSpPr>
            <a:spLocks noChangeArrowheads="1"/>
          </p:cNvSpPr>
          <p:nvPr/>
        </p:nvSpPr>
        <p:spPr bwMode="auto">
          <a:xfrm>
            <a:off x="4772025" y="2820988"/>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90" name="Rectangle 201"/>
          <p:cNvSpPr>
            <a:spLocks noChangeArrowheads="1"/>
          </p:cNvSpPr>
          <p:nvPr/>
        </p:nvSpPr>
        <p:spPr bwMode="auto">
          <a:xfrm>
            <a:off x="4772025" y="4076700"/>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91" name="Rectangle 202"/>
          <p:cNvSpPr>
            <a:spLocks noChangeArrowheads="1"/>
          </p:cNvSpPr>
          <p:nvPr/>
        </p:nvSpPr>
        <p:spPr bwMode="auto">
          <a:xfrm>
            <a:off x="3887788" y="3449638"/>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92" name="Rectangle 203"/>
          <p:cNvSpPr>
            <a:spLocks noChangeArrowheads="1"/>
          </p:cNvSpPr>
          <p:nvPr/>
        </p:nvSpPr>
        <p:spPr bwMode="auto">
          <a:xfrm>
            <a:off x="3887788" y="2820988"/>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93" name="Rectangle 204"/>
          <p:cNvSpPr>
            <a:spLocks noChangeArrowheads="1"/>
          </p:cNvSpPr>
          <p:nvPr/>
        </p:nvSpPr>
        <p:spPr bwMode="auto">
          <a:xfrm>
            <a:off x="3887788" y="4076700"/>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94" name="Rectangle 205"/>
          <p:cNvSpPr>
            <a:spLocks noChangeArrowheads="1"/>
          </p:cNvSpPr>
          <p:nvPr/>
        </p:nvSpPr>
        <p:spPr bwMode="auto">
          <a:xfrm>
            <a:off x="3887788" y="2193925"/>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95" name="Freeform 206"/>
          <p:cNvSpPr>
            <a:spLocks/>
          </p:cNvSpPr>
          <p:nvPr/>
        </p:nvSpPr>
        <p:spPr bwMode="auto">
          <a:xfrm>
            <a:off x="5014913" y="2335213"/>
            <a:ext cx="217487" cy="101600"/>
          </a:xfrm>
          <a:custGeom>
            <a:avLst/>
            <a:gdLst>
              <a:gd name="T0" fmla="*/ 2147483647 w 17"/>
              <a:gd name="T1" fmla="*/ 322579945 h 8"/>
              <a:gd name="T2" fmla="*/ 1473026396 w 17"/>
              <a:gd name="T3" fmla="*/ 322579945 h 8"/>
              <a:gd name="T4" fmla="*/ 1473026396 w 17"/>
              <a:gd name="T5" fmla="*/ 0 h 8"/>
              <a:gd name="T6" fmla="*/ 0 w 17"/>
              <a:gd name="T7" fmla="*/ 645159891 h 8"/>
              <a:gd name="T8" fmla="*/ 1473026396 w 17"/>
              <a:gd name="T9" fmla="*/ 1290319782 h 8"/>
              <a:gd name="T10" fmla="*/ 1473026396 w 17"/>
              <a:gd name="T11" fmla="*/ 967739935 h 8"/>
              <a:gd name="T12" fmla="*/ 2147483647 w 17"/>
              <a:gd name="T13" fmla="*/ 967739935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96" name="Freeform 207"/>
          <p:cNvSpPr>
            <a:spLocks/>
          </p:cNvSpPr>
          <p:nvPr/>
        </p:nvSpPr>
        <p:spPr bwMode="auto">
          <a:xfrm>
            <a:off x="5014913" y="2962275"/>
            <a:ext cx="217487" cy="103188"/>
          </a:xfrm>
          <a:custGeom>
            <a:avLst/>
            <a:gdLst>
              <a:gd name="T0" fmla="*/ 2147483647 w 17"/>
              <a:gd name="T1" fmla="*/ 332742547 h 8"/>
              <a:gd name="T2" fmla="*/ 1473026396 w 17"/>
              <a:gd name="T3" fmla="*/ 332742547 h 8"/>
              <a:gd name="T4" fmla="*/ 1473026396 w 17"/>
              <a:gd name="T5" fmla="*/ 0 h 8"/>
              <a:gd name="T6" fmla="*/ 0 w 17"/>
              <a:gd name="T7" fmla="*/ 665485093 h 8"/>
              <a:gd name="T8" fmla="*/ 1473026396 w 17"/>
              <a:gd name="T9" fmla="*/ 1330970186 h 8"/>
              <a:gd name="T10" fmla="*/ 1473026396 w 17"/>
              <a:gd name="T11" fmla="*/ 998227741 h 8"/>
              <a:gd name="T12" fmla="*/ 2147483647 w 17"/>
              <a:gd name="T13" fmla="*/ 998227741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97" name="Freeform 208"/>
          <p:cNvSpPr>
            <a:spLocks/>
          </p:cNvSpPr>
          <p:nvPr/>
        </p:nvSpPr>
        <p:spPr bwMode="auto">
          <a:xfrm>
            <a:off x="5014913" y="3589338"/>
            <a:ext cx="217487" cy="115887"/>
          </a:xfrm>
          <a:custGeom>
            <a:avLst/>
            <a:gdLst>
              <a:gd name="T0" fmla="*/ 2147483647 w 17"/>
              <a:gd name="T1" fmla="*/ 331604172 h 9"/>
              <a:gd name="T2" fmla="*/ 1473026396 w 17"/>
              <a:gd name="T3" fmla="*/ 331604172 h 9"/>
              <a:gd name="T4" fmla="*/ 1473026396 w 17"/>
              <a:gd name="T5" fmla="*/ 0 h 9"/>
              <a:gd name="T6" fmla="*/ 0 w 17"/>
              <a:gd name="T7" fmla="*/ 663195468 h 9"/>
              <a:gd name="T8" fmla="*/ 1473026396 w 17"/>
              <a:gd name="T9" fmla="*/ 1492199411 h 9"/>
              <a:gd name="T10" fmla="*/ 1473026396 w 17"/>
              <a:gd name="T11" fmla="*/ 994799741 h 9"/>
              <a:gd name="T12" fmla="*/ 2147483647 w 17"/>
              <a:gd name="T13" fmla="*/ 994799741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98" name="Freeform 209"/>
          <p:cNvSpPr>
            <a:spLocks/>
          </p:cNvSpPr>
          <p:nvPr/>
        </p:nvSpPr>
        <p:spPr bwMode="auto">
          <a:xfrm>
            <a:off x="5014913" y="4217988"/>
            <a:ext cx="217487" cy="114300"/>
          </a:xfrm>
          <a:custGeom>
            <a:avLst/>
            <a:gdLst>
              <a:gd name="T0" fmla="*/ 2147483647 w 17"/>
              <a:gd name="T1" fmla="*/ 322579962 h 9"/>
              <a:gd name="T2" fmla="*/ 1473026396 w 17"/>
              <a:gd name="T3" fmla="*/ 322579962 h 9"/>
              <a:gd name="T4" fmla="*/ 1473026396 w 17"/>
              <a:gd name="T5" fmla="*/ 0 h 9"/>
              <a:gd name="T6" fmla="*/ 0 w 17"/>
              <a:gd name="T7" fmla="*/ 645159925 h 9"/>
              <a:gd name="T8" fmla="*/ 1473026396 w 17"/>
              <a:gd name="T9" fmla="*/ 1451609782 h 9"/>
              <a:gd name="T10" fmla="*/ 1473026396 w 17"/>
              <a:gd name="T11" fmla="*/ 967739987 h 9"/>
              <a:gd name="T12" fmla="*/ 2147483647 w 17"/>
              <a:gd name="T13" fmla="*/ 967739987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99" name="Line 210"/>
          <p:cNvSpPr>
            <a:spLocks noChangeShapeType="1"/>
          </p:cNvSpPr>
          <p:nvPr/>
        </p:nvSpPr>
        <p:spPr bwMode="auto">
          <a:xfrm flipV="1">
            <a:off x="5232400" y="2411413"/>
            <a:ext cx="1588" cy="5762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00" name="Line 211"/>
          <p:cNvSpPr>
            <a:spLocks noChangeShapeType="1"/>
          </p:cNvSpPr>
          <p:nvPr/>
        </p:nvSpPr>
        <p:spPr bwMode="auto">
          <a:xfrm flipV="1">
            <a:off x="5232400" y="3040063"/>
            <a:ext cx="1588" cy="5762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01" name="Line 212"/>
          <p:cNvSpPr>
            <a:spLocks noChangeShapeType="1"/>
          </p:cNvSpPr>
          <p:nvPr/>
        </p:nvSpPr>
        <p:spPr bwMode="auto">
          <a:xfrm flipV="1">
            <a:off x="5232400" y="3667125"/>
            <a:ext cx="1588" cy="5762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02" name="Freeform 213"/>
          <p:cNvSpPr>
            <a:spLocks/>
          </p:cNvSpPr>
          <p:nvPr/>
        </p:nvSpPr>
        <p:spPr bwMode="auto">
          <a:xfrm>
            <a:off x="5207000" y="4733925"/>
            <a:ext cx="120650" cy="217488"/>
          </a:xfrm>
          <a:custGeom>
            <a:avLst/>
            <a:gdLst>
              <a:gd name="T0" fmla="*/ 359416302 w 9"/>
              <a:gd name="T1" fmla="*/ 0 h 17"/>
              <a:gd name="T2" fmla="*/ 359416302 w 9"/>
              <a:gd name="T3" fmla="*/ 1309367126 h 17"/>
              <a:gd name="T4" fmla="*/ 0 w 9"/>
              <a:gd name="T5" fmla="*/ 1309367126 h 17"/>
              <a:gd name="T6" fmla="*/ 718832605 w 9"/>
              <a:gd name="T7" fmla="*/ 2147483647 h 17"/>
              <a:gd name="T8" fmla="*/ 1617380011 w 9"/>
              <a:gd name="T9" fmla="*/ 1309367126 h 17"/>
              <a:gd name="T10" fmla="*/ 1257963814 w 9"/>
              <a:gd name="T11" fmla="*/ 1309367126 h 17"/>
              <a:gd name="T12" fmla="*/ 1257963814 w 9"/>
              <a:gd name="T13" fmla="*/ 0 h 17"/>
              <a:gd name="T14" fmla="*/ 0 60000 65536"/>
              <a:gd name="T15" fmla="*/ 0 60000 65536"/>
              <a:gd name="T16" fmla="*/ 0 60000 65536"/>
              <a:gd name="T17" fmla="*/ 0 60000 65536"/>
              <a:gd name="T18" fmla="*/ 0 60000 65536"/>
              <a:gd name="T19" fmla="*/ 0 60000 65536"/>
              <a:gd name="T20" fmla="*/ 0 60000 65536"/>
              <a:gd name="T21" fmla="*/ 0 w 9"/>
              <a:gd name="T22" fmla="*/ 0 h 17"/>
              <a:gd name="T23" fmla="*/ 9 w 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7">
                <a:moveTo>
                  <a:pt x="2" y="0"/>
                </a:moveTo>
                <a:lnTo>
                  <a:pt x="2" y="8"/>
                </a:lnTo>
                <a:lnTo>
                  <a:pt x="0" y="8"/>
                </a:lnTo>
                <a:lnTo>
                  <a:pt x="4" y="17"/>
                </a:lnTo>
                <a:lnTo>
                  <a:pt x="9" y="8"/>
                </a:lnTo>
                <a:lnTo>
                  <a:pt x="7" y="8"/>
                </a:lnTo>
                <a:lnTo>
                  <a:pt x="7"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03" name="Line 214"/>
          <p:cNvSpPr>
            <a:spLocks noChangeShapeType="1"/>
          </p:cNvSpPr>
          <p:nvPr/>
        </p:nvSpPr>
        <p:spPr bwMode="auto">
          <a:xfrm flipV="1">
            <a:off x="5232400" y="4294188"/>
            <a:ext cx="1588" cy="4365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04" name="Line 215"/>
          <p:cNvSpPr>
            <a:spLocks noChangeShapeType="1"/>
          </p:cNvSpPr>
          <p:nvPr/>
        </p:nvSpPr>
        <p:spPr bwMode="auto">
          <a:xfrm flipV="1">
            <a:off x="5297488" y="2360613"/>
            <a:ext cx="1587" cy="23955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05" name="Line 216"/>
          <p:cNvSpPr>
            <a:spLocks noChangeShapeType="1"/>
          </p:cNvSpPr>
          <p:nvPr/>
        </p:nvSpPr>
        <p:spPr bwMode="auto">
          <a:xfrm flipH="1">
            <a:off x="5224463" y="2355850"/>
            <a:ext cx="65087"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06" name="Freeform 217"/>
          <p:cNvSpPr>
            <a:spLocks/>
          </p:cNvSpPr>
          <p:nvPr/>
        </p:nvSpPr>
        <p:spPr bwMode="auto">
          <a:xfrm>
            <a:off x="4130675" y="2335213"/>
            <a:ext cx="219075" cy="101600"/>
          </a:xfrm>
          <a:custGeom>
            <a:avLst/>
            <a:gdLst>
              <a:gd name="T0" fmla="*/ 2147483647 w 17"/>
              <a:gd name="T1" fmla="*/ 322579945 h 8"/>
              <a:gd name="T2" fmla="*/ 1494619589 w 17"/>
              <a:gd name="T3" fmla="*/ 322579945 h 8"/>
              <a:gd name="T4" fmla="*/ 1494619589 w 17"/>
              <a:gd name="T5" fmla="*/ 0 h 8"/>
              <a:gd name="T6" fmla="*/ 0 w 17"/>
              <a:gd name="T7" fmla="*/ 645159891 h 8"/>
              <a:gd name="T8" fmla="*/ 1494619589 w 17"/>
              <a:gd name="T9" fmla="*/ 1290319782 h 8"/>
              <a:gd name="T10" fmla="*/ 1494619589 w 17"/>
              <a:gd name="T11" fmla="*/ 967739935 h 8"/>
              <a:gd name="T12" fmla="*/ 2147483647 w 17"/>
              <a:gd name="T13" fmla="*/ 967739935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07" name="Freeform 218"/>
          <p:cNvSpPr>
            <a:spLocks/>
          </p:cNvSpPr>
          <p:nvPr/>
        </p:nvSpPr>
        <p:spPr bwMode="auto">
          <a:xfrm>
            <a:off x="4130675" y="2962275"/>
            <a:ext cx="219075" cy="103188"/>
          </a:xfrm>
          <a:custGeom>
            <a:avLst/>
            <a:gdLst>
              <a:gd name="T0" fmla="*/ 2147483647 w 17"/>
              <a:gd name="T1" fmla="*/ 332742547 h 8"/>
              <a:gd name="T2" fmla="*/ 1494619589 w 17"/>
              <a:gd name="T3" fmla="*/ 332742547 h 8"/>
              <a:gd name="T4" fmla="*/ 1494619589 w 17"/>
              <a:gd name="T5" fmla="*/ 0 h 8"/>
              <a:gd name="T6" fmla="*/ 0 w 17"/>
              <a:gd name="T7" fmla="*/ 665485093 h 8"/>
              <a:gd name="T8" fmla="*/ 1494619589 w 17"/>
              <a:gd name="T9" fmla="*/ 1330970186 h 8"/>
              <a:gd name="T10" fmla="*/ 1494619589 w 17"/>
              <a:gd name="T11" fmla="*/ 998227741 h 8"/>
              <a:gd name="T12" fmla="*/ 2147483647 w 17"/>
              <a:gd name="T13" fmla="*/ 998227741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08" name="Freeform 219"/>
          <p:cNvSpPr>
            <a:spLocks/>
          </p:cNvSpPr>
          <p:nvPr/>
        </p:nvSpPr>
        <p:spPr bwMode="auto">
          <a:xfrm>
            <a:off x="4130675" y="3589338"/>
            <a:ext cx="219075" cy="115887"/>
          </a:xfrm>
          <a:custGeom>
            <a:avLst/>
            <a:gdLst>
              <a:gd name="T0" fmla="*/ 2147483647 w 17"/>
              <a:gd name="T1" fmla="*/ 331604172 h 9"/>
              <a:gd name="T2" fmla="*/ 1494619589 w 17"/>
              <a:gd name="T3" fmla="*/ 331604172 h 9"/>
              <a:gd name="T4" fmla="*/ 1494619589 w 17"/>
              <a:gd name="T5" fmla="*/ 0 h 9"/>
              <a:gd name="T6" fmla="*/ 0 w 17"/>
              <a:gd name="T7" fmla="*/ 663195468 h 9"/>
              <a:gd name="T8" fmla="*/ 1494619589 w 17"/>
              <a:gd name="T9" fmla="*/ 1492199411 h 9"/>
              <a:gd name="T10" fmla="*/ 1494619589 w 17"/>
              <a:gd name="T11" fmla="*/ 994799741 h 9"/>
              <a:gd name="T12" fmla="*/ 2147483647 w 17"/>
              <a:gd name="T13" fmla="*/ 994799741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09" name="Freeform 220"/>
          <p:cNvSpPr>
            <a:spLocks/>
          </p:cNvSpPr>
          <p:nvPr/>
        </p:nvSpPr>
        <p:spPr bwMode="auto">
          <a:xfrm>
            <a:off x="4130675" y="4217988"/>
            <a:ext cx="219075" cy="114300"/>
          </a:xfrm>
          <a:custGeom>
            <a:avLst/>
            <a:gdLst>
              <a:gd name="T0" fmla="*/ 2147483647 w 17"/>
              <a:gd name="T1" fmla="*/ 322579962 h 9"/>
              <a:gd name="T2" fmla="*/ 1494619589 w 17"/>
              <a:gd name="T3" fmla="*/ 322579962 h 9"/>
              <a:gd name="T4" fmla="*/ 1494619589 w 17"/>
              <a:gd name="T5" fmla="*/ 0 h 9"/>
              <a:gd name="T6" fmla="*/ 0 w 17"/>
              <a:gd name="T7" fmla="*/ 645159925 h 9"/>
              <a:gd name="T8" fmla="*/ 1494619589 w 17"/>
              <a:gd name="T9" fmla="*/ 1451609782 h 9"/>
              <a:gd name="T10" fmla="*/ 1494619589 w 17"/>
              <a:gd name="T11" fmla="*/ 967739987 h 9"/>
              <a:gd name="T12" fmla="*/ 2147483647 w 17"/>
              <a:gd name="T13" fmla="*/ 967739987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10" name="Line 221"/>
          <p:cNvSpPr>
            <a:spLocks noChangeShapeType="1"/>
          </p:cNvSpPr>
          <p:nvPr/>
        </p:nvSpPr>
        <p:spPr bwMode="auto">
          <a:xfrm flipV="1">
            <a:off x="4349750" y="2411413"/>
            <a:ext cx="1588" cy="5762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11" name="Line 222"/>
          <p:cNvSpPr>
            <a:spLocks noChangeShapeType="1"/>
          </p:cNvSpPr>
          <p:nvPr/>
        </p:nvSpPr>
        <p:spPr bwMode="auto">
          <a:xfrm flipV="1">
            <a:off x="4349750" y="3040063"/>
            <a:ext cx="1588" cy="5762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12" name="Line 223"/>
          <p:cNvSpPr>
            <a:spLocks noChangeShapeType="1"/>
          </p:cNvSpPr>
          <p:nvPr/>
        </p:nvSpPr>
        <p:spPr bwMode="auto">
          <a:xfrm flipV="1">
            <a:off x="4349750" y="3667125"/>
            <a:ext cx="1588" cy="5762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13" name="Freeform 224"/>
          <p:cNvSpPr>
            <a:spLocks/>
          </p:cNvSpPr>
          <p:nvPr/>
        </p:nvSpPr>
        <p:spPr bwMode="auto">
          <a:xfrm>
            <a:off x="4321175" y="4733925"/>
            <a:ext cx="122238" cy="217488"/>
          </a:xfrm>
          <a:custGeom>
            <a:avLst/>
            <a:gdLst>
              <a:gd name="T0" fmla="*/ 368941398 w 9"/>
              <a:gd name="T1" fmla="*/ 0 h 17"/>
              <a:gd name="T2" fmla="*/ 368941398 w 9"/>
              <a:gd name="T3" fmla="*/ 1309367126 h 17"/>
              <a:gd name="T4" fmla="*/ 0 w 9"/>
              <a:gd name="T5" fmla="*/ 1309367126 h 17"/>
              <a:gd name="T6" fmla="*/ 922353653 w 9"/>
              <a:gd name="T7" fmla="*/ 2147483647 h 17"/>
              <a:gd name="T8" fmla="*/ 1660236237 w 9"/>
              <a:gd name="T9" fmla="*/ 1309367126 h 17"/>
              <a:gd name="T10" fmla="*/ 1291294945 w 9"/>
              <a:gd name="T11" fmla="*/ 1309367126 h 17"/>
              <a:gd name="T12" fmla="*/ 1291294945 w 9"/>
              <a:gd name="T13" fmla="*/ 0 h 17"/>
              <a:gd name="T14" fmla="*/ 0 60000 65536"/>
              <a:gd name="T15" fmla="*/ 0 60000 65536"/>
              <a:gd name="T16" fmla="*/ 0 60000 65536"/>
              <a:gd name="T17" fmla="*/ 0 60000 65536"/>
              <a:gd name="T18" fmla="*/ 0 60000 65536"/>
              <a:gd name="T19" fmla="*/ 0 60000 65536"/>
              <a:gd name="T20" fmla="*/ 0 60000 65536"/>
              <a:gd name="T21" fmla="*/ 0 w 9"/>
              <a:gd name="T22" fmla="*/ 0 h 17"/>
              <a:gd name="T23" fmla="*/ 9 w 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7">
                <a:moveTo>
                  <a:pt x="2" y="0"/>
                </a:moveTo>
                <a:lnTo>
                  <a:pt x="2" y="8"/>
                </a:lnTo>
                <a:lnTo>
                  <a:pt x="0" y="8"/>
                </a:lnTo>
                <a:lnTo>
                  <a:pt x="5" y="17"/>
                </a:lnTo>
                <a:lnTo>
                  <a:pt x="9" y="8"/>
                </a:lnTo>
                <a:lnTo>
                  <a:pt x="7" y="8"/>
                </a:lnTo>
                <a:lnTo>
                  <a:pt x="7"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14" name="Line 225"/>
          <p:cNvSpPr>
            <a:spLocks noChangeShapeType="1"/>
          </p:cNvSpPr>
          <p:nvPr/>
        </p:nvSpPr>
        <p:spPr bwMode="auto">
          <a:xfrm flipV="1">
            <a:off x="4349750" y="4294188"/>
            <a:ext cx="1588" cy="4365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15" name="Line 226"/>
          <p:cNvSpPr>
            <a:spLocks noChangeShapeType="1"/>
          </p:cNvSpPr>
          <p:nvPr/>
        </p:nvSpPr>
        <p:spPr bwMode="auto">
          <a:xfrm flipV="1">
            <a:off x="4413250" y="2360613"/>
            <a:ext cx="1588" cy="23955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16" name="Line 227"/>
          <p:cNvSpPr>
            <a:spLocks noChangeShapeType="1"/>
          </p:cNvSpPr>
          <p:nvPr/>
        </p:nvSpPr>
        <p:spPr bwMode="auto">
          <a:xfrm flipH="1">
            <a:off x="4337050" y="2355850"/>
            <a:ext cx="762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17" name="Line 228"/>
          <p:cNvSpPr>
            <a:spLocks noChangeShapeType="1"/>
          </p:cNvSpPr>
          <p:nvPr/>
        </p:nvSpPr>
        <p:spPr bwMode="auto">
          <a:xfrm flipH="1">
            <a:off x="2794000" y="2074863"/>
            <a:ext cx="846138"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18" name="Freeform 229"/>
          <p:cNvSpPr>
            <a:spLocks/>
          </p:cNvSpPr>
          <p:nvPr/>
        </p:nvSpPr>
        <p:spPr bwMode="auto">
          <a:xfrm>
            <a:off x="3594100" y="2014538"/>
            <a:ext cx="985838" cy="63500"/>
          </a:xfrm>
          <a:custGeom>
            <a:avLst/>
            <a:gdLst>
              <a:gd name="T0" fmla="*/ 2147483647 w 77"/>
              <a:gd name="T1" fmla="*/ 806449891 h 5"/>
              <a:gd name="T2" fmla="*/ 2147483647 w 77"/>
              <a:gd name="T3" fmla="*/ 0 h 5"/>
              <a:gd name="T4" fmla="*/ 0 w 77"/>
              <a:gd name="T5" fmla="*/ 0 h 5"/>
              <a:gd name="T6" fmla="*/ 0 60000 65536"/>
              <a:gd name="T7" fmla="*/ 0 60000 65536"/>
              <a:gd name="T8" fmla="*/ 0 60000 65536"/>
              <a:gd name="T9" fmla="*/ 0 w 77"/>
              <a:gd name="T10" fmla="*/ 0 h 5"/>
              <a:gd name="T11" fmla="*/ 77 w 77"/>
              <a:gd name="T12" fmla="*/ 5 h 5"/>
            </a:gdLst>
            <a:ahLst/>
            <a:cxnLst>
              <a:cxn ang="T6">
                <a:pos x="T0" y="T1"/>
              </a:cxn>
              <a:cxn ang="T7">
                <a:pos x="T2" y="T3"/>
              </a:cxn>
              <a:cxn ang="T8">
                <a:pos x="T4" y="T5"/>
              </a:cxn>
            </a:cxnLst>
            <a:rect l="T9" t="T10" r="T11" b="T12"/>
            <a:pathLst>
              <a:path w="77" h="5">
                <a:moveTo>
                  <a:pt x="77" y="5"/>
                </a:moveTo>
                <a:lnTo>
                  <a:pt x="77" y="0"/>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19" name="Rectangle 230"/>
          <p:cNvSpPr>
            <a:spLocks noChangeArrowheads="1"/>
          </p:cNvSpPr>
          <p:nvPr/>
        </p:nvSpPr>
        <p:spPr bwMode="auto">
          <a:xfrm>
            <a:off x="609600" y="2603500"/>
            <a:ext cx="825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A</a:t>
            </a:r>
            <a:endParaRPr lang="en-US" altLang="en-US" sz="2400">
              <a:latin typeface="Corbel" panose="020B0503020204020204" pitchFamily="34" charset="0"/>
            </a:endParaRPr>
          </a:p>
        </p:txBody>
      </p:sp>
      <p:sp>
        <p:nvSpPr>
          <p:cNvPr id="21720" name="Rectangle 231"/>
          <p:cNvSpPr>
            <a:spLocks noChangeArrowheads="1"/>
          </p:cNvSpPr>
          <p:nvPr/>
        </p:nvSpPr>
        <p:spPr bwMode="auto">
          <a:xfrm>
            <a:off x="685800" y="2668588"/>
            <a:ext cx="762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20</a:t>
            </a:r>
            <a:endParaRPr lang="en-US" altLang="en-US" sz="2400">
              <a:latin typeface="Corbel" panose="020B0503020204020204" pitchFamily="34" charset="0"/>
            </a:endParaRPr>
          </a:p>
        </p:txBody>
      </p:sp>
      <p:sp>
        <p:nvSpPr>
          <p:cNvPr id="21721" name="Rectangle 232"/>
          <p:cNvSpPr>
            <a:spLocks noChangeArrowheads="1"/>
          </p:cNvSpPr>
          <p:nvPr/>
        </p:nvSpPr>
        <p:spPr bwMode="auto">
          <a:xfrm>
            <a:off x="2505075" y="5037138"/>
            <a:ext cx="825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D</a:t>
            </a:r>
            <a:endParaRPr lang="en-US" altLang="en-US" sz="2400">
              <a:latin typeface="Corbel" panose="020B0503020204020204" pitchFamily="34" charset="0"/>
            </a:endParaRPr>
          </a:p>
        </p:txBody>
      </p:sp>
      <p:sp>
        <p:nvSpPr>
          <p:cNvPr id="21722" name="Rectangle 233"/>
          <p:cNvSpPr>
            <a:spLocks noChangeArrowheads="1"/>
          </p:cNvSpPr>
          <p:nvPr/>
        </p:nvSpPr>
        <p:spPr bwMode="auto">
          <a:xfrm>
            <a:off x="2581275" y="5114925"/>
            <a:ext cx="1778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31-24</a:t>
            </a:r>
            <a:endParaRPr lang="en-US" altLang="en-US" sz="2400">
              <a:latin typeface="Corbel" panose="020B0503020204020204" pitchFamily="34" charset="0"/>
            </a:endParaRPr>
          </a:p>
        </p:txBody>
      </p:sp>
      <p:sp>
        <p:nvSpPr>
          <p:cNvPr id="21723" name="Rectangle 234"/>
          <p:cNvSpPr>
            <a:spLocks noChangeArrowheads="1"/>
          </p:cNvSpPr>
          <p:nvPr/>
        </p:nvSpPr>
        <p:spPr bwMode="auto">
          <a:xfrm>
            <a:off x="5181600" y="5037138"/>
            <a:ext cx="825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D</a:t>
            </a:r>
            <a:endParaRPr lang="en-US" altLang="en-US" sz="2400">
              <a:latin typeface="Corbel" panose="020B0503020204020204" pitchFamily="34" charset="0"/>
            </a:endParaRPr>
          </a:p>
        </p:txBody>
      </p:sp>
      <p:sp>
        <p:nvSpPr>
          <p:cNvPr id="21724" name="Rectangle 235"/>
          <p:cNvSpPr>
            <a:spLocks noChangeArrowheads="1"/>
          </p:cNvSpPr>
          <p:nvPr/>
        </p:nvSpPr>
        <p:spPr bwMode="auto">
          <a:xfrm>
            <a:off x="5257800" y="5114925"/>
            <a:ext cx="1016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7-0</a:t>
            </a:r>
            <a:endParaRPr lang="en-US" altLang="en-US" sz="2400">
              <a:latin typeface="Corbel" panose="020B0503020204020204" pitchFamily="34" charset="0"/>
            </a:endParaRPr>
          </a:p>
        </p:txBody>
      </p:sp>
      <p:sp>
        <p:nvSpPr>
          <p:cNvPr id="21725" name="Rectangle 236"/>
          <p:cNvSpPr>
            <a:spLocks noChangeArrowheads="1"/>
          </p:cNvSpPr>
          <p:nvPr/>
        </p:nvSpPr>
        <p:spPr bwMode="auto">
          <a:xfrm>
            <a:off x="3389313" y="5037138"/>
            <a:ext cx="825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D</a:t>
            </a:r>
            <a:endParaRPr lang="en-US" altLang="en-US" sz="2400">
              <a:latin typeface="Corbel" panose="020B0503020204020204" pitchFamily="34" charset="0"/>
            </a:endParaRPr>
          </a:p>
        </p:txBody>
      </p:sp>
      <p:sp>
        <p:nvSpPr>
          <p:cNvPr id="21726" name="Rectangle 237"/>
          <p:cNvSpPr>
            <a:spLocks noChangeArrowheads="1"/>
          </p:cNvSpPr>
          <p:nvPr/>
        </p:nvSpPr>
        <p:spPr bwMode="auto">
          <a:xfrm>
            <a:off x="3465513" y="5114925"/>
            <a:ext cx="1778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23-16</a:t>
            </a:r>
            <a:endParaRPr lang="en-US" altLang="en-US" sz="2400">
              <a:latin typeface="Corbel" panose="020B0503020204020204" pitchFamily="34" charset="0"/>
            </a:endParaRPr>
          </a:p>
        </p:txBody>
      </p:sp>
      <p:sp>
        <p:nvSpPr>
          <p:cNvPr id="21727" name="Rectangle 238"/>
          <p:cNvSpPr>
            <a:spLocks noChangeArrowheads="1"/>
          </p:cNvSpPr>
          <p:nvPr/>
        </p:nvSpPr>
        <p:spPr bwMode="auto">
          <a:xfrm>
            <a:off x="4310063" y="5037138"/>
            <a:ext cx="825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D</a:t>
            </a:r>
            <a:endParaRPr lang="en-US" altLang="en-US" sz="2400">
              <a:latin typeface="Corbel" panose="020B0503020204020204" pitchFamily="34" charset="0"/>
            </a:endParaRPr>
          </a:p>
        </p:txBody>
      </p:sp>
      <p:sp>
        <p:nvSpPr>
          <p:cNvPr id="21728" name="Rectangle 239"/>
          <p:cNvSpPr>
            <a:spLocks noChangeArrowheads="1"/>
          </p:cNvSpPr>
          <p:nvPr/>
        </p:nvSpPr>
        <p:spPr bwMode="auto">
          <a:xfrm>
            <a:off x="4400550" y="5114925"/>
            <a:ext cx="1397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15-8</a:t>
            </a:r>
            <a:endParaRPr lang="en-US" altLang="en-US" sz="2400">
              <a:latin typeface="Corbel" panose="020B0503020204020204" pitchFamily="34" charset="0"/>
            </a:endParaRPr>
          </a:p>
        </p:txBody>
      </p:sp>
      <p:sp>
        <p:nvSpPr>
          <p:cNvPr id="21729" name="Rectangle 240"/>
          <p:cNvSpPr>
            <a:spLocks noChangeArrowheads="1"/>
          </p:cNvSpPr>
          <p:nvPr/>
        </p:nvSpPr>
        <p:spPr bwMode="auto">
          <a:xfrm>
            <a:off x="1403350" y="4845050"/>
            <a:ext cx="1714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512</a:t>
            </a:r>
            <a:endParaRPr lang="en-US" altLang="en-US" sz="2400">
              <a:latin typeface="Corbel" panose="020B0503020204020204" pitchFamily="34" charset="0"/>
            </a:endParaRPr>
          </a:p>
        </p:txBody>
      </p:sp>
      <p:sp>
        <p:nvSpPr>
          <p:cNvPr id="21730" name="Rectangle 241"/>
          <p:cNvSpPr>
            <a:spLocks noChangeArrowheads="1"/>
          </p:cNvSpPr>
          <p:nvPr/>
        </p:nvSpPr>
        <p:spPr bwMode="auto">
          <a:xfrm>
            <a:off x="1582738" y="4845050"/>
            <a:ext cx="825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K</a:t>
            </a:r>
            <a:endParaRPr lang="en-US" altLang="en-US" sz="2400">
              <a:latin typeface="Corbel" panose="020B0503020204020204" pitchFamily="34" charset="0"/>
            </a:endParaRPr>
          </a:p>
        </p:txBody>
      </p:sp>
      <p:sp>
        <p:nvSpPr>
          <p:cNvPr id="21731" name="Rectangle 242"/>
          <p:cNvSpPr>
            <a:spLocks noChangeArrowheads="1"/>
          </p:cNvSpPr>
          <p:nvPr/>
        </p:nvSpPr>
        <p:spPr bwMode="auto">
          <a:xfrm>
            <a:off x="1787525" y="48450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8</a:t>
            </a:r>
            <a:endParaRPr lang="en-US" altLang="en-US" sz="2400">
              <a:latin typeface="Corbel" panose="020B0503020204020204" pitchFamily="34" charset="0"/>
            </a:endParaRPr>
          </a:p>
        </p:txBody>
      </p:sp>
      <p:sp>
        <p:nvSpPr>
          <p:cNvPr id="21732" name="Rectangle 243"/>
          <p:cNvSpPr>
            <a:spLocks noChangeArrowheads="1"/>
          </p:cNvSpPr>
          <p:nvPr/>
        </p:nvSpPr>
        <p:spPr bwMode="auto">
          <a:xfrm>
            <a:off x="1685925" y="48450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Symbol" panose="05050102010706020507" pitchFamily="18" charset="2"/>
              </a:rPr>
              <a:t>´</a:t>
            </a:r>
            <a:endParaRPr lang="en-US" altLang="en-US" sz="2400">
              <a:latin typeface="Corbel" panose="020B0503020204020204" pitchFamily="34" charset="0"/>
            </a:endParaRPr>
          </a:p>
        </p:txBody>
      </p:sp>
      <p:sp>
        <p:nvSpPr>
          <p:cNvPr id="21733" name="Freeform 8"/>
          <p:cNvSpPr>
            <a:spLocks/>
          </p:cNvSpPr>
          <p:nvPr/>
        </p:nvSpPr>
        <p:spPr bwMode="auto">
          <a:xfrm>
            <a:off x="2684463" y="5895975"/>
            <a:ext cx="306387" cy="128588"/>
          </a:xfrm>
          <a:custGeom>
            <a:avLst/>
            <a:gdLst>
              <a:gd name="T0" fmla="*/ 0 w 24"/>
              <a:gd name="T1" fmla="*/ 1322784653 h 10"/>
              <a:gd name="T2" fmla="*/ 2147483647 w 24"/>
              <a:gd name="T3" fmla="*/ 1322784653 h 10"/>
              <a:gd name="T4" fmla="*/ 2147483647 w 24"/>
              <a:gd name="T5" fmla="*/ 1653487145 h 10"/>
              <a:gd name="T6" fmla="*/ 2147483647 w 24"/>
              <a:gd name="T7" fmla="*/ 826743573 h 10"/>
              <a:gd name="T8" fmla="*/ 2147483647 w 24"/>
              <a:gd name="T9" fmla="*/ 0 h 10"/>
              <a:gd name="T10" fmla="*/ 2147483647 w 24"/>
              <a:gd name="T11" fmla="*/ 496041080 h 10"/>
              <a:gd name="T12" fmla="*/ 0 w 24"/>
              <a:gd name="T13" fmla="*/ 496041080 h 10"/>
              <a:gd name="T14" fmla="*/ 0 60000 65536"/>
              <a:gd name="T15" fmla="*/ 0 60000 65536"/>
              <a:gd name="T16" fmla="*/ 0 60000 65536"/>
              <a:gd name="T17" fmla="*/ 0 60000 65536"/>
              <a:gd name="T18" fmla="*/ 0 60000 65536"/>
              <a:gd name="T19" fmla="*/ 0 60000 65536"/>
              <a:gd name="T20" fmla="*/ 0 60000 65536"/>
              <a:gd name="T21" fmla="*/ 0 w 24"/>
              <a:gd name="T22" fmla="*/ 0 h 10"/>
              <a:gd name="T23" fmla="*/ 24 w 2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0">
                <a:moveTo>
                  <a:pt x="0" y="8"/>
                </a:moveTo>
                <a:lnTo>
                  <a:pt x="14" y="8"/>
                </a:lnTo>
                <a:lnTo>
                  <a:pt x="14" y="10"/>
                </a:lnTo>
                <a:lnTo>
                  <a:pt x="24" y="5"/>
                </a:lnTo>
                <a:lnTo>
                  <a:pt x="14" y="0"/>
                </a:lnTo>
                <a:lnTo>
                  <a:pt x="14" y="3"/>
                </a:lnTo>
                <a:lnTo>
                  <a:pt x="0" y="3"/>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34" name="Freeform 9"/>
          <p:cNvSpPr>
            <a:spLocks/>
          </p:cNvSpPr>
          <p:nvPr/>
        </p:nvSpPr>
        <p:spPr bwMode="auto">
          <a:xfrm>
            <a:off x="3222625" y="6357938"/>
            <a:ext cx="25400" cy="76200"/>
          </a:xfrm>
          <a:custGeom>
            <a:avLst/>
            <a:gdLst>
              <a:gd name="T0" fmla="*/ 322579945 w 2"/>
              <a:gd name="T1" fmla="*/ 967740089 h 6"/>
              <a:gd name="T2" fmla="*/ 161289973 w 2"/>
              <a:gd name="T3" fmla="*/ 0 h 6"/>
              <a:gd name="T4" fmla="*/ 0 w 2"/>
              <a:gd name="T5" fmla="*/ 967740089 h 6"/>
              <a:gd name="T6" fmla="*/ 161289973 w 2"/>
              <a:gd name="T7" fmla="*/ 967740089 h 6"/>
              <a:gd name="T8" fmla="*/ 322579945 w 2"/>
              <a:gd name="T9" fmla="*/ 967740089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270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35" name="Freeform 10"/>
          <p:cNvSpPr>
            <a:spLocks/>
          </p:cNvSpPr>
          <p:nvPr/>
        </p:nvSpPr>
        <p:spPr bwMode="auto">
          <a:xfrm>
            <a:off x="3222625" y="6357938"/>
            <a:ext cx="25400" cy="76200"/>
          </a:xfrm>
          <a:custGeom>
            <a:avLst/>
            <a:gdLst>
              <a:gd name="T0" fmla="*/ 40322493 w 16"/>
              <a:gd name="T1" fmla="*/ 120967511 h 48"/>
              <a:gd name="T2" fmla="*/ 20161247 w 16"/>
              <a:gd name="T3" fmla="*/ 0 h 48"/>
              <a:gd name="T4" fmla="*/ 0 w 16"/>
              <a:gd name="T5" fmla="*/ 120967511 h 48"/>
              <a:gd name="T6" fmla="*/ 20161247 w 16"/>
              <a:gd name="T7" fmla="*/ 120967511 h 48"/>
              <a:gd name="T8" fmla="*/ 40322493 w 16"/>
              <a:gd name="T9" fmla="*/ 120967511 h 48"/>
              <a:gd name="T10" fmla="*/ 0 60000 65536"/>
              <a:gd name="T11" fmla="*/ 0 60000 65536"/>
              <a:gd name="T12" fmla="*/ 0 60000 65536"/>
              <a:gd name="T13" fmla="*/ 0 60000 65536"/>
              <a:gd name="T14" fmla="*/ 0 60000 65536"/>
              <a:gd name="T15" fmla="*/ 0 w 16"/>
              <a:gd name="T16" fmla="*/ 0 h 48"/>
              <a:gd name="T17" fmla="*/ 16 w 16"/>
              <a:gd name="T18" fmla="*/ 48 h 48"/>
            </a:gdLst>
            <a:ahLst/>
            <a:cxnLst>
              <a:cxn ang="T10">
                <a:pos x="T0" y="T1"/>
              </a:cxn>
              <a:cxn ang="T11">
                <a:pos x="T2" y="T3"/>
              </a:cxn>
              <a:cxn ang="T12">
                <a:pos x="T4" y="T5"/>
              </a:cxn>
              <a:cxn ang="T13">
                <a:pos x="T6" y="T7"/>
              </a:cxn>
              <a:cxn ang="T14">
                <a:pos x="T8" y="T9"/>
              </a:cxn>
            </a:cxnLst>
            <a:rect l="T15" t="T16" r="T17" b="T18"/>
            <a:pathLst>
              <a:path w="16" h="48">
                <a:moveTo>
                  <a:pt x="16" y="48"/>
                </a:moveTo>
                <a:lnTo>
                  <a:pt x="8" y="0"/>
                </a:lnTo>
                <a:lnTo>
                  <a:pt x="0" y="48"/>
                </a:lnTo>
                <a:lnTo>
                  <a:pt x="8" y="48"/>
                </a:lnTo>
                <a:lnTo>
                  <a:pt x="16" y="48"/>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36" name="Line 11"/>
          <p:cNvSpPr>
            <a:spLocks noChangeShapeType="1"/>
          </p:cNvSpPr>
          <p:nvPr/>
        </p:nvSpPr>
        <p:spPr bwMode="auto">
          <a:xfrm flipV="1">
            <a:off x="3235325" y="6442075"/>
            <a:ext cx="1588" cy="77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37" name="Rectangle 68"/>
          <p:cNvSpPr>
            <a:spLocks noChangeArrowheads="1"/>
          </p:cNvSpPr>
          <p:nvPr/>
        </p:nvSpPr>
        <p:spPr bwMode="auto">
          <a:xfrm>
            <a:off x="2990850" y="5589588"/>
            <a:ext cx="500063" cy="7556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738" name="Rectangle 69"/>
          <p:cNvSpPr>
            <a:spLocks noChangeArrowheads="1"/>
          </p:cNvSpPr>
          <p:nvPr/>
        </p:nvSpPr>
        <p:spPr bwMode="auto">
          <a:xfrm>
            <a:off x="2978150" y="6510338"/>
            <a:ext cx="51117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Chip select</a:t>
            </a:r>
            <a:endParaRPr lang="en-US" altLang="en-US" sz="2400">
              <a:latin typeface="Corbel" panose="020B0503020204020204" pitchFamily="34" charset="0"/>
            </a:endParaRPr>
          </a:p>
        </p:txBody>
      </p:sp>
      <p:sp>
        <p:nvSpPr>
          <p:cNvPr id="21739" name="Rectangle 70"/>
          <p:cNvSpPr>
            <a:spLocks noChangeArrowheads="1"/>
          </p:cNvSpPr>
          <p:nvPr/>
        </p:nvSpPr>
        <p:spPr bwMode="auto">
          <a:xfrm>
            <a:off x="3119438" y="5332413"/>
            <a:ext cx="6350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 memory chip</a:t>
            </a:r>
            <a:endParaRPr lang="en-US" altLang="en-US" sz="2400">
              <a:latin typeface="Corbel" panose="020B0503020204020204" pitchFamily="34" charset="0"/>
            </a:endParaRPr>
          </a:p>
        </p:txBody>
      </p:sp>
      <p:sp>
        <p:nvSpPr>
          <p:cNvPr id="21740" name="Rectangle 83"/>
          <p:cNvSpPr>
            <a:spLocks noChangeArrowheads="1"/>
          </p:cNvSpPr>
          <p:nvPr/>
        </p:nvSpPr>
        <p:spPr bwMode="auto">
          <a:xfrm>
            <a:off x="2312988" y="5818188"/>
            <a:ext cx="2730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19-bit</a:t>
            </a:r>
            <a:endParaRPr lang="en-US" altLang="en-US" sz="2400">
              <a:latin typeface="Corbel" panose="020B0503020204020204" pitchFamily="34" charset="0"/>
            </a:endParaRPr>
          </a:p>
        </p:txBody>
      </p:sp>
      <p:sp>
        <p:nvSpPr>
          <p:cNvPr id="21741" name="Rectangle 84"/>
          <p:cNvSpPr>
            <a:spLocks noChangeArrowheads="1"/>
          </p:cNvSpPr>
          <p:nvPr/>
        </p:nvSpPr>
        <p:spPr bwMode="auto">
          <a:xfrm>
            <a:off x="2274888" y="5934075"/>
            <a:ext cx="342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address</a:t>
            </a:r>
            <a:endParaRPr lang="en-US" altLang="en-US" sz="2400">
              <a:latin typeface="Corbel" panose="020B0503020204020204" pitchFamily="34" charset="0"/>
            </a:endParaRPr>
          </a:p>
        </p:txBody>
      </p:sp>
      <p:sp>
        <p:nvSpPr>
          <p:cNvPr id="21742" name="Rectangle 115"/>
          <p:cNvSpPr>
            <a:spLocks noChangeArrowheads="1"/>
          </p:cNvSpPr>
          <p:nvPr/>
        </p:nvSpPr>
        <p:spPr bwMode="auto">
          <a:xfrm>
            <a:off x="2684463" y="5332413"/>
            <a:ext cx="1714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512</a:t>
            </a:r>
            <a:endParaRPr lang="en-US" altLang="en-US" sz="2400">
              <a:latin typeface="Corbel" panose="020B0503020204020204" pitchFamily="34" charset="0"/>
            </a:endParaRPr>
          </a:p>
        </p:txBody>
      </p:sp>
      <p:sp>
        <p:nvSpPr>
          <p:cNvPr id="21743" name="Rectangle 116"/>
          <p:cNvSpPr>
            <a:spLocks noChangeArrowheads="1"/>
          </p:cNvSpPr>
          <p:nvPr/>
        </p:nvSpPr>
        <p:spPr bwMode="auto">
          <a:xfrm>
            <a:off x="2863850" y="5332413"/>
            <a:ext cx="825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K</a:t>
            </a:r>
            <a:endParaRPr lang="en-US" altLang="en-US" sz="2400">
              <a:latin typeface="Corbel" panose="020B0503020204020204" pitchFamily="34" charset="0"/>
            </a:endParaRPr>
          </a:p>
        </p:txBody>
      </p:sp>
      <p:sp>
        <p:nvSpPr>
          <p:cNvPr id="21744" name="Rectangle 117"/>
          <p:cNvSpPr>
            <a:spLocks noChangeArrowheads="1"/>
          </p:cNvSpPr>
          <p:nvPr/>
        </p:nvSpPr>
        <p:spPr bwMode="auto">
          <a:xfrm>
            <a:off x="3068638" y="5332413"/>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8</a:t>
            </a:r>
            <a:endParaRPr lang="en-US" altLang="en-US" sz="2400">
              <a:latin typeface="Corbel" panose="020B0503020204020204" pitchFamily="34" charset="0"/>
            </a:endParaRPr>
          </a:p>
        </p:txBody>
      </p:sp>
      <p:sp>
        <p:nvSpPr>
          <p:cNvPr id="21745" name="Rectangle 118"/>
          <p:cNvSpPr>
            <a:spLocks noChangeArrowheads="1"/>
          </p:cNvSpPr>
          <p:nvPr/>
        </p:nvSpPr>
        <p:spPr bwMode="auto">
          <a:xfrm>
            <a:off x="2978150" y="5332413"/>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Symbol" panose="05050102010706020507" pitchFamily="18" charset="2"/>
              </a:rPr>
              <a:t>´</a:t>
            </a:r>
            <a:endParaRPr lang="en-US" altLang="en-US" sz="2400">
              <a:latin typeface="Corbel" panose="020B0503020204020204" pitchFamily="34" charset="0"/>
            </a:endParaRPr>
          </a:p>
        </p:txBody>
      </p:sp>
      <p:sp>
        <p:nvSpPr>
          <p:cNvPr id="21746" name="Freeform 131"/>
          <p:cNvSpPr>
            <a:spLocks/>
          </p:cNvSpPr>
          <p:nvPr/>
        </p:nvSpPr>
        <p:spPr bwMode="auto">
          <a:xfrm>
            <a:off x="3478213" y="5908675"/>
            <a:ext cx="192087" cy="115888"/>
          </a:xfrm>
          <a:custGeom>
            <a:avLst/>
            <a:gdLst>
              <a:gd name="T0" fmla="*/ 2147483647 w 15"/>
              <a:gd name="T1" fmla="*/ 331607034 h 9"/>
              <a:gd name="T2" fmla="*/ 1475894086 w 15"/>
              <a:gd name="T3" fmla="*/ 331607034 h 9"/>
              <a:gd name="T4" fmla="*/ 1475894086 w 15"/>
              <a:gd name="T5" fmla="*/ 0 h 9"/>
              <a:gd name="T6" fmla="*/ 0 w 15"/>
              <a:gd name="T7" fmla="*/ 663214068 h 9"/>
              <a:gd name="T8" fmla="*/ 1475894086 w 15"/>
              <a:gd name="T9" fmla="*/ 1492225164 h 9"/>
              <a:gd name="T10" fmla="*/ 1475894086 w 15"/>
              <a:gd name="T11" fmla="*/ 994821202 h 9"/>
              <a:gd name="T12" fmla="*/ 2147483647 w 15"/>
              <a:gd name="T13" fmla="*/ 994821202 h 9"/>
              <a:gd name="T14" fmla="*/ 0 60000 65536"/>
              <a:gd name="T15" fmla="*/ 0 60000 65536"/>
              <a:gd name="T16" fmla="*/ 0 60000 65536"/>
              <a:gd name="T17" fmla="*/ 0 60000 65536"/>
              <a:gd name="T18" fmla="*/ 0 60000 65536"/>
              <a:gd name="T19" fmla="*/ 0 60000 65536"/>
              <a:gd name="T20" fmla="*/ 0 60000 65536"/>
              <a:gd name="T21" fmla="*/ 0 w 15"/>
              <a:gd name="T22" fmla="*/ 0 h 9"/>
              <a:gd name="T23" fmla="*/ 15 w 15"/>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9">
                <a:moveTo>
                  <a:pt x="15" y="2"/>
                </a:moveTo>
                <a:lnTo>
                  <a:pt x="9" y="2"/>
                </a:lnTo>
                <a:lnTo>
                  <a:pt x="9" y="0"/>
                </a:lnTo>
                <a:lnTo>
                  <a:pt x="0" y="4"/>
                </a:lnTo>
                <a:lnTo>
                  <a:pt x="9" y="9"/>
                </a:lnTo>
                <a:lnTo>
                  <a:pt x="9" y="6"/>
                </a:lnTo>
                <a:lnTo>
                  <a:pt x="15"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47" name="Rectangle 244"/>
          <p:cNvSpPr>
            <a:spLocks noChangeArrowheads="1"/>
          </p:cNvSpPr>
          <p:nvPr/>
        </p:nvSpPr>
        <p:spPr bwMode="auto">
          <a:xfrm>
            <a:off x="3938588" y="5818188"/>
            <a:ext cx="43497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8-bit data</a:t>
            </a:r>
            <a:endParaRPr lang="en-US" altLang="en-US" sz="2400">
              <a:latin typeface="Corbel" panose="020B0503020204020204" pitchFamily="34" charset="0"/>
            </a:endParaRPr>
          </a:p>
        </p:txBody>
      </p:sp>
      <p:sp>
        <p:nvSpPr>
          <p:cNvPr id="21748" name="Rectangle 245"/>
          <p:cNvSpPr>
            <a:spLocks noChangeArrowheads="1"/>
          </p:cNvSpPr>
          <p:nvPr/>
        </p:nvSpPr>
        <p:spPr bwMode="auto">
          <a:xfrm>
            <a:off x="3875088" y="5934075"/>
            <a:ext cx="5588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input/output</a:t>
            </a:r>
            <a:endParaRPr lang="en-US" altLang="en-US" sz="2400">
              <a:latin typeface="Corbel" panose="020B0503020204020204" pitchFamily="34" charset="0"/>
            </a:endParaRPr>
          </a:p>
        </p:txBody>
      </p:sp>
      <p:sp>
        <p:nvSpPr>
          <p:cNvPr id="21749" name="Freeform 246"/>
          <p:cNvSpPr>
            <a:spLocks/>
          </p:cNvSpPr>
          <p:nvPr/>
        </p:nvSpPr>
        <p:spPr bwMode="auto">
          <a:xfrm flipH="1">
            <a:off x="3638550" y="5910263"/>
            <a:ext cx="192088" cy="111125"/>
          </a:xfrm>
          <a:custGeom>
            <a:avLst/>
            <a:gdLst>
              <a:gd name="T0" fmla="*/ 2147483647 w 15"/>
              <a:gd name="T1" fmla="*/ 304902273 h 9"/>
              <a:gd name="T2" fmla="*/ 1475914576 w 15"/>
              <a:gd name="T3" fmla="*/ 304902273 h 9"/>
              <a:gd name="T4" fmla="*/ 1475914576 w 15"/>
              <a:gd name="T5" fmla="*/ 0 h 9"/>
              <a:gd name="T6" fmla="*/ 0 w 15"/>
              <a:gd name="T7" fmla="*/ 609816893 h 9"/>
              <a:gd name="T8" fmla="*/ 1475914576 w 15"/>
              <a:gd name="T9" fmla="*/ 1372084874 h 9"/>
              <a:gd name="T10" fmla="*/ 1475914576 w 15"/>
              <a:gd name="T11" fmla="*/ 914719262 h 9"/>
              <a:gd name="T12" fmla="*/ 2147483647 w 15"/>
              <a:gd name="T13" fmla="*/ 914719262 h 9"/>
              <a:gd name="T14" fmla="*/ 0 60000 65536"/>
              <a:gd name="T15" fmla="*/ 0 60000 65536"/>
              <a:gd name="T16" fmla="*/ 0 60000 65536"/>
              <a:gd name="T17" fmla="*/ 0 60000 65536"/>
              <a:gd name="T18" fmla="*/ 0 60000 65536"/>
              <a:gd name="T19" fmla="*/ 0 60000 65536"/>
              <a:gd name="T20" fmla="*/ 0 60000 65536"/>
              <a:gd name="T21" fmla="*/ 0 w 15"/>
              <a:gd name="T22" fmla="*/ 0 h 9"/>
              <a:gd name="T23" fmla="*/ 15 w 15"/>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9">
                <a:moveTo>
                  <a:pt x="15" y="2"/>
                </a:moveTo>
                <a:lnTo>
                  <a:pt x="9" y="2"/>
                </a:lnTo>
                <a:lnTo>
                  <a:pt x="9" y="0"/>
                </a:lnTo>
                <a:lnTo>
                  <a:pt x="0" y="4"/>
                </a:lnTo>
                <a:lnTo>
                  <a:pt x="9" y="9"/>
                </a:lnTo>
                <a:lnTo>
                  <a:pt x="9" y="6"/>
                </a:lnTo>
                <a:lnTo>
                  <a:pt x="15" y="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50" name="Text Box 248"/>
          <p:cNvSpPr txBox="1">
            <a:spLocks noChangeArrowheads="1"/>
          </p:cNvSpPr>
          <p:nvPr/>
        </p:nvSpPr>
        <p:spPr bwMode="auto">
          <a:xfrm>
            <a:off x="5472113" y="1638300"/>
            <a:ext cx="30988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a:latin typeface="Corbel" panose="020B0503020204020204" pitchFamily="34" charset="0"/>
              </a:rPr>
              <a:t>Implement a memory unit of 2M</a:t>
            </a:r>
          </a:p>
          <a:p>
            <a:pPr eaLnBrk="1" hangingPunct="1"/>
            <a:r>
              <a:rPr lang="en-US" altLang="en-US" sz="1600" i="1">
                <a:latin typeface="Corbel" panose="020B0503020204020204" pitchFamily="34" charset="0"/>
              </a:rPr>
              <a:t>words of 32 bits each.</a:t>
            </a:r>
          </a:p>
          <a:p>
            <a:pPr eaLnBrk="1" hangingPunct="1"/>
            <a:r>
              <a:rPr lang="en-US" altLang="en-US" sz="1600" i="1">
                <a:latin typeface="Corbel" panose="020B0503020204020204" pitchFamily="34" charset="0"/>
              </a:rPr>
              <a:t>Use 512x8 static memory chips.</a:t>
            </a:r>
          </a:p>
          <a:p>
            <a:pPr eaLnBrk="1" hangingPunct="1"/>
            <a:r>
              <a:rPr lang="en-US" altLang="en-US" sz="1600" i="1">
                <a:latin typeface="Corbel" panose="020B0503020204020204" pitchFamily="34" charset="0"/>
              </a:rPr>
              <a:t>Each column consists of 4 chips.</a:t>
            </a:r>
          </a:p>
          <a:p>
            <a:pPr eaLnBrk="1" hangingPunct="1"/>
            <a:r>
              <a:rPr lang="en-US" altLang="en-US" sz="1600" i="1">
                <a:latin typeface="Corbel" panose="020B0503020204020204" pitchFamily="34" charset="0"/>
              </a:rPr>
              <a:t>Each chip implements one byte</a:t>
            </a:r>
          </a:p>
          <a:p>
            <a:pPr eaLnBrk="1" hangingPunct="1"/>
            <a:r>
              <a:rPr lang="en-US" altLang="en-US" sz="1600" i="1">
                <a:latin typeface="Corbel" panose="020B0503020204020204" pitchFamily="34" charset="0"/>
              </a:rPr>
              <a:t>position. </a:t>
            </a:r>
          </a:p>
          <a:p>
            <a:pPr eaLnBrk="1" hangingPunct="1"/>
            <a:r>
              <a:rPr lang="en-US" altLang="en-US" sz="1600" i="1">
                <a:latin typeface="Corbel" panose="020B0503020204020204" pitchFamily="34" charset="0"/>
              </a:rPr>
              <a:t>A chip is selected by setting its </a:t>
            </a:r>
          </a:p>
          <a:p>
            <a:pPr eaLnBrk="1" hangingPunct="1"/>
            <a:r>
              <a:rPr lang="en-US" altLang="en-US" sz="1600" i="1">
                <a:latin typeface="Corbel" panose="020B0503020204020204" pitchFamily="34" charset="0"/>
              </a:rPr>
              <a:t>chip select control line to 1. </a:t>
            </a:r>
          </a:p>
          <a:p>
            <a:pPr eaLnBrk="1" hangingPunct="1"/>
            <a:r>
              <a:rPr lang="en-US" altLang="en-US" sz="1600" i="1">
                <a:latin typeface="Corbel" panose="020B0503020204020204" pitchFamily="34" charset="0"/>
              </a:rPr>
              <a:t>Selected chip places its data on the </a:t>
            </a:r>
          </a:p>
          <a:p>
            <a:pPr eaLnBrk="1" hangingPunct="1"/>
            <a:r>
              <a:rPr lang="en-US" altLang="en-US" sz="1600" i="1">
                <a:latin typeface="Corbel" panose="020B0503020204020204" pitchFamily="34" charset="0"/>
              </a:rPr>
              <a:t>data output line, outputs of other </a:t>
            </a:r>
          </a:p>
          <a:p>
            <a:pPr eaLnBrk="1" hangingPunct="1"/>
            <a:r>
              <a:rPr lang="en-US" altLang="en-US" sz="1600" i="1">
                <a:latin typeface="Corbel" panose="020B0503020204020204" pitchFamily="34" charset="0"/>
              </a:rPr>
              <a:t>chips are in high impedance state.</a:t>
            </a:r>
          </a:p>
          <a:p>
            <a:pPr eaLnBrk="1" hangingPunct="1"/>
            <a:r>
              <a:rPr lang="en-US" altLang="en-US" sz="1600" i="1">
                <a:latin typeface="Corbel" panose="020B0503020204020204" pitchFamily="34" charset="0"/>
              </a:rPr>
              <a:t>21 bits to address a 32-bit word.</a:t>
            </a:r>
          </a:p>
          <a:p>
            <a:pPr eaLnBrk="1" hangingPunct="1"/>
            <a:r>
              <a:rPr lang="en-US" altLang="en-US" sz="1600" i="1">
                <a:latin typeface="Corbel" panose="020B0503020204020204" pitchFamily="34" charset="0"/>
              </a:rPr>
              <a:t>High order 2 bits are needed to </a:t>
            </a:r>
          </a:p>
          <a:p>
            <a:pPr eaLnBrk="1" hangingPunct="1"/>
            <a:r>
              <a:rPr lang="en-US" altLang="en-US" sz="1600" i="1">
                <a:latin typeface="Corbel" panose="020B0503020204020204" pitchFamily="34" charset="0"/>
              </a:rPr>
              <a:t>select the row, by activating the </a:t>
            </a:r>
          </a:p>
          <a:p>
            <a:pPr eaLnBrk="1" hangingPunct="1"/>
            <a:r>
              <a:rPr lang="en-US" altLang="en-US" sz="1600" i="1">
                <a:latin typeface="Corbel" panose="020B0503020204020204" pitchFamily="34" charset="0"/>
              </a:rPr>
              <a:t>four Chip Select signals. </a:t>
            </a:r>
          </a:p>
          <a:p>
            <a:pPr eaLnBrk="1" hangingPunct="1"/>
            <a:r>
              <a:rPr lang="en-US" altLang="en-US" sz="1600" i="1">
                <a:latin typeface="Corbel" panose="020B0503020204020204" pitchFamily="34" charset="0"/>
              </a:rPr>
              <a:t>19 bits are used to access specific </a:t>
            </a:r>
          </a:p>
          <a:p>
            <a:pPr eaLnBrk="1" hangingPunct="1"/>
            <a:r>
              <a:rPr lang="en-US" altLang="en-US" sz="1600" i="1">
                <a:latin typeface="Corbel" panose="020B0503020204020204" pitchFamily="34" charset="0"/>
              </a:rPr>
              <a:t>byte locations inside the selected</a:t>
            </a:r>
          </a:p>
          <a:p>
            <a:pPr eaLnBrk="1" hangingPunct="1"/>
            <a:r>
              <a:rPr lang="en-US" altLang="en-US" sz="1600" i="1">
                <a:latin typeface="Corbel" panose="020B0503020204020204" pitchFamily="34" charset="0"/>
              </a:rPr>
              <a:t>chip.</a:t>
            </a:r>
          </a:p>
          <a:p>
            <a:pPr eaLnBrk="1" hangingPunct="1"/>
            <a:endParaRPr lang="en-US" altLang="en-US" sz="1600" i="1">
              <a:latin typeface="Corbel" panose="020B05030202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Dynamic memories</a:t>
            </a:r>
          </a:p>
        </p:txBody>
      </p:sp>
      <p:sp>
        <p:nvSpPr>
          <p:cNvPr id="3" name="Content Placeholder 2"/>
          <p:cNvSpPr>
            <a:spLocks noGrp="1"/>
          </p:cNvSpPr>
          <p:nvPr>
            <p:ph idx="1"/>
          </p:nvPr>
        </p:nvSpPr>
        <p:spPr>
          <a:xfrm>
            <a:off x="457200" y="1600200"/>
            <a:ext cx="8229600" cy="5083175"/>
          </a:xfrm>
        </p:spPr>
        <p:txBody>
          <a:bodyPr rtlCol="0">
            <a:normAutofit fontScale="92500" lnSpcReduction="20000"/>
          </a:bodyPr>
          <a:lstStyle/>
          <a:p>
            <a:pPr marL="438912" indent="-320040" eaLnBrk="1" fontAlgn="auto" hangingPunct="1">
              <a:spcBef>
                <a:spcPts val="0"/>
              </a:spcBef>
              <a:spcAft>
                <a:spcPts val="0"/>
              </a:spcAft>
              <a:buFont typeface="Wingdings 2"/>
              <a:buChar char=""/>
              <a:defRPr/>
            </a:pPr>
            <a:r>
              <a:rPr lang="en-US" dirty="0">
                <a:solidFill>
                  <a:schemeClr val="accent2"/>
                </a:solidFill>
              </a:rPr>
              <a:t>Large dynamic memory systems can be implemented using DRAM chips in a similar way to static memory systems. </a:t>
            </a:r>
          </a:p>
          <a:p>
            <a:pPr marL="438912" indent="-320040" eaLnBrk="1" fontAlgn="auto" hangingPunct="1">
              <a:spcBef>
                <a:spcPts val="0"/>
              </a:spcBef>
              <a:spcAft>
                <a:spcPts val="0"/>
              </a:spcAft>
              <a:buFont typeface="Wingdings 2"/>
              <a:buChar char=""/>
              <a:defRPr/>
            </a:pPr>
            <a:r>
              <a:rPr lang="en-US" dirty="0"/>
              <a:t>Placing large memory systems directly on the motherboard will occupy a large amount of space. </a:t>
            </a:r>
          </a:p>
          <a:p>
            <a:pPr marL="438912" indent="-320040" eaLnBrk="1" fontAlgn="auto" hangingPunct="1">
              <a:spcBef>
                <a:spcPts val="0"/>
              </a:spcBef>
              <a:spcAft>
                <a:spcPts val="0"/>
              </a:spcAft>
              <a:buFont typeface="Wingdings 2"/>
              <a:buChar char=""/>
              <a:defRPr/>
            </a:pPr>
            <a:r>
              <a:rPr lang="en-US" dirty="0">
                <a:solidFill>
                  <a:schemeClr val="accent2"/>
                </a:solidFill>
              </a:rPr>
              <a:t>Packaging considerations have led to the development of larger memory units known as SIMMs (Single In-line Memory Modules) and DIMMs (Dual In-line Memory Modules).</a:t>
            </a:r>
            <a:r>
              <a:rPr lang="en-US" dirty="0"/>
              <a:t> </a:t>
            </a:r>
          </a:p>
          <a:p>
            <a:pPr marL="438912" indent="-320040" eaLnBrk="1" fontAlgn="auto" hangingPunct="1">
              <a:spcBef>
                <a:spcPts val="0"/>
              </a:spcBef>
              <a:spcAft>
                <a:spcPts val="0"/>
              </a:spcAft>
              <a:buFont typeface="Wingdings 2"/>
              <a:buChar char=""/>
              <a:defRPr/>
            </a:pPr>
            <a:r>
              <a:rPr lang="en-US" dirty="0"/>
              <a:t>Memory modules are an assembly of memory chips on a small board that plugs vertically onto a single socket on the motherboard. </a:t>
            </a:r>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Memory controller</a:t>
            </a:r>
          </a:p>
        </p:txBody>
      </p:sp>
      <p:sp>
        <p:nvSpPr>
          <p:cNvPr id="3" name="Content Placeholder 2"/>
          <p:cNvSpPr>
            <a:spLocks noGrp="1"/>
          </p:cNvSpPr>
          <p:nvPr>
            <p:ph idx="1"/>
          </p:nvPr>
        </p:nvSpPr>
        <p:spPr/>
        <p:txBody>
          <a:bodyPr rtlCol="0">
            <a:normAutofit lnSpcReduction="10000"/>
          </a:bodyPr>
          <a:lstStyle/>
          <a:p>
            <a:pPr marL="438912" indent="-320040" eaLnBrk="1" fontAlgn="auto" hangingPunct="1">
              <a:spcBef>
                <a:spcPts val="0"/>
              </a:spcBef>
              <a:spcAft>
                <a:spcPts val="0"/>
              </a:spcAft>
              <a:buFont typeface="Wingdings 2"/>
              <a:buChar char=""/>
              <a:defRPr/>
            </a:pPr>
            <a:r>
              <a:rPr lang="en-US" sz="2600" dirty="0"/>
              <a:t>Recall that in a dynamic memory chip, to reduce the number of pins, multiplexed addresses are used. </a:t>
            </a:r>
          </a:p>
          <a:p>
            <a:pPr marL="438912" indent="-320040" eaLnBrk="1" fontAlgn="auto" hangingPunct="1">
              <a:spcBef>
                <a:spcPts val="0"/>
              </a:spcBef>
              <a:spcAft>
                <a:spcPts val="0"/>
              </a:spcAft>
              <a:buFont typeface="Wingdings 2"/>
              <a:buChar char=""/>
              <a:defRPr/>
            </a:pPr>
            <a:r>
              <a:rPr lang="en-US" sz="2600" dirty="0"/>
              <a:t>Address is divided into two parts:</a:t>
            </a:r>
          </a:p>
          <a:p>
            <a:pPr marL="731520" lvl="1" indent="-274320" eaLnBrk="1" fontAlgn="auto" hangingPunct="1">
              <a:spcAft>
                <a:spcPts val="0"/>
              </a:spcAft>
              <a:buFont typeface="Wingdings"/>
              <a:buChar char=""/>
              <a:defRPr/>
            </a:pPr>
            <a:r>
              <a:rPr lang="en-US" sz="2000" dirty="0">
                <a:solidFill>
                  <a:schemeClr val="accent2"/>
                </a:solidFill>
              </a:rPr>
              <a:t>High-order address bits select a row in the array.</a:t>
            </a:r>
          </a:p>
          <a:p>
            <a:pPr marL="996633" lvl="2" indent="-274320" eaLnBrk="1" fontAlgn="auto" hangingPunct="1">
              <a:spcAft>
                <a:spcPts val="0"/>
              </a:spcAft>
              <a:buFont typeface="Wingdings"/>
              <a:buChar char=""/>
              <a:defRPr/>
            </a:pPr>
            <a:r>
              <a:rPr lang="en-US" sz="2000" dirty="0">
                <a:solidFill>
                  <a:schemeClr val="accent2"/>
                </a:solidFill>
              </a:rPr>
              <a:t>They are provided first, and latched using RAS signal.</a:t>
            </a:r>
          </a:p>
          <a:p>
            <a:pPr marL="731520" lvl="1" indent="-274320" eaLnBrk="1" fontAlgn="auto" hangingPunct="1">
              <a:spcAft>
                <a:spcPts val="0"/>
              </a:spcAft>
              <a:buFont typeface="Wingdings"/>
              <a:buChar char=""/>
              <a:defRPr/>
            </a:pPr>
            <a:r>
              <a:rPr lang="en-US" sz="2000" dirty="0">
                <a:solidFill>
                  <a:schemeClr val="accent2"/>
                </a:solidFill>
              </a:rPr>
              <a:t>Low-order address bits select a column in the row. </a:t>
            </a:r>
          </a:p>
          <a:p>
            <a:pPr marL="996633" lvl="2" indent="-274320" eaLnBrk="1" fontAlgn="auto" hangingPunct="1">
              <a:spcAft>
                <a:spcPts val="0"/>
              </a:spcAft>
              <a:buFont typeface="Wingdings"/>
              <a:buChar char=""/>
              <a:defRPr/>
            </a:pPr>
            <a:r>
              <a:rPr lang="en-US" sz="2000" dirty="0">
                <a:solidFill>
                  <a:schemeClr val="accent2"/>
                </a:solidFill>
              </a:rPr>
              <a:t>They are provided later, and latched using CAS signal. </a:t>
            </a:r>
          </a:p>
          <a:p>
            <a:pPr marL="438912" indent="-320040" eaLnBrk="1" fontAlgn="auto" hangingPunct="1">
              <a:spcBef>
                <a:spcPts val="0"/>
              </a:spcBef>
              <a:spcAft>
                <a:spcPts val="0"/>
              </a:spcAft>
              <a:buFont typeface="Wingdings 2"/>
              <a:buChar char=""/>
              <a:defRPr/>
            </a:pPr>
            <a:r>
              <a:rPr lang="en-US" sz="2600" dirty="0"/>
              <a:t>However, a </a:t>
            </a:r>
            <a:r>
              <a:rPr lang="en-US" sz="2600" dirty="0">
                <a:solidFill>
                  <a:srgbClr val="CC3300"/>
                </a:solidFill>
              </a:rPr>
              <a:t>processor issues all address bits at the same time. </a:t>
            </a:r>
          </a:p>
          <a:p>
            <a:pPr marL="438912" indent="-320040" eaLnBrk="1" fontAlgn="auto" hangingPunct="1">
              <a:spcBef>
                <a:spcPts val="0"/>
              </a:spcBef>
              <a:spcAft>
                <a:spcPts val="0"/>
              </a:spcAft>
              <a:buFont typeface="Wingdings 2"/>
              <a:buChar char=""/>
              <a:defRPr/>
            </a:pPr>
            <a:r>
              <a:rPr lang="en-US" sz="2600" dirty="0"/>
              <a:t>In order to </a:t>
            </a:r>
            <a:r>
              <a:rPr lang="en-US" sz="2600" dirty="0">
                <a:solidFill>
                  <a:srgbClr val="CC3300"/>
                </a:solidFill>
              </a:rPr>
              <a:t>achieve the multiplexing, memory </a:t>
            </a:r>
          </a:p>
          <a:p>
            <a:pPr marL="438912" indent="-320040" eaLnBrk="1" fontAlgn="auto" hangingPunct="1">
              <a:spcBef>
                <a:spcPts val="0"/>
              </a:spcBef>
              <a:spcAft>
                <a:spcPts val="0"/>
              </a:spcAft>
              <a:buFont typeface="Wingdings 2"/>
              <a:buNone/>
              <a:defRPr/>
            </a:pPr>
            <a:r>
              <a:rPr lang="en-US" sz="2600" dirty="0">
                <a:solidFill>
                  <a:srgbClr val="CC3300"/>
                </a:solidFill>
              </a:rPr>
              <a:t>	controller circuit is inserted between the processor </a:t>
            </a:r>
          </a:p>
          <a:p>
            <a:pPr marL="438912" indent="-320040" eaLnBrk="1" fontAlgn="auto" hangingPunct="1">
              <a:spcBef>
                <a:spcPts val="0"/>
              </a:spcBef>
              <a:spcAft>
                <a:spcPts val="0"/>
              </a:spcAft>
              <a:buFont typeface="Wingdings 2"/>
              <a:buNone/>
              <a:defRPr/>
            </a:pPr>
            <a:r>
              <a:rPr lang="en-US" sz="2600" dirty="0">
                <a:solidFill>
                  <a:srgbClr val="CC3300"/>
                </a:solidFill>
              </a:rPr>
              <a:t>	and memory.</a:t>
            </a:r>
            <a:r>
              <a:rPr lang="en-US" sz="2600" dirty="0"/>
              <a:t> </a:t>
            </a:r>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laceholder 3"/>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6F5B5BE8-D727-4682-826B-F790B128989A}" type="slidenum">
              <a:rPr lang="en-US" altLang="en-US">
                <a:solidFill>
                  <a:srgbClr val="3F3F3F"/>
                </a:solidFill>
                <a:latin typeface="Corbel" panose="020B0503020204020204" pitchFamily="34" charset="0"/>
              </a:rPr>
              <a:pPr algn="l" eaLnBrk="1" hangingPunct="1"/>
              <a:t>16</a:t>
            </a:fld>
            <a:endParaRPr lang="en-US" altLang="en-US">
              <a:solidFill>
                <a:srgbClr val="3F3F3F"/>
              </a:solidFill>
              <a:latin typeface="Corbel" panose="020B0503020204020204" pitchFamily="34" charset="0"/>
            </a:endParaRPr>
          </a:p>
        </p:txBody>
      </p:sp>
      <p:sp>
        <p:nvSpPr>
          <p:cNvPr id="397379" name="Rectangle 67"/>
          <p:cNvSpPr>
            <a:spLocks noChangeArrowheads="1"/>
          </p:cNvSpPr>
          <p:nvPr/>
        </p:nvSpPr>
        <p:spPr bwMode="auto">
          <a:xfrm>
            <a:off x="762000" y="1857375"/>
            <a:ext cx="7724775" cy="3400425"/>
          </a:xfrm>
          <a:prstGeom prst="rect">
            <a:avLst/>
          </a:prstGeom>
          <a:solidFill>
            <a:schemeClr val="accent1">
              <a:lumMod val="40000"/>
              <a:lumOff val="60000"/>
            </a:schemeClr>
          </a:solidFill>
          <a:ln w="12700">
            <a:solidFill>
              <a:schemeClr val="accent1"/>
            </a:solid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97314" name="Rectangle 2"/>
          <p:cNvSpPr>
            <a:spLocks noGrp="1" noChangeArrowheads="1"/>
          </p:cNvSpPr>
          <p:nvPr>
            <p:ph type="title"/>
          </p:nvPr>
        </p:nvSpPr>
        <p:spPr>
          <a:xfrm>
            <a:off x="457200" y="152400"/>
            <a:ext cx="8229600" cy="1251062"/>
          </a:xfrm>
        </p:spPr>
        <p:txBody>
          <a:bodyPr/>
          <a:lstStyle/>
          <a:p>
            <a:pPr eaLnBrk="1" fontAlgn="auto" hangingPunct="1">
              <a:spcAft>
                <a:spcPts val="0"/>
              </a:spcAft>
              <a:defRPr/>
            </a:pPr>
            <a:r>
              <a:rPr lang="en-US">
                <a:solidFill>
                  <a:schemeClr val="accent1">
                    <a:satMod val="150000"/>
                  </a:schemeClr>
                </a:solidFill>
              </a:rPr>
              <a:t>Memory controller (contd..)</a:t>
            </a:r>
          </a:p>
        </p:txBody>
      </p:sp>
      <p:sp>
        <p:nvSpPr>
          <p:cNvPr id="24581" name="Freeform 4"/>
          <p:cNvSpPr>
            <a:spLocks/>
          </p:cNvSpPr>
          <p:nvPr/>
        </p:nvSpPr>
        <p:spPr bwMode="auto">
          <a:xfrm>
            <a:off x="5345113" y="2327275"/>
            <a:ext cx="1536700" cy="196850"/>
          </a:xfrm>
          <a:custGeom>
            <a:avLst/>
            <a:gdLst>
              <a:gd name="T0" fmla="*/ 0 w 70"/>
              <a:gd name="T1" fmla="*/ 2147483647 h 9"/>
              <a:gd name="T2" fmla="*/ 2147483647 w 70"/>
              <a:gd name="T3" fmla="*/ 2147483647 h 9"/>
              <a:gd name="T4" fmla="*/ 2147483647 w 70"/>
              <a:gd name="T5" fmla="*/ 2147483647 h 9"/>
              <a:gd name="T6" fmla="*/ 2147483647 w 70"/>
              <a:gd name="T7" fmla="*/ 1913578722 h 9"/>
              <a:gd name="T8" fmla="*/ 2147483647 w 70"/>
              <a:gd name="T9" fmla="*/ 0 h 9"/>
              <a:gd name="T10" fmla="*/ 2147483647 w 70"/>
              <a:gd name="T11" fmla="*/ 956778425 h 9"/>
              <a:gd name="T12" fmla="*/ 0 w 70"/>
              <a:gd name="T13" fmla="*/ 956778425 h 9"/>
              <a:gd name="T14" fmla="*/ 0 60000 65536"/>
              <a:gd name="T15" fmla="*/ 0 60000 65536"/>
              <a:gd name="T16" fmla="*/ 0 60000 65536"/>
              <a:gd name="T17" fmla="*/ 0 60000 65536"/>
              <a:gd name="T18" fmla="*/ 0 60000 65536"/>
              <a:gd name="T19" fmla="*/ 0 60000 65536"/>
              <a:gd name="T20" fmla="*/ 0 60000 65536"/>
              <a:gd name="T21" fmla="*/ 0 w 70"/>
              <a:gd name="T22" fmla="*/ 0 h 9"/>
              <a:gd name="T23" fmla="*/ 70 w 70"/>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9">
                <a:moveTo>
                  <a:pt x="0" y="7"/>
                </a:moveTo>
                <a:lnTo>
                  <a:pt x="62" y="7"/>
                </a:lnTo>
                <a:lnTo>
                  <a:pt x="62" y="9"/>
                </a:lnTo>
                <a:lnTo>
                  <a:pt x="70" y="4"/>
                </a:lnTo>
                <a:lnTo>
                  <a:pt x="62" y="0"/>
                </a:lnTo>
                <a:lnTo>
                  <a:pt x="62" y="2"/>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2" name="Freeform 5"/>
          <p:cNvSpPr>
            <a:spLocks/>
          </p:cNvSpPr>
          <p:nvPr/>
        </p:nvSpPr>
        <p:spPr bwMode="auto">
          <a:xfrm>
            <a:off x="2400300" y="4654550"/>
            <a:ext cx="4217988" cy="198438"/>
          </a:xfrm>
          <a:custGeom>
            <a:avLst/>
            <a:gdLst>
              <a:gd name="T0" fmla="*/ 2147483647 w 192"/>
              <a:gd name="T1" fmla="*/ 972279986 h 9"/>
              <a:gd name="T2" fmla="*/ 2147483647 w 192"/>
              <a:gd name="T3" fmla="*/ 972279986 h 9"/>
              <a:gd name="T4" fmla="*/ 2147483647 w 192"/>
              <a:gd name="T5" fmla="*/ 0 h 9"/>
              <a:gd name="T6" fmla="*/ 0 w 192"/>
              <a:gd name="T7" fmla="*/ 1944582021 h 9"/>
              <a:gd name="T8" fmla="*/ 2147483647 w 192"/>
              <a:gd name="T9" fmla="*/ 2147483647 h 9"/>
              <a:gd name="T10" fmla="*/ 2147483647 w 192"/>
              <a:gd name="T11" fmla="*/ 2147483647 h 9"/>
              <a:gd name="T12" fmla="*/ 2147483647 w 192"/>
              <a:gd name="T13" fmla="*/ 2147483647 h 9"/>
              <a:gd name="T14" fmla="*/ 0 60000 65536"/>
              <a:gd name="T15" fmla="*/ 0 60000 65536"/>
              <a:gd name="T16" fmla="*/ 0 60000 65536"/>
              <a:gd name="T17" fmla="*/ 0 60000 65536"/>
              <a:gd name="T18" fmla="*/ 0 60000 65536"/>
              <a:gd name="T19" fmla="*/ 0 60000 65536"/>
              <a:gd name="T20" fmla="*/ 0 60000 65536"/>
              <a:gd name="T21" fmla="*/ 0 w 192"/>
              <a:gd name="T22" fmla="*/ 0 h 9"/>
              <a:gd name="T23" fmla="*/ 192 w 19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 h="9">
                <a:moveTo>
                  <a:pt x="191" y="2"/>
                </a:moveTo>
                <a:lnTo>
                  <a:pt x="8" y="2"/>
                </a:lnTo>
                <a:lnTo>
                  <a:pt x="8" y="0"/>
                </a:lnTo>
                <a:lnTo>
                  <a:pt x="0" y="4"/>
                </a:lnTo>
                <a:lnTo>
                  <a:pt x="8" y="9"/>
                </a:lnTo>
                <a:lnTo>
                  <a:pt x="8" y="6"/>
                </a:lnTo>
                <a:lnTo>
                  <a:pt x="192" y="6"/>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3" name="Rectangle 6"/>
          <p:cNvSpPr>
            <a:spLocks noChangeArrowheads="1"/>
          </p:cNvSpPr>
          <p:nvPr/>
        </p:nvSpPr>
        <p:spPr bwMode="auto">
          <a:xfrm>
            <a:off x="1303338" y="3468688"/>
            <a:ext cx="7921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Processor</a:t>
            </a:r>
            <a:endParaRPr lang="en-CA" altLang="en-US" sz="2400">
              <a:latin typeface="Corbel" panose="020B0503020204020204" pitchFamily="34" charset="0"/>
            </a:endParaRPr>
          </a:p>
        </p:txBody>
      </p:sp>
      <p:sp>
        <p:nvSpPr>
          <p:cNvPr id="24584" name="Freeform 7"/>
          <p:cNvSpPr>
            <a:spLocks/>
          </p:cNvSpPr>
          <p:nvPr/>
        </p:nvSpPr>
        <p:spPr bwMode="auto">
          <a:xfrm>
            <a:off x="6508750" y="4654550"/>
            <a:ext cx="373063" cy="176213"/>
          </a:xfrm>
          <a:custGeom>
            <a:avLst/>
            <a:gdLst>
              <a:gd name="T0" fmla="*/ 0 w 17"/>
              <a:gd name="T1" fmla="*/ 2147483647 h 8"/>
              <a:gd name="T2" fmla="*/ 2147483647 w 17"/>
              <a:gd name="T3" fmla="*/ 2147483647 h 8"/>
              <a:gd name="T4" fmla="*/ 2147483647 w 17"/>
              <a:gd name="T5" fmla="*/ 2147483647 h 8"/>
              <a:gd name="T6" fmla="*/ 2147483647 w 17"/>
              <a:gd name="T7" fmla="*/ 1940699612 h 8"/>
              <a:gd name="T8" fmla="*/ 2147483647 w 17"/>
              <a:gd name="T9" fmla="*/ 0 h 8"/>
              <a:gd name="T10" fmla="*/ 2147483647 w 17"/>
              <a:gd name="T11" fmla="*/ 970338793 h 8"/>
              <a:gd name="T12" fmla="*/ 0 w 17"/>
              <a:gd name="T13" fmla="*/ 970338793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0" y="6"/>
                </a:moveTo>
                <a:lnTo>
                  <a:pt x="8" y="6"/>
                </a:lnTo>
                <a:lnTo>
                  <a:pt x="8" y="8"/>
                </a:lnTo>
                <a:lnTo>
                  <a:pt x="17" y="4"/>
                </a:lnTo>
                <a:lnTo>
                  <a:pt x="8" y="0"/>
                </a:lnTo>
                <a:lnTo>
                  <a:pt x="8" y="2"/>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5" name="Freeform 8"/>
          <p:cNvSpPr>
            <a:spLocks/>
          </p:cNvSpPr>
          <p:nvPr/>
        </p:nvSpPr>
        <p:spPr bwMode="auto">
          <a:xfrm>
            <a:off x="2379663" y="2414588"/>
            <a:ext cx="1581150" cy="198437"/>
          </a:xfrm>
          <a:custGeom>
            <a:avLst/>
            <a:gdLst>
              <a:gd name="T0" fmla="*/ 0 w 72"/>
              <a:gd name="T1" fmla="*/ 2147483647 h 9"/>
              <a:gd name="T2" fmla="*/ 2147483647 w 72"/>
              <a:gd name="T3" fmla="*/ 2147483647 h 9"/>
              <a:gd name="T4" fmla="*/ 2147483647 w 72"/>
              <a:gd name="T5" fmla="*/ 2147483647 h 9"/>
              <a:gd name="T6" fmla="*/ 2147483647 w 72"/>
              <a:gd name="T7" fmla="*/ 2147483647 h 9"/>
              <a:gd name="T8" fmla="*/ 2147483647 w 72"/>
              <a:gd name="T9" fmla="*/ 0 h 9"/>
              <a:gd name="T10" fmla="*/ 2147483647 w 72"/>
              <a:gd name="T11" fmla="*/ 972275087 h 9"/>
              <a:gd name="T12" fmla="*/ 0 w 72"/>
              <a:gd name="T13" fmla="*/ 972275087 h 9"/>
              <a:gd name="T14" fmla="*/ 0 60000 65536"/>
              <a:gd name="T15" fmla="*/ 0 60000 65536"/>
              <a:gd name="T16" fmla="*/ 0 60000 65536"/>
              <a:gd name="T17" fmla="*/ 0 60000 65536"/>
              <a:gd name="T18" fmla="*/ 0 60000 65536"/>
              <a:gd name="T19" fmla="*/ 0 60000 65536"/>
              <a:gd name="T20" fmla="*/ 0 60000 65536"/>
              <a:gd name="T21" fmla="*/ 0 w 72"/>
              <a:gd name="T22" fmla="*/ 0 h 9"/>
              <a:gd name="T23" fmla="*/ 72 w 7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9">
                <a:moveTo>
                  <a:pt x="0" y="7"/>
                </a:moveTo>
                <a:lnTo>
                  <a:pt x="63" y="7"/>
                </a:lnTo>
                <a:lnTo>
                  <a:pt x="63" y="9"/>
                </a:lnTo>
                <a:lnTo>
                  <a:pt x="72" y="5"/>
                </a:lnTo>
                <a:lnTo>
                  <a:pt x="63" y="0"/>
                </a:lnTo>
                <a:lnTo>
                  <a:pt x="63" y="2"/>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6" name="Freeform 9"/>
          <p:cNvSpPr>
            <a:spLocks/>
          </p:cNvSpPr>
          <p:nvPr/>
        </p:nvSpPr>
        <p:spPr bwMode="auto">
          <a:xfrm>
            <a:off x="6750050" y="2809875"/>
            <a:ext cx="131763" cy="44450"/>
          </a:xfrm>
          <a:custGeom>
            <a:avLst/>
            <a:gdLst>
              <a:gd name="T0" fmla="*/ 0 w 6"/>
              <a:gd name="T1" fmla="*/ 987901126 h 2"/>
              <a:gd name="T2" fmla="*/ 2147483647 w 6"/>
              <a:gd name="T3" fmla="*/ 493950563 h 2"/>
              <a:gd name="T4" fmla="*/ 0 w 6"/>
              <a:gd name="T5" fmla="*/ 0 h 2"/>
              <a:gd name="T6" fmla="*/ 0 w 6"/>
              <a:gd name="T7" fmla="*/ 493950563 h 2"/>
              <a:gd name="T8" fmla="*/ 0 w 6"/>
              <a:gd name="T9" fmla="*/ 98790112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7" name="Freeform 10"/>
          <p:cNvSpPr>
            <a:spLocks/>
          </p:cNvSpPr>
          <p:nvPr/>
        </p:nvSpPr>
        <p:spPr bwMode="auto">
          <a:xfrm>
            <a:off x="6750050" y="2809875"/>
            <a:ext cx="131763" cy="44450"/>
          </a:xfrm>
          <a:custGeom>
            <a:avLst/>
            <a:gdLst>
              <a:gd name="T0" fmla="*/ 0 w 83"/>
              <a:gd name="T1" fmla="*/ 70564381 h 28"/>
              <a:gd name="T2" fmla="*/ 209174579 w 83"/>
              <a:gd name="T3" fmla="*/ 35282190 h 28"/>
              <a:gd name="T4" fmla="*/ 0 w 83"/>
              <a:gd name="T5" fmla="*/ 0 h 28"/>
              <a:gd name="T6" fmla="*/ 0 w 83"/>
              <a:gd name="T7" fmla="*/ 35282190 h 28"/>
              <a:gd name="T8" fmla="*/ 0 w 83"/>
              <a:gd name="T9" fmla="*/ 70564381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8" name="Line 11"/>
          <p:cNvSpPr>
            <a:spLocks noChangeShapeType="1"/>
          </p:cNvSpPr>
          <p:nvPr/>
        </p:nvSpPr>
        <p:spPr bwMode="auto">
          <a:xfrm flipH="1">
            <a:off x="5345113" y="2832100"/>
            <a:ext cx="140493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9" name="Freeform 12"/>
          <p:cNvSpPr>
            <a:spLocks/>
          </p:cNvSpPr>
          <p:nvPr/>
        </p:nvSpPr>
        <p:spPr bwMode="auto">
          <a:xfrm>
            <a:off x="6750050" y="3162300"/>
            <a:ext cx="131763" cy="42863"/>
          </a:xfrm>
          <a:custGeom>
            <a:avLst/>
            <a:gdLst>
              <a:gd name="T0" fmla="*/ 0 w 6"/>
              <a:gd name="T1" fmla="*/ 918618281 h 2"/>
              <a:gd name="T2" fmla="*/ 2147483647 w 6"/>
              <a:gd name="T3" fmla="*/ 459319856 h 2"/>
              <a:gd name="T4" fmla="*/ 0 w 6"/>
              <a:gd name="T5" fmla="*/ 0 h 2"/>
              <a:gd name="T6" fmla="*/ 0 w 6"/>
              <a:gd name="T7" fmla="*/ 459319856 h 2"/>
              <a:gd name="T8" fmla="*/ 0 w 6"/>
              <a:gd name="T9" fmla="*/ 918618281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90" name="Freeform 13"/>
          <p:cNvSpPr>
            <a:spLocks/>
          </p:cNvSpPr>
          <p:nvPr/>
        </p:nvSpPr>
        <p:spPr bwMode="auto">
          <a:xfrm>
            <a:off x="6750050" y="3162300"/>
            <a:ext cx="131763" cy="42863"/>
          </a:xfrm>
          <a:custGeom>
            <a:avLst/>
            <a:gdLst>
              <a:gd name="T0" fmla="*/ 0 w 83"/>
              <a:gd name="T1" fmla="*/ 68045812 h 27"/>
              <a:gd name="T2" fmla="*/ 209174579 w 83"/>
              <a:gd name="T3" fmla="*/ 32763210 h 27"/>
              <a:gd name="T4" fmla="*/ 0 w 83"/>
              <a:gd name="T5" fmla="*/ 0 h 27"/>
              <a:gd name="T6" fmla="*/ 0 w 83"/>
              <a:gd name="T7" fmla="*/ 32763210 h 27"/>
              <a:gd name="T8" fmla="*/ 0 w 83"/>
              <a:gd name="T9" fmla="*/ 68045812 h 27"/>
              <a:gd name="T10" fmla="*/ 0 60000 65536"/>
              <a:gd name="T11" fmla="*/ 0 60000 65536"/>
              <a:gd name="T12" fmla="*/ 0 60000 65536"/>
              <a:gd name="T13" fmla="*/ 0 60000 65536"/>
              <a:gd name="T14" fmla="*/ 0 60000 65536"/>
              <a:gd name="T15" fmla="*/ 0 w 83"/>
              <a:gd name="T16" fmla="*/ 0 h 27"/>
              <a:gd name="T17" fmla="*/ 83 w 83"/>
              <a:gd name="T18" fmla="*/ 27 h 27"/>
            </a:gdLst>
            <a:ahLst/>
            <a:cxnLst>
              <a:cxn ang="T10">
                <a:pos x="T0" y="T1"/>
              </a:cxn>
              <a:cxn ang="T11">
                <a:pos x="T2" y="T3"/>
              </a:cxn>
              <a:cxn ang="T12">
                <a:pos x="T4" y="T5"/>
              </a:cxn>
              <a:cxn ang="T13">
                <a:pos x="T6" y="T7"/>
              </a:cxn>
              <a:cxn ang="T14">
                <a:pos x="T8" y="T9"/>
              </a:cxn>
            </a:cxnLst>
            <a:rect l="T15" t="T16" r="T17" b="T18"/>
            <a:pathLst>
              <a:path w="83" h="27">
                <a:moveTo>
                  <a:pt x="0" y="27"/>
                </a:moveTo>
                <a:lnTo>
                  <a:pt x="83" y="13"/>
                </a:lnTo>
                <a:lnTo>
                  <a:pt x="0" y="0"/>
                </a:lnTo>
                <a:lnTo>
                  <a:pt x="0" y="13"/>
                </a:lnTo>
                <a:lnTo>
                  <a:pt x="0" y="27"/>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91" name="Line 14"/>
          <p:cNvSpPr>
            <a:spLocks noChangeShapeType="1"/>
          </p:cNvSpPr>
          <p:nvPr/>
        </p:nvSpPr>
        <p:spPr bwMode="auto">
          <a:xfrm flipH="1">
            <a:off x="5345113" y="3182938"/>
            <a:ext cx="1404937"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2" name="Freeform 15"/>
          <p:cNvSpPr>
            <a:spLocks/>
          </p:cNvSpPr>
          <p:nvPr/>
        </p:nvSpPr>
        <p:spPr bwMode="auto">
          <a:xfrm>
            <a:off x="6750050" y="3513138"/>
            <a:ext cx="131763" cy="44450"/>
          </a:xfrm>
          <a:custGeom>
            <a:avLst/>
            <a:gdLst>
              <a:gd name="T0" fmla="*/ 0 w 6"/>
              <a:gd name="T1" fmla="*/ 987901126 h 2"/>
              <a:gd name="T2" fmla="*/ 2147483647 w 6"/>
              <a:gd name="T3" fmla="*/ 493950563 h 2"/>
              <a:gd name="T4" fmla="*/ 0 w 6"/>
              <a:gd name="T5" fmla="*/ 0 h 2"/>
              <a:gd name="T6" fmla="*/ 0 w 6"/>
              <a:gd name="T7" fmla="*/ 493950563 h 2"/>
              <a:gd name="T8" fmla="*/ 0 w 6"/>
              <a:gd name="T9" fmla="*/ 98790112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93" name="Freeform 16"/>
          <p:cNvSpPr>
            <a:spLocks/>
          </p:cNvSpPr>
          <p:nvPr/>
        </p:nvSpPr>
        <p:spPr bwMode="auto">
          <a:xfrm>
            <a:off x="6750050" y="3513138"/>
            <a:ext cx="131763" cy="44450"/>
          </a:xfrm>
          <a:custGeom>
            <a:avLst/>
            <a:gdLst>
              <a:gd name="T0" fmla="*/ 0 w 83"/>
              <a:gd name="T1" fmla="*/ 70564381 h 28"/>
              <a:gd name="T2" fmla="*/ 209174579 w 83"/>
              <a:gd name="T3" fmla="*/ 35282190 h 28"/>
              <a:gd name="T4" fmla="*/ 0 w 83"/>
              <a:gd name="T5" fmla="*/ 0 h 28"/>
              <a:gd name="T6" fmla="*/ 0 w 83"/>
              <a:gd name="T7" fmla="*/ 35282190 h 28"/>
              <a:gd name="T8" fmla="*/ 0 w 83"/>
              <a:gd name="T9" fmla="*/ 70564381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94" name="Line 17"/>
          <p:cNvSpPr>
            <a:spLocks noChangeShapeType="1"/>
          </p:cNvSpPr>
          <p:nvPr/>
        </p:nvSpPr>
        <p:spPr bwMode="auto">
          <a:xfrm flipH="1">
            <a:off x="5345113" y="3535363"/>
            <a:ext cx="1404937"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Freeform 18"/>
          <p:cNvSpPr>
            <a:spLocks/>
          </p:cNvSpPr>
          <p:nvPr/>
        </p:nvSpPr>
        <p:spPr bwMode="auto">
          <a:xfrm>
            <a:off x="6750050" y="3863975"/>
            <a:ext cx="131763" cy="44450"/>
          </a:xfrm>
          <a:custGeom>
            <a:avLst/>
            <a:gdLst>
              <a:gd name="T0" fmla="*/ 0 w 6"/>
              <a:gd name="T1" fmla="*/ 987901126 h 2"/>
              <a:gd name="T2" fmla="*/ 2147483647 w 6"/>
              <a:gd name="T3" fmla="*/ 493950563 h 2"/>
              <a:gd name="T4" fmla="*/ 0 w 6"/>
              <a:gd name="T5" fmla="*/ 0 h 2"/>
              <a:gd name="T6" fmla="*/ 0 w 6"/>
              <a:gd name="T7" fmla="*/ 493950563 h 2"/>
              <a:gd name="T8" fmla="*/ 0 w 6"/>
              <a:gd name="T9" fmla="*/ 98790112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96" name="Freeform 19"/>
          <p:cNvSpPr>
            <a:spLocks/>
          </p:cNvSpPr>
          <p:nvPr/>
        </p:nvSpPr>
        <p:spPr bwMode="auto">
          <a:xfrm>
            <a:off x="6750050" y="3863975"/>
            <a:ext cx="131763" cy="44450"/>
          </a:xfrm>
          <a:custGeom>
            <a:avLst/>
            <a:gdLst>
              <a:gd name="T0" fmla="*/ 0 w 83"/>
              <a:gd name="T1" fmla="*/ 70564381 h 28"/>
              <a:gd name="T2" fmla="*/ 209174579 w 83"/>
              <a:gd name="T3" fmla="*/ 35282190 h 28"/>
              <a:gd name="T4" fmla="*/ 0 w 83"/>
              <a:gd name="T5" fmla="*/ 0 h 28"/>
              <a:gd name="T6" fmla="*/ 0 w 83"/>
              <a:gd name="T7" fmla="*/ 35282190 h 28"/>
              <a:gd name="T8" fmla="*/ 0 w 83"/>
              <a:gd name="T9" fmla="*/ 70564381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97" name="Line 20"/>
          <p:cNvSpPr>
            <a:spLocks noChangeShapeType="1"/>
          </p:cNvSpPr>
          <p:nvPr/>
        </p:nvSpPr>
        <p:spPr bwMode="auto">
          <a:xfrm flipH="1">
            <a:off x="5345113" y="3886200"/>
            <a:ext cx="140493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Rectangle 21"/>
          <p:cNvSpPr>
            <a:spLocks noChangeArrowheads="1"/>
          </p:cNvSpPr>
          <p:nvPr/>
        </p:nvSpPr>
        <p:spPr bwMode="auto">
          <a:xfrm>
            <a:off x="5894388" y="2568575"/>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R</a:t>
            </a:r>
            <a:endParaRPr lang="en-CA" altLang="en-US" sz="2400">
              <a:latin typeface="Corbel" panose="020B0503020204020204" pitchFamily="34" charset="0"/>
            </a:endParaRPr>
          </a:p>
        </p:txBody>
      </p:sp>
      <p:sp>
        <p:nvSpPr>
          <p:cNvPr id="24599" name="Rectangle 22"/>
          <p:cNvSpPr>
            <a:spLocks noChangeArrowheads="1"/>
          </p:cNvSpPr>
          <p:nvPr/>
        </p:nvSpPr>
        <p:spPr bwMode="auto">
          <a:xfrm>
            <a:off x="6048375" y="2568575"/>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A</a:t>
            </a:r>
            <a:endParaRPr lang="en-CA" altLang="en-US" sz="2400">
              <a:latin typeface="Corbel" panose="020B0503020204020204" pitchFamily="34" charset="0"/>
            </a:endParaRPr>
          </a:p>
        </p:txBody>
      </p:sp>
      <p:sp>
        <p:nvSpPr>
          <p:cNvPr id="24600" name="Rectangle 23"/>
          <p:cNvSpPr>
            <a:spLocks noChangeArrowheads="1"/>
          </p:cNvSpPr>
          <p:nvPr/>
        </p:nvSpPr>
        <p:spPr bwMode="auto">
          <a:xfrm>
            <a:off x="6200775" y="2568575"/>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S</a:t>
            </a:r>
            <a:endParaRPr lang="en-CA" altLang="en-US" sz="2400">
              <a:latin typeface="Corbel" panose="020B0503020204020204" pitchFamily="34" charset="0"/>
            </a:endParaRPr>
          </a:p>
        </p:txBody>
      </p:sp>
      <p:sp>
        <p:nvSpPr>
          <p:cNvPr id="24601" name="Line 24"/>
          <p:cNvSpPr>
            <a:spLocks noChangeShapeType="1"/>
          </p:cNvSpPr>
          <p:nvPr/>
        </p:nvSpPr>
        <p:spPr bwMode="auto">
          <a:xfrm flipH="1">
            <a:off x="5916613" y="2590800"/>
            <a:ext cx="373062"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2" name="Rectangle 25"/>
          <p:cNvSpPr>
            <a:spLocks noChangeArrowheads="1"/>
          </p:cNvSpPr>
          <p:nvPr/>
        </p:nvSpPr>
        <p:spPr bwMode="auto">
          <a:xfrm>
            <a:off x="5894388" y="2919413"/>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C</a:t>
            </a:r>
            <a:endParaRPr lang="en-CA" altLang="en-US" sz="2400">
              <a:latin typeface="Corbel" panose="020B0503020204020204" pitchFamily="34" charset="0"/>
            </a:endParaRPr>
          </a:p>
        </p:txBody>
      </p:sp>
      <p:sp>
        <p:nvSpPr>
          <p:cNvPr id="24603" name="Rectangle 26"/>
          <p:cNvSpPr>
            <a:spLocks noChangeArrowheads="1"/>
          </p:cNvSpPr>
          <p:nvPr/>
        </p:nvSpPr>
        <p:spPr bwMode="auto">
          <a:xfrm>
            <a:off x="6048375" y="2919413"/>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A</a:t>
            </a:r>
            <a:endParaRPr lang="en-CA" altLang="en-US" sz="2400">
              <a:latin typeface="Corbel" panose="020B0503020204020204" pitchFamily="34" charset="0"/>
            </a:endParaRPr>
          </a:p>
        </p:txBody>
      </p:sp>
      <p:sp>
        <p:nvSpPr>
          <p:cNvPr id="24604" name="Rectangle 27"/>
          <p:cNvSpPr>
            <a:spLocks noChangeArrowheads="1"/>
          </p:cNvSpPr>
          <p:nvPr/>
        </p:nvSpPr>
        <p:spPr bwMode="auto">
          <a:xfrm>
            <a:off x="6200775" y="2919413"/>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S</a:t>
            </a:r>
            <a:endParaRPr lang="en-CA" altLang="en-US" sz="2400">
              <a:latin typeface="Corbel" panose="020B0503020204020204" pitchFamily="34" charset="0"/>
            </a:endParaRPr>
          </a:p>
        </p:txBody>
      </p:sp>
      <p:sp>
        <p:nvSpPr>
          <p:cNvPr id="24605" name="Line 28"/>
          <p:cNvSpPr>
            <a:spLocks noChangeShapeType="1"/>
          </p:cNvSpPr>
          <p:nvPr/>
        </p:nvSpPr>
        <p:spPr bwMode="auto">
          <a:xfrm flipH="1">
            <a:off x="5916613" y="2941638"/>
            <a:ext cx="373062"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6" name="Rectangle 29"/>
          <p:cNvSpPr>
            <a:spLocks noChangeArrowheads="1"/>
          </p:cNvSpPr>
          <p:nvPr/>
        </p:nvSpPr>
        <p:spPr bwMode="auto">
          <a:xfrm>
            <a:off x="5894388" y="3270250"/>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R</a:t>
            </a:r>
            <a:endParaRPr lang="en-CA" altLang="en-US" sz="2400">
              <a:latin typeface="Corbel" panose="020B0503020204020204" pitchFamily="34" charset="0"/>
            </a:endParaRPr>
          </a:p>
        </p:txBody>
      </p:sp>
      <p:sp>
        <p:nvSpPr>
          <p:cNvPr id="24607" name="Rectangle 30"/>
          <p:cNvSpPr>
            <a:spLocks noChangeArrowheads="1"/>
          </p:cNvSpPr>
          <p:nvPr/>
        </p:nvSpPr>
        <p:spPr bwMode="auto">
          <a:xfrm>
            <a:off x="6026150" y="3270250"/>
            <a:ext cx="57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a:t>
            </a:r>
            <a:endParaRPr lang="en-CA" altLang="en-US" sz="2400">
              <a:latin typeface="Corbel" panose="020B0503020204020204" pitchFamily="34" charset="0"/>
            </a:endParaRPr>
          </a:p>
        </p:txBody>
      </p:sp>
      <p:sp>
        <p:nvSpPr>
          <p:cNvPr id="24608" name="Rectangle 31"/>
          <p:cNvSpPr>
            <a:spLocks noChangeArrowheads="1"/>
          </p:cNvSpPr>
          <p:nvPr/>
        </p:nvSpPr>
        <p:spPr bwMode="auto">
          <a:xfrm>
            <a:off x="6135688" y="3270250"/>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W</a:t>
            </a:r>
            <a:endParaRPr lang="en-CA" altLang="en-US" sz="2400">
              <a:latin typeface="Corbel" panose="020B0503020204020204" pitchFamily="34" charset="0"/>
            </a:endParaRPr>
          </a:p>
        </p:txBody>
      </p:sp>
      <p:sp>
        <p:nvSpPr>
          <p:cNvPr id="24609" name="Line 32"/>
          <p:cNvSpPr>
            <a:spLocks noChangeShapeType="1"/>
          </p:cNvSpPr>
          <p:nvPr/>
        </p:nvSpPr>
        <p:spPr bwMode="auto">
          <a:xfrm flipH="1">
            <a:off x="6135688" y="3294063"/>
            <a:ext cx="153987"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0" name="Rectangle 33"/>
          <p:cNvSpPr>
            <a:spLocks noChangeArrowheads="1"/>
          </p:cNvSpPr>
          <p:nvPr/>
        </p:nvSpPr>
        <p:spPr bwMode="auto">
          <a:xfrm>
            <a:off x="5894388" y="3995738"/>
            <a:ext cx="485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Clock</a:t>
            </a:r>
            <a:endParaRPr lang="en-CA" altLang="en-US" sz="2400">
              <a:latin typeface="Corbel" panose="020B0503020204020204" pitchFamily="34" charset="0"/>
            </a:endParaRPr>
          </a:p>
        </p:txBody>
      </p:sp>
      <p:sp>
        <p:nvSpPr>
          <p:cNvPr id="24611" name="Rectangle 34"/>
          <p:cNvSpPr>
            <a:spLocks noChangeArrowheads="1"/>
          </p:cNvSpPr>
          <p:nvPr/>
        </p:nvSpPr>
        <p:spPr bwMode="auto">
          <a:xfrm>
            <a:off x="2906713" y="2193925"/>
            <a:ext cx="666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Address</a:t>
            </a:r>
            <a:endParaRPr lang="en-CA" altLang="en-US" sz="2400">
              <a:latin typeface="Corbel" panose="020B0503020204020204" pitchFamily="34" charset="0"/>
            </a:endParaRPr>
          </a:p>
        </p:txBody>
      </p:sp>
      <p:sp>
        <p:nvSpPr>
          <p:cNvPr id="24612" name="Rectangle 35"/>
          <p:cNvSpPr>
            <a:spLocks noChangeArrowheads="1"/>
          </p:cNvSpPr>
          <p:nvPr/>
        </p:nvSpPr>
        <p:spPr bwMode="auto">
          <a:xfrm>
            <a:off x="5586413" y="1909763"/>
            <a:ext cx="1095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Row/Column</a:t>
            </a:r>
            <a:endParaRPr lang="en-CA" altLang="en-US" sz="2400">
              <a:latin typeface="Corbel" panose="020B0503020204020204" pitchFamily="34" charset="0"/>
            </a:endParaRPr>
          </a:p>
        </p:txBody>
      </p:sp>
      <p:sp>
        <p:nvSpPr>
          <p:cNvPr id="24613" name="Rectangle 36"/>
          <p:cNvSpPr>
            <a:spLocks noChangeArrowheads="1"/>
          </p:cNvSpPr>
          <p:nvPr/>
        </p:nvSpPr>
        <p:spPr bwMode="auto">
          <a:xfrm>
            <a:off x="5827713" y="2106613"/>
            <a:ext cx="611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address</a:t>
            </a:r>
            <a:endParaRPr lang="en-CA" altLang="en-US" sz="2400">
              <a:latin typeface="Corbel" panose="020B0503020204020204" pitchFamily="34" charset="0"/>
            </a:endParaRPr>
          </a:p>
        </p:txBody>
      </p:sp>
      <p:sp>
        <p:nvSpPr>
          <p:cNvPr id="24614" name="Rectangle 37"/>
          <p:cNvSpPr>
            <a:spLocks noChangeArrowheads="1"/>
          </p:cNvSpPr>
          <p:nvPr/>
        </p:nvSpPr>
        <p:spPr bwMode="auto">
          <a:xfrm>
            <a:off x="4311650" y="3028950"/>
            <a:ext cx="701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Memory</a:t>
            </a:r>
            <a:endParaRPr lang="en-CA" altLang="en-US" sz="2400">
              <a:latin typeface="Corbel" panose="020B0503020204020204" pitchFamily="34" charset="0"/>
            </a:endParaRPr>
          </a:p>
        </p:txBody>
      </p:sp>
      <p:sp>
        <p:nvSpPr>
          <p:cNvPr id="24615" name="Rectangle 38"/>
          <p:cNvSpPr>
            <a:spLocks noChangeArrowheads="1"/>
          </p:cNvSpPr>
          <p:nvPr/>
        </p:nvSpPr>
        <p:spPr bwMode="auto">
          <a:xfrm>
            <a:off x="4268788" y="3249613"/>
            <a:ext cx="793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controller</a:t>
            </a:r>
            <a:endParaRPr lang="en-CA" altLang="en-US" sz="2400">
              <a:latin typeface="Corbel" panose="020B0503020204020204" pitchFamily="34" charset="0"/>
            </a:endParaRPr>
          </a:p>
        </p:txBody>
      </p:sp>
      <p:sp>
        <p:nvSpPr>
          <p:cNvPr id="24616" name="Freeform 39"/>
          <p:cNvSpPr>
            <a:spLocks/>
          </p:cNvSpPr>
          <p:nvPr/>
        </p:nvSpPr>
        <p:spPr bwMode="auto">
          <a:xfrm>
            <a:off x="3806825" y="3008313"/>
            <a:ext cx="131763" cy="65087"/>
          </a:xfrm>
          <a:custGeom>
            <a:avLst/>
            <a:gdLst>
              <a:gd name="T0" fmla="*/ 0 w 6"/>
              <a:gd name="T1" fmla="*/ 1412105746 h 3"/>
              <a:gd name="T2" fmla="*/ 2147483647 w 6"/>
              <a:gd name="T3" fmla="*/ 470709204 h 3"/>
              <a:gd name="T4" fmla="*/ 0 w 6"/>
              <a:gd name="T5" fmla="*/ 0 h 3"/>
              <a:gd name="T6" fmla="*/ 0 w 6"/>
              <a:gd name="T7" fmla="*/ 470709204 h 3"/>
              <a:gd name="T8" fmla="*/ 0 w 6"/>
              <a:gd name="T9" fmla="*/ 14121057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17" name="Freeform 40"/>
          <p:cNvSpPr>
            <a:spLocks/>
          </p:cNvSpPr>
          <p:nvPr/>
        </p:nvSpPr>
        <p:spPr bwMode="auto">
          <a:xfrm>
            <a:off x="3806825" y="3008313"/>
            <a:ext cx="131763" cy="65087"/>
          </a:xfrm>
          <a:custGeom>
            <a:avLst/>
            <a:gdLst>
              <a:gd name="T0" fmla="*/ 0 w 83"/>
              <a:gd name="T1" fmla="*/ 103324805 h 41"/>
              <a:gd name="T2" fmla="*/ 209174579 w 83"/>
              <a:gd name="T3" fmla="*/ 35281916 h 41"/>
              <a:gd name="T4" fmla="*/ 0 w 83"/>
              <a:gd name="T5" fmla="*/ 0 h 41"/>
              <a:gd name="T6" fmla="*/ 0 w 83"/>
              <a:gd name="T7" fmla="*/ 35281916 h 41"/>
              <a:gd name="T8" fmla="*/ 0 w 83"/>
              <a:gd name="T9" fmla="*/ 103324805 h 41"/>
              <a:gd name="T10" fmla="*/ 0 60000 65536"/>
              <a:gd name="T11" fmla="*/ 0 60000 65536"/>
              <a:gd name="T12" fmla="*/ 0 60000 65536"/>
              <a:gd name="T13" fmla="*/ 0 60000 65536"/>
              <a:gd name="T14" fmla="*/ 0 60000 65536"/>
              <a:gd name="T15" fmla="*/ 0 w 83"/>
              <a:gd name="T16" fmla="*/ 0 h 41"/>
              <a:gd name="T17" fmla="*/ 83 w 83"/>
              <a:gd name="T18" fmla="*/ 41 h 41"/>
            </a:gdLst>
            <a:ahLst/>
            <a:cxnLst>
              <a:cxn ang="T10">
                <a:pos x="T0" y="T1"/>
              </a:cxn>
              <a:cxn ang="T11">
                <a:pos x="T2" y="T3"/>
              </a:cxn>
              <a:cxn ang="T12">
                <a:pos x="T4" y="T5"/>
              </a:cxn>
              <a:cxn ang="T13">
                <a:pos x="T6" y="T7"/>
              </a:cxn>
              <a:cxn ang="T14">
                <a:pos x="T8" y="T9"/>
              </a:cxn>
            </a:cxnLst>
            <a:rect l="T15" t="T16" r="T17" b="T18"/>
            <a:pathLst>
              <a:path w="83" h="41">
                <a:moveTo>
                  <a:pt x="0" y="41"/>
                </a:moveTo>
                <a:lnTo>
                  <a:pt x="83" y="14"/>
                </a:lnTo>
                <a:lnTo>
                  <a:pt x="0" y="0"/>
                </a:lnTo>
                <a:lnTo>
                  <a:pt x="0" y="14"/>
                </a:lnTo>
                <a:lnTo>
                  <a:pt x="0" y="4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18" name="Line 41"/>
          <p:cNvSpPr>
            <a:spLocks noChangeShapeType="1"/>
          </p:cNvSpPr>
          <p:nvPr/>
        </p:nvSpPr>
        <p:spPr bwMode="auto">
          <a:xfrm flipH="1">
            <a:off x="2400300" y="3030538"/>
            <a:ext cx="1406525"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9" name="Rectangle 42"/>
          <p:cNvSpPr>
            <a:spLocks noChangeArrowheads="1"/>
          </p:cNvSpPr>
          <p:nvPr/>
        </p:nvSpPr>
        <p:spPr bwMode="auto">
          <a:xfrm>
            <a:off x="2949575" y="2765425"/>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R</a:t>
            </a:r>
            <a:endParaRPr lang="en-CA" altLang="en-US" sz="2400">
              <a:latin typeface="Corbel" panose="020B0503020204020204" pitchFamily="34" charset="0"/>
            </a:endParaRPr>
          </a:p>
        </p:txBody>
      </p:sp>
      <p:sp>
        <p:nvSpPr>
          <p:cNvPr id="24620" name="Rectangle 43"/>
          <p:cNvSpPr>
            <a:spLocks noChangeArrowheads="1"/>
          </p:cNvSpPr>
          <p:nvPr/>
        </p:nvSpPr>
        <p:spPr bwMode="auto">
          <a:xfrm>
            <a:off x="3081338" y="2765425"/>
            <a:ext cx="57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a:t>
            </a:r>
            <a:endParaRPr lang="en-CA" altLang="en-US" sz="2400">
              <a:latin typeface="Corbel" panose="020B0503020204020204" pitchFamily="34" charset="0"/>
            </a:endParaRPr>
          </a:p>
        </p:txBody>
      </p:sp>
      <p:sp>
        <p:nvSpPr>
          <p:cNvPr id="24621" name="Rectangle 44"/>
          <p:cNvSpPr>
            <a:spLocks noChangeArrowheads="1"/>
          </p:cNvSpPr>
          <p:nvPr/>
        </p:nvSpPr>
        <p:spPr bwMode="auto">
          <a:xfrm>
            <a:off x="3192463" y="2765425"/>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W</a:t>
            </a:r>
            <a:endParaRPr lang="en-CA" altLang="en-US" sz="2400">
              <a:latin typeface="Corbel" panose="020B0503020204020204" pitchFamily="34" charset="0"/>
            </a:endParaRPr>
          </a:p>
        </p:txBody>
      </p:sp>
      <p:sp>
        <p:nvSpPr>
          <p:cNvPr id="24622" name="Line 45"/>
          <p:cNvSpPr>
            <a:spLocks noChangeShapeType="1"/>
          </p:cNvSpPr>
          <p:nvPr/>
        </p:nvSpPr>
        <p:spPr bwMode="auto">
          <a:xfrm flipH="1">
            <a:off x="3192463" y="2787650"/>
            <a:ext cx="15240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3" name="Freeform 46"/>
          <p:cNvSpPr>
            <a:spLocks/>
          </p:cNvSpPr>
          <p:nvPr/>
        </p:nvSpPr>
        <p:spPr bwMode="auto">
          <a:xfrm>
            <a:off x="3806825" y="4040188"/>
            <a:ext cx="131763" cy="66675"/>
          </a:xfrm>
          <a:custGeom>
            <a:avLst/>
            <a:gdLst>
              <a:gd name="T0" fmla="*/ 0 w 6"/>
              <a:gd name="T1" fmla="*/ 1481852098 h 3"/>
              <a:gd name="T2" fmla="*/ 2147483647 w 6"/>
              <a:gd name="T3" fmla="*/ 493950642 h 3"/>
              <a:gd name="T4" fmla="*/ 0 w 6"/>
              <a:gd name="T5" fmla="*/ 0 h 3"/>
              <a:gd name="T6" fmla="*/ 0 w 6"/>
              <a:gd name="T7" fmla="*/ 493950642 h 3"/>
              <a:gd name="T8" fmla="*/ 0 w 6"/>
              <a:gd name="T9" fmla="*/ 1481852098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24" name="Freeform 47"/>
          <p:cNvSpPr>
            <a:spLocks/>
          </p:cNvSpPr>
          <p:nvPr/>
        </p:nvSpPr>
        <p:spPr bwMode="auto">
          <a:xfrm>
            <a:off x="3806825" y="4040188"/>
            <a:ext cx="131763" cy="66675"/>
          </a:xfrm>
          <a:custGeom>
            <a:avLst/>
            <a:gdLst>
              <a:gd name="T0" fmla="*/ 0 w 83"/>
              <a:gd name="T1" fmla="*/ 105846574 h 42"/>
              <a:gd name="T2" fmla="*/ 209174579 w 83"/>
              <a:gd name="T3" fmla="*/ 35282187 h 42"/>
              <a:gd name="T4" fmla="*/ 0 w 83"/>
              <a:gd name="T5" fmla="*/ 0 h 42"/>
              <a:gd name="T6" fmla="*/ 0 w 83"/>
              <a:gd name="T7" fmla="*/ 35282187 h 42"/>
              <a:gd name="T8" fmla="*/ 0 w 83"/>
              <a:gd name="T9" fmla="*/ 105846574 h 42"/>
              <a:gd name="T10" fmla="*/ 0 60000 65536"/>
              <a:gd name="T11" fmla="*/ 0 60000 65536"/>
              <a:gd name="T12" fmla="*/ 0 60000 65536"/>
              <a:gd name="T13" fmla="*/ 0 60000 65536"/>
              <a:gd name="T14" fmla="*/ 0 60000 65536"/>
              <a:gd name="T15" fmla="*/ 0 w 83"/>
              <a:gd name="T16" fmla="*/ 0 h 42"/>
              <a:gd name="T17" fmla="*/ 83 w 83"/>
              <a:gd name="T18" fmla="*/ 42 h 42"/>
            </a:gdLst>
            <a:ahLst/>
            <a:cxnLst>
              <a:cxn ang="T10">
                <a:pos x="T0" y="T1"/>
              </a:cxn>
              <a:cxn ang="T11">
                <a:pos x="T2" y="T3"/>
              </a:cxn>
              <a:cxn ang="T12">
                <a:pos x="T4" y="T5"/>
              </a:cxn>
              <a:cxn ang="T13">
                <a:pos x="T6" y="T7"/>
              </a:cxn>
              <a:cxn ang="T14">
                <a:pos x="T8" y="T9"/>
              </a:cxn>
            </a:cxnLst>
            <a:rect l="T15" t="T16" r="T17" b="T18"/>
            <a:pathLst>
              <a:path w="83" h="42">
                <a:moveTo>
                  <a:pt x="0" y="42"/>
                </a:moveTo>
                <a:lnTo>
                  <a:pt x="83" y="14"/>
                </a:lnTo>
                <a:lnTo>
                  <a:pt x="0" y="0"/>
                </a:lnTo>
                <a:lnTo>
                  <a:pt x="0" y="14"/>
                </a:lnTo>
                <a:lnTo>
                  <a:pt x="0" y="4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25" name="Line 48"/>
          <p:cNvSpPr>
            <a:spLocks noChangeShapeType="1"/>
          </p:cNvSpPr>
          <p:nvPr/>
        </p:nvSpPr>
        <p:spPr bwMode="auto">
          <a:xfrm flipH="1">
            <a:off x="2400300" y="4062413"/>
            <a:ext cx="1406525"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6" name="Rectangle 49"/>
          <p:cNvSpPr>
            <a:spLocks noChangeArrowheads="1"/>
          </p:cNvSpPr>
          <p:nvPr/>
        </p:nvSpPr>
        <p:spPr bwMode="auto">
          <a:xfrm>
            <a:off x="2949575" y="3797300"/>
            <a:ext cx="485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Clock</a:t>
            </a:r>
            <a:endParaRPr lang="en-CA" altLang="en-US" sz="2400">
              <a:latin typeface="Corbel" panose="020B0503020204020204" pitchFamily="34" charset="0"/>
            </a:endParaRPr>
          </a:p>
        </p:txBody>
      </p:sp>
      <p:sp>
        <p:nvSpPr>
          <p:cNvPr id="24627" name="Freeform 50"/>
          <p:cNvSpPr>
            <a:spLocks/>
          </p:cNvSpPr>
          <p:nvPr/>
        </p:nvSpPr>
        <p:spPr bwMode="auto">
          <a:xfrm>
            <a:off x="3806825" y="3535363"/>
            <a:ext cx="131763" cy="44450"/>
          </a:xfrm>
          <a:custGeom>
            <a:avLst/>
            <a:gdLst>
              <a:gd name="T0" fmla="*/ 0 w 6"/>
              <a:gd name="T1" fmla="*/ 987901126 h 2"/>
              <a:gd name="T2" fmla="*/ 2147483647 w 6"/>
              <a:gd name="T3" fmla="*/ 493950563 h 2"/>
              <a:gd name="T4" fmla="*/ 0 w 6"/>
              <a:gd name="T5" fmla="*/ 0 h 2"/>
              <a:gd name="T6" fmla="*/ 0 w 6"/>
              <a:gd name="T7" fmla="*/ 493950563 h 2"/>
              <a:gd name="T8" fmla="*/ 0 w 6"/>
              <a:gd name="T9" fmla="*/ 98790112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28" name="Freeform 51"/>
          <p:cNvSpPr>
            <a:spLocks/>
          </p:cNvSpPr>
          <p:nvPr/>
        </p:nvSpPr>
        <p:spPr bwMode="auto">
          <a:xfrm>
            <a:off x="3806825" y="3535363"/>
            <a:ext cx="131763" cy="44450"/>
          </a:xfrm>
          <a:custGeom>
            <a:avLst/>
            <a:gdLst>
              <a:gd name="T0" fmla="*/ 0 w 83"/>
              <a:gd name="T1" fmla="*/ 70564381 h 28"/>
              <a:gd name="T2" fmla="*/ 209174579 w 83"/>
              <a:gd name="T3" fmla="*/ 35282190 h 28"/>
              <a:gd name="T4" fmla="*/ 0 w 83"/>
              <a:gd name="T5" fmla="*/ 0 h 28"/>
              <a:gd name="T6" fmla="*/ 0 w 83"/>
              <a:gd name="T7" fmla="*/ 35282190 h 28"/>
              <a:gd name="T8" fmla="*/ 0 w 83"/>
              <a:gd name="T9" fmla="*/ 70564381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29" name="Line 52"/>
          <p:cNvSpPr>
            <a:spLocks noChangeShapeType="1"/>
          </p:cNvSpPr>
          <p:nvPr/>
        </p:nvSpPr>
        <p:spPr bwMode="auto">
          <a:xfrm flipH="1">
            <a:off x="2400300" y="3557588"/>
            <a:ext cx="1406525"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0" name="Rectangle 53"/>
          <p:cNvSpPr>
            <a:spLocks noChangeArrowheads="1"/>
          </p:cNvSpPr>
          <p:nvPr/>
        </p:nvSpPr>
        <p:spPr bwMode="auto">
          <a:xfrm>
            <a:off x="2862263" y="3270250"/>
            <a:ext cx="655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Request</a:t>
            </a:r>
            <a:endParaRPr lang="en-CA" altLang="en-US" sz="2400">
              <a:latin typeface="Corbel" panose="020B0503020204020204" pitchFamily="34" charset="0"/>
            </a:endParaRPr>
          </a:p>
        </p:txBody>
      </p:sp>
      <p:sp>
        <p:nvSpPr>
          <p:cNvPr id="24631" name="Freeform 54"/>
          <p:cNvSpPr>
            <a:spLocks/>
          </p:cNvSpPr>
          <p:nvPr/>
        </p:nvSpPr>
        <p:spPr bwMode="auto">
          <a:xfrm>
            <a:off x="6772275" y="4238625"/>
            <a:ext cx="131763" cy="42863"/>
          </a:xfrm>
          <a:custGeom>
            <a:avLst/>
            <a:gdLst>
              <a:gd name="T0" fmla="*/ 0 w 6"/>
              <a:gd name="T1" fmla="*/ 918618281 h 2"/>
              <a:gd name="T2" fmla="*/ 2147483647 w 6"/>
              <a:gd name="T3" fmla="*/ 459319856 h 2"/>
              <a:gd name="T4" fmla="*/ 0 w 6"/>
              <a:gd name="T5" fmla="*/ 0 h 2"/>
              <a:gd name="T6" fmla="*/ 0 w 6"/>
              <a:gd name="T7" fmla="*/ 459319856 h 2"/>
              <a:gd name="T8" fmla="*/ 0 w 6"/>
              <a:gd name="T9" fmla="*/ 918618281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32" name="Freeform 55"/>
          <p:cNvSpPr>
            <a:spLocks/>
          </p:cNvSpPr>
          <p:nvPr/>
        </p:nvSpPr>
        <p:spPr bwMode="auto">
          <a:xfrm>
            <a:off x="6772275" y="4238625"/>
            <a:ext cx="131763" cy="42863"/>
          </a:xfrm>
          <a:custGeom>
            <a:avLst/>
            <a:gdLst>
              <a:gd name="T0" fmla="*/ 0 w 83"/>
              <a:gd name="T1" fmla="*/ 68045812 h 27"/>
              <a:gd name="T2" fmla="*/ 209174579 w 83"/>
              <a:gd name="T3" fmla="*/ 32763210 h 27"/>
              <a:gd name="T4" fmla="*/ 0 w 83"/>
              <a:gd name="T5" fmla="*/ 0 h 27"/>
              <a:gd name="T6" fmla="*/ 0 w 83"/>
              <a:gd name="T7" fmla="*/ 32763210 h 27"/>
              <a:gd name="T8" fmla="*/ 0 w 83"/>
              <a:gd name="T9" fmla="*/ 68045812 h 27"/>
              <a:gd name="T10" fmla="*/ 0 60000 65536"/>
              <a:gd name="T11" fmla="*/ 0 60000 65536"/>
              <a:gd name="T12" fmla="*/ 0 60000 65536"/>
              <a:gd name="T13" fmla="*/ 0 60000 65536"/>
              <a:gd name="T14" fmla="*/ 0 60000 65536"/>
              <a:gd name="T15" fmla="*/ 0 w 83"/>
              <a:gd name="T16" fmla="*/ 0 h 27"/>
              <a:gd name="T17" fmla="*/ 83 w 83"/>
              <a:gd name="T18" fmla="*/ 27 h 27"/>
            </a:gdLst>
            <a:ahLst/>
            <a:cxnLst>
              <a:cxn ang="T10">
                <a:pos x="T0" y="T1"/>
              </a:cxn>
              <a:cxn ang="T11">
                <a:pos x="T2" y="T3"/>
              </a:cxn>
              <a:cxn ang="T12">
                <a:pos x="T4" y="T5"/>
              </a:cxn>
              <a:cxn ang="T13">
                <a:pos x="T6" y="T7"/>
              </a:cxn>
              <a:cxn ang="T14">
                <a:pos x="T8" y="T9"/>
              </a:cxn>
            </a:cxnLst>
            <a:rect l="T15" t="T16" r="T17" b="T18"/>
            <a:pathLst>
              <a:path w="83" h="27">
                <a:moveTo>
                  <a:pt x="0" y="27"/>
                </a:moveTo>
                <a:lnTo>
                  <a:pt x="83" y="13"/>
                </a:lnTo>
                <a:lnTo>
                  <a:pt x="0" y="0"/>
                </a:lnTo>
                <a:lnTo>
                  <a:pt x="0" y="13"/>
                </a:lnTo>
                <a:lnTo>
                  <a:pt x="0" y="27"/>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33" name="Line 56"/>
          <p:cNvSpPr>
            <a:spLocks noChangeShapeType="1"/>
          </p:cNvSpPr>
          <p:nvPr/>
        </p:nvSpPr>
        <p:spPr bwMode="auto">
          <a:xfrm flipH="1">
            <a:off x="5345113" y="4259263"/>
            <a:ext cx="1427162"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4" name="Rectangle 57"/>
          <p:cNvSpPr>
            <a:spLocks noChangeArrowheads="1"/>
          </p:cNvSpPr>
          <p:nvPr/>
        </p:nvSpPr>
        <p:spPr bwMode="auto">
          <a:xfrm>
            <a:off x="6003925" y="3622675"/>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C</a:t>
            </a:r>
            <a:endParaRPr lang="en-CA" altLang="en-US" sz="2400">
              <a:latin typeface="Corbel" panose="020B0503020204020204" pitchFamily="34" charset="0"/>
            </a:endParaRPr>
          </a:p>
        </p:txBody>
      </p:sp>
      <p:sp>
        <p:nvSpPr>
          <p:cNvPr id="24635" name="Rectangle 58"/>
          <p:cNvSpPr>
            <a:spLocks noChangeArrowheads="1"/>
          </p:cNvSpPr>
          <p:nvPr/>
        </p:nvSpPr>
        <p:spPr bwMode="auto">
          <a:xfrm>
            <a:off x="6135688" y="3622675"/>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S</a:t>
            </a:r>
            <a:endParaRPr lang="en-CA" altLang="en-US" sz="2400">
              <a:latin typeface="Corbel" panose="020B0503020204020204" pitchFamily="34" charset="0"/>
            </a:endParaRPr>
          </a:p>
        </p:txBody>
      </p:sp>
      <p:sp>
        <p:nvSpPr>
          <p:cNvPr id="24636" name="Line 59"/>
          <p:cNvSpPr>
            <a:spLocks noChangeShapeType="1"/>
          </p:cNvSpPr>
          <p:nvPr/>
        </p:nvSpPr>
        <p:spPr bwMode="auto">
          <a:xfrm flipH="1">
            <a:off x="6026150" y="3644900"/>
            <a:ext cx="1968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7" name="Rectangle 60"/>
          <p:cNvSpPr>
            <a:spLocks noChangeArrowheads="1"/>
          </p:cNvSpPr>
          <p:nvPr/>
        </p:nvSpPr>
        <p:spPr bwMode="auto">
          <a:xfrm>
            <a:off x="4378325" y="4852988"/>
            <a:ext cx="384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Data</a:t>
            </a:r>
            <a:endParaRPr lang="en-CA" altLang="en-US" sz="2400">
              <a:latin typeface="Corbel" panose="020B0503020204020204" pitchFamily="34" charset="0"/>
            </a:endParaRPr>
          </a:p>
        </p:txBody>
      </p:sp>
      <p:sp>
        <p:nvSpPr>
          <p:cNvPr id="24638" name="Rectangle 61"/>
          <p:cNvSpPr>
            <a:spLocks noChangeArrowheads="1"/>
          </p:cNvSpPr>
          <p:nvPr/>
        </p:nvSpPr>
        <p:spPr bwMode="auto">
          <a:xfrm>
            <a:off x="7256463" y="3490913"/>
            <a:ext cx="701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Memory</a:t>
            </a:r>
            <a:endParaRPr lang="en-CA" altLang="en-US" sz="2400">
              <a:latin typeface="Corbel" panose="020B0503020204020204" pitchFamily="34" charset="0"/>
            </a:endParaRPr>
          </a:p>
        </p:txBody>
      </p:sp>
      <p:sp>
        <p:nvSpPr>
          <p:cNvPr id="24639" name="Rectangle 62"/>
          <p:cNvSpPr>
            <a:spLocks noChangeArrowheads="1"/>
          </p:cNvSpPr>
          <p:nvPr/>
        </p:nvSpPr>
        <p:spPr bwMode="auto">
          <a:xfrm>
            <a:off x="995363" y="2217738"/>
            <a:ext cx="1384300" cy="278923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4640" name="Rectangle 63"/>
          <p:cNvSpPr>
            <a:spLocks noChangeArrowheads="1"/>
          </p:cNvSpPr>
          <p:nvPr/>
        </p:nvSpPr>
        <p:spPr bwMode="auto">
          <a:xfrm>
            <a:off x="6904038" y="2217738"/>
            <a:ext cx="1362075" cy="278923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4641" name="Rectangle 64"/>
          <p:cNvSpPr>
            <a:spLocks noChangeArrowheads="1"/>
          </p:cNvSpPr>
          <p:nvPr/>
        </p:nvSpPr>
        <p:spPr bwMode="auto">
          <a:xfrm>
            <a:off x="3983038" y="2217738"/>
            <a:ext cx="1362075" cy="217328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chemeClr val="accent1">
                    <a:satMod val="150000"/>
                  </a:schemeClr>
                </a:solidFill>
              </a:rPr>
              <a:t>The Memory System</a:t>
            </a:r>
          </a:p>
        </p:txBody>
      </p:sp>
      <p:sp>
        <p:nvSpPr>
          <p:cNvPr id="25603" name="Subtitle 2"/>
          <p:cNvSpPr>
            <a:spLocks noGrp="1"/>
          </p:cNvSpPr>
          <p:nvPr>
            <p:ph type="subTitle" idx="1"/>
          </p:nvPr>
        </p:nvSpPr>
        <p:spPr>
          <a:xfrm>
            <a:off x="685800" y="1828800"/>
            <a:ext cx="8077200" cy="1500188"/>
          </a:xfrm>
        </p:spPr>
        <p:txBody>
          <a:bodyPr/>
          <a:lstStyle/>
          <a:p>
            <a:pPr eaLnBrk="1" hangingPunct="1"/>
            <a:r>
              <a:rPr lang="en-US" altLang="en-US" sz="2400"/>
              <a:t>Read-Only Memories (ROMs)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Read-Only Memories (ROMs)</a:t>
            </a:r>
          </a:p>
        </p:txBody>
      </p:sp>
      <p:sp>
        <p:nvSpPr>
          <p:cNvPr id="3" name="Content Placeholder 2"/>
          <p:cNvSpPr>
            <a:spLocks noGrp="1"/>
          </p:cNvSpPr>
          <p:nvPr>
            <p:ph idx="1"/>
          </p:nvPr>
        </p:nvSpPr>
        <p:spPr>
          <a:xfrm>
            <a:off x="457200" y="1523999"/>
            <a:ext cx="8229600" cy="5181601"/>
          </a:xfrm>
        </p:spPr>
        <p:txBody>
          <a:bodyPr rtlCol="0">
            <a:normAutofit fontScale="77500" lnSpcReduction="20000"/>
          </a:bodyPr>
          <a:lstStyle/>
          <a:p>
            <a:pPr marL="438912" indent="-320040" eaLnBrk="1" fontAlgn="auto" hangingPunct="1">
              <a:spcBef>
                <a:spcPts val="0"/>
              </a:spcBef>
              <a:spcAft>
                <a:spcPts val="0"/>
              </a:spcAft>
              <a:buFont typeface="Wingdings 2"/>
              <a:buChar char=""/>
              <a:defRPr/>
            </a:pPr>
            <a:r>
              <a:rPr lang="en-US" dirty="0">
                <a:solidFill>
                  <a:schemeClr val="accent2"/>
                </a:solidFill>
              </a:rPr>
              <a:t>SRAM and SDRAM chips are volatile:</a:t>
            </a:r>
          </a:p>
          <a:p>
            <a:pPr marL="731520" lvl="1" indent="-274320" eaLnBrk="1" fontAlgn="auto" hangingPunct="1">
              <a:spcAft>
                <a:spcPts val="0"/>
              </a:spcAft>
              <a:buFont typeface="Wingdings"/>
              <a:buChar char=""/>
              <a:defRPr/>
            </a:pPr>
            <a:r>
              <a:rPr lang="en-US" dirty="0"/>
              <a:t>Lose the contents when the power is turned off. </a:t>
            </a:r>
          </a:p>
          <a:p>
            <a:pPr marL="438912" indent="-320040" eaLnBrk="1" fontAlgn="auto" hangingPunct="1">
              <a:spcBef>
                <a:spcPts val="0"/>
              </a:spcBef>
              <a:spcAft>
                <a:spcPts val="0"/>
              </a:spcAft>
              <a:buFont typeface="Wingdings 2"/>
              <a:buChar char=""/>
              <a:defRPr/>
            </a:pPr>
            <a:r>
              <a:rPr lang="en-US" dirty="0">
                <a:solidFill>
                  <a:schemeClr val="accent2"/>
                </a:solidFill>
              </a:rPr>
              <a:t>Many applications need memory devices to retain contents after the power is turned off. </a:t>
            </a:r>
          </a:p>
          <a:p>
            <a:pPr marL="731520" lvl="1" indent="-274320" eaLnBrk="1" fontAlgn="auto" hangingPunct="1">
              <a:spcAft>
                <a:spcPts val="0"/>
              </a:spcAft>
              <a:buFont typeface="Wingdings"/>
              <a:buChar char=""/>
              <a:defRPr/>
            </a:pPr>
            <a:r>
              <a:rPr lang="en-US" dirty="0"/>
              <a:t>For example, computer is turned on, the operating system must be loaded from the disk into the memory.</a:t>
            </a:r>
          </a:p>
          <a:p>
            <a:pPr marL="731520" lvl="1" indent="-274320" eaLnBrk="1" fontAlgn="auto" hangingPunct="1">
              <a:spcAft>
                <a:spcPts val="0"/>
              </a:spcAft>
              <a:buFont typeface="Wingdings"/>
              <a:buChar char=""/>
              <a:defRPr/>
            </a:pPr>
            <a:r>
              <a:rPr lang="en-US" dirty="0"/>
              <a:t>Store instructions which would load the OS from the disk. </a:t>
            </a:r>
          </a:p>
          <a:p>
            <a:pPr marL="731520" lvl="1" indent="-274320" eaLnBrk="1" fontAlgn="auto" hangingPunct="1">
              <a:spcAft>
                <a:spcPts val="0"/>
              </a:spcAft>
              <a:buFont typeface="Wingdings"/>
              <a:buChar char=""/>
              <a:defRPr/>
            </a:pPr>
            <a:r>
              <a:rPr lang="en-US" dirty="0"/>
              <a:t>Need to store these instructions so that they will not be lost after the power is turned off. </a:t>
            </a:r>
          </a:p>
          <a:p>
            <a:pPr marL="731520" lvl="1" indent="-274320" eaLnBrk="1" fontAlgn="auto" hangingPunct="1">
              <a:spcAft>
                <a:spcPts val="0"/>
              </a:spcAft>
              <a:buFont typeface="Wingdings"/>
              <a:buChar char=""/>
              <a:defRPr/>
            </a:pPr>
            <a:r>
              <a:rPr lang="en-US" dirty="0"/>
              <a:t>We need to store the instructions into a non-volatile memory.</a:t>
            </a:r>
          </a:p>
          <a:p>
            <a:pPr marL="438912" indent="-320040" eaLnBrk="1" fontAlgn="auto" hangingPunct="1">
              <a:spcBef>
                <a:spcPts val="0"/>
              </a:spcBef>
              <a:spcAft>
                <a:spcPts val="0"/>
              </a:spcAft>
              <a:buFont typeface="Wingdings 2"/>
              <a:buChar char=""/>
              <a:defRPr/>
            </a:pPr>
            <a:r>
              <a:rPr lang="en-US" dirty="0">
                <a:solidFill>
                  <a:schemeClr val="accent2"/>
                </a:solidFill>
              </a:rPr>
              <a:t>Non-volatile memory is read in the same manner as volatile memory.</a:t>
            </a:r>
          </a:p>
          <a:p>
            <a:pPr marL="731520" lvl="1" indent="-274320" eaLnBrk="1" fontAlgn="auto" hangingPunct="1">
              <a:spcAft>
                <a:spcPts val="0"/>
              </a:spcAft>
              <a:buFont typeface="Wingdings"/>
              <a:buChar char=""/>
              <a:defRPr/>
            </a:pPr>
            <a:r>
              <a:rPr lang="en-US" dirty="0">
                <a:solidFill>
                  <a:srgbClr val="CC3300"/>
                </a:solidFill>
              </a:rPr>
              <a:t>Separate writing process is needed to place information in this memory. </a:t>
            </a:r>
          </a:p>
          <a:p>
            <a:pPr marL="731520" lvl="1" indent="-274320" eaLnBrk="1" fontAlgn="auto" hangingPunct="1">
              <a:spcAft>
                <a:spcPts val="0"/>
              </a:spcAft>
              <a:buFont typeface="Wingdings"/>
              <a:buChar char=""/>
              <a:defRPr/>
            </a:pPr>
            <a:r>
              <a:rPr lang="en-US" dirty="0">
                <a:solidFill>
                  <a:srgbClr val="CC3300"/>
                </a:solidFill>
              </a:rPr>
              <a:t>Normal operation involves only reading of data, this type</a:t>
            </a:r>
          </a:p>
          <a:p>
            <a:pPr marL="731520" lvl="1" indent="-274320" eaLnBrk="1" fontAlgn="auto" hangingPunct="1">
              <a:spcAft>
                <a:spcPts val="0"/>
              </a:spcAft>
              <a:buFont typeface="Wingdings"/>
              <a:buNone/>
              <a:defRPr/>
            </a:pPr>
            <a:r>
              <a:rPr lang="en-US" dirty="0">
                <a:solidFill>
                  <a:srgbClr val="CC3300"/>
                </a:solidFill>
              </a:rPr>
              <a:t>	 of memory is called Read-Only memory (ROM).</a:t>
            </a:r>
            <a:endParaRPr lang="en-US" dirty="0"/>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Read-Only Memories (Contd.,)</a:t>
            </a:r>
          </a:p>
        </p:txBody>
      </p:sp>
      <p:sp>
        <p:nvSpPr>
          <p:cNvPr id="3" name="Content Placeholder 2"/>
          <p:cNvSpPr>
            <a:spLocks noGrp="1"/>
          </p:cNvSpPr>
          <p:nvPr>
            <p:ph idx="1"/>
          </p:nvPr>
        </p:nvSpPr>
        <p:spPr/>
        <p:txBody>
          <a:bodyPr rtlCol="0">
            <a:normAutofit fontScale="92500" lnSpcReduction="10000"/>
          </a:bodyPr>
          <a:lstStyle/>
          <a:p>
            <a:pPr marL="438912" indent="-320040" eaLnBrk="1" fontAlgn="auto" hangingPunct="1">
              <a:spcBef>
                <a:spcPts val="0"/>
              </a:spcBef>
              <a:spcAft>
                <a:spcPts val="0"/>
              </a:spcAft>
              <a:buFont typeface="Wingdings 2"/>
              <a:buChar char=""/>
              <a:defRPr/>
            </a:pPr>
            <a:r>
              <a:rPr lang="en-US" dirty="0">
                <a:solidFill>
                  <a:schemeClr val="accent2"/>
                </a:solidFill>
              </a:rPr>
              <a:t>Read-Only Memory:</a:t>
            </a:r>
          </a:p>
          <a:p>
            <a:pPr marL="731520" lvl="1" indent="-274320" eaLnBrk="1" fontAlgn="auto" hangingPunct="1">
              <a:spcAft>
                <a:spcPts val="0"/>
              </a:spcAft>
              <a:buFont typeface="Wingdings"/>
              <a:buChar char=""/>
              <a:defRPr/>
            </a:pPr>
            <a:r>
              <a:rPr lang="en-US" sz="1800" dirty="0"/>
              <a:t>Data are written into a ROM when it is manufactured.</a:t>
            </a:r>
            <a:endParaRPr lang="en-US" dirty="0"/>
          </a:p>
          <a:p>
            <a:pPr marL="438912" indent="-320040" eaLnBrk="1" fontAlgn="auto" hangingPunct="1">
              <a:spcBef>
                <a:spcPts val="0"/>
              </a:spcBef>
              <a:spcAft>
                <a:spcPts val="0"/>
              </a:spcAft>
              <a:buFont typeface="Wingdings 2"/>
              <a:buChar char=""/>
              <a:defRPr/>
            </a:pPr>
            <a:r>
              <a:rPr lang="en-US" dirty="0">
                <a:solidFill>
                  <a:schemeClr val="accent2"/>
                </a:solidFill>
              </a:rPr>
              <a:t>Programmable Read-Only Memory (PROM):</a:t>
            </a:r>
          </a:p>
          <a:p>
            <a:pPr marL="731520" lvl="1" indent="-274320" eaLnBrk="1" fontAlgn="auto" hangingPunct="1">
              <a:spcAft>
                <a:spcPts val="0"/>
              </a:spcAft>
              <a:buFont typeface="Wingdings"/>
              <a:buChar char=""/>
              <a:defRPr/>
            </a:pPr>
            <a:r>
              <a:rPr lang="en-US" sz="1800" dirty="0"/>
              <a:t>Allow the data to be loaded by a user.</a:t>
            </a:r>
          </a:p>
          <a:p>
            <a:pPr marL="731520" lvl="1" indent="-274320" eaLnBrk="1" fontAlgn="auto" hangingPunct="1">
              <a:spcAft>
                <a:spcPts val="0"/>
              </a:spcAft>
              <a:buFont typeface="Wingdings"/>
              <a:buChar char=""/>
              <a:defRPr/>
            </a:pPr>
            <a:r>
              <a:rPr lang="en-US" sz="1800" dirty="0"/>
              <a:t>Process of inserting the data is irreversible.</a:t>
            </a:r>
          </a:p>
          <a:p>
            <a:pPr marL="731520" lvl="1" indent="-274320" eaLnBrk="1" fontAlgn="auto" hangingPunct="1">
              <a:spcAft>
                <a:spcPts val="0"/>
              </a:spcAft>
              <a:buFont typeface="Wingdings"/>
              <a:buChar char=""/>
              <a:defRPr/>
            </a:pPr>
            <a:r>
              <a:rPr lang="en-US" sz="1800" dirty="0"/>
              <a:t>Storing information specific to a user in a ROM is expensive. </a:t>
            </a:r>
          </a:p>
          <a:p>
            <a:pPr marL="731520" lvl="1" indent="-274320" eaLnBrk="1" fontAlgn="auto" hangingPunct="1">
              <a:spcAft>
                <a:spcPts val="0"/>
              </a:spcAft>
              <a:buFont typeface="Wingdings"/>
              <a:buChar char=""/>
              <a:defRPr/>
            </a:pPr>
            <a:r>
              <a:rPr lang="en-US" sz="1800" dirty="0"/>
              <a:t>Providing programming capability to a user may be better.</a:t>
            </a:r>
            <a:r>
              <a:rPr lang="en-US" dirty="0"/>
              <a:t>  </a:t>
            </a:r>
          </a:p>
          <a:p>
            <a:pPr marL="438912" indent="-320040" eaLnBrk="1" fontAlgn="auto" hangingPunct="1">
              <a:spcBef>
                <a:spcPts val="0"/>
              </a:spcBef>
              <a:spcAft>
                <a:spcPts val="0"/>
              </a:spcAft>
              <a:buFont typeface="Wingdings 2"/>
              <a:buChar char=""/>
              <a:defRPr/>
            </a:pPr>
            <a:r>
              <a:rPr lang="en-US" dirty="0">
                <a:solidFill>
                  <a:schemeClr val="accent2"/>
                </a:solidFill>
              </a:rPr>
              <a:t>Erasable Programmable Read-Only Memory (EPROM):</a:t>
            </a:r>
            <a:endParaRPr lang="en-US" dirty="0"/>
          </a:p>
          <a:p>
            <a:pPr marL="731520" lvl="1" indent="-274320" eaLnBrk="1" fontAlgn="auto" hangingPunct="1">
              <a:spcAft>
                <a:spcPts val="0"/>
              </a:spcAft>
              <a:buFont typeface="Wingdings"/>
              <a:buChar char=""/>
              <a:defRPr/>
            </a:pPr>
            <a:r>
              <a:rPr lang="en-US" sz="1800" dirty="0"/>
              <a:t>Stored data to be erased and new data to be loaded.</a:t>
            </a:r>
          </a:p>
          <a:p>
            <a:pPr marL="731520" lvl="1" indent="-274320" eaLnBrk="1" fontAlgn="auto" hangingPunct="1">
              <a:spcAft>
                <a:spcPts val="0"/>
              </a:spcAft>
              <a:buFont typeface="Wingdings"/>
              <a:buChar char=""/>
              <a:defRPr/>
            </a:pPr>
            <a:r>
              <a:rPr lang="en-US" sz="1800" dirty="0"/>
              <a:t>Flexibility, useful during the development phase of digital systems.</a:t>
            </a:r>
          </a:p>
          <a:p>
            <a:pPr marL="731520" lvl="1" indent="-274320" eaLnBrk="1" fontAlgn="auto" hangingPunct="1">
              <a:spcAft>
                <a:spcPts val="0"/>
              </a:spcAft>
              <a:buFont typeface="Wingdings"/>
              <a:buChar char=""/>
              <a:defRPr/>
            </a:pPr>
            <a:r>
              <a:rPr lang="en-US" sz="1800" dirty="0"/>
              <a:t>Erasable, reprogrammable ROM.</a:t>
            </a:r>
          </a:p>
          <a:p>
            <a:pPr marL="731520" lvl="1" indent="-274320" eaLnBrk="1" fontAlgn="auto" hangingPunct="1">
              <a:spcAft>
                <a:spcPts val="0"/>
              </a:spcAft>
              <a:buFont typeface="Wingdings"/>
              <a:buChar char=""/>
              <a:defRPr/>
            </a:pPr>
            <a:r>
              <a:rPr lang="en-US" sz="1800" dirty="0"/>
              <a:t>Erasure requires exposing the ROM to UV light.</a:t>
            </a:r>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Some basic concepts</a:t>
            </a:r>
          </a:p>
        </p:txBody>
      </p:sp>
      <p:sp>
        <p:nvSpPr>
          <p:cNvPr id="10243" name="Content Placeholder 2"/>
          <p:cNvSpPr>
            <a:spLocks noGrp="1"/>
          </p:cNvSpPr>
          <p:nvPr>
            <p:ph idx="1"/>
          </p:nvPr>
        </p:nvSpPr>
        <p:spPr/>
        <p:txBody>
          <a:bodyPr/>
          <a:lstStyle/>
          <a:p>
            <a:pPr eaLnBrk="1" hangingPunct="1"/>
            <a:r>
              <a:rPr lang="en-US" altLang="en-US" dirty="0"/>
              <a:t>Maximum size of the Main Memory</a:t>
            </a:r>
          </a:p>
          <a:p>
            <a:pPr eaLnBrk="1" hangingPunct="1"/>
            <a:r>
              <a:rPr lang="en-US" altLang="en-US" dirty="0"/>
              <a:t>byte-addressable</a:t>
            </a:r>
          </a:p>
          <a:p>
            <a:pPr eaLnBrk="1" hangingPunct="1"/>
            <a:r>
              <a:rPr lang="en-US" altLang="en-US" dirty="0"/>
              <a:t>CPU-Main Memory Connection</a:t>
            </a:r>
          </a:p>
          <a:p>
            <a:pPr eaLnBrk="1" hangingPunct="1"/>
            <a:endParaRPr lang="en-US" altLang="en-US" dirty="0"/>
          </a:p>
        </p:txBody>
      </p:sp>
      <p:grpSp>
        <p:nvGrpSpPr>
          <p:cNvPr id="10244" name="Group 39"/>
          <p:cNvGrpSpPr>
            <a:grpSpLocks/>
          </p:cNvGrpSpPr>
          <p:nvPr/>
        </p:nvGrpSpPr>
        <p:grpSpPr bwMode="auto">
          <a:xfrm>
            <a:off x="990600" y="3505200"/>
            <a:ext cx="6172200" cy="2667000"/>
            <a:chOff x="1357313" y="3384550"/>
            <a:chExt cx="6359525" cy="3168650"/>
          </a:xfrm>
        </p:grpSpPr>
        <p:sp>
          <p:nvSpPr>
            <p:cNvPr id="10245" name="Rectangle 4"/>
            <p:cNvSpPr>
              <a:spLocks noChangeArrowheads="1"/>
            </p:cNvSpPr>
            <p:nvPr/>
          </p:nvSpPr>
          <p:spPr bwMode="auto">
            <a:xfrm>
              <a:off x="5853113" y="4691063"/>
              <a:ext cx="571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Up to 2</a:t>
              </a:r>
              <a:endParaRPr lang="en-CA" altLang="en-US" sz="2400" dirty="0">
                <a:latin typeface="Corbel" panose="020B0503020204020204" pitchFamily="34" charset="0"/>
              </a:endParaRPr>
            </a:p>
          </p:txBody>
        </p:sp>
        <p:sp>
          <p:nvSpPr>
            <p:cNvPr id="10246" name="Rectangle 5"/>
            <p:cNvSpPr>
              <a:spLocks noChangeArrowheads="1"/>
            </p:cNvSpPr>
            <p:nvPr/>
          </p:nvSpPr>
          <p:spPr bwMode="auto">
            <a:xfrm>
              <a:off x="6470886" y="4649788"/>
              <a:ext cx="682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dirty="0">
                  <a:solidFill>
                    <a:srgbClr val="000000"/>
                  </a:solidFill>
                  <a:latin typeface="Nimbus Roman No9 L"/>
                </a:rPr>
                <a:t>k</a:t>
              </a:r>
              <a:endParaRPr lang="en-CA" altLang="en-US" sz="2400" dirty="0">
                <a:latin typeface="Corbel" panose="020B0503020204020204" pitchFamily="34" charset="0"/>
              </a:endParaRPr>
            </a:p>
          </p:txBody>
        </p:sp>
        <p:sp>
          <p:nvSpPr>
            <p:cNvPr id="10247" name="Rectangle 6"/>
            <p:cNvSpPr>
              <a:spLocks noChangeArrowheads="1"/>
            </p:cNvSpPr>
            <p:nvPr/>
          </p:nvSpPr>
          <p:spPr bwMode="auto">
            <a:xfrm>
              <a:off x="6516688" y="4691063"/>
              <a:ext cx="9350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 addressable</a:t>
              </a:r>
              <a:endParaRPr lang="en-CA" altLang="en-US" sz="2400" dirty="0">
                <a:latin typeface="Corbel" panose="020B0503020204020204" pitchFamily="34" charset="0"/>
              </a:endParaRPr>
            </a:p>
          </p:txBody>
        </p:sp>
        <p:sp>
          <p:nvSpPr>
            <p:cNvPr id="10248" name="Freeform 7"/>
            <p:cNvSpPr>
              <a:spLocks/>
            </p:cNvSpPr>
            <p:nvPr/>
          </p:nvSpPr>
          <p:spPr bwMode="auto">
            <a:xfrm>
              <a:off x="3070225" y="5632450"/>
              <a:ext cx="2527300" cy="236538"/>
            </a:xfrm>
            <a:custGeom>
              <a:avLst/>
              <a:gdLst>
                <a:gd name="T0" fmla="*/ 272176891 w 1592"/>
                <a:gd name="T1" fmla="*/ 375504814 h 149"/>
                <a:gd name="T2" fmla="*/ 272176891 w 1592"/>
                <a:gd name="T3" fmla="*/ 307459686 h 149"/>
                <a:gd name="T4" fmla="*/ 2147483647 w 1592"/>
                <a:gd name="T5" fmla="*/ 307459686 h 149"/>
                <a:gd name="T6" fmla="*/ 2147483647 w 1592"/>
                <a:gd name="T7" fmla="*/ 375504814 h 149"/>
                <a:gd name="T8" fmla="*/ 2147483647 w 1592"/>
                <a:gd name="T9" fmla="*/ 204133847 h 149"/>
                <a:gd name="T10" fmla="*/ 2147483647 w 1592"/>
                <a:gd name="T11" fmla="*/ 0 h 149"/>
                <a:gd name="T12" fmla="*/ 2147483647 w 1592"/>
                <a:gd name="T13" fmla="*/ 103327401 h 149"/>
                <a:gd name="T14" fmla="*/ 272176891 w 1592"/>
                <a:gd name="T15" fmla="*/ 103327401 h 149"/>
                <a:gd name="T16" fmla="*/ 272176891 w 1592"/>
                <a:gd name="T17" fmla="*/ 0 h 149"/>
                <a:gd name="T18" fmla="*/ 0 w 1592"/>
                <a:gd name="T19" fmla="*/ 204133847 h 149"/>
                <a:gd name="T20" fmla="*/ 272176891 w 1592"/>
                <a:gd name="T21" fmla="*/ 375504814 h 1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2"/>
                <a:gd name="T34" fmla="*/ 0 h 149"/>
                <a:gd name="T35" fmla="*/ 1592 w 1592"/>
                <a:gd name="T36" fmla="*/ 149 h 1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2" h="149">
                  <a:moveTo>
                    <a:pt x="108" y="149"/>
                  </a:moveTo>
                  <a:lnTo>
                    <a:pt x="108" y="122"/>
                  </a:lnTo>
                  <a:lnTo>
                    <a:pt x="1484" y="122"/>
                  </a:lnTo>
                  <a:lnTo>
                    <a:pt x="1484" y="149"/>
                  </a:lnTo>
                  <a:lnTo>
                    <a:pt x="1592" y="81"/>
                  </a:lnTo>
                  <a:lnTo>
                    <a:pt x="1484" y="0"/>
                  </a:lnTo>
                  <a:lnTo>
                    <a:pt x="1484" y="41"/>
                  </a:lnTo>
                  <a:lnTo>
                    <a:pt x="108" y="41"/>
                  </a:lnTo>
                  <a:lnTo>
                    <a:pt x="108" y="0"/>
                  </a:lnTo>
                  <a:lnTo>
                    <a:pt x="0" y="81"/>
                  </a:lnTo>
                  <a:lnTo>
                    <a:pt x="108" y="149"/>
                  </a:lnTo>
                  <a:close/>
                </a:path>
              </a:pathLst>
            </a:custGeom>
            <a:solidFill>
              <a:srgbClr val="FFFFFF"/>
            </a:solidFill>
            <a:ln w="0">
              <a:solidFill>
                <a:srgbClr val="FF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0249" name="Freeform 8"/>
            <p:cNvSpPr>
              <a:spLocks/>
            </p:cNvSpPr>
            <p:nvPr/>
          </p:nvSpPr>
          <p:spPr bwMode="auto">
            <a:xfrm>
              <a:off x="3070225" y="5632450"/>
              <a:ext cx="2527300" cy="236538"/>
            </a:xfrm>
            <a:custGeom>
              <a:avLst/>
              <a:gdLst>
                <a:gd name="T0" fmla="*/ 2147483647 w 118"/>
                <a:gd name="T1" fmla="*/ 2147483647 h 11"/>
                <a:gd name="T2" fmla="*/ 2147483647 w 118"/>
                <a:gd name="T3" fmla="*/ 2147483647 h 11"/>
                <a:gd name="T4" fmla="*/ 2147483647 w 118"/>
                <a:gd name="T5" fmla="*/ 2147483647 h 11"/>
                <a:gd name="T6" fmla="*/ 2147483647 w 118"/>
                <a:gd name="T7" fmla="*/ 2147483647 h 11"/>
                <a:gd name="T8" fmla="*/ 2147483647 w 118"/>
                <a:gd name="T9" fmla="*/ 2147483647 h 11"/>
                <a:gd name="T10" fmla="*/ 2147483647 w 118"/>
                <a:gd name="T11" fmla="*/ 0 h 11"/>
                <a:gd name="T12" fmla="*/ 2147483647 w 118"/>
                <a:gd name="T13" fmla="*/ 1387187708 h 11"/>
                <a:gd name="T14" fmla="*/ 2147483647 w 118"/>
                <a:gd name="T15" fmla="*/ 1387187708 h 11"/>
                <a:gd name="T16" fmla="*/ 2147483647 w 118"/>
                <a:gd name="T17" fmla="*/ 0 h 11"/>
                <a:gd name="T18" fmla="*/ 0 w 118"/>
                <a:gd name="T19" fmla="*/ 2147483647 h 11"/>
                <a:gd name="T20" fmla="*/ 2147483647 w 118"/>
                <a:gd name="T21" fmla="*/ 2147483647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8"/>
                <a:gd name="T34" fmla="*/ 0 h 11"/>
                <a:gd name="T35" fmla="*/ 118 w 11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8" h="11">
                  <a:moveTo>
                    <a:pt x="8" y="11"/>
                  </a:moveTo>
                  <a:lnTo>
                    <a:pt x="8" y="9"/>
                  </a:lnTo>
                  <a:lnTo>
                    <a:pt x="110" y="9"/>
                  </a:lnTo>
                  <a:lnTo>
                    <a:pt x="110" y="11"/>
                  </a:lnTo>
                  <a:lnTo>
                    <a:pt x="118" y="6"/>
                  </a:lnTo>
                  <a:lnTo>
                    <a:pt x="110" y="0"/>
                  </a:lnTo>
                  <a:lnTo>
                    <a:pt x="110" y="3"/>
                  </a:lnTo>
                  <a:lnTo>
                    <a:pt x="8" y="3"/>
                  </a:lnTo>
                  <a:lnTo>
                    <a:pt x="8" y="0"/>
                  </a:lnTo>
                  <a:lnTo>
                    <a:pt x="0" y="6"/>
                  </a:lnTo>
                  <a:lnTo>
                    <a:pt x="8" y="11"/>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0250" name="Rectangle 9"/>
            <p:cNvSpPr>
              <a:spLocks noChangeArrowheads="1"/>
            </p:cNvSpPr>
            <p:nvPr/>
          </p:nvSpPr>
          <p:spPr bwMode="auto">
            <a:xfrm>
              <a:off x="1357313" y="3384550"/>
              <a:ext cx="1692275" cy="3168650"/>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0251" name="Rectangle 10"/>
            <p:cNvSpPr>
              <a:spLocks noChangeArrowheads="1"/>
            </p:cNvSpPr>
            <p:nvPr/>
          </p:nvSpPr>
          <p:spPr bwMode="auto">
            <a:xfrm>
              <a:off x="1357313" y="3384550"/>
              <a:ext cx="1692275" cy="3168650"/>
            </a:xfrm>
            <a:prstGeom prst="rect">
              <a:avLst/>
            </a:prstGeom>
            <a:noFill/>
            <a:ln w="20701">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0252" name="Rectangle 11"/>
            <p:cNvSpPr>
              <a:spLocks noChangeArrowheads="1"/>
            </p:cNvSpPr>
            <p:nvPr/>
          </p:nvSpPr>
          <p:spPr bwMode="auto">
            <a:xfrm>
              <a:off x="1722438" y="4776788"/>
              <a:ext cx="963612" cy="36353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0253" name="Rectangle 12"/>
            <p:cNvSpPr>
              <a:spLocks noChangeArrowheads="1"/>
            </p:cNvSpPr>
            <p:nvPr/>
          </p:nvSpPr>
          <p:spPr bwMode="auto">
            <a:xfrm>
              <a:off x="1722438" y="4776788"/>
              <a:ext cx="963612" cy="363537"/>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0254" name="Freeform 13"/>
            <p:cNvSpPr>
              <a:spLocks/>
            </p:cNvSpPr>
            <p:nvPr/>
          </p:nvSpPr>
          <p:spPr bwMode="auto">
            <a:xfrm>
              <a:off x="2686050" y="4840288"/>
              <a:ext cx="2911475" cy="257175"/>
            </a:xfrm>
            <a:custGeom>
              <a:avLst/>
              <a:gdLst>
                <a:gd name="T0" fmla="*/ 304938131 w 1834"/>
                <a:gd name="T1" fmla="*/ 408265258 h 162"/>
                <a:gd name="T2" fmla="*/ 304938131 w 1834"/>
                <a:gd name="T3" fmla="*/ 307459046 h 162"/>
                <a:gd name="T4" fmla="*/ 2147483647 w 1834"/>
                <a:gd name="T5" fmla="*/ 307459046 h 162"/>
                <a:gd name="T6" fmla="*/ 2147483647 w 1834"/>
                <a:gd name="T7" fmla="*/ 408265258 h 162"/>
                <a:gd name="T8" fmla="*/ 2147483647 w 1834"/>
                <a:gd name="T9" fmla="*/ 204133423 h 162"/>
                <a:gd name="T10" fmla="*/ 2147483647 w 1834"/>
                <a:gd name="T11" fmla="*/ 0 h 162"/>
                <a:gd name="T12" fmla="*/ 2147483647 w 1834"/>
                <a:gd name="T13" fmla="*/ 103325598 h 162"/>
                <a:gd name="T14" fmla="*/ 304938131 w 1834"/>
                <a:gd name="T15" fmla="*/ 103325598 h 162"/>
                <a:gd name="T16" fmla="*/ 304938131 w 1834"/>
                <a:gd name="T17" fmla="*/ 0 h 162"/>
                <a:gd name="T18" fmla="*/ 0 w 1834"/>
                <a:gd name="T19" fmla="*/ 204133423 h 162"/>
                <a:gd name="T20" fmla="*/ 304938131 w 1834"/>
                <a:gd name="T21" fmla="*/ 408265258 h 1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34"/>
                <a:gd name="T34" fmla="*/ 0 h 162"/>
                <a:gd name="T35" fmla="*/ 1834 w 1834"/>
                <a:gd name="T36" fmla="*/ 162 h 1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34" h="162">
                  <a:moveTo>
                    <a:pt x="121" y="162"/>
                  </a:moveTo>
                  <a:lnTo>
                    <a:pt x="121" y="122"/>
                  </a:lnTo>
                  <a:lnTo>
                    <a:pt x="1726" y="122"/>
                  </a:lnTo>
                  <a:lnTo>
                    <a:pt x="1726" y="162"/>
                  </a:lnTo>
                  <a:lnTo>
                    <a:pt x="1834" y="81"/>
                  </a:lnTo>
                  <a:lnTo>
                    <a:pt x="1726" y="0"/>
                  </a:lnTo>
                  <a:lnTo>
                    <a:pt x="1726" y="41"/>
                  </a:lnTo>
                  <a:lnTo>
                    <a:pt x="121" y="41"/>
                  </a:lnTo>
                  <a:lnTo>
                    <a:pt x="121" y="0"/>
                  </a:lnTo>
                  <a:lnTo>
                    <a:pt x="0" y="81"/>
                  </a:lnTo>
                  <a:lnTo>
                    <a:pt x="121" y="162"/>
                  </a:lnTo>
                  <a:close/>
                </a:path>
              </a:pathLst>
            </a:custGeom>
            <a:solidFill>
              <a:srgbClr val="FFFFFF"/>
            </a:solidFill>
            <a:ln w="0">
              <a:solidFill>
                <a:srgbClr val="FF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0255" name="Freeform 14"/>
            <p:cNvSpPr>
              <a:spLocks/>
            </p:cNvSpPr>
            <p:nvPr/>
          </p:nvSpPr>
          <p:spPr bwMode="auto">
            <a:xfrm>
              <a:off x="2686050" y="4840288"/>
              <a:ext cx="2911475" cy="257175"/>
            </a:xfrm>
            <a:custGeom>
              <a:avLst/>
              <a:gdLst>
                <a:gd name="T0" fmla="*/ 2147483647 w 136"/>
                <a:gd name="T1" fmla="*/ 2147483647 h 12"/>
                <a:gd name="T2" fmla="*/ 2147483647 w 136"/>
                <a:gd name="T3" fmla="*/ 2147483647 h 12"/>
                <a:gd name="T4" fmla="*/ 2147483647 w 136"/>
                <a:gd name="T5" fmla="*/ 2147483647 h 12"/>
                <a:gd name="T6" fmla="*/ 2147483647 w 136"/>
                <a:gd name="T7" fmla="*/ 2147483647 h 12"/>
                <a:gd name="T8" fmla="*/ 2147483647 w 136"/>
                <a:gd name="T9" fmla="*/ 2147483647 h 12"/>
                <a:gd name="T10" fmla="*/ 2147483647 w 136"/>
                <a:gd name="T11" fmla="*/ 0 h 12"/>
                <a:gd name="T12" fmla="*/ 2147483647 w 136"/>
                <a:gd name="T13" fmla="*/ 1377900684 h 12"/>
                <a:gd name="T14" fmla="*/ 2147483647 w 136"/>
                <a:gd name="T15" fmla="*/ 1377900684 h 12"/>
                <a:gd name="T16" fmla="*/ 2147483647 w 136"/>
                <a:gd name="T17" fmla="*/ 0 h 12"/>
                <a:gd name="T18" fmla="*/ 0 w 136"/>
                <a:gd name="T19" fmla="*/ 2147483647 h 12"/>
                <a:gd name="T20" fmla="*/ 2147483647 w 136"/>
                <a:gd name="T21" fmla="*/ 2147483647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2"/>
                <a:gd name="T35" fmla="*/ 136 w 13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2">
                  <a:moveTo>
                    <a:pt x="9" y="12"/>
                  </a:moveTo>
                  <a:lnTo>
                    <a:pt x="9" y="9"/>
                  </a:lnTo>
                  <a:lnTo>
                    <a:pt x="128" y="9"/>
                  </a:lnTo>
                  <a:lnTo>
                    <a:pt x="128" y="12"/>
                  </a:lnTo>
                  <a:lnTo>
                    <a:pt x="136" y="6"/>
                  </a:lnTo>
                  <a:lnTo>
                    <a:pt x="128" y="0"/>
                  </a:lnTo>
                  <a:lnTo>
                    <a:pt x="128" y="3"/>
                  </a:lnTo>
                  <a:lnTo>
                    <a:pt x="9" y="3"/>
                  </a:lnTo>
                  <a:lnTo>
                    <a:pt x="9" y="0"/>
                  </a:lnTo>
                  <a:lnTo>
                    <a:pt x="0" y="6"/>
                  </a:lnTo>
                  <a:lnTo>
                    <a:pt x="9" y="1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0256" name="Rectangle 15"/>
            <p:cNvSpPr>
              <a:spLocks noChangeArrowheads="1"/>
            </p:cNvSpPr>
            <p:nvPr/>
          </p:nvSpPr>
          <p:spPr bwMode="auto">
            <a:xfrm>
              <a:off x="1979613" y="4841875"/>
              <a:ext cx="4349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MDR</a:t>
              </a:r>
              <a:endParaRPr lang="en-CA" altLang="en-US" sz="2400" dirty="0">
                <a:latin typeface="Corbel" panose="020B0503020204020204" pitchFamily="34" charset="0"/>
              </a:endParaRPr>
            </a:p>
          </p:txBody>
        </p:sp>
        <p:sp>
          <p:nvSpPr>
            <p:cNvPr id="10257" name="Freeform 16"/>
            <p:cNvSpPr>
              <a:spLocks/>
            </p:cNvSpPr>
            <p:nvPr/>
          </p:nvSpPr>
          <p:spPr bwMode="auto">
            <a:xfrm>
              <a:off x="2686050" y="4049713"/>
              <a:ext cx="2911475" cy="255587"/>
            </a:xfrm>
            <a:custGeom>
              <a:avLst/>
              <a:gdLst>
                <a:gd name="T0" fmla="*/ 0 w 1834"/>
                <a:gd name="T1" fmla="*/ 304937500 h 161"/>
                <a:gd name="T2" fmla="*/ 2147483647 w 1834"/>
                <a:gd name="T3" fmla="*/ 304937500 h 161"/>
                <a:gd name="T4" fmla="*/ 2147483647 w 1834"/>
                <a:gd name="T5" fmla="*/ 405743514 h 161"/>
                <a:gd name="T6" fmla="*/ 2147483647 w 1834"/>
                <a:gd name="T7" fmla="*/ 201612079 h 161"/>
                <a:gd name="T8" fmla="*/ 2147483647 w 1834"/>
                <a:gd name="T9" fmla="*/ 0 h 161"/>
                <a:gd name="T10" fmla="*/ 2147483647 w 1834"/>
                <a:gd name="T11" fmla="*/ 100806039 h 161"/>
                <a:gd name="T12" fmla="*/ 0 w 1834"/>
                <a:gd name="T13" fmla="*/ 100806039 h 161"/>
                <a:gd name="T14" fmla="*/ 0 w 1834"/>
                <a:gd name="T15" fmla="*/ 304937500 h 161"/>
                <a:gd name="T16" fmla="*/ 0 60000 65536"/>
                <a:gd name="T17" fmla="*/ 0 60000 65536"/>
                <a:gd name="T18" fmla="*/ 0 60000 65536"/>
                <a:gd name="T19" fmla="*/ 0 60000 65536"/>
                <a:gd name="T20" fmla="*/ 0 60000 65536"/>
                <a:gd name="T21" fmla="*/ 0 60000 65536"/>
                <a:gd name="T22" fmla="*/ 0 60000 65536"/>
                <a:gd name="T23" fmla="*/ 0 60000 65536"/>
                <a:gd name="T24" fmla="*/ 0 w 1834"/>
                <a:gd name="T25" fmla="*/ 0 h 161"/>
                <a:gd name="T26" fmla="*/ 1834 w 1834"/>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34" h="161">
                  <a:moveTo>
                    <a:pt x="0" y="121"/>
                  </a:moveTo>
                  <a:lnTo>
                    <a:pt x="1726" y="121"/>
                  </a:lnTo>
                  <a:lnTo>
                    <a:pt x="1726" y="161"/>
                  </a:lnTo>
                  <a:lnTo>
                    <a:pt x="1834" y="80"/>
                  </a:lnTo>
                  <a:lnTo>
                    <a:pt x="1726" y="0"/>
                  </a:lnTo>
                  <a:lnTo>
                    <a:pt x="1726" y="40"/>
                  </a:lnTo>
                  <a:lnTo>
                    <a:pt x="0" y="40"/>
                  </a:lnTo>
                  <a:lnTo>
                    <a:pt x="0" y="121"/>
                  </a:lnTo>
                  <a:close/>
                </a:path>
              </a:pathLst>
            </a:custGeom>
            <a:solidFill>
              <a:srgbClr val="FFFFFF"/>
            </a:solidFill>
            <a:ln w="0">
              <a:solidFill>
                <a:srgbClr val="FF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0258" name="Freeform 17"/>
            <p:cNvSpPr>
              <a:spLocks/>
            </p:cNvSpPr>
            <p:nvPr/>
          </p:nvSpPr>
          <p:spPr bwMode="auto">
            <a:xfrm>
              <a:off x="2686050" y="4049713"/>
              <a:ext cx="2911475" cy="255587"/>
            </a:xfrm>
            <a:custGeom>
              <a:avLst/>
              <a:gdLst>
                <a:gd name="T0" fmla="*/ 0 w 136"/>
                <a:gd name="T1" fmla="*/ 2147483647 h 12"/>
                <a:gd name="T2" fmla="*/ 2147483647 w 136"/>
                <a:gd name="T3" fmla="*/ 2147483647 h 12"/>
                <a:gd name="T4" fmla="*/ 2147483647 w 136"/>
                <a:gd name="T5" fmla="*/ 2147483647 h 12"/>
                <a:gd name="T6" fmla="*/ 2147483647 w 136"/>
                <a:gd name="T7" fmla="*/ 2147483647 h 12"/>
                <a:gd name="T8" fmla="*/ 2147483647 w 136"/>
                <a:gd name="T9" fmla="*/ 0 h 12"/>
                <a:gd name="T10" fmla="*/ 2147483647 w 136"/>
                <a:gd name="T11" fmla="*/ 1360936778 h 12"/>
                <a:gd name="T12" fmla="*/ 0 w 136"/>
                <a:gd name="T13" fmla="*/ 1360936778 h 12"/>
                <a:gd name="T14" fmla="*/ 0 60000 65536"/>
                <a:gd name="T15" fmla="*/ 0 60000 65536"/>
                <a:gd name="T16" fmla="*/ 0 60000 65536"/>
                <a:gd name="T17" fmla="*/ 0 60000 65536"/>
                <a:gd name="T18" fmla="*/ 0 60000 65536"/>
                <a:gd name="T19" fmla="*/ 0 60000 65536"/>
                <a:gd name="T20" fmla="*/ 0 60000 65536"/>
                <a:gd name="T21" fmla="*/ 0 w 136"/>
                <a:gd name="T22" fmla="*/ 0 h 12"/>
                <a:gd name="T23" fmla="*/ 136 w 136"/>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
                  <a:moveTo>
                    <a:pt x="0" y="9"/>
                  </a:moveTo>
                  <a:lnTo>
                    <a:pt x="128" y="9"/>
                  </a:lnTo>
                  <a:lnTo>
                    <a:pt x="128" y="12"/>
                  </a:lnTo>
                  <a:lnTo>
                    <a:pt x="136" y="6"/>
                  </a:lnTo>
                  <a:lnTo>
                    <a:pt x="128" y="0"/>
                  </a:lnTo>
                  <a:lnTo>
                    <a:pt x="128" y="3"/>
                  </a:lnTo>
                  <a:lnTo>
                    <a:pt x="0" y="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0259" name="Rectangle 18"/>
            <p:cNvSpPr>
              <a:spLocks noChangeArrowheads="1"/>
            </p:cNvSpPr>
            <p:nvPr/>
          </p:nvSpPr>
          <p:spPr bwMode="auto">
            <a:xfrm>
              <a:off x="1722438" y="4006850"/>
              <a:ext cx="963612" cy="363538"/>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0260" name="Rectangle 19"/>
            <p:cNvSpPr>
              <a:spLocks noChangeArrowheads="1"/>
            </p:cNvSpPr>
            <p:nvPr/>
          </p:nvSpPr>
          <p:spPr bwMode="auto">
            <a:xfrm>
              <a:off x="1722438" y="4006850"/>
              <a:ext cx="963612" cy="363538"/>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0261" name="Rectangle 20"/>
            <p:cNvSpPr>
              <a:spLocks noChangeArrowheads="1"/>
            </p:cNvSpPr>
            <p:nvPr/>
          </p:nvSpPr>
          <p:spPr bwMode="auto">
            <a:xfrm>
              <a:off x="1979613" y="4049713"/>
              <a:ext cx="4349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MAR</a:t>
              </a:r>
              <a:endParaRPr lang="en-CA" altLang="en-US" sz="2400" dirty="0">
                <a:latin typeface="Corbel" panose="020B0503020204020204" pitchFamily="34" charset="0"/>
              </a:endParaRPr>
            </a:p>
          </p:txBody>
        </p:sp>
        <p:sp>
          <p:nvSpPr>
            <p:cNvPr id="10262" name="Rectangle 21"/>
            <p:cNvSpPr>
              <a:spLocks noChangeArrowheads="1"/>
            </p:cNvSpPr>
            <p:nvPr/>
          </p:nvSpPr>
          <p:spPr bwMode="auto">
            <a:xfrm>
              <a:off x="5597525" y="3384550"/>
              <a:ext cx="2119313" cy="3168650"/>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0263" name="Rectangle 22"/>
            <p:cNvSpPr>
              <a:spLocks noChangeArrowheads="1"/>
            </p:cNvSpPr>
            <p:nvPr/>
          </p:nvSpPr>
          <p:spPr bwMode="auto">
            <a:xfrm>
              <a:off x="4162425" y="3621088"/>
              <a:ext cx="841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k</a:t>
              </a:r>
              <a:endParaRPr lang="en-CA" altLang="en-US" sz="2400" dirty="0">
                <a:latin typeface="Corbel" panose="020B0503020204020204" pitchFamily="34" charset="0"/>
              </a:endParaRPr>
            </a:p>
          </p:txBody>
        </p:sp>
        <p:sp>
          <p:nvSpPr>
            <p:cNvPr id="10264" name="Rectangle 23"/>
            <p:cNvSpPr>
              <a:spLocks noChangeArrowheads="1"/>
            </p:cNvSpPr>
            <p:nvPr/>
          </p:nvSpPr>
          <p:spPr bwMode="auto">
            <a:xfrm>
              <a:off x="4248150" y="3621088"/>
              <a:ext cx="2635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-bit</a:t>
              </a:r>
              <a:endParaRPr lang="en-CA" altLang="en-US" sz="2400" dirty="0">
                <a:latin typeface="Corbel" panose="020B0503020204020204" pitchFamily="34" charset="0"/>
              </a:endParaRPr>
            </a:p>
          </p:txBody>
        </p:sp>
        <p:sp>
          <p:nvSpPr>
            <p:cNvPr id="10265" name="Rectangle 24"/>
            <p:cNvSpPr>
              <a:spLocks noChangeArrowheads="1"/>
            </p:cNvSpPr>
            <p:nvPr/>
          </p:nvSpPr>
          <p:spPr bwMode="auto">
            <a:xfrm>
              <a:off x="3884613" y="3792538"/>
              <a:ext cx="884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address bus</a:t>
              </a:r>
              <a:endParaRPr lang="en-CA" altLang="en-US" sz="2400" dirty="0">
                <a:latin typeface="Corbel" panose="020B0503020204020204" pitchFamily="34" charset="0"/>
              </a:endParaRPr>
            </a:p>
          </p:txBody>
        </p:sp>
        <p:sp>
          <p:nvSpPr>
            <p:cNvPr id="10266" name="Rectangle 25"/>
            <p:cNvSpPr>
              <a:spLocks noChangeArrowheads="1"/>
            </p:cNvSpPr>
            <p:nvPr/>
          </p:nvSpPr>
          <p:spPr bwMode="auto">
            <a:xfrm>
              <a:off x="4141788" y="4392613"/>
              <a:ext cx="95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n</a:t>
              </a:r>
              <a:endParaRPr lang="en-CA" altLang="en-US" sz="2400" dirty="0">
                <a:latin typeface="Corbel" panose="020B0503020204020204" pitchFamily="34" charset="0"/>
              </a:endParaRPr>
            </a:p>
          </p:txBody>
        </p:sp>
        <p:sp>
          <p:nvSpPr>
            <p:cNvPr id="10267" name="Rectangle 26"/>
            <p:cNvSpPr>
              <a:spLocks noChangeArrowheads="1"/>
            </p:cNvSpPr>
            <p:nvPr/>
          </p:nvSpPr>
          <p:spPr bwMode="auto">
            <a:xfrm>
              <a:off x="4248150" y="4392613"/>
              <a:ext cx="2635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-bit</a:t>
              </a:r>
              <a:endParaRPr lang="en-CA" altLang="en-US" sz="2400" dirty="0">
                <a:latin typeface="Corbel" panose="020B0503020204020204" pitchFamily="34" charset="0"/>
              </a:endParaRPr>
            </a:p>
          </p:txBody>
        </p:sp>
        <p:sp>
          <p:nvSpPr>
            <p:cNvPr id="10268" name="Rectangle 27"/>
            <p:cNvSpPr>
              <a:spLocks noChangeArrowheads="1"/>
            </p:cNvSpPr>
            <p:nvPr/>
          </p:nvSpPr>
          <p:spPr bwMode="auto">
            <a:xfrm>
              <a:off x="4013200" y="4584700"/>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data bus</a:t>
              </a:r>
              <a:endParaRPr lang="en-CA" altLang="en-US" sz="2400" dirty="0">
                <a:latin typeface="Corbel" panose="020B0503020204020204" pitchFamily="34" charset="0"/>
              </a:endParaRPr>
            </a:p>
          </p:txBody>
        </p:sp>
        <p:sp>
          <p:nvSpPr>
            <p:cNvPr id="10269" name="Rectangle 28"/>
            <p:cNvSpPr>
              <a:spLocks noChangeArrowheads="1"/>
            </p:cNvSpPr>
            <p:nvPr/>
          </p:nvSpPr>
          <p:spPr bwMode="auto">
            <a:xfrm>
              <a:off x="3841750" y="5868988"/>
              <a:ext cx="987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Control lines</a:t>
              </a:r>
              <a:endParaRPr lang="en-CA" altLang="en-US" sz="2400" dirty="0">
                <a:latin typeface="Corbel" panose="020B0503020204020204" pitchFamily="34" charset="0"/>
              </a:endParaRPr>
            </a:p>
          </p:txBody>
        </p:sp>
        <p:sp>
          <p:nvSpPr>
            <p:cNvPr id="10270" name="Rectangle 29"/>
            <p:cNvSpPr>
              <a:spLocks noChangeArrowheads="1"/>
            </p:cNvSpPr>
            <p:nvPr/>
          </p:nvSpPr>
          <p:spPr bwMode="auto">
            <a:xfrm>
              <a:off x="3584575" y="6146800"/>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          , MFC, etc.)</a:t>
              </a:r>
              <a:endParaRPr lang="en-CA" altLang="en-US" sz="2400" dirty="0">
                <a:latin typeface="Corbel" panose="020B0503020204020204" pitchFamily="34" charset="0"/>
              </a:endParaRPr>
            </a:p>
          </p:txBody>
        </p:sp>
        <p:sp>
          <p:nvSpPr>
            <p:cNvPr id="10271" name="Rectangle 30"/>
            <p:cNvSpPr>
              <a:spLocks noChangeArrowheads="1"/>
            </p:cNvSpPr>
            <p:nvPr/>
          </p:nvSpPr>
          <p:spPr bwMode="auto">
            <a:xfrm>
              <a:off x="1808163" y="3535363"/>
              <a:ext cx="7921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b="1" dirty="0">
                  <a:solidFill>
                    <a:srgbClr val="000000"/>
                  </a:solidFill>
                  <a:latin typeface="Nimbus Roman No9 L"/>
                </a:rPr>
                <a:t>Processor</a:t>
              </a:r>
              <a:endParaRPr lang="en-CA" altLang="en-US" sz="2400" dirty="0">
                <a:latin typeface="Corbel" panose="020B0503020204020204" pitchFamily="34" charset="0"/>
              </a:endParaRPr>
            </a:p>
          </p:txBody>
        </p:sp>
        <p:sp>
          <p:nvSpPr>
            <p:cNvPr id="10272" name="Rectangle 31"/>
            <p:cNvSpPr>
              <a:spLocks noChangeArrowheads="1"/>
            </p:cNvSpPr>
            <p:nvPr/>
          </p:nvSpPr>
          <p:spPr bwMode="auto">
            <a:xfrm>
              <a:off x="6281738" y="3471863"/>
              <a:ext cx="7445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b="1" dirty="0">
                  <a:solidFill>
                    <a:srgbClr val="000000"/>
                  </a:solidFill>
                  <a:latin typeface="Nimbus Roman No9 L"/>
                </a:rPr>
                <a:t> Memory</a:t>
              </a:r>
              <a:endParaRPr lang="en-CA" altLang="en-US" sz="2400" dirty="0">
                <a:latin typeface="Corbel" panose="020B0503020204020204" pitchFamily="34" charset="0"/>
              </a:endParaRPr>
            </a:p>
          </p:txBody>
        </p:sp>
        <p:sp>
          <p:nvSpPr>
            <p:cNvPr id="10273" name="Rectangle 32"/>
            <p:cNvSpPr>
              <a:spLocks noChangeArrowheads="1"/>
            </p:cNvSpPr>
            <p:nvPr/>
          </p:nvSpPr>
          <p:spPr bwMode="auto">
            <a:xfrm>
              <a:off x="6303963" y="4884738"/>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locations</a:t>
              </a:r>
              <a:endParaRPr lang="en-CA" altLang="en-US" sz="2400" dirty="0">
                <a:latin typeface="Corbel" panose="020B0503020204020204" pitchFamily="34" charset="0"/>
              </a:endParaRPr>
            </a:p>
          </p:txBody>
        </p:sp>
        <p:sp>
          <p:nvSpPr>
            <p:cNvPr id="10274" name="Rectangle 33"/>
            <p:cNvSpPr>
              <a:spLocks noChangeArrowheads="1"/>
            </p:cNvSpPr>
            <p:nvPr/>
          </p:nvSpPr>
          <p:spPr bwMode="auto">
            <a:xfrm>
              <a:off x="5754022" y="5376863"/>
              <a:ext cx="1111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Word length =</a:t>
              </a:r>
              <a:endParaRPr lang="en-CA" altLang="en-US" sz="2400" dirty="0">
                <a:latin typeface="Corbel" panose="020B0503020204020204" pitchFamily="34" charset="0"/>
              </a:endParaRPr>
            </a:p>
          </p:txBody>
        </p:sp>
        <p:sp>
          <p:nvSpPr>
            <p:cNvPr id="10275" name="Rectangle 34"/>
            <p:cNvSpPr>
              <a:spLocks noChangeArrowheads="1"/>
            </p:cNvSpPr>
            <p:nvPr/>
          </p:nvSpPr>
          <p:spPr bwMode="auto">
            <a:xfrm>
              <a:off x="7072000" y="5376863"/>
              <a:ext cx="95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n</a:t>
              </a:r>
              <a:endParaRPr lang="en-CA" altLang="en-US" sz="2400" dirty="0">
                <a:latin typeface="Corbel" panose="020B0503020204020204" pitchFamily="34" charset="0"/>
              </a:endParaRPr>
            </a:p>
          </p:txBody>
        </p:sp>
        <p:sp>
          <p:nvSpPr>
            <p:cNvPr id="10276" name="Rectangle 35"/>
            <p:cNvSpPr>
              <a:spLocks noChangeArrowheads="1"/>
            </p:cNvSpPr>
            <p:nvPr/>
          </p:nvSpPr>
          <p:spPr bwMode="auto">
            <a:xfrm>
              <a:off x="7167249" y="5376863"/>
              <a:ext cx="322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 bits</a:t>
              </a:r>
              <a:endParaRPr lang="en-CA" altLang="en-US" sz="2400" dirty="0">
                <a:latin typeface="Corbel" panose="020B0503020204020204" pitchFamily="34" charset="0"/>
              </a:endParaRPr>
            </a:p>
          </p:txBody>
        </p:sp>
        <p:sp>
          <p:nvSpPr>
            <p:cNvPr id="10277" name="Rectangle 36"/>
            <p:cNvSpPr>
              <a:spLocks noChangeArrowheads="1"/>
            </p:cNvSpPr>
            <p:nvPr/>
          </p:nvSpPr>
          <p:spPr bwMode="auto">
            <a:xfrm>
              <a:off x="3970338" y="6126163"/>
              <a:ext cx="1793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W</a:t>
              </a:r>
              <a:endParaRPr lang="en-CA" altLang="en-US" sz="2400" dirty="0">
                <a:latin typeface="Corbel" panose="020B0503020204020204" pitchFamily="34" charset="0"/>
              </a:endParaRPr>
            </a:p>
          </p:txBody>
        </p:sp>
        <p:sp>
          <p:nvSpPr>
            <p:cNvPr id="10278" name="Line 37"/>
            <p:cNvSpPr>
              <a:spLocks noChangeShapeType="1"/>
            </p:cNvSpPr>
            <p:nvPr/>
          </p:nvSpPr>
          <p:spPr bwMode="auto">
            <a:xfrm flipH="1">
              <a:off x="3990975" y="6146800"/>
              <a:ext cx="150813"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79" name="Rectangle 38"/>
            <p:cNvSpPr>
              <a:spLocks noChangeArrowheads="1"/>
            </p:cNvSpPr>
            <p:nvPr/>
          </p:nvSpPr>
          <p:spPr bwMode="auto">
            <a:xfrm>
              <a:off x="3713163" y="6126163"/>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R</a:t>
              </a:r>
              <a:endParaRPr lang="en-CA" altLang="en-US" sz="2400" dirty="0">
                <a:latin typeface="Corbel" panose="020B0503020204020204" pitchFamily="34" charset="0"/>
              </a:endParaRPr>
            </a:p>
          </p:txBody>
        </p:sp>
        <p:sp>
          <p:nvSpPr>
            <p:cNvPr id="10280" name="Rectangle 39"/>
            <p:cNvSpPr>
              <a:spLocks noChangeArrowheads="1"/>
            </p:cNvSpPr>
            <p:nvPr/>
          </p:nvSpPr>
          <p:spPr bwMode="auto">
            <a:xfrm>
              <a:off x="3884613" y="6126163"/>
              <a:ext cx="523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a:t>
              </a:r>
              <a:endParaRPr lang="en-CA" altLang="en-US" sz="2400" dirty="0">
                <a:latin typeface="Corbel" panose="020B0503020204020204"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Read-Only Memories (Contd.,)</a:t>
            </a:r>
          </a:p>
        </p:txBody>
      </p:sp>
      <p:sp>
        <p:nvSpPr>
          <p:cNvPr id="3" name="Content Placeholder 2"/>
          <p:cNvSpPr>
            <a:spLocks noGrp="1"/>
          </p:cNvSpPr>
          <p:nvPr>
            <p:ph idx="1"/>
          </p:nvPr>
        </p:nvSpPr>
        <p:spPr>
          <a:xfrm>
            <a:off x="457200" y="1774825"/>
            <a:ext cx="8229600" cy="4854575"/>
          </a:xfrm>
        </p:spPr>
        <p:txBody>
          <a:bodyPr rtlCol="0">
            <a:normAutofit/>
          </a:bodyPr>
          <a:lstStyle/>
          <a:p>
            <a:pPr marL="438912" indent="-320040" eaLnBrk="1" fontAlgn="auto" hangingPunct="1">
              <a:spcBef>
                <a:spcPts val="0"/>
              </a:spcBef>
              <a:spcAft>
                <a:spcPts val="0"/>
              </a:spcAft>
              <a:buFont typeface="Wingdings 2"/>
              <a:buChar char=""/>
              <a:defRPr/>
            </a:pPr>
            <a:r>
              <a:rPr lang="en-US" dirty="0">
                <a:solidFill>
                  <a:schemeClr val="accent2"/>
                </a:solidFill>
              </a:rPr>
              <a:t>Electrically Erasable Programmable Read-Only Memory (EEPROM):</a:t>
            </a:r>
          </a:p>
          <a:p>
            <a:pPr marL="731520" lvl="1" indent="-274320" eaLnBrk="1" fontAlgn="auto" hangingPunct="1">
              <a:spcAft>
                <a:spcPts val="0"/>
              </a:spcAft>
              <a:buFont typeface="Wingdings"/>
              <a:buChar char=""/>
              <a:defRPr/>
            </a:pPr>
            <a:r>
              <a:rPr lang="en-US" sz="1800" dirty="0"/>
              <a:t>To erase the contents of </a:t>
            </a:r>
            <a:r>
              <a:rPr lang="en-US" sz="1800" dirty="0" err="1"/>
              <a:t>EPROMs</a:t>
            </a:r>
            <a:r>
              <a:rPr lang="en-US" sz="1800" dirty="0"/>
              <a:t>, they have to be exposed to ultraviolet light.</a:t>
            </a:r>
          </a:p>
          <a:p>
            <a:pPr marL="731520" lvl="1" indent="-274320" eaLnBrk="1" fontAlgn="auto" hangingPunct="1">
              <a:spcAft>
                <a:spcPts val="0"/>
              </a:spcAft>
              <a:buFont typeface="Wingdings"/>
              <a:buChar char=""/>
              <a:defRPr/>
            </a:pPr>
            <a:r>
              <a:rPr lang="en-US" sz="1800" dirty="0"/>
              <a:t>Physically removed from the circuit.</a:t>
            </a:r>
          </a:p>
          <a:p>
            <a:pPr marL="731520" lvl="1" indent="-274320" eaLnBrk="1" fontAlgn="auto" hangingPunct="1">
              <a:spcAft>
                <a:spcPts val="0"/>
              </a:spcAft>
              <a:buFont typeface="Wingdings"/>
              <a:buChar char=""/>
              <a:defRPr/>
            </a:pPr>
            <a:r>
              <a:rPr lang="en-US" sz="1800" dirty="0" err="1"/>
              <a:t>EEPROMs</a:t>
            </a:r>
            <a:r>
              <a:rPr lang="en-US" sz="1800" dirty="0"/>
              <a:t> the contents can be stored and erased electrically.</a:t>
            </a:r>
          </a:p>
          <a:p>
            <a:pPr marL="438912" indent="-320040" eaLnBrk="1" fontAlgn="auto" hangingPunct="1">
              <a:spcBef>
                <a:spcPts val="0"/>
              </a:spcBef>
              <a:spcAft>
                <a:spcPts val="0"/>
              </a:spcAft>
              <a:buFont typeface="Wingdings 2"/>
              <a:buChar char=""/>
              <a:defRPr/>
            </a:pPr>
            <a:r>
              <a:rPr lang="en-US" dirty="0">
                <a:solidFill>
                  <a:schemeClr val="accent2"/>
                </a:solidFill>
              </a:rPr>
              <a:t>Flash memory:</a:t>
            </a:r>
          </a:p>
          <a:p>
            <a:pPr marL="731520" lvl="1" indent="-274320" eaLnBrk="1" fontAlgn="auto" hangingPunct="1">
              <a:spcAft>
                <a:spcPts val="0"/>
              </a:spcAft>
              <a:buFont typeface="Wingdings"/>
              <a:buChar char=""/>
              <a:defRPr/>
            </a:pPr>
            <a:r>
              <a:rPr lang="en-US" dirty="0">
                <a:solidFill>
                  <a:schemeClr val="accent2"/>
                </a:solidFill>
              </a:rPr>
              <a:t>Has similar approach to EEPROM</a:t>
            </a:r>
            <a:r>
              <a:rPr lang="en-US" dirty="0"/>
              <a:t>.</a:t>
            </a:r>
          </a:p>
          <a:p>
            <a:pPr marL="731520" lvl="1" indent="-274320" eaLnBrk="1" fontAlgn="auto" hangingPunct="1">
              <a:spcAft>
                <a:spcPts val="0"/>
              </a:spcAft>
              <a:buFont typeface="Wingdings"/>
              <a:buChar char=""/>
              <a:defRPr/>
            </a:pPr>
            <a:r>
              <a:rPr lang="en-US" dirty="0">
                <a:solidFill>
                  <a:schemeClr val="accent2"/>
                </a:solidFill>
              </a:rPr>
              <a:t>Read the contents of a single cell, but write the contents of an entire block</a:t>
            </a:r>
            <a:r>
              <a:rPr lang="en-US" dirty="0"/>
              <a:t> of cells.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Speed, Size, and Cost</a:t>
            </a:r>
          </a:p>
        </p:txBody>
      </p:sp>
      <p:sp>
        <p:nvSpPr>
          <p:cNvPr id="3" name="Content Placeholder 2"/>
          <p:cNvSpPr>
            <a:spLocks noGrp="1"/>
          </p:cNvSpPr>
          <p:nvPr>
            <p:ph idx="1"/>
          </p:nvPr>
        </p:nvSpPr>
        <p:spPr>
          <a:xfrm>
            <a:off x="228600" y="1774825"/>
            <a:ext cx="8686800" cy="4930775"/>
          </a:xfrm>
        </p:spPr>
        <p:txBody>
          <a:bodyPr rtlCol="0">
            <a:normAutofit fontScale="92500" lnSpcReduction="20000"/>
          </a:bodyPr>
          <a:lstStyle/>
          <a:p>
            <a:pPr marL="438912" indent="-320040" eaLnBrk="1" fontAlgn="auto" hangingPunct="1">
              <a:spcBef>
                <a:spcPts val="0"/>
              </a:spcBef>
              <a:spcAft>
                <a:spcPts val="0"/>
              </a:spcAft>
              <a:buFont typeface="Wingdings 2"/>
              <a:buChar char=""/>
              <a:defRPr/>
            </a:pPr>
            <a:r>
              <a:rPr lang="en-US" dirty="0">
                <a:solidFill>
                  <a:srgbClr val="CC3300"/>
                </a:solidFill>
              </a:rPr>
              <a:t>A big challenge in the design of a computer system is to provide a sufficiently large memory, with a reasonable speed at an affordable cost.</a:t>
            </a:r>
          </a:p>
          <a:p>
            <a:pPr marL="438912" indent="-320040" eaLnBrk="1" fontAlgn="auto" hangingPunct="1">
              <a:spcBef>
                <a:spcPts val="0"/>
              </a:spcBef>
              <a:spcAft>
                <a:spcPts val="0"/>
              </a:spcAft>
              <a:buFont typeface="Wingdings 2"/>
              <a:buChar char=""/>
              <a:defRPr/>
            </a:pPr>
            <a:r>
              <a:rPr lang="en-US" dirty="0">
                <a:solidFill>
                  <a:schemeClr val="accent2"/>
                </a:solidFill>
              </a:rPr>
              <a:t>Static RAM:</a:t>
            </a:r>
            <a:endParaRPr lang="en-US" dirty="0"/>
          </a:p>
          <a:p>
            <a:pPr marL="731520" lvl="1" indent="-274320" eaLnBrk="1" fontAlgn="auto" hangingPunct="1">
              <a:spcAft>
                <a:spcPts val="0"/>
              </a:spcAft>
              <a:buFont typeface="Wingdings"/>
              <a:buChar char=""/>
              <a:defRPr/>
            </a:pPr>
            <a:r>
              <a:rPr lang="en-US" sz="1800" dirty="0"/>
              <a:t>Very fast, but expensive, because a basic SRAM cell has a complex circuit making it impossible to pack a large number of cells onto a single chip.</a:t>
            </a:r>
            <a:r>
              <a:rPr lang="en-US" dirty="0"/>
              <a:t> </a:t>
            </a:r>
          </a:p>
          <a:p>
            <a:pPr marL="438912" indent="-320040" eaLnBrk="1" fontAlgn="auto" hangingPunct="1">
              <a:spcBef>
                <a:spcPts val="0"/>
              </a:spcBef>
              <a:spcAft>
                <a:spcPts val="0"/>
              </a:spcAft>
              <a:buFont typeface="Wingdings 2"/>
              <a:buChar char=""/>
              <a:defRPr/>
            </a:pPr>
            <a:r>
              <a:rPr lang="en-US" dirty="0">
                <a:solidFill>
                  <a:schemeClr val="accent2"/>
                </a:solidFill>
              </a:rPr>
              <a:t>Dynamic RAM:</a:t>
            </a:r>
          </a:p>
          <a:p>
            <a:pPr marL="731520" lvl="1" indent="-274320" eaLnBrk="1" fontAlgn="auto" hangingPunct="1">
              <a:spcAft>
                <a:spcPts val="0"/>
              </a:spcAft>
              <a:buFont typeface="Wingdings"/>
              <a:buChar char=""/>
              <a:defRPr/>
            </a:pPr>
            <a:r>
              <a:rPr lang="en-US" sz="1800" dirty="0"/>
              <a:t>Simpler basic cell circuit, hence are much less expensive, but significantly slower than </a:t>
            </a:r>
            <a:r>
              <a:rPr lang="en-US" sz="1800" dirty="0" err="1"/>
              <a:t>SRAMs</a:t>
            </a:r>
            <a:r>
              <a:rPr lang="en-US" sz="1800" dirty="0"/>
              <a:t>.</a:t>
            </a:r>
            <a:r>
              <a:rPr lang="en-US" dirty="0"/>
              <a:t> </a:t>
            </a:r>
          </a:p>
          <a:p>
            <a:pPr marL="438912" indent="-320040" eaLnBrk="1" fontAlgn="auto" hangingPunct="1">
              <a:spcBef>
                <a:spcPts val="0"/>
              </a:spcBef>
              <a:spcAft>
                <a:spcPts val="0"/>
              </a:spcAft>
              <a:buFont typeface="Wingdings 2"/>
              <a:buChar char=""/>
              <a:defRPr/>
            </a:pPr>
            <a:r>
              <a:rPr lang="en-US" dirty="0">
                <a:solidFill>
                  <a:schemeClr val="accent2"/>
                </a:solidFill>
              </a:rPr>
              <a:t>Magnetic disks:</a:t>
            </a:r>
          </a:p>
          <a:p>
            <a:pPr marL="731520" lvl="1" indent="-274320" eaLnBrk="1" fontAlgn="auto" hangingPunct="1">
              <a:spcAft>
                <a:spcPts val="0"/>
              </a:spcAft>
              <a:buFont typeface="Wingdings"/>
              <a:buChar char=""/>
              <a:defRPr/>
            </a:pPr>
            <a:r>
              <a:rPr lang="en-US" sz="1800" dirty="0"/>
              <a:t>Storage provided by </a:t>
            </a:r>
            <a:r>
              <a:rPr lang="en-US" sz="1800" dirty="0" err="1"/>
              <a:t>DRAMs</a:t>
            </a:r>
            <a:r>
              <a:rPr lang="en-US" sz="1800" dirty="0"/>
              <a:t> is higher than </a:t>
            </a:r>
            <a:r>
              <a:rPr lang="en-US" sz="1800" dirty="0" err="1"/>
              <a:t>SRAMs</a:t>
            </a:r>
            <a:r>
              <a:rPr lang="en-US" sz="1800" dirty="0"/>
              <a:t>, but is still less than what is necessary. </a:t>
            </a:r>
          </a:p>
          <a:p>
            <a:pPr marL="731520" lvl="1" indent="-274320" eaLnBrk="1" fontAlgn="auto" hangingPunct="1">
              <a:spcAft>
                <a:spcPts val="0"/>
              </a:spcAft>
              <a:buFont typeface="Wingdings"/>
              <a:buChar char=""/>
              <a:defRPr/>
            </a:pPr>
            <a:r>
              <a:rPr lang="en-US" sz="1800" dirty="0"/>
              <a:t>Secondary storage such as magnetic disks provide a large amount </a:t>
            </a:r>
          </a:p>
          <a:p>
            <a:pPr marL="731520" lvl="1" indent="-274320" eaLnBrk="1" fontAlgn="auto" hangingPunct="1">
              <a:spcAft>
                <a:spcPts val="0"/>
              </a:spcAft>
              <a:buFont typeface="Wingdings"/>
              <a:buNone/>
              <a:defRPr/>
            </a:pPr>
            <a:r>
              <a:rPr lang="en-US" sz="1800" dirty="0"/>
              <a:t>	of storage, but is much slower than </a:t>
            </a:r>
            <a:r>
              <a:rPr lang="en-US" sz="1800" dirty="0" err="1"/>
              <a:t>DRAMs</a:t>
            </a:r>
            <a:r>
              <a:rPr lang="en-US" sz="1800" dirty="0"/>
              <a:t>.</a:t>
            </a:r>
          </a:p>
          <a:p>
            <a:pPr marL="438912" indent="-320040" eaLnBrk="1" fontAlgn="auto" hangingPunct="1">
              <a:spcBef>
                <a:spcPts val="0"/>
              </a:spcBef>
              <a:spcAft>
                <a:spcPts val="0"/>
              </a:spcAft>
              <a:buFont typeface="Wingdings 2"/>
              <a:buNone/>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Memory Hierarchy</a:t>
            </a:r>
          </a:p>
        </p:txBody>
      </p:sp>
      <p:sp>
        <p:nvSpPr>
          <p:cNvPr id="30723" name="Content Placeholder 2"/>
          <p:cNvSpPr>
            <a:spLocks noGrp="1"/>
          </p:cNvSpPr>
          <p:nvPr>
            <p:ph idx="1"/>
          </p:nvPr>
        </p:nvSpPr>
        <p:spPr/>
        <p:txBody>
          <a:bodyPr/>
          <a:lstStyle/>
          <a:p>
            <a:pPr eaLnBrk="1" hangingPunct="1"/>
            <a:endParaRPr lang="en-US" altLang="en-US"/>
          </a:p>
        </p:txBody>
      </p:sp>
      <p:grpSp>
        <p:nvGrpSpPr>
          <p:cNvPr id="30724" name="Group 67"/>
          <p:cNvGrpSpPr>
            <a:grpSpLocks/>
          </p:cNvGrpSpPr>
          <p:nvPr/>
        </p:nvGrpSpPr>
        <p:grpSpPr bwMode="auto">
          <a:xfrm>
            <a:off x="438150" y="1568450"/>
            <a:ext cx="8553450" cy="5137150"/>
            <a:chOff x="409" y="740"/>
            <a:chExt cx="5388" cy="3236"/>
          </a:xfrm>
        </p:grpSpPr>
        <p:sp>
          <p:nvSpPr>
            <p:cNvPr id="5" name="Rectangle 66"/>
            <p:cNvSpPr>
              <a:spLocks noChangeArrowheads="1"/>
            </p:cNvSpPr>
            <p:nvPr/>
          </p:nvSpPr>
          <p:spPr bwMode="auto">
            <a:xfrm>
              <a:off x="424" y="740"/>
              <a:ext cx="5373" cy="3236"/>
            </a:xfrm>
            <a:prstGeom prst="rect">
              <a:avLst/>
            </a:prstGeom>
            <a:solidFill>
              <a:schemeClr val="accent1">
                <a:lumMod val="40000"/>
                <a:lumOff val="60000"/>
              </a:schemeClr>
            </a:solidFill>
            <a:ln w="12700">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0726" name="Rectangle 4"/>
            <p:cNvSpPr>
              <a:spLocks noChangeArrowheads="1"/>
            </p:cNvSpPr>
            <p:nvPr/>
          </p:nvSpPr>
          <p:spPr bwMode="auto">
            <a:xfrm>
              <a:off x="1011" y="796"/>
              <a:ext cx="1215" cy="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27" name="Rectangle 5"/>
            <p:cNvSpPr>
              <a:spLocks noChangeArrowheads="1"/>
            </p:cNvSpPr>
            <p:nvPr/>
          </p:nvSpPr>
          <p:spPr bwMode="auto">
            <a:xfrm>
              <a:off x="1011" y="796"/>
              <a:ext cx="1215" cy="115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28" name="Rectangle 6"/>
            <p:cNvSpPr>
              <a:spLocks noChangeArrowheads="1"/>
            </p:cNvSpPr>
            <p:nvPr/>
          </p:nvSpPr>
          <p:spPr bwMode="auto">
            <a:xfrm>
              <a:off x="1227" y="1530"/>
              <a:ext cx="782" cy="27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29" name="Rectangle 7"/>
            <p:cNvSpPr>
              <a:spLocks noChangeArrowheads="1"/>
            </p:cNvSpPr>
            <p:nvPr/>
          </p:nvSpPr>
          <p:spPr bwMode="auto">
            <a:xfrm>
              <a:off x="1227" y="1530"/>
              <a:ext cx="782" cy="27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30" name="Freeform 14"/>
            <p:cNvSpPr>
              <a:spLocks/>
            </p:cNvSpPr>
            <p:nvPr/>
          </p:nvSpPr>
          <p:spPr bwMode="auto">
            <a:xfrm>
              <a:off x="1600" y="1819"/>
              <a:ext cx="36" cy="84"/>
            </a:xfrm>
            <a:custGeom>
              <a:avLst/>
              <a:gdLst>
                <a:gd name="T0" fmla="*/ 432 w 3"/>
                <a:gd name="T1" fmla="*/ 1008 h 7"/>
                <a:gd name="T2" fmla="*/ 144 w 3"/>
                <a:gd name="T3" fmla="*/ 0 h 7"/>
                <a:gd name="T4" fmla="*/ 0 w 3"/>
                <a:gd name="T5" fmla="*/ 1008 h 7"/>
                <a:gd name="T6" fmla="*/ 144 w 3"/>
                <a:gd name="T7" fmla="*/ 1008 h 7"/>
                <a:gd name="T8" fmla="*/ 432 w 3"/>
                <a:gd name="T9" fmla="*/ 1008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1" y="0"/>
                  </a:lnTo>
                  <a:lnTo>
                    <a:pt x="0" y="7"/>
                  </a:lnTo>
                  <a:lnTo>
                    <a:pt x="1" y="7"/>
                  </a:lnTo>
                  <a:lnTo>
                    <a:pt x="3" y="7"/>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31" name="Freeform 15"/>
            <p:cNvSpPr>
              <a:spLocks/>
            </p:cNvSpPr>
            <p:nvPr/>
          </p:nvSpPr>
          <p:spPr bwMode="auto">
            <a:xfrm>
              <a:off x="1600" y="1819"/>
              <a:ext cx="36" cy="84"/>
            </a:xfrm>
            <a:custGeom>
              <a:avLst/>
              <a:gdLst>
                <a:gd name="T0" fmla="*/ 36 w 36"/>
                <a:gd name="T1" fmla="*/ 84 h 84"/>
                <a:gd name="T2" fmla="*/ 12 w 36"/>
                <a:gd name="T3" fmla="*/ 0 h 84"/>
                <a:gd name="T4" fmla="*/ 0 w 36"/>
                <a:gd name="T5" fmla="*/ 84 h 84"/>
                <a:gd name="T6" fmla="*/ 12 w 36"/>
                <a:gd name="T7" fmla="*/ 84 h 84"/>
                <a:gd name="T8" fmla="*/ 36 w 36"/>
                <a:gd name="T9" fmla="*/ 84 h 84"/>
                <a:gd name="T10" fmla="*/ 0 60000 65536"/>
                <a:gd name="T11" fmla="*/ 0 60000 65536"/>
                <a:gd name="T12" fmla="*/ 0 60000 65536"/>
                <a:gd name="T13" fmla="*/ 0 60000 65536"/>
                <a:gd name="T14" fmla="*/ 0 60000 65536"/>
                <a:gd name="T15" fmla="*/ 0 w 36"/>
                <a:gd name="T16" fmla="*/ 0 h 84"/>
                <a:gd name="T17" fmla="*/ 36 w 36"/>
                <a:gd name="T18" fmla="*/ 84 h 84"/>
              </a:gdLst>
              <a:ahLst/>
              <a:cxnLst>
                <a:cxn ang="T10">
                  <a:pos x="T0" y="T1"/>
                </a:cxn>
                <a:cxn ang="T11">
                  <a:pos x="T2" y="T3"/>
                </a:cxn>
                <a:cxn ang="T12">
                  <a:pos x="T4" y="T5"/>
                </a:cxn>
                <a:cxn ang="T13">
                  <a:pos x="T6" y="T7"/>
                </a:cxn>
                <a:cxn ang="T14">
                  <a:pos x="T8" y="T9"/>
                </a:cxn>
              </a:cxnLst>
              <a:rect l="T15" t="T16" r="T17" b="T18"/>
              <a:pathLst>
                <a:path w="36" h="84">
                  <a:moveTo>
                    <a:pt x="36" y="84"/>
                  </a:moveTo>
                  <a:lnTo>
                    <a:pt x="12" y="0"/>
                  </a:lnTo>
                  <a:lnTo>
                    <a:pt x="0" y="84"/>
                  </a:lnTo>
                  <a:lnTo>
                    <a:pt x="12" y="84"/>
                  </a:lnTo>
                  <a:lnTo>
                    <a:pt x="36" y="84"/>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32" name="Freeform 16"/>
            <p:cNvSpPr>
              <a:spLocks/>
            </p:cNvSpPr>
            <p:nvPr/>
          </p:nvSpPr>
          <p:spPr bwMode="auto">
            <a:xfrm>
              <a:off x="1600" y="2066"/>
              <a:ext cx="36" cy="72"/>
            </a:xfrm>
            <a:custGeom>
              <a:avLst/>
              <a:gdLst>
                <a:gd name="T0" fmla="*/ 0 w 3"/>
                <a:gd name="T1" fmla="*/ 0 h 6"/>
                <a:gd name="T2" fmla="*/ 144 w 3"/>
                <a:gd name="T3" fmla="*/ 864 h 6"/>
                <a:gd name="T4" fmla="*/ 432 w 3"/>
                <a:gd name="T5" fmla="*/ 0 h 6"/>
                <a:gd name="T6" fmla="*/ 144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33" name="Freeform 17"/>
            <p:cNvSpPr>
              <a:spLocks/>
            </p:cNvSpPr>
            <p:nvPr/>
          </p:nvSpPr>
          <p:spPr bwMode="auto">
            <a:xfrm>
              <a:off x="1600" y="2066"/>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34" name="Line 18"/>
            <p:cNvSpPr>
              <a:spLocks noChangeShapeType="1"/>
            </p:cNvSpPr>
            <p:nvPr/>
          </p:nvSpPr>
          <p:spPr bwMode="auto">
            <a:xfrm flipV="1">
              <a:off x="1619" y="1903"/>
              <a:ext cx="1" cy="1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Freeform 21"/>
            <p:cNvSpPr>
              <a:spLocks/>
            </p:cNvSpPr>
            <p:nvPr/>
          </p:nvSpPr>
          <p:spPr bwMode="auto">
            <a:xfrm>
              <a:off x="1600" y="2707"/>
              <a:ext cx="36" cy="72"/>
            </a:xfrm>
            <a:custGeom>
              <a:avLst/>
              <a:gdLst>
                <a:gd name="T0" fmla="*/ 0 w 3"/>
                <a:gd name="T1" fmla="*/ 0 h 6"/>
                <a:gd name="T2" fmla="*/ 144 w 3"/>
                <a:gd name="T3" fmla="*/ 864 h 6"/>
                <a:gd name="T4" fmla="*/ 432 w 3"/>
                <a:gd name="T5" fmla="*/ 0 h 6"/>
                <a:gd name="T6" fmla="*/ 144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solidFill>
              <a:schemeClr val="tx1"/>
            </a:solidFill>
            <a:ln w="1905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36" name="Freeform 22"/>
            <p:cNvSpPr>
              <a:spLocks/>
            </p:cNvSpPr>
            <p:nvPr/>
          </p:nvSpPr>
          <p:spPr bwMode="auto">
            <a:xfrm>
              <a:off x="1600" y="2707"/>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37" name="Line 23"/>
            <p:cNvSpPr>
              <a:spLocks noChangeShapeType="1"/>
            </p:cNvSpPr>
            <p:nvPr/>
          </p:nvSpPr>
          <p:spPr bwMode="auto">
            <a:xfrm flipV="1">
              <a:off x="1619" y="2577"/>
              <a:ext cx="1" cy="1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8" name="Freeform 26"/>
            <p:cNvSpPr>
              <a:spLocks/>
            </p:cNvSpPr>
            <p:nvPr/>
          </p:nvSpPr>
          <p:spPr bwMode="auto">
            <a:xfrm>
              <a:off x="1600" y="3376"/>
              <a:ext cx="36" cy="72"/>
            </a:xfrm>
            <a:custGeom>
              <a:avLst/>
              <a:gdLst>
                <a:gd name="T0" fmla="*/ 0 w 3"/>
                <a:gd name="T1" fmla="*/ 0 h 6"/>
                <a:gd name="T2" fmla="*/ 144 w 3"/>
                <a:gd name="T3" fmla="*/ 864 h 6"/>
                <a:gd name="T4" fmla="*/ 432 w 3"/>
                <a:gd name="T5" fmla="*/ 0 h 6"/>
                <a:gd name="T6" fmla="*/ 144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39" name="Freeform 27"/>
            <p:cNvSpPr>
              <a:spLocks/>
            </p:cNvSpPr>
            <p:nvPr/>
          </p:nvSpPr>
          <p:spPr bwMode="auto">
            <a:xfrm>
              <a:off x="1600" y="3376"/>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40" name="Line 28"/>
            <p:cNvSpPr>
              <a:spLocks noChangeShapeType="1"/>
            </p:cNvSpPr>
            <p:nvPr/>
          </p:nvSpPr>
          <p:spPr bwMode="auto">
            <a:xfrm flipV="1">
              <a:off x="1619" y="3225"/>
              <a:ext cx="1"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1" name="Freeform 29"/>
            <p:cNvSpPr>
              <a:spLocks/>
            </p:cNvSpPr>
            <p:nvPr/>
          </p:nvSpPr>
          <p:spPr bwMode="auto">
            <a:xfrm>
              <a:off x="2473" y="1626"/>
              <a:ext cx="24" cy="85"/>
            </a:xfrm>
            <a:custGeom>
              <a:avLst/>
              <a:gdLst>
                <a:gd name="T0" fmla="*/ 288 w 2"/>
                <a:gd name="T1" fmla="*/ 1032 h 7"/>
                <a:gd name="T2" fmla="*/ 144 w 2"/>
                <a:gd name="T3" fmla="*/ 0 h 7"/>
                <a:gd name="T4" fmla="*/ 0 w 2"/>
                <a:gd name="T5" fmla="*/ 1032 h 7"/>
                <a:gd name="T6" fmla="*/ 144 w 2"/>
                <a:gd name="T7" fmla="*/ 1032 h 7"/>
                <a:gd name="T8" fmla="*/ 288 w 2"/>
                <a:gd name="T9" fmla="*/ 1032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2" y="7"/>
                  </a:moveTo>
                  <a:lnTo>
                    <a:pt x="1" y="0"/>
                  </a:lnTo>
                  <a:lnTo>
                    <a:pt x="0" y="7"/>
                  </a:lnTo>
                  <a:lnTo>
                    <a:pt x="1" y="7"/>
                  </a:lnTo>
                  <a:lnTo>
                    <a:pt x="2" y="7"/>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42" name="Freeform 30"/>
            <p:cNvSpPr>
              <a:spLocks/>
            </p:cNvSpPr>
            <p:nvPr/>
          </p:nvSpPr>
          <p:spPr bwMode="auto">
            <a:xfrm>
              <a:off x="2473" y="1626"/>
              <a:ext cx="24" cy="85"/>
            </a:xfrm>
            <a:custGeom>
              <a:avLst/>
              <a:gdLst>
                <a:gd name="T0" fmla="*/ 24 w 24"/>
                <a:gd name="T1" fmla="*/ 85 h 85"/>
                <a:gd name="T2" fmla="*/ 12 w 24"/>
                <a:gd name="T3" fmla="*/ 0 h 85"/>
                <a:gd name="T4" fmla="*/ 0 w 24"/>
                <a:gd name="T5" fmla="*/ 85 h 85"/>
                <a:gd name="T6" fmla="*/ 12 w 24"/>
                <a:gd name="T7" fmla="*/ 85 h 85"/>
                <a:gd name="T8" fmla="*/ 24 w 24"/>
                <a:gd name="T9" fmla="*/ 85 h 85"/>
                <a:gd name="T10" fmla="*/ 0 60000 65536"/>
                <a:gd name="T11" fmla="*/ 0 60000 65536"/>
                <a:gd name="T12" fmla="*/ 0 60000 65536"/>
                <a:gd name="T13" fmla="*/ 0 60000 65536"/>
                <a:gd name="T14" fmla="*/ 0 60000 65536"/>
                <a:gd name="T15" fmla="*/ 0 w 24"/>
                <a:gd name="T16" fmla="*/ 0 h 85"/>
                <a:gd name="T17" fmla="*/ 24 w 24"/>
                <a:gd name="T18" fmla="*/ 85 h 85"/>
              </a:gdLst>
              <a:ahLst/>
              <a:cxnLst>
                <a:cxn ang="T10">
                  <a:pos x="T0" y="T1"/>
                </a:cxn>
                <a:cxn ang="T11">
                  <a:pos x="T2" y="T3"/>
                </a:cxn>
                <a:cxn ang="T12">
                  <a:pos x="T4" y="T5"/>
                </a:cxn>
                <a:cxn ang="T13">
                  <a:pos x="T6" y="T7"/>
                </a:cxn>
                <a:cxn ang="T14">
                  <a:pos x="T8" y="T9"/>
                </a:cxn>
              </a:cxnLst>
              <a:rect l="T15" t="T16" r="T17" b="T18"/>
              <a:pathLst>
                <a:path w="24" h="85">
                  <a:moveTo>
                    <a:pt x="24" y="85"/>
                  </a:moveTo>
                  <a:lnTo>
                    <a:pt x="12" y="0"/>
                  </a:lnTo>
                  <a:lnTo>
                    <a:pt x="0" y="85"/>
                  </a:lnTo>
                  <a:lnTo>
                    <a:pt x="12" y="85"/>
                  </a:lnTo>
                  <a:lnTo>
                    <a:pt x="24" y="85"/>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43" name="Line 31"/>
            <p:cNvSpPr>
              <a:spLocks noChangeShapeType="1"/>
            </p:cNvSpPr>
            <p:nvPr/>
          </p:nvSpPr>
          <p:spPr bwMode="auto">
            <a:xfrm flipH="1">
              <a:off x="2477" y="1711"/>
              <a:ext cx="8" cy="21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4" name="Rectangle 32"/>
            <p:cNvSpPr>
              <a:spLocks noChangeArrowheads="1"/>
            </p:cNvSpPr>
            <p:nvPr/>
          </p:nvSpPr>
          <p:spPr bwMode="auto">
            <a:xfrm>
              <a:off x="1372" y="845"/>
              <a:ext cx="12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b="1">
                  <a:solidFill>
                    <a:srgbClr val="000000"/>
                  </a:solidFill>
                  <a:latin typeface="Nimbus Roman No9 L"/>
                </a:rPr>
                <a:t>Pr</a:t>
              </a:r>
              <a:endParaRPr lang="en-CA" altLang="en-US" sz="2400">
                <a:latin typeface="Corbel" panose="020B0503020204020204" pitchFamily="34" charset="0"/>
              </a:endParaRPr>
            </a:p>
          </p:txBody>
        </p:sp>
        <p:sp>
          <p:nvSpPr>
            <p:cNvPr id="30745" name="Rectangle 33"/>
            <p:cNvSpPr>
              <a:spLocks noChangeArrowheads="1"/>
            </p:cNvSpPr>
            <p:nvPr/>
          </p:nvSpPr>
          <p:spPr bwMode="auto">
            <a:xfrm>
              <a:off x="1492" y="845"/>
              <a:ext cx="3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b="1">
                  <a:solidFill>
                    <a:srgbClr val="000000"/>
                  </a:solidFill>
                  <a:latin typeface="Nimbus Roman No9 L"/>
                </a:rPr>
                <a:t>ocessor</a:t>
              </a:r>
              <a:endParaRPr lang="en-CA" altLang="en-US" sz="2400">
                <a:latin typeface="Corbel" panose="020B0503020204020204" pitchFamily="34" charset="0"/>
              </a:endParaRPr>
            </a:p>
          </p:txBody>
        </p:sp>
        <p:sp>
          <p:nvSpPr>
            <p:cNvPr id="30746" name="Rectangle 34"/>
            <p:cNvSpPr>
              <a:spLocks noChangeArrowheads="1"/>
            </p:cNvSpPr>
            <p:nvPr/>
          </p:nvSpPr>
          <p:spPr bwMode="auto">
            <a:xfrm>
              <a:off x="1360" y="1543"/>
              <a:ext cx="3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Primary</a:t>
              </a:r>
              <a:endParaRPr lang="en-CA" altLang="en-US" sz="2400">
                <a:latin typeface="Corbel" panose="020B0503020204020204" pitchFamily="34" charset="0"/>
              </a:endParaRPr>
            </a:p>
          </p:txBody>
        </p:sp>
        <p:sp>
          <p:nvSpPr>
            <p:cNvPr id="30747" name="Rectangle 35"/>
            <p:cNvSpPr>
              <a:spLocks noChangeArrowheads="1"/>
            </p:cNvSpPr>
            <p:nvPr/>
          </p:nvSpPr>
          <p:spPr bwMode="auto">
            <a:xfrm>
              <a:off x="1408" y="1627"/>
              <a:ext cx="2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cache</a:t>
              </a:r>
              <a:endParaRPr lang="en-CA" altLang="en-US" sz="2400">
                <a:latin typeface="Corbel" panose="020B0503020204020204" pitchFamily="34" charset="0"/>
              </a:endParaRPr>
            </a:p>
          </p:txBody>
        </p:sp>
        <p:sp>
          <p:nvSpPr>
            <p:cNvPr id="30748" name="Rectangle 10"/>
            <p:cNvSpPr>
              <a:spLocks noChangeArrowheads="1"/>
            </p:cNvSpPr>
            <p:nvPr/>
          </p:nvSpPr>
          <p:spPr bwMode="auto">
            <a:xfrm>
              <a:off x="1227" y="2798"/>
              <a:ext cx="782" cy="33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49" name="Rectangle 11"/>
            <p:cNvSpPr>
              <a:spLocks noChangeArrowheads="1"/>
            </p:cNvSpPr>
            <p:nvPr/>
          </p:nvSpPr>
          <p:spPr bwMode="auto">
            <a:xfrm>
              <a:off x="1227" y="2798"/>
              <a:ext cx="782" cy="3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50" name="Freeform 24"/>
            <p:cNvSpPr>
              <a:spLocks/>
            </p:cNvSpPr>
            <p:nvPr/>
          </p:nvSpPr>
          <p:spPr bwMode="auto">
            <a:xfrm>
              <a:off x="1600" y="3147"/>
              <a:ext cx="36" cy="72"/>
            </a:xfrm>
            <a:custGeom>
              <a:avLst/>
              <a:gdLst>
                <a:gd name="T0" fmla="*/ 432 w 3"/>
                <a:gd name="T1" fmla="*/ 864 h 6"/>
                <a:gd name="T2" fmla="*/ 144 w 3"/>
                <a:gd name="T3" fmla="*/ 0 h 6"/>
                <a:gd name="T4" fmla="*/ 0 w 3"/>
                <a:gd name="T5" fmla="*/ 864 h 6"/>
                <a:gd name="T6" fmla="*/ 144 w 3"/>
                <a:gd name="T7" fmla="*/ 864 h 6"/>
                <a:gd name="T8" fmla="*/ 432 w 3"/>
                <a:gd name="T9" fmla="*/ 864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51" name="Freeform 25"/>
            <p:cNvSpPr>
              <a:spLocks/>
            </p:cNvSpPr>
            <p:nvPr/>
          </p:nvSpPr>
          <p:spPr bwMode="auto">
            <a:xfrm>
              <a:off x="1600" y="3147"/>
              <a:ext cx="36" cy="72"/>
            </a:xfrm>
            <a:custGeom>
              <a:avLst/>
              <a:gdLst>
                <a:gd name="T0" fmla="*/ 36 w 36"/>
                <a:gd name="T1" fmla="*/ 72 h 72"/>
                <a:gd name="T2" fmla="*/ 12 w 36"/>
                <a:gd name="T3" fmla="*/ 0 h 72"/>
                <a:gd name="T4" fmla="*/ 0 w 36"/>
                <a:gd name="T5" fmla="*/ 72 h 72"/>
                <a:gd name="T6" fmla="*/ 12 w 36"/>
                <a:gd name="T7" fmla="*/ 72 h 72"/>
                <a:gd name="T8" fmla="*/ 36 w 36"/>
                <a:gd name="T9" fmla="*/ 72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36" y="72"/>
                  </a:moveTo>
                  <a:lnTo>
                    <a:pt x="12" y="0"/>
                  </a:lnTo>
                  <a:lnTo>
                    <a:pt x="0" y="72"/>
                  </a:lnTo>
                  <a:lnTo>
                    <a:pt x="12" y="72"/>
                  </a:lnTo>
                  <a:lnTo>
                    <a:pt x="36" y="72"/>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52" name="Rectangle 38"/>
            <p:cNvSpPr>
              <a:spLocks noChangeArrowheads="1"/>
            </p:cNvSpPr>
            <p:nvPr/>
          </p:nvSpPr>
          <p:spPr bwMode="auto">
            <a:xfrm>
              <a:off x="1504" y="2835"/>
              <a:ext cx="2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Main</a:t>
              </a:r>
              <a:endParaRPr lang="en-CA" altLang="en-US" sz="2400">
                <a:latin typeface="Corbel" panose="020B0503020204020204" pitchFamily="34" charset="0"/>
              </a:endParaRPr>
            </a:p>
          </p:txBody>
        </p:sp>
        <p:sp>
          <p:nvSpPr>
            <p:cNvPr id="30753" name="Rectangle 40"/>
            <p:cNvSpPr>
              <a:spLocks noChangeArrowheads="1"/>
            </p:cNvSpPr>
            <p:nvPr/>
          </p:nvSpPr>
          <p:spPr bwMode="auto">
            <a:xfrm>
              <a:off x="1432" y="2931"/>
              <a:ext cx="3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memory</a:t>
              </a:r>
              <a:endParaRPr lang="en-CA" altLang="en-US" sz="2400">
                <a:latin typeface="Corbel" panose="020B0503020204020204" pitchFamily="34" charset="0"/>
              </a:endParaRPr>
            </a:p>
          </p:txBody>
        </p:sp>
        <p:sp>
          <p:nvSpPr>
            <p:cNvPr id="30754" name="Rectangle 41"/>
            <p:cNvSpPr>
              <a:spLocks noChangeArrowheads="1"/>
            </p:cNvSpPr>
            <p:nvPr/>
          </p:nvSpPr>
          <p:spPr bwMode="auto">
            <a:xfrm>
              <a:off x="409" y="1338"/>
              <a:ext cx="4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Increasing</a:t>
              </a:r>
              <a:endParaRPr lang="en-CA" altLang="en-US" sz="2400">
                <a:latin typeface="Corbel" panose="020B0503020204020204" pitchFamily="34" charset="0"/>
              </a:endParaRPr>
            </a:p>
          </p:txBody>
        </p:sp>
        <p:sp>
          <p:nvSpPr>
            <p:cNvPr id="30755" name="Rectangle 42"/>
            <p:cNvSpPr>
              <a:spLocks noChangeArrowheads="1"/>
            </p:cNvSpPr>
            <p:nvPr/>
          </p:nvSpPr>
          <p:spPr bwMode="auto">
            <a:xfrm>
              <a:off x="541" y="1434"/>
              <a:ext cx="1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size</a:t>
              </a:r>
              <a:endParaRPr lang="en-CA" altLang="en-US" sz="2400">
                <a:latin typeface="Corbel" panose="020B0503020204020204" pitchFamily="34" charset="0"/>
              </a:endParaRPr>
            </a:p>
          </p:txBody>
        </p:sp>
        <p:sp>
          <p:nvSpPr>
            <p:cNvPr id="30756" name="Rectangle 43"/>
            <p:cNvSpPr>
              <a:spLocks noChangeArrowheads="1"/>
            </p:cNvSpPr>
            <p:nvPr/>
          </p:nvSpPr>
          <p:spPr bwMode="auto">
            <a:xfrm>
              <a:off x="2256" y="1350"/>
              <a:ext cx="4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Increasing</a:t>
              </a:r>
              <a:endParaRPr lang="en-CA" altLang="en-US" sz="2400">
                <a:latin typeface="Corbel" panose="020B0503020204020204" pitchFamily="34" charset="0"/>
              </a:endParaRPr>
            </a:p>
          </p:txBody>
        </p:sp>
        <p:sp>
          <p:nvSpPr>
            <p:cNvPr id="30757" name="Rectangle 44"/>
            <p:cNvSpPr>
              <a:spLocks noChangeArrowheads="1"/>
            </p:cNvSpPr>
            <p:nvPr/>
          </p:nvSpPr>
          <p:spPr bwMode="auto">
            <a:xfrm>
              <a:off x="2365" y="1446"/>
              <a:ext cx="2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speed</a:t>
              </a:r>
              <a:endParaRPr lang="en-CA" altLang="en-US" sz="2400">
                <a:latin typeface="Corbel" panose="020B0503020204020204" pitchFamily="34" charset="0"/>
              </a:endParaRPr>
            </a:p>
          </p:txBody>
        </p:sp>
        <p:sp>
          <p:nvSpPr>
            <p:cNvPr id="30758" name="Rectangle 12"/>
            <p:cNvSpPr>
              <a:spLocks noChangeArrowheads="1"/>
            </p:cNvSpPr>
            <p:nvPr/>
          </p:nvSpPr>
          <p:spPr bwMode="auto">
            <a:xfrm>
              <a:off x="1227" y="3453"/>
              <a:ext cx="770" cy="47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59" name="Rectangle 13"/>
            <p:cNvSpPr>
              <a:spLocks noChangeArrowheads="1"/>
            </p:cNvSpPr>
            <p:nvPr/>
          </p:nvSpPr>
          <p:spPr bwMode="auto">
            <a:xfrm>
              <a:off x="1227" y="3453"/>
              <a:ext cx="770" cy="47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60" name="Rectangle 39"/>
            <p:cNvSpPr>
              <a:spLocks noChangeArrowheads="1"/>
            </p:cNvSpPr>
            <p:nvPr/>
          </p:nvSpPr>
          <p:spPr bwMode="auto">
            <a:xfrm>
              <a:off x="1311" y="3502"/>
              <a:ext cx="6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Magnetic disk</a:t>
              </a:r>
              <a:endParaRPr lang="en-CA" altLang="en-US" sz="2400">
                <a:latin typeface="Corbel" panose="020B0503020204020204" pitchFamily="34" charset="0"/>
              </a:endParaRPr>
            </a:p>
          </p:txBody>
        </p:sp>
        <p:sp>
          <p:nvSpPr>
            <p:cNvPr id="30761" name="Rectangle 45"/>
            <p:cNvSpPr>
              <a:spLocks noChangeArrowheads="1"/>
            </p:cNvSpPr>
            <p:nvPr/>
          </p:nvSpPr>
          <p:spPr bwMode="auto">
            <a:xfrm>
              <a:off x="1396" y="3610"/>
              <a:ext cx="4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secondary</a:t>
              </a:r>
              <a:endParaRPr lang="en-CA" altLang="en-US" sz="2400">
                <a:latin typeface="Corbel" panose="020B0503020204020204" pitchFamily="34" charset="0"/>
              </a:endParaRPr>
            </a:p>
          </p:txBody>
        </p:sp>
        <p:sp>
          <p:nvSpPr>
            <p:cNvPr id="30762" name="Rectangle 46"/>
            <p:cNvSpPr>
              <a:spLocks noChangeArrowheads="1"/>
            </p:cNvSpPr>
            <p:nvPr/>
          </p:nvSpPr>
          <p:spPr bwMode="auto">
            <a:xfrm>
              <a:off x="1432" y="3718"/>
              <a:ext cx="3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memory</a:t>
              </a:r>
              <a:endParaRPr lang="en-CA" altLang="en-US" sz="2400">
                <a:latin typeface="Corbel" panose="020B0503020204020204" pitchFamily="34" charset="0"/>
              </a:endParaRPr>
            </a:p>
          </p:txBody>
        </p:sp>
        <p:sp>
          <p:nvSpPr>
            <p:cNvPr id="30763" name="Freeform 47"/>
            <p:cNvSpPr>
              <a:spLocks/>
            </p:cNvSpPr>
            <p:nvPr/>
          </p:nvSpPr>
          <p:spPr bwMode="auto">
            <a:xfrm>
              <a:off x="602" y="3733"/>
              <a:ext cx="36" cy="84"/>
            </a:xfrm>
            <a:custGeom>
              <a:avLst/>
              <a:gdLst>
                <a:gd name="T0" fmla="*/ 0 w 3"/>
                <a:gd name="T1" fmla="*/ 0 h 7"/>
                <a:gd name="T2" fmla="*/ 288 w 3"/>
                <a:gd name="T3" fmla="*/ 1008 h 7"/>
                <a:gd name="T4" fmla="*/ 432 w 3"/>
                <a:gd name="T5" fmla="*/ 0 h 7"/>
                <a:gd name="T6" fmla="*/ 288 w 3"/>
                <a:gd name="T7" fmla="*/ 0 h 7"/>
                <a:gd name="T8" fmla="*/ 0 w 3"/>
                <a:gd name="T9" fmla="*/ 0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0" y="0"/>
                  </a:moveTo>
                  <a:lnTo>
                    <a:pt x="2" y="7"/>
                  </a:lnTo>
                  <a:lnTo>
                    <a:pt x="3" y="0"/>
                  </a:lnTo>
                  <a:lnTo>
                    <a:pt x="2"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64" name="Freeform 48"/>
            <p:cNvSpPr>
              <a:spLocks/>
            </p:cNvSpPr>
            <p:nvPr/>
          </p:nvSpPr>
          <p:spPr bwMode="auto">
            <a:xfrm>
              <a:off x="602" y="3733"/>
              <a:ext cx="36" cy="84"/>
            </a:xfrm>
            <a:custGeom>
              <a:avLst/>
              <a:gdLst>
                <a:gd name="T0" fmla="*/ 0 w 36"/>
                <a:gd name="T1" fmla="*/ 0 h 84"/>
                <a:gd name="T2" fmla="*/ 24 w 36"/>
                <a:gd name="T3" fmla="*/ 84 h 84"/>
                <a:gd name="T4" fmla="*/ 36 w 36"/>
                <a:gd name="T5" fmla="*/ 0 h 84"/>
                <a:gd name="T6" fmla="*/ 24 w 36"/>
                <a:gd name="T7" fmla="*/ 0 h 84"/>
                <a:gd name="T8" fmla="*/ 0 w 36"/>
                <a:gd name="T9" fmla="*/ 0 h 84"/>
                <a:gd name="T10" fmla="*/ 0 60000 65536"/>
                <a:gd name="T11" fmla="*/ 0 60000 65536"/>
                <a:gd name="T12" fmla="*/ 0 60000 65536"/>
                <a:gd name="T13" fmla="*/ 0 60000 65536"/>
                <a:gd name="T14" fmla="*/ 0 60000 65536"/>
                <a:gd name="T15" fmla="*/ 0 w 36"/>
                <a:gd name="T16" fmla="*/ 0 h 84"/>
                <a:gd name="T17" fmla="*/ 36 w 36"/>
                <a:gd name="T18" fmla="*/ 84 h 84"/>
              </a:gdLst>
              <a:ahLst/>
              <a:cxnLst>
                <a:cxn ang="T10">
                  <a:pos x="T0" y="T1"/>
                </a:cxn>
                <a:cxn ang="T11">
                  <a:pos x="T2" y="T3"/>
                </a:cxn>
                <a:cxn ang="T12">
                  <a:pos x="T4" y="T5"/>
                </a:cxn>
                <a:cxn ang="T13">
                  <a:pos x="T6" y="T7"/>
                </a:cxn>
                <a:cxn ang="T14">
                  <a:pos x="T8" y="T9"/>
                </a:cxn>
              </a:cxnLst>
              <a:rect l="T15" t="T16" r="T17" b="T18"/>
              <a:pathLst>
                <a:path w="36" h="84">
                  <a:moveTo>
                    <a:pt x="0" y="0"/>
                  </a:moveTo>
                  <a:lnTo>
                    <a:pt x="24" y="84"/>
                  </a:lnTo>
                  <a:lnTo>
                    <a:pt x="36" y="0"/>
                  </a:lnTo>
                  <a:lnTo>
                    <a:pt x="24"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65" name="Line 49"/>
            <p:cNvSpPr>
              <a:spLocks noChangeShapeType="1"/>
            </p:cNvSpPr>
            <p:nvPr/>
          </p:nvSpPr>
          <p:spPr bwMode="auto">
            <a:xfrm flipV="1">
              <a:off x="626" y="1614"/>
              <a:ext cx="1" cy="21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66" name="Freeform 50"/>
            <p:cNvSpPr>
              <a:spLocks/>
            </p:cNvSpPr>
            <p:nvPr/>
          </p:nvSpPr>
          <p:spPr bwMode="auto">
            <a:xfrm>
              <a:off x="3010" y="1626"/>
              <a:ext cx="36" cy="85"/>
            </a:xfrm>
            <a:custGeom>
              <a:avLst/>
              <a:gdLst>
                <a:gd name="T0" fmla="*/ 432 w 3"/>
                <a:gd name="T1" fmla="*/ 1032 h 7"/>
                <a:gd name="T2" fmla="*/ 288 w 3"/>
                <a:gd name="T3" fmla="*/ 0 h 7"/>
                <a:gd name="T4" fmla="*/ 0 w 3"/>
                <a:gd name="T5" fmla="*/ 1032 h 7"/>
                <a:gd name="T6" fmla="*/ 288 w 3"/>
                <a:gd name="T7" fmla="*/ 1032 h 7"/>
                <a:gd name="T8" fmla="*/ 432 w 3"/>
                <a:gd name="T9" fmla="*/ 1032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2" y="0"/>
                  </a:lnTo>
                  <a:lnTo>
                    <a:pt x="0" y="7"/>
                  </a:lnTo>
                  <a:lnTo>
                    <a:pt x="2" y="7"/>
                  </a:lnTo>
                  <a:lnTo>
                    <a:pt x="3" y="7"/>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67" name="Freeform 51"/>
            <p:cNvSpPr>
              <a:spLocks/>
            </p:cNvSpPr>
            <p:nvPr/>
          </p:nvSpPr>
          <p:spPr bwMode="auto">
            <a:xfrm>
              <a:off x="3010" y="1626"/>
              <a:ext cx="36" cy="85"/>
            </a:xfrm>
            <a:custGeom>
              <a:avLst/>
              <a:gdLst>
                <a:gd name="T0" fmla="*/ 36 w 36"/>
                <a:gd name="T1" fmla="*/ 85 h 85"/>
                <a:gd name="T2" fmla="*/ 24 w 36"/>
                <a:gd name="T3" fmla="*/ 0 h 85"/>
                <a:gd name="T4" fmla="*/ 0 w 36"/>
                <a:gd name="T5" fmla="*/ 85 h 85"/>
                <a:gd name="T6" fmla="*/ 24 w 36"/>
                <a:gd name="T7" fmla="*/ 85 h 85"/>
                <a:gd name="T8" fmla="*/ 36 w 36"/>
                <a:gd name="T9" fmla="*/ 85 h 85"/>
                <a:gd name="T10" fmla="*/ 0 60000 65536"/>
                <a:gd name="T11" fmla="*/ 0 60000 65536"/>
                <a:gd name="T12" fmla="*/ 0 60000 65536"/>
                <a:gd name="T13" fmla="*/ 0 60000 65536"/>
                <a:gd name="T14" fmla="*/ 0 60000 65536"/>
                <a:gd name="T15" fmla="*/ 0 w 36"/>
                <a:gd name="T16" fmla="*/ 0 h 85"/>
                <a:gd name="T17" fmla="*/ 36 w 36"/>
                <a:gd name="T18" fmla="*/ 85 h 85"/>
              </a:gdLst>
              <a:ahLst/>
              <a:cxnLst>
                <a:cxn ang="T10">
                  <a:pos x="T0" y="T1"/>
                </a:cxn>
                <a:cxn ang="T11">
                  <a:pos x="T2" y="T3"/>
                </a:cxn>
                <a:cxn ang="T12">
                  <a:pos x="T4" y="T5"/>
                </a:cxn>
                <a:cxn ang="T13">
                  <a:pos x="T6" y="T7"/>
                </a:cxn>
                <a:cxn ang="T14">
                  <a:pos x="T8" y="T9"/>
                </a:cxn>
              </a:cxnLst>
              <a:rect l="T15" t="T16" r="T17" b="T18"/>
              <a:pathLst>
                <a:path w="36" h="85">
                  <a:moveTo>
                    <a:pt x="36" y="85"/>
                  </a:moveTo>
                  <a:lnTo>
                    <a:pt x="24" y="0"/>
                  </a:lnTo>
                  <a:lnTo>
                    <a:pt x="0" y="85"/>
                  </a:lnTo>
                  <a:lnTo>
                    <a:pt x="24" y="85"/>
                  </a:lnTo>
                  <a:lnTo>
                    <a:pt x="36" y="85"/>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68" name="Line 52"/>
            <p:cNvSpPr>
              <a:spLocks noChangeShapeType="1"/>
            </p:cNvSpPr>
            <p:nvPr/>
          </p:nvSpPr>
          <p:spPr bwMode="auto">
            <a:xfrm>
              <a:off x="3034" y="1711"/>
              <a:ext cx="1" cy="21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69" name="Rectangle 53"/>
            <p:cNvSpPr>
              <a:spLocks noChangeArrowheads="1"/>
            </p:cNvSpPr>
            <p:nvPr/>
          </p:nvSpPr>
          <p:spPr bwMode="auto">
            <a:xfrm>
              <a:off x="2806" y="1350"/>
              <a:ext cx="4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Increasing</a:t>
              </a:r>
              <a:endParaRPr lang="en-CA" altLang="en-US" sz="2400">
                <a:latin typeface="Corbel" panose="020B0503020204020204" pitchFamily="34" charset="0"/>
              </a:endParaRPr>
            </a:p>
          </p:txBody>
        </p:sp>
        <p:sp>
          <p:nvSpPr>
            <p:cNvPr id="30770" name="Rectangle 54"/>
            <p:cNvSpPr>
              <a:spLocks noChangeArrowheads="1"/>
            </p:cNvSpPr>
            <p:nvPr/>
          </p:nvSpPr>
          <p:spPr bwMode="auto">
            <a:xfrm>
              <a:off x="2782" y="1446"/>
              <a:ext cx="49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cost per bit</a:t>
              </a:r>
              <a:endParaRPr lang="en-CA" altLang="en-US" sz="2400">
                <a:latin typeface="Corbel" panose="020B0503020204020204" pitchFamily="34" charset="0"/>
              </a:endParaRPr>
            </a:p>
          </p:txBody>
        </p:sp>
        <p:sp>
          <p:nvSpPr>
            <p:cNvPr id="30771" name="Rectangle 55"/>
            <p:cNvSpPr>
              <a:spLocks noChangeArrowheads="1"/>
            </p:cNvSpPr>
            <p:nvPr/>
          </p:nvSpPr>
          <p:spPr bwMode="auto">
            <a:xfrm>
              <a:off x="1227" y="1121"/>
              <a:ext cx="782" cy="27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72" name="Rectangle 56"/>
            <p:cNvSpPr>
              <a:spLocks noChangeArrowheads="1"/>
            </p:cNvSpPr>
            <p:nvPr/>
          </p:nvSpPr>
          <p:spPr bwMode="auto">
            <a:xfrm>
              <a:off x="1227" y="1121"/>
              <a:ext cx="782" cy="27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73" name="Rectangle 57"/>
            <p:cNvSpPr>
              <a:spLocks noChangeArrowheads="1"/>
            </p:cNvSpPr>
            <p:nvPr/>
          </p:nvSpPr>
          <p:spPr bwMode="auto">
            <a:xfrm>
              <a:off x="1396" y="1145"/>
              <a:ext cx="1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Re</a:t>
              </a:r>
              <a:endParaRPr lang="en-CA" altLang="en-US" sz="2400">
                <a:latin typeface="Corbel" panose="020B0503020204020204" pitchFamily="34" charset="0"/>
              </a:endParaRPr>
            </a:p>
          </p:txBody>
        </p:sp>
        <p:sp>
          <p:nvSpPr>
            <p:cNvPr id="30774" name="Rectangle 58"/>
            <p:cNvSpPr>
              <a:spLocks noChangeArrowheads="1"/>
            </p:cNvSpPr>
            <p:nvPr/>
          </p:nvSpPr>
          <p:spPr bwMode="auto">
            <a:xfrm>
              <a:off x="1528" y="1145"/>
              <a:ext cx="31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gisters</a:t>
              </a:r>
              <a:endParaRPr lang="en-CA" altLang="en-US" sz="2400">
                <a:latin typeface="Corbel" panose="020B0503020204020204" pitchFamily="34" charset="0"/>
              </a:endParaRPr>
            </a:p>
          </p:txBody>
        </p:sp>
        <p:sp>
          <p:nvSpPr>
            <p:cNvPr id="30775" name="Rectangle 59"/>
            <p:cNvSpPr>
              <a:spLocks noChangeArrowheads="1"/>
            </p:cNvSpPr>
            <p:nvPr/>
          </p:nvSpPr>
          <p:spPr bwMode="auto">
            <a:xfrm>
              <a:off x="1829" y="1567"/>
              <a:ext cx="1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L1</a:t>
              </a:r>
              <a:endParaRPr lang="en-CA" altLang="en-US" sz="2400">
                <a:latin typeface="Corbel" panose="020B0503020204020204" pitchFamily="34" charset="0"/>
              </a:endParaRPr>
            </a:p>
          </p:txBody>
        </p:sp>
        <p:sp>
          <p:nvSpPr>
            <p:cNvPr id="30776" name="Rectangle 8"/>
            <p:cNvSpPr>
              <a:spLocks noChangeArrowheads="1"/>
            </p:cNvSpPr>
            <p:nvPr/>
          </p:nvSpPr>
          <p:spPr bwMode="auto">
            <a:xfrm>
              <a:off x="1227" y="2143"/>
              <a:ext cx="782" cy="33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77" name="Rectangle 9"/>
            <p:cNvSpPr>
              <a:spLocks noChangeArrowheads="1"/>
            </p:cNvSpPr>
            <p:nvPr/>
          </p:nvSpPr>
          <p:spPr bwMode="auto">
            <a:xfrm>
              <a:off x="1227" y="2150"/>
              <a:ext cx="782" cy="3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78" name="Freeform 19"/>
            <p:cNvSpPr>
              <a:spLocks/>
            </p:cNvSpPr>
            <p:nvPr/>
          </p:nvSpPr>
          <p:spPr bwMode="auto">
            <a:xfrm>
              <a:off x="1600" y="2499"/>
              <a:ext cx="36" cy="73"/>
            </a:xfrm>
            <a:custGeom>
              <a:avLst/>
              <a:gdLst>
                <a:gd name="T0" fmla="*/ 432 w 3"/>
                <a:gd name="T1" fmla="*/ 888 h 6"/>
                <a:gd name="T2" fmla="*/ 144 w 3"/>
                <a:gd name="T3" fmla="*/ 0 h 6"/>
                <a:gd name="T4" fmla="*/ 0 w 3"/>
                <a:gd name="T5" fmla="*/ 888 h 6"/>
                <a:gd name="T6" fmla="*/ 144 w 3"/>
                <a:gd name="T7" fmla="*/ 888 h 6"/>
                <a:gd name="T8" fmla="*/ 432 w 3"/>
                <a:gd name="T9" fmla="*/ 888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79" name="Freeform 20"/>
            <p:cNvSpPr>
              <a:spLocks/>
            </p:cNvSpPr>
            <p:nvPr/>
          </p:nvSpPr>
          <p:spPr bwMode="auto">
            <a:xfrm>
              <a:off x="1600" y="2499"/>
              <a:ext cx="36" cy="73"/>
            </a:xfrm>
            <a:custGeom>
              <a:avLst/>
              <a:gdLst>
                <a:gd name="T0" fmla="*/ 36 w 36"/>
                <a:gd name="T1" fmla="*/ 73 h 73"/>
                <a:gd name="T2" fmla="*/ 12 w 36"/>
                <a:gd name="T3" fmla="*/ 0 h 73"/>
                <a:gd name="T4" fmla="*/ 0 w 36"/>
                <a:gd name="T5" fmla="*/ 73 h 73"/>
                <a:gd name="T6" fmla="*/ 12 w 36"/>
                <a:gd name="T7" fmla="*/ 73 h 73"/>
                <a:gd name="T8" fmla="*/ 36 w 36"/>
                <a:gd name="T9" fmla="*/ 73 h 73"/>
                <a:gd name="T10" fmla="*/ 0 60000 65536"/>
                <a:gd name="T11" fmla="*/ 0 60000 65536"/>
                <a:gd name="T12" fmla="*/ 0 60000 65536"/>
                <a:gd name="T13" fmla="*/ 0 60000 65536"/>
                <a:gd name="T14" fmla="*/ 0 60000 65536"/>
                <a:gd name="T15" fmla="*/ 0 w 36"/>
                <a:gd name="T16" fmla="*/ 0 h 73"/>
                <a:gd name="T17" fmla="*/ 36 w 36"/>
                <a:gd name="T18" fmla="*/ 73 h 73"/>
              </a:gdLst>
              <a:ahLst/>
              <a:cxnLst>
                <a:cxn ang="T10">
                  <a:pos x="T0" y="T1"/>
                </a:cxn>
                <a:cxn ang="T11">
                  <a:pos x="T2" y="T3"/>
                </a:cxn>
                <a:cxn ang="T12">
                  <a:pos x="T4" y="T5"/>
                </a:cxn>
                <a:cxn ang="T13">
                  <a:pos x="T6" y="T7"/>
                </a:cxn>
                <a:cxn ang="T14">
                  <a:pos x="T8" y="T9"/>
                </a:cxn>
              </a:cxnLst>
              <a:rect l="T15" t="T16" r="T17" b="T18"/>
              <a:pathLst>
                <a:path w="36" h="73">
                  <a:moveTo>
                    <a:pt x="36" y="73"/>
                  </a:moveTo>
                  <a:lnTo>
                    <a:pt x="12" y="0"/>
                  </a:lnTo>
                  <a:lnTo>
                    <a:pt x="0" y="73"/>
                  </a:lnTo>
                  <a:lnTo>
                    <a:pt x="12" y="73"/>
                  </a:lnTo>
                  <a:lnTo>
                    <a:pt x="36" y="73"/>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80" name="Rectangle 36"/>
            <p:cNvSpPr>
              <a:spLocks noChangeArrowheads="1"/>
            </p:cNvSpPr>
            <p:nvPr/>
          </p:nvSpPr>
          <p:spPr bwMode="auto">
            <a:xfrm>
              <a:off x="1299" y="2187"/>
              <a:ext cx="4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Secondary</a:t>
              </a:r>
              <a:endParaRPr lang="en-CA" altLang="en-US" sz="2400">
                <a:latin typeface="Corbel" panose="020B0503020204020204" pitchFamily="34" charset="0"/>
              </a:endParaRPr>
            </a:p>
          </p:txBody>
        </p:sp>
        <p:sp>
          <p:nvSpPr>
            <p:cNvPr id="30781" name="Rectangle 37"/>
            <p:cNvSpPr>
              <a:spLocks noChangeArrowheads="1"/>
            </p:cNvSpPr>
            <p:nvPr/>
          </p:nvSpPr>
          <p:spPr bwMode="auto">
            <a:xfrm>
              <a:off x="1408" y="2283"/>
              <a:ext cx="2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cache</a:t>
              </a:r>
              <a:endParaRPr lang="en-CA" altLang="en-US" sz="2400">
                <a:latin typeface="Corbel" panose="020B0503020204020204" pitchFamily="34" charset="0"/>
              </a:endParaRPr>
            </a:p>
          </p:txBody>
        </p:sp>
        <p:sp>
          <p:nvSpPr>
            <p:cNvPr id="30782" name="Rectangle 60"/>
            <p:cNvSpPr>
              <a:spLocks noChangeArrowheads="1"/>
            </p:cNvSpPr>
            <p:nvPr/>
          </p:nvSpPr>
          <p:spPr bwMode="auto">
            <a:xfrm>
              <a:off x="1817" y="2211"/>
              <a:ext cx="1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L2</a:t>
              </a:r>
              <a:endParaRPr lang="en-CA" altLang="en-US" sz="2400">
                <a:latin typeface="Corbel" panose="020B0503020204020204" pitchFamily="34" charset="0"/>
              </a:endParaRPr>
            </a:p>
          </p:txBody>
        </p:sp>
        <p:sp>
          <p:nvSpPr>
            <p:cNvPr id="30783" name="Text Box 65"/>
            <p:cNvSpPr txBox="1">
              <a:spLocks noChangeArrowheads="1"/>
            </p:cNvSpPr>
            <p:nvPr/>
          </p:nvSpPr>
          <p:spPr bwMode="auto">
            <a:xfrm>
              <a:off x="3316" y="791"/>
              <a:ext cx="2337" cy="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sz="1600" i="1">
                  <a:latin typeface="Corbel" panose="020B0503020204020204" pitchFamily="34" charset="0"/>
                </a:rPr>
                <a:t>Fastest access is to the data held in  </a:t>
              </a:r>
            </a:p>
            <a:p>
              <a:pPr eaLnBrk="1" hangingPunct="1"/>
              <a:r>
                <a:rPr lang="en-US" altLang="en-US" sz="1600" i="1">
                  <a:latin typeface="Corbel" panose="020B0503020204020204" pitchFamily="34" charset="0"/>
                </a:rPr>
                <a:t>processor registers. Registers are at</a:t>
              </a:r>
            </a:p>
            <a:p>
              <a:pPr eaLnBrk="1" hangingPunct="1"/>
              <a:r>
                <a:rPr lang="en-US" altLang="en-US" sz="1600" i="1">
                  <a:latin typeface="Corbel" panose="020B0503020204020204" pitchFamily="34" charset="0"/>
                </a:rPr>
                <a:t>the top of the memory hierarchy.</a:t>
              </a:r>
            </a:p>
            <a:p>
              <a:pPr eaLnBrk="1" hangingPunct="1">
                <a:buFontTx/>
                <a:buChar char="•"/>
              </a:pPr>
              <a:r>
                <a:rPr lang="en-US" altLang="en-US" sz="1600" i="1">
                  <a:latin typeface="Corbel" panose="020B0503020204020204" pitchFamily="34" charset="0"/>
                </a:rPr>
                <a:t>Relatively small amount of memory that</a:t>
              </a:r>
            </a:p>
            <a:p>
              <a:pPr eaLnBrk="1" hangingPunct="1"/>
              <a:r>
                <a:rPr lang="en-US" altLang="en-US" sz="1600" i="1">
                  <a:latin typeface="Corbel" panose="020B0503020204020204" pitchFamily="34" charset="0"/>
                </a:rPr>
                <a:t>can be implemented on the processor </a:t>
              </a:r>
            </a:p>
            <a:p>
              <a:pPr eaLnBrk="1" hangingPunct="1"/>
              <a:r>
                <a:rPr lang="en-US" altLang="en-US" sz="1600" i="1">
                  <a:latin typeface="Corbel" panose="020B0503020204020204" pitchFamily="34" charset="0"/>
                </a:rPr>
                <a:t>chip. This is processor cache. </a:t>
              </a:r>
            </a:p>
            <a:p>
              <a:pPr eaLnBrk="1" hangingPunct="1">
                <a:buFontTx/>
                <a:buChar char="•"/>
              </a:pPr>
              <a:r>
                <a:rPr lang="en-US" altLang="en-US" sz="1600" i="1">
                  <a:latin typeface="Corbel" panose="020B0503020204020204" pitchFamily="34" charset="0"/>
                </a:rPr>
                <a:t>Two levels of cache. Level 1 (L1) cache </a:t>
              </a:r>
            </a:p>
            <a:p>
              <a:pPr eaLnBrk="1" hangingPunct="1"/>
              <a:r>
                <a:rPr lang="en-US" altLang="en-US" sz="1600" i="1">
                  <a:latin typeface="Corbel" panose="020B0503020204020204" pitchFamily="34" charset="0"/>
                </a:rPr>
                <a:t>is on the processor chip. Level 2 (L2) </a:t>
              </a:r>
            </a:p>
            <a:p>
              <a:pPr eaLnBrk="1" hangingPunct="1"/>
              <a:r>
                <a:rPr lang="en-US" altLang="en-US" sz="1600" i="1">
                  <a:latin typeface="Corbel" panose="020B0503020204020204" pitchFamily="34" charset="0"/>
                </a:rPr>
                <a:t>cache is in between main memory and </a:t>
              </a:r>
            </a:p>
            <a:p>
              <a:pPr eaLnBrk="1" hangingPunct="1"/>
              <a:r>
                <a:rPr lang="en-US" altLang="en-US" sz="1600" i="1">
                  <a:latin typeface="Corbel" panose="020B0503020204020204" pitchFamily="34" charset="0"/>
                </a:rPr>
                <a:t>processor. </a:t>
              </a:r>
            </a:p>
            <a:p>
              <a:pPr eaLnBrk="1" hangingPunct="1">
                <a:buFontTx/>
                <a:buChar char="•"/>
              </a:pPr>
              <a:r>
                <a:rPr lang="en-US" altLang="en-US" sz="1600" i="1">
                  <a:latin typeface="Corbel" panose="020B0503020204020204" pitchFamily="34" charset="0"/>
                </a:rPr>
                <a:t>Next level is main memory, implemented</a:t>
              </a:r>
            </a:p>
            <a:p>
              <a:pPr eaLnBrk="1" hangingPunct="1"/>
              <a:r>
                <a:rPr lang="en-US" altLang="en-US" sz="1600" i="1">
                  <a:latin typeface="Corbel" panose="020B0503020204020204" pitchFamily="34" charset="0"/>
                </a:rPr>
                <a:t>as SIMMs. Much larger, but much slower</a:t>
              </a:r>
            </a:p>
            <a:p>
              <a:pPr eaLnBrk="1" hangingPunct="1"/>
              <a:r>
                <a:rPr lang="en-US" altLang="en-US" sz="1600" i="1">
                  <a:latin typeface="Corbel" panose="020B0503020204020204" pitchFamily="34" charset="0"/>
                </a:rPr>
                <a:t>than cache memory.</a:t>
              </a:r>
            </a:p>
            <a:p>
              <a:pPr eaLnBrk="1" hangingPunct="1">
                <a:buFontTx/>
                <a:buChar char="•"/>
              </a:pPr>
              <a:r>
                <a:rPr lang="en-US" altLang="en-US" sz="1600" i="1">
                  <a:latin typeface="Corbel" panose="020B0503020204020204" pitchFamily="34" charset="0"/>
                </a:rPr>
                <a:t>Next level is magnetic disks. Huge amount</a:t>
              </a:r>
            </a:p>
            <a:p>
              <a:pPr eaLnBrk="1" hangingPunct="1"/>
              <a:r>
                <a:rPr lang="en-US" altLang="en-US" sz="1600" i="1">
                  <a:latin typeface="Corbel" panose="020B0503020204020204" pitchFamily="34" charset="0"/>
                </a:rPr>
                <a:t>of inexepensive storage. </a:t>
              </a:r>
            </a:p>
            <a:p>
              <a:pPr eaLnBrk="1" hangingPunct="1">
                <a:buFontTx/>
                <a:buChar char="•"/>
              </a:pPr>
              <a:r>
                <a:rPr lang="en-US" altLang="en-US" sz="1600" i="1">
                  <a:solidFill>
                    <a:srgbClr val="CC3300"/>
                  </a:solidFill>
                  <a:latin typeface="Corbel" panose="020B0503020204020204" pitchFamily="34" charset="0"/>
                </a:rPr>
                <a:t>Speed of memory access is critical, the </a:t>
              </a:r>
            </a:p>
            <a:p>
              <a:pPr eaLnBrk="1" hangingPunct="1"/>
              <a:r>
                <a:rPr lang="en-US" altLang="en-US" sz="1600" i="1">
                  <a:solidFill>
                    <a:srgbClr val="CC3300"/>
                  </a:solidFill>
                  <a:latin typeface="Corbel" panose="020B0503020204020204" pitchFamily="34" charset="0"/>
                </a:rPr>
                <a:t>idea is to bring instructions and data </a:t>
              </a:r>
            </a:p>
            <a:p>
              <a:pPr eaLnBrk="1" hangingPunct="1"/>
              <a:r>
                <a:rPr lang="en-US" altLang="en-US" sz="1600" i="1">
                  <a:solidFill>
                    <a:srgbClr val="CC3300"/>
                  </a:solidFill>
                  <a:latin typeface="Corbel" panose="020B0503020204020204" pitchFamily="34" charset="0"/>
                </a:rPr>
                <a:t>that will be used in the near future as </a:t>
              </a:r>
            </a:p>
            <a:p>
              <a:pPr eaLnBrk="1" hangingPunct="1"/>
              <a:r>
                <a:rPr lang="en-US" altLang="en-US" sz="1600" i="1">
                  <a:solidFill>
                    <a:srgbClr val="CC3300"/>
                  </a:solidFill>
                  <a:latin typeface="Corbel" panose="020B0503020204020204" pitchFamily="34" charset="0"/>
                </a:rPr>
                <a:t>close to the processor as possible.</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chemeClr val="accent1">
                    <a:satMod val="150000"/>
                  </a:schemeClr>
                </a:solidFill>
              </a:rPr>
              <a:t>The Memory System</a:t>
            </a:r>
          </a:p>
        </p:txBody>
      </p:sp>
      <p:sp>
        <p:nvSpPr>
          <p:cNvPr id="31747" name="Subtitle 2"/>
          <p:cNvSpPr>
            <a:spLocks noGrp="1"/>
          </p:cNvSpPr>
          <p:nvPr>
            <p:ph type="subTitle" idx="1"/>
          </p:nvPr>
        </p:nvSpPr>
        <p:spPr>
          <a:xfrm>
            <a:off x="685800" y="1828800"/>
            <a:ext cx="8077200" cy="1500188"/>
          </a:xfrm>
        </p:spPr>
        <p:txBody>
          <a:bodyPr/>
          <a:lstStyle/>
          <a:p>
            <a:pPr eaLnBrk="1" hangingPunct="1"/>
            <a:r>
              <a:rPr lang="en-US" altLang="en-US" sz="2400"/>
              <a:t>Cache Memories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a:solidFill>
                  <a:schemeClr val="accent1">
                    <a:satMod val="150000"/>
                  </a:schemeClr>
                </a:solidFill>
              </a:rPr>
              <a:t>Cache Memories</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lnSpcReduction="10000"/>
          </a:bodyPr>
          <a:lstStyle/>
          <a:p>
            <a:pPr marL="438912" indent="-320040" algn="just" eaLnBrk="1" fontAlgn="auto" hangingPunct="1">
              <a:spcBef>
                <a:spcPts val="0"/>
              </a:spcBef>
              <a:spcAft>
                <a:spcPts val="0"/>
              </a:spcAft>
              <a:buFont typeface="Wingdings 2"/>
              <a:buChar char=""/>
              <a:defRPr/>
            </a:pPr>
            <a:r>
              <a:rPr lang="en-US" dirty="0">
                <a:solidFill>
                  <a:schemeClr val="accent2"/>
                </a:solidFill>
              </a:rPr>
              <a:t>Processor is much faster than the main memory.</a:t>
            </a:r>
            <a:r>
              <a:rPr lang="en-US" dirty="0"/>
              <a:t> </a:t>
            </a:r>
          </a:p>
          <a:p>
            <a:pPr marL="438912" indent="-320040" algn="just" eaLnBrk="1" fontAlgn="auto" hangingPunct="1">
              <a:spcBef>
                <a:spcPts val="0"/>
              </a:spcBef>
              <a:spcAft>
                <a:spcPts val="0"/>
              </a:spcAft>
              <a:buFont typeface="Wingdings 2"/>
              <a:buChar char=""/>
              <a:defRPr/>
            </a:pPr>
            <a:r>
              <a:rPr lang="en-US" dirty="0">
                <a:solidFill>
                  <a:schemeClr val="accent2"/>
                </a:solidFill>
              </a:rPr>
              <a:t>Speed of the main memory cannot be increased beyond a certain point.</a:t>
            </a:r>
            <a:r>
              <a:rPr lang="en-US" dirty="0"/>
              <a:t> </a:t>
            </a:r>
          </a:p>
          <a:p>
            <a:pPr marL="438912" indent="-320040" algn="just" eaLnBrk="1" fontAlgn="auto" hangingPunct="1">
              <a:spcBef>
                <a:spcPts val="0"/>
              </a:spcBef>
              <a:spcAft>
                <a:spcPts val="0"/>
              </a:spcAft>
              <a:buFont typeface="Wingdings 2"/>
              <a:buChar char=""/>
              <a:defRPr/>
            </a:pPr>
            <a:r>
              <a:rPr lang="en-US" dirty="0">
                <a:solidFill>
                  <a:srgbClr val="CC3300"/>
                </a:solidFill>
              </a:rPr>
              <a:t>Cache memory is an architectural arrangement which makes the main memory appear faster to the processor than it really is. </a:t>
            </a:r>
          </a:p>
          <a:p>
            <a:pPr marL="438912" indent="-320040" eaLnBrk="1" fontAlgn="auto" hangingPunct="1">
              <a:spcBef>
                <a:spcPts val="0"/>
              </a:spcBef>
              <a:spcAft>
                <a:spcPts val="0"/>
              </a:spcAft>
              <a:buFont typeface="Wingdings 2"/>
              <a:buChar char=""/>
              <a:defRPr/>
            </a:pPr>
            <a:r>
              <a:rPr lang="en-US" dirty="0">
                <a:solidFill>
                  <a:srgbClr val="CC3300"/>
                </a:solidFill>
              </a:rPr>
              <a:t>Cache memory is based on the property of computer programs known as </a:t>
            </a:r>
            <a:r>
              <a:rPr lang="en-US" u="sng" dirty="0">
                <a:solidFill>
                  <a:srgbClr val="CC3300"/>
                </a:solidFill>
              </a:rPr>
              <a:t>“locality of reference”.</a:t>
            </a:r>
            <a:endParaRPr lang="en-US" dirty="0">
              <a:solidFill>
                <a:srgbClr val="CC3300"/>
              </a:solidFill>
            </a:endParaRPr>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a:solidFill>
                  <a:schemeClr val="accent1">
                    <a:satMod val="150000"/>
                  </a:schemeClr>
                </a:solidFill>
              </a:rPr>
              <a:t>Locality of Reference</a:t>
            </a:r>
          </a:p>
        </p:txBody>
      </p:sp>
      <p:sp>
        <p:nvSpPr>
          <p:cNvPr id="3" name="Content Placeholder 2"/>
          <p:cNvSpPr>
            <a:spLocks noGrp="1"/>
          </p:cNvSpPr>
          <p:nvPr>
            <p:ph idx="1"/>
          </p:nvPr>
        </p:nvSpPr>
        <p:spPr/>
        <p:txBody>
          <a:bodyPr rtlCol="0">
            <a:normAutofit/>
          </a:bodyPr>
          <a:lstStyle/>
          <a:p>
            <a:pPr marL="438912" indent="-320040" eaLnBrk="1" fontAlgn="auto" hangingPunct="1">
              <a:spcBef>
                <a:spcPts val="0"/>
              </a:spcBef>
              <a:spcAft>
                <a:spcPts val="0"/>
              </a:spcAft>
              <a:buFont typeface="Wingdings 2"/>
              <a:buChar char=""/>
              <a:defRPr/>
            </a:pPr>
            <a:r>
              <a:rPr lang="en-US" dirty="0">
                <a:solidFill>
                  <a:schemeClr val="accent2"/>
                </a:solidFill>
              </a:rPr>
              <a:t>Analysis of programs indicates that many instructions in localized areas of a program are executed repeatedly during some period of time, while the others are accessed relatively less frequently.</a:t>
            </a:r>
            <a:r>
              <a:rPr lang="en-US" dirty="0"/>
              <a:t> </a:t>
            </a:r>
          </a:p>
          <a:p>
            <a:pPr marL="438912" indent="-320040" eaLnBrk="1" fontAlgn="auto" hangingPunct="1">
              <a:spcBef>
                <a:spcPts val="0"/>
              </a:spcBef>
              <a:spcAft>
                <a:spcPts val="0"/>
              </a:spcAft>
              <a:buFont typeface="Wingdings 2"/>
              <a:buChar char=""/>
              <a:defRPr/>
            </a:pPr>
            <a:r>
              <a:rPr lang="en-US" dirty="0">
                <a:solidFill>
                  <a:schemeClr val="accent2"/>
                </a:solidFill>
              </a:rPr>
              <a:t>Temporal locality of reference:</a:t>
            </a:r>
            <a:endParaRPr lang="en-US" dirty="0"/>
          </a:p>
          <a:p>
            <a:pPr marL="731520" lvl="1" indent="-274320" eaLnBrk="1" fontAlgn="auto" hangingPunct="1">
              <a:spcAft>
                <a:spcPts val="0"/>
              </a:spcAft>
              <a:buFont typeface="Wingdings"/>
              <a:buChar char=""/>
              <a:defRPr/>
            </a:pPr>
            <a:r>
              <a:rPr lang="en-US" sz="1800" dirty="0"/>
              <a:t>Recently executed instruction is likely to be executed again very soon.</a:t>
            </a:r>
          </a:p>
          <a:p>
            <a:pPr marL="438912" indent="-320040" eaLnBrk="1" fontAlgn="auto" hangingPunct="1">
              <a:spcBef>
                <a:spcPts val="0"/>
              </a:spcBef>
              <a:spcAft>
                <a:spcPts val="0"/>
              </a:spcAft>
              <a:buFont typeface="Wingdings 2"/>
              <a:buChar char=""/>
              <a:defRPr/>
            </a:pPr>
            <a:r>
              <a:rPr lang="en-US" dirty="0">
                <a:solidFill>
                  <a:schemeClr val="accent2"/>
                </a:solidFill>
              </a:rPr>
              <a:t>Spatial locality of reference:</a:t>
            </a:r>
            <a:endParaRPr lang="en-US" dirty="0"/>
          </a:p>
          <a:p>
            <a:pPr marL="731520" lvl="1" indent="-274320" eaLnBrk="1" fontAlgn="auto" hangingPunct="1">
              <a:spcAft>
                <a:spcPts val="0"/>
              </a:spcAft>
              <a:buFont typeface="Wingdings"/>
              <a:buChar char=""/>
              <a:defRPr/>
            </a:pPr>
            <a:r>
              <a:rPr lang="en-US" sz="1800" dirty="0"/>
              <a:t>Instructions with addresses close to a recently instruction are likely </a:t>
            </a:r>
          </a:p>
          <a:p>
            <a:pPr marL="731520" lvl="1" indent="-274320" eaLnBrk="1" fontAlgn="auto" hangingPunct="1">
              <a:spcAft>
                <a:spcPts val="0"/>
              </a:spcAft>
              <a:buFont typeface="Wingdings"/>
              <a:buNone/>
              <a:defRPr/>
            </a:pPr>
            <a:r>
              <a:rPr lang="en-US" sz="1800" dirty="0"/>
              <a:t>	to be executed soon.</a:t>
            </a:r>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Cache memories</a:t>
            </a:r>
          </a:p>
        </p:txBody>
      </p:sp>
      <p:sp>
        <p:nvSpPr>
          <p:cNvPr id="3" name="Content Placeholder 2"/>
          <p:cNvSpPr>
            <a:spLocks noGrp="1"/>
          </p:cNvSpPr>
          <p:nvPr>
            <p:ph idx="1"/>
          </p:nvPr>
        </p:nvSpPr>
        <p:spPr>
          <a:xfrm>
            <a:off x="76200" y="3810000"/>
            <a:ext cx="8229600" cy="2590800"/>
          </a:xfrm>
        </p:spPr>
        <p:txBody>
          <a:bodyPr rtlCol="0">
            <a:normAutofit fontScale="62500" lnSpcReduction="20000"/>
          </a:bodyPr>
          <a:lstStyle/>
          <a:p>
            <a:pPr marL="438912" indent="-320040" eaLnBrk="1" fontAlgn="auto" hangingPunct="1">
              <a:spcBef>
                <a:spcPts val="0"/>
              </a:spcBef>
              <a:spcAft>
                <a:spcPts val="0"/>
              </a:spcAft>
              <a:buFontTx/>
              <a:buChar char="•"/>
              <a:defRPr/>
            </a:pPr>
            <a:r>
              <a:rPr lang="en-US" i="1" dirty="0">
                <a:solidFill>
                  <a:schemeClr val="accent2"/>
                </a:solidFill>
              </a:rPr>
              <a:t>Processor issues a Read request, a block of words is transferred from the main memory  to the cache, one word at a time.</a:t>
            </a:r>
          </a:p>
          <a:p>
            <a:pPr marL="438912" indent="-320040" eaLnBrk="1" fontAlgn="auto" hangingPunct="1">
              <a:spcBef>
                <a:spcPts val="0"/>
              </a:spcBef>
              <a:spcAft>
                <a:spcPts val="0"/>
              </a:spcAft>
              <a:buFontTx/>
              <a:buChar char="•"/>
              <a:defRPr/>
            </a:pPr>
            <a:r>
              <a:rPr lang="en-US" i="1" dirty="0">
                <a:solidFill>
                  <a:schemeClr val="accent2"/>
                </a:solidFill>
              </a:rPr>
              <a:t>Subsequent references to the data in this block of words are found in the cache.</a:t>
            </a:r>
          </a:p>
          <a:p>
            <a:pPr marL="438912" indent="-320040" eaLnBrk="1" fontAlgn="auto" hangingPunct="1">
              <a:spcBef>
                <a:spcPts val="0"/>
              </a:spcBef>
              <a:spcAft>
                <a:spcPts val="0"/>
              </a:spcAft>
              <a:buFontTx/>
              <a:buChar char="•"/>
              <a:defRPr/>
            </a:pPr>
            <a:r>
              <a:rPr lang="en-US" i="1" dirty="0">
                <a:solidFill>
                  <a:schemeClr val="accent2"/>
                </a:solidFill>
              </a:rPr>
              <a:t>At any given time, only some blocks in the main memory are held in the cache. Which  blocks in the main memory are in the cache is determined by a “</a:t>
            </a:r>
            <a:r>
              <a:rPr lang="en-US" i="1" u="sng" dirty="0">
                <a:solidFill>
                  <a:schemeClr val="accent2"/>
                </a:solidFill>
              </a:rPr>
              <a:t>mapping function”.</a:t>
            </a:r>
            <a:endParaRPr lang="en-US" i="1" dirty="0">
              <a:solidFill>
                <a:schemeClr val="accent2"/>
              </a:solidFill>
            </a:endParaRPr>
          </a:p>
          <a:p>
            <a:pPr marL="438912" indent="-320040" eaLnBrk="1" fontAlgn="auto" hangingPunct="1">
              <a:spcBef>
                <a:spcPts val="0"/>
              </a:spcBef>
              <a:spcAft>
                <a:spcPts val="0"/>
              </a:spcAft>
              <a:buFontTx/>
              <a:buChar char="•"/>
              <a:defRPr/>
            </a:pPr>
            <a:r>
              <a:rPr lang="en-US" i="1" dirty="0">
                <a:solidFill>
                  <a:schemeClr val="accent2"/>
                </a:solidFill>
              </a:rPr>
              <a:t>When the cache is full, and a block of words needs to be transferred </a:t>
            </a:r>
          </a:p>
          <a:p>
            <a:pPr marL="438912" indent="-320040" eaLnBrk="1" fontAlgn="auto" hangingPunct="1">
              <a:spcBef>
                <a:spcPts val="0"/>
              </a:spcBef>
              <a:spcAft>
                <a:spcPts val="0"/>
              </a:spcAft>
              <a:buFont typeface="Wingdings 2"/>
              <a:buNone/>
              <a:defRPr/>
            </a:pPr>
            <a:r>
              <a:rPr lang="en-US" i="1" dirty="0">
                <a:solidFill>
                  <a:schemeClr val="accent2"/>
                </a:solidFill>
              </a:rPr>
              <a:t>	from the main  memory, some block of words in the cache must be </a:t>
            </a:r>
          </a:p>
          <a:p>
            <a:pPr marL="438912" indent="-320040" eaLnBrk="1" fontAlgn="auto" hangingPunct="1">
              <a:spcBef>
                <a:spcPts val="0"/>
              </a:spcBef>
              <a:spcAft>
                <a:spcPts val="0"/>
              </a:spcAft>
              <a:buFont typeface="Wingdings 2"/>
              <a:buNone/>
              <a:defRPr/>
            </a:pPr>
            <a:r>
              <a:rPr lang="en-US" i="1" dirty="0">
                <a:solidFill>
                  <a:schemeClr val="accent2"/>
                </a:solidFill>
              </a:rPr>
              <a:t>	replaced. This is determined by a </a:t>
            </a:r>
            <a:r>
              <a:rPr lang="en-US" i="1" u="sng" dirty="0">
                <a:solidFill>
                  <a:schemeClr val="accent2"/>
                </a:solidFill>
              </a:rPr>
              <a:t>“replacement algorithm”.</a:t>
            </a:r>
            <a:endParaRPr lang="en-US" dirty="0"/>
          </a:p>
        </p:txBody>
      </p:sp>
      <p:grpSp>
        <p:nvGrpSpPr>
          <p:cNvPr id="34820" name="Group 20"/>
          <p:cNvGrpSpPr>
            <a:grpSpLocks/>
          </p:cNvGrpSpPr>
          <p:nvPr/>
        </p:nvGrpSpPr>
        <p:grpSpPr bwMode="auto">
          <a:xfrm>
            <a:off x="1752600" y="1774825"/>
            <a:ext cx="5705475" cy="1882775"/>
            <a:chOff x="1263650" y="1622425"/>
            <a:chExt cx="6499225" cy="2263775"/>
          </a:xfrm>
        </p:grpSpPr>
        <p:sp>
          <p:nvSpPr>
            <p:cNvPr id="34821" name="Freeform 4"/>
            <p:cNvSpPr>
              <a:spLocks/>
            </p:cNvSpPr>
            <p:nvPr/>
          </p:nvSpPr>
          <p:spPr bwMode="auto">
            <a:xfrm>
              <a:off x="2701925" y="2714625"/>
              <a:ext cx="160338" cy="79375"/>
            </a:xfrm>
            <a:custGeom>
              <a:avLst/>
              <a:gdLst>
                <a:gd name="T0" fmla="*/ 2147483647 w 6"/>
                <a:gd name="T1" fmla="*/ 0 h 3"/>
                <a:gd name="T2" fmla="*/ 0 w 6"/>
                <a:gd name="T3" fmla="*/ 700034568 h 3"/>
                <a:gd name="T4" fmla="*/ 2147483647 w 6"/>
                <a:gd name="T5" fmla="*/ 2100130368 h 3"/>
                <a:gd name="T6" fmla="*/ 2147483647 w 6"/>
                <a:gd name="T7" fmla="*/ 700034568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2" name="Freeform 5"/>
            <p:cNvSpPr>
              <a:spLocks/>
            </p:cNvSpPr>
            <p:nvPr/>
          </p:nvSpPr>
          <p:spPr bwMode="auto">
            <a:xfrm>
              <a:off x="2701925" y="2714625"/>
              <a:ext cx="160338" cy="79375"/>
            </a:xfrm>
            <a:custGeom>
              <a:avLst/>
              <a:gdLst>
                <a:gd name="T0" fmla="*/ 254537391 w 101"/>
                <a:gd name="T1" fmla="*/ 0 h 50"/>
                <a:gd name="T2" fmla="*/ 0 w 101"/>
                <a:gd name="T3" fmla="*/ 40322500 h 50"/>
                <a:gd name="T4" fmla="*/ 254537391 w 101"/>
                <a:gd name="T5" fmla="*/ 126007824 h 50"/>
                <a:gd name="T6" fmla="*/ 254537391 w 101"/>
                <a:gd name="T7" fmla="*/ 40322500 h 50"/>
                <a:gd name="T8" fmla="*/ 254537391 w 101"/>
                <a:gd name="T9" fmla="*/ 0 h 50"/>
                <a:gd name="T10" fmla="*/ 0 60000 65536"/>
                <a:gd name="T11" fmla="*/ 0 60000 65536"/>
                <a:gd name="T12" fmla="*/ 0 60000 65536"/>
                <a:gd name="T13" fmla="*/ 0 60000 65536"/>
                <a:gd name="T14" fmla="*/ 0 60000 65536"/>
                <a:gd name="T15" fmla="*/ 0 w 101"/>
                <a:gd name="T16" fmla="*/ 0 h 50"/>
                <a:gd name="T17" fmla="*/ 101 w 101"/>
                <a:gd name="T18" fmla="*/ 50 h 50"/>
              </a:gdLst>
              <a:ahLst/>
              <a:cxnLst>
                <a:cxn ang="T10">
                  <a:pos x="T0" y="T1"/>
                </a:cxn>
                <a:cxn ang="T11">
                  <a:pos x="T2" y="T3"/>
                </a:cxn>
                <a:cxn ang="T12">
                  <a:pos x="T4" y="T5"/>
                </a:cxn>
                <a:cxn ang="T13">
                  <a:pos x="T6" y="T7"/>
                </a:cxn>
                <a:cxn ang="T14">
                  <a:pos x="T8" y="T9"/>
                </a:cxn>
              </a:cxnLst>
              <a:rect l="T15" t="T16" r="T17" b="T18"/>
              <a:pathLst>
                <a:path w="101" h="50">
                  <a:moveTo>
                    <a:pt x="101" y="0"/>
                  </a:moveTo>
                  <a:lnTo>
                    <a:pt x="0" y="16"/>
                  </a:lnTo>
                  <a:lnTo>
                    <a:pt x="101" y="50"/>
                  </a:lnTo>
                  <a:lnTo>
                    <a:pt x="101" y="16"/>
                  </a:lnTo>
                  <a:lnTo>
                    <a:pt x="101"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3" name="Freeform 6"/>
            <p:cNvSpPr>
              <a:spLocks/>
            </p:cNvSpPr>
            <p:nvPr/>
          </p:nvSpPr>
          <p:spPr bwMode="auto">
            <a:xfrm>
              <a:off x="3687763" y="2714625"/>
              <a:ext cx="185737" cy="79375"/>
            </a:xfrm>
            <a:custGeom>
              <a:avLst/>
              <a:gdLst>
                <a:gd name="T0" fmla="*/ 0 w 7"/>
                <a:gd name="T1" fmla="*/ 2100130368 h 3"/>
                <a:gd name="T2" fmla="*/ 2147483647 w 7"/>
                <a:gd name="T3" fmla="*/ 700034568 h 3"/>
                <a:gd name="T4" fmla="*/ 0 w 7"/>
                <a:gd name="T5" fmla="*/ 0 h 3"/>
                <a:gd name="T6" fmla="*/ 0 w 7"/>
                <a:gd name="T7" fmla="*/ 700034568 h 3"/>
                <a:gd name="T8" fmla="*/ 0 w 7"/>
                <a:gd name="T9" fmla="*/ 2100130368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3"/>
                  </a:moveTo>
                  <a:lnTo>
                    <a:pt x="7" y="1"/>
                  </a:lnTo>
                  <a:lnTo>
                    <a:pt x="0" y="0"/>
                  </a:lnTo>
                  <a:lnTo>
                    <a:pt x="0" y="1"/>
                  </a:lnTo>
                  <a:lnTo>
                    <a:pt x="0" y="3"/>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4" name="Freeform 7"/>
            <p:cNvSpPr>
              <a:spLocks/>
            </p:cNvSpPr>
            <p:nvPr/>
          </p:nvSpPr>
          <p:spPr bwMode="auto">
            <a:xfrm>
              <a:off x="3687763" y="2714625"/>
              <a:ext cx="185737" cy="79375"/>
            </a:xfrm>
            <a:custGeom>
              <a:avLst/>
              <a:gdLst>
                <a:gd name="T0" fmla="*/ 0 w 117"/>
                <a:gd name="T1" fmla="*/ 126007824 h 50"/>
                <a:gd name="T2" fmla="*/ 294856716 w 117"/>
                <a:gd name="T3" fmla="*/ 40322500 h 50"/>
                <a:gd name="T4" fmla="*/ 0 w 117"/>
                <a:gd name="T5" fmla="*/ 0 h 50"/>
                <a:gd name="T6" fmla="*/ 0 w 117"/>
                <a:gd name="T7" fmla="*/ 40322500 h 50"/>
                <a:gd name="T8" fmla="*/ 0 w 117"/>
                <a:gd name="T9" fmla="*/ 126007824 h 50"/>
                <a:gd name="T10" fmla="*/ 0 60000 65536"/>
                <a:gd name="T11" fmla="*/ 0 60000 65536"/>
                <a:gd name="T12" fmla="*/ 0 60000 65536"/>
                <a:gd name="T13" fmla="*/ 0 60000 65536"/>
                <a:gd name="T14" fmla="*/ 0 60000 65536"/>
                <a:gd name="T15" fmla="*/ 0 w 117"/>
                <a:gd name="T16" fmla="*/ 0 h 50"/>
                <a:gd name="T17" fmla="*/ 117 w 117"/>
                <a:gd name="T18" fmla="*/ 50 h 50"/>
              </a:gdLst>
              <a:ahLst/>
              <a:cxnLst>
                <a:cxn ang="T10">
                  <a:pos x="T0" y="T1"/>
                </a:cxn>
                <a:cxn ang="T11">
                  <a:pos x="T2" y="T3"/>
                </a:cxn>
                <a:cxn ang="T12">
                  <a:pos x="T4" y="T5"/>
                </a:cxn>
                <a:cxn ang="T13">
                  <a:pos x="T6" y="T7"/>
                </a:cxn>
                <a:cxn ang="T14">
                  <a:pos x="T8" y="T9"/>
                </a:cxn>
              </a:cxnLst>
              <a:rect l="T15" t="T16" r="T17" b="T18"/>
              <a:pathLst>
                <a:path w="117" h="50">
                  <a:moveTo>
                    <a:pt x="0" y="50"/>
                  </a:moveTo>
                  <a:lnTo>
                    <a:pt x="117" y="16"/>
                  </a:lnTo>
                  <a:lnTo>
                    <a:pt x="0" y="0"/>
                  </a:lnTo>
                  <a:lnTo>
                    <a:pt x="0" y="16"/>
                  </a:lnTo>
                  <a:lnTo>
                    <a:pt x="0" y="5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5" name="Line 8"/>
            <p:cNvSpPr>
              <a:spLocks noChangeShapeType="1"/>
            </p:cNvSpPr>
            <p:nvPr/>
          </p:nvSpPr>
          <p:spPr bwMode="auto">
            <a:xfrm flipH="1">
              <a:off x="2887663" y="2740025"/>
              <a:ext cx="8001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6" name="Freeform 9"/>
            <p:cNvSpPr>
              <a:spLocks/>
            </p:cNvSpPr>
            <p:nvPr/>
          </p:nvSpPr>
          <p:spPr bwMode="auto">
            <a:xfrm>
              <a:off x="5180013" y="2714625"/>
              <a:ext cx="158750" cy="79375"/>
            </a:xfrm>
            <a:custGeom>
              <a:avLst/>
              <a:gdLst>
                <a:gd name="T0" fmla="*/ 2147483647 w 6"/>
                <a:gd name="T1" fmla="*/ 0 h 3"/>
                <a:gd name="T2" fmla="*/ 0 w 6"/>
                <a:gd name="T3" fmla="*/ 700034568 h 3"/>
                <a:gd name="T4" fmla="*/ 2147483647 w 6"/>
                <a:gd name="T5" fmla="*/ 2100130368 h 3"/>
                <a:gd name="T6" fmla="*/ 2147483647 w 6"/>
                <a:gd name="T7" fmla="*/ 700034568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7" name="Freeform 10"/>
            <p:cNvSpPr>
              <a:spLocks/>
            </p:cNvSpPr>
            <p:nvPr/>
          </p:nvSpPr>
          <p:spPr bwMode="auto">
            <a:xfrm>
              <a:off x="5180013" y="2714625"/>
              <a:ext cx="158750" cy="79375"/>
            </a:xfrm>
            <a:custGeom>
              <a:avLst/>
              <a:gdLst>
                <a:gd name="T0" fmla="*/ 252015647 w 100"/>
                <a:gd name="T1" fmla="*/ 0 h 50"/>
                <a:gd name="T2" fmla="*/ 0 w 100"/>
                <a:gd name="T3" fmla="*/ 40322500 h 50"/>
                <a:gd name="T4" fmla="*/ 252015647 w 100"/>
                <a:gd name="T5" fmla="*/ 126007824 h 50"/>
                <a:gd name="T6" fmla="*/ 252015647 w 100"/>
                <a:gd name="T7" fmla="*/ 40322500 h 50"/>
                <a:gd name="T8" fmla="*/ 252015647 w 100"/>
                <a:gd name="T9" fmla="*/ 0 h 50"/>
                <a:gd name="T10" fmla="*/ 0 60000 65536"/>
                <a:gd name="T11" fmla="*/ 0 60000 65536"/>
                <a:gd name="T12" fmla="*/ 0 60000 65536"/>
                <a:gd name="T13" fmla="*/ 0 60000 65536"/>
                <a:gd name="T14" fmla="*/ 0 60000 65536"/>
                <a:gd name="T15" fmla="*/ 0 w 100"/>
                <a:gd name="T16" fmla="*/ 0 h 50"/>
                <a:gd name="T17" fmla="*/ 100 w 100"/>
                <a:gd name="T18" fmla="*/ 50 h 50"/>
              </a:gdLst>
              <a:ahLst/>
              <a:cxnLst>
                <a:cxn ang="T10">
                  <a:pos x="T0" y="T1"/>
                </a:cxn>
                <a:cxn ang="T11">
                  <a:pos x="T2" y="T3"/>
                </a:cxn>
                <a:cxn ang="T12">
                  <a:pos x="T4" y="T5"/>
                </a:cxn>
                <a:cxn ang="T13">
                  <a:pos x="T6" y="T7"/>
                </a:cxn>
                <a:cxn ang="T14">
                  <a:pos x="T8" y="T9"/>
                </a:cxn>
              </a:cxnLst>
              <a:rect l="T15" t="T16" r="T17" b="T18"/>
              <a:pathLst>
                <a:path w="100" h="50">
                  <a:moveTo>
                    <a:pt x="100" y="0"/>
                  </a:moveTo>
                  <a:lnTo>
                    <a:pt x="0" y="16"/>
                  </a:lnTo>
                  <a:lnTo>
                    <a:pt x="100" y="50"/>
                  </a:lnTo>
                  <a:lnTo>
                    <a:pt x="100" y="16"/>
                  </a:lnTo>
                  <a:lnTo>
                    <a:pt x="10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8" name="Freeform 11"/>
            <p:cNvSpPr>
              <a:spLocks/>
            </p:cNvSpPr>
            <p:nvPr/>
          </p:nvSpPr>
          <p:spPr bwMode="auto">
            <a:xfrm>
              <a:off x="6164263" y="2714625"/>
              <a:ext cx="160337" cy="79375"/>
            </a:xfrm>
            <a:custGeom>
              <a:avLst/>
              <a:gdLst>
                <a:gd name="T0" fmla="*/ 0 w 6"/>
                <a:gd name="T1" fmla="*/ 2100130368 h 3"/>
                <a:gd name="T2" fmla="*/ 2147483647 w 6"/>
                <a:gd name="T3" fmla="*/ 700034568 h 3"/>
                <a:gd name="T4" fmla="*/ 0 w 6"/>
                <a:gd name="T5" fmla="*/ 0 h 3"/>
                <a:gd name="T6" fmla="*/ 0 w 6"/>
                <a:gd name="T7" fmla="*/ 700034568 h 3"/>
                <a:gd name="T8" fmla="*/ 0 w 6"/>
                <a:gd name="T9" fmla="*/ 2100130368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9" name="Freeform 12"/>
            <p:cNvSpPr>
              <a:spLocks/>
            </p:cNvSpPr>
            <p:nvPr/>
          </p:nvSpPr>
          <p:spPr bwMode="auto">
            <a:xfrm>
              <a:off x="6164263" y="2714625"/>
              <a:ext cx="160337" cy="79375"/>
            </a:xfrm>
            <a:custGeom>
              <a:avLst/>
              <a:gdLst>
                <a:gd name="T0" fmla="*/ 0 w 101"/>
                <a:gd name="T1" fmla="*/ 126007824 h 50"/>
                <a:gd name="T2" fmla="*/ 254534216 w 101"/>
                <a:gd name="T3" fmla="*/ 40322500 h 50"/>
                <a:gd name="T4" fmla="*/ 0 w 101"/>
                <a:gd name="T5" fmla="*/ 0 h 50"/>
                <a:gd name="T6" fmla="*/ 0 w 101"/>
                <a:gd name="T7" fmla="*/ 40322500 h 50"/>
                <a:gd name="T8" fmla="*/ 0 w 101"/>
                <a:gd name="T9" fmla="*/ 126007824 h 50"/>
                <a:gd name="T10" fmla="*/ 0 60000 65536"/>
                <a:gd name="T11" fmla="*/ 0 60000 65536"/>
                <a:gd name="T12" fmla="*/ 0 60000 65536"/>
                <a:gd name="T13" fmla="*/ 0 60000 65536"/>
                <a:gd name="T14" fmla="*/ 0 60000 65536"/>
                <a:gd name="T15" fmla="*/ 0 w 101"/>
                <a:gd name="T16" fmla="*/ 0 h 50"/>
                <a:gd name="T17" fmla="*/ 101 w 101"/>
                <a:gd name="T18" fmla="*/ 50 h 50"/>
              </a:gdLst>
              <a:ahLst/>
              <a:cxnLst>
                <a:cxn ang="T10">
                  <a:pos x="T0" y="T1"/>
                </a:cxn>
                <a:cxn ang="T11">
                  <a:pos x="T2" y="T3"/>
                </a:cxn>
                <a:cxn ang="T12">
                  <a:pos x="T4" y="T5"/>
                </a:cxn>
                <a:cxn ang="T13">
                  <a:pos x="T6" y="T7"/>
                </a:cxn>
                <a:cxn ang="T14">
                  <a:pos x="T8" y="T9"/>
                </a:cxn>
              </a:cxnLst>
              <a:rect l="T15" t="T16" r="T17" b="T18"/>
              <a:pathLst>
                <a:path w="101" h="50">
                  <a:moveTo>
                    <a:pt x="0" y="50"/>
                  </a:moveTo>
                  <a:lnTo>
                    <a:pt x="101" y="16"/>
                  </a:lnTo>
                  <a:lnTo>
                    <a:pt x="0" y="0"/>
                  </a:lnTo>
                  <a:lnTo>
                    <a:pt x="0" y="16"/>
                  </a:lnTo>
                  <a:lnTo>
                    <a:pt x="0" y="5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30" name="Line 13"/>
            <p:cNvSpPr>
              <a:spLocks noChangeShapeType="1"/>
            </p:cNvSpPr>
            <p:nvPr/>
          </p:nvSpPr>
          <p:spPr bwMode="auto">
            <a:xfrm flipH="1">
              <a:off x="5338763" y="2740025"/>
              <a:ext cx="8001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1" name="Rectangle 14"/>
            <p:cNvSpPr>
              <a:spLocks noChangeArrowheads="1"/>
            </p:cNvSpPr>
            <p:nvPr/>
          </p:nvSpPr>
          <p:spPr bwMode="auto">
            <a:xfrm>
              <a:off x="4219575" y="2581275"/>
              <a:ext cx="6000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900">
                  <a:solidFill>
                    <a:srgbClr val="000000"/>
                  </a:solidFill>
                  <a:latin typeface="Nimbus Roman No9 L"/>
                </a:rPr>
                <a:t>Cache</a:t>
              </a:r>
              <a:endParaRPr lang="en-CA" altLang="en-US" sz="2400">
                <a:latin typeface="Corbel" panose="020B0503020204020204" pitchFamily="34" charset="0"/>
              </a:endParaRPr>
            </a:p>
          </p:txBody>
        </p:sp>
        <p:sp>
          <p:nvSpPr>
            <p:cNvPr id="34832" name="Rectangle 15"/>
            <p:cNvSpPr>
              <a:spLocks noChangeArrowheads="1"/>
            </p:cNvSpPr>
            <p:nvPr/>
          </p:nvSpPr>
          <p:spPr bwMode="auto">
            <a:xfrm>
              <a:off x="1263650" y="1622425"/>
              <a:ext cx="1411288" cy="2263775"/>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4833" name="Rectangle 16"/>
            <p:cNvSpPr>
              <a:spLocks noChangeArrowheads="1"/>
            </p:cNvSpPr>
            <p:nvPr/>
          </p:nvSpPr>
          <p:spPr bwMode="auto">
            <a:xfrm>
              <a:off x="6804025" y="2420937"/>
              <a:ext cx="508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900">
                  <a:solidFill>
                    <a:srgbClr val="000000"/>
                  </a:solidFill>
                  <a:latin typeface="Nimbus Roman No9 L"/>
                </a:rPr>
                <a:t>Main</a:t>
              </a:r>
              <a:endParaRPr lang="en-CA" altLang="en-US" sz="2400">
                <a:latin typeface="Corbel" panose="020B0503020204020204" pitchFamily="34" charset="0"/>
              </a:endParaRPr>
            </a:p>
          </p:txBody>
        </p:sp>
        <p:sp>
          <p:nvSpPr>
            <p:cNvPr id="34834" name="Rectangle 17"/>
            <p:cNvSpPr>
              <a:spLocks noChangeArrowheads="1"/>
            </p:cNvSpPr>
            <p:nvPr/>
          </p:nvSpPr>
          <p:spPr bwMode="auto">
            <a:xfrm>
              <a:off x="6670675" y="2714625"/>
              <a:ext cx="803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900">
                  <a:solidFill>
                    <a:srgbClr val="000000"/>
                  </a:solidFill>
                  <a:latin typeface="Nimbus Roman No9 L"/>
                </a:rPr>
                <a:t>memory</a:t>
              </a:r>
              <a:endParaRPr lang="en-CA" altLang="en-US" sz="2400">
                <a:latin typeface="Corbel" panose="020B0503020204020204" pitchFamily="34" charset="0"/>
              </a:endParaRPr>
            </a:p>
          </p:txBody>
        </p:sp>
        <p:sp>
          <p:nvSpPr>
            <p:cNvPr id="34835" name="Rectangle 18"/>
            <p:cNvSpPr>
              <a:spLocks noChangeArrowheads="1"/>
            </p:cNvSpPr>
            <p:nvPr/>
          </p:nvSpPr>
          <p:spPr bwMode="auto">
            <a:xfrm>
              <a:off x="1350451" y="2581275"/>
              <a:ext cx="9382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900">
                  <a:solidFill>
                    <a:srgbClr val="000000"/>
                  </a:solidFill>
                  <a:latin typeface="Nimbus Roman No9 L"/>
                </a:rPr>
                <a:t>Processor</a:t>
              </a:r>
              <a:endParaRPr lang="en-CA" altLang="en-US" sz="2400">
                <a:latin typeface="Corbel" panose="020B0503020204020204" pitchFamily="34" charset="0"/>
              </a:endParaRPr>
            </a:p>
          </p:txBody>
        </p:sp>
        <p:sp>
          <p:nvSpPr>
            <p:cNvPr id="34836" name="Rectangle 19"/>
            <p:cNvSpPr>
              <a:spLocks noChangeArrowheads="1"/>
            </p:cNvSpPr>
            <p:nvPr/>
          </p:nvSpPr>
          <p:spPr bwMode="auto">
            <a:xfrm>
              <a:off x="3900488" y="2128837"/>
              <a:ext cx="1225550" cy="1223963"/>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4837" name="Rectangle 20"/>
            <p:cNvSpPr>
              <a:spLocks noChangeArrowheads="1"/>
            </p:cNvSpPr>
            <p:nvPr/>
          </p:nvSpPr>
          <p:spPr bwMode="auto">
            <a:xfrm>
              <a:off x="6351588" y="1622425"/>
              <a:ext cx="1411287" cy="2263775"/>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Cache hit</a:t>
            </a:r>
          </a:p>
        </p:txBody>
      </p:sp>
      <p:sp>
        <p:nvSpPr>
          <p:cNvPr id="3" name="Content Placeholder 2"/>
          <p:cNvSpPr>
            <a:spLocks noGrp="1"/>
          </p:cNvSpPr>
          <p:nvPr>
            <p:ph idx="1"/>
          </p:nvPr>
        </p:nvSpPr>
        <p:spPr/>
        <p:txBody>
          <a:bodyPr rtlCol="0">
            <a:normAutofit fontScale="62500" lnSpcReduction="20000"/>
          </a:bodyPr>
          <a:lstStyle/>
          <a:p>
            <a:pPr marL="438912" indent="-320040" eaLnBrk="1" fontAlgn="auto" hangingPunct="1">
              <a:spcBef>
                <a:spcPts val="0"/>
              </a:spcBef>
              <a:spcAft>
                <a:spcPts val="0"/>
              </a:spcAft>
              <a:buFontTx/>
              <a:buChar char="•"/>
              <a:defRPr/>
            </a:pPr>
            <a:r>
              <a:rPr lang="en-US" i="1" dirty="0">
                <a:solidFill>
                  <a:schemeClr val="accent2"/>
                </a:solidFill>
              </a:rPr>
              <a:t>Existence of a cache is transparent to the processor. The processor issues Read and </a:t>
            </a:r>
            <a:br>
              <a:rPr lang="en-US" i="1" dirty="0">
                <a:solidFill>
                  <a:schemeClr val="accent2"/>
                </a:solidFill>
              </a:rPr>
            </a:br>
            <a:r>
              <a:rPr lang="en-US" i="1" dirty="0">
                <a:solidFill>
                  <a:schemeClr val="accent2"/>
                </a:solidFill>
              </a:rPr>
              <a:t>Write requests in the same manner. </a:t>
            </a:r>
          </a:p>
          <a:p>
            <a:pPr marL="438912" indent="-320040" eaLnBrk="1" fontAlgn="auto" hangingPunct="1">
              <a:spcBef>
                <a:spcPts val="0"/>
              </a:spcBef>
              <a:spcAft>
                <a:spcPts val="0"/>
              </a:spcAft>
              <a:buFont typeface="Wingdings 2"/>
              <a:buChar char=""/>
              <a:defRPr/>
            </a:pPr>
            <a:endParaRPr lang="en-US" i="1" dirty="0">
              <a:solidFill>
                <a:schemeClr val="accent2"/>
              </a:solidFill>
            </a:endParaRPr>
          </a:p>
          <a:p>
            <a:pPr marL="438912" indent="-320040" eaLnBrk="1" fontAlgn="auto" hangingPunct="1">
              <a:spcBef>
                <a:spcPts val="0"/>
              </a:spcBef>
              <a:spcAft>
                <a:spcPts val="0"/>
              </a:spcAft>
              <a:buFontTx/>
              <a:buChar char="•"/>
              <a:defRPr/>
            </a:pPr>
            <a:r>
              <a:rPr lang="en-US" i="1" dirty="0">
                <a:solidFill>
                  <a:schemeClr val="accent2"/>
                </a:solidFill>
              </a:rPr>
              <a:t>If the data is in the cache it is called a </a:t>
            </a:r>
            <a:r>
              <a:rPr lang="en-US" i="1" u="sng" dirty="0">
                <a:solidFill>
                  <a:schemeClr val="accent2"/>
                </a:solidFill>
              </a:rPr>
              <a:t>Read or Write hit</a:t>
            </a:r>
            <a:r>
              <a:rPr lang="en-US" i="1" dirty="0">
                <a:solidFill>
                  <a:schemeClr val="accent2"/>
                </a:solidFill>
              </a:rPr>
              <a:t>.</a:t>
            </a:r>
          </a:p>
          <a:p>
            <a:pPr marL="438912" indent="-320040" eaLnBrk="1" fontAlgn="auto" hangingPunct="1">
              <a:spcBef>
                <a:spcPts val="0"/>
              </a:spcBef>
              <a:spcAft>
                <a:spcPts val="0"/>
              </a:spcAft>
              <a:buFont typeface="Wingdings 2"/>
              <a:buChar char=""/>
              <a:defRPr/>
            </a:pPr>
            <a:endParaRPr lang="en-US" i="1" dirty="0">
              <a:solidFill>
                <a:schemeClr val="accent2"/>
              </a:solidFill>
            </a:endParaRPr>
          </a:p>
          <a:p>
            <a:pPr marL="438912" indent="-320040" eaLnBrk="1" fontAlgn="auto" hangingPunct="1">
              <a:spcBef>
                <a:spcPts val="0"/>
              </a:spcBef>
              <a:spcAft>
                <a:spcPts val="0"/>
              </a:spcAft>
              <a:buFontTx/>
              <a:buChar char="•"/>
              <a:defRPr/>
            </a:pPr>
            <a:r>
              <a:rPr lang="en-US" i="1" dirty="0">
                <a:solidFill>
                  <a:schemeClr val="accent2"/>
                </a:solidFill>
              </a:rPr>
              <a:t>Read hit:</a:t>
            </a:r>
          </a:p>
          <a:p>
            <a:pPr marL="731520" lvl="1" indent="-274320" eaLnBrk="1" fontAlgn="auto" hangingPunct="1">
              <a:spcAft>
                <a:spcPts val="0"/>
              </a:spcAft>
              <a:buFont typeface="Wingdings"/>
              <a:buChar char=""/>
              <a:defRPr/>
            </a:pPr>
            <a:r>
              <a:rPr lang="en-US" i="1" dirty="0">
                <a:solidFill>
                  <a:schemeClr val="accent2"/>
                </a:solidFill>
              </a:rPr>
              <a:t> The data is obtained from the cache.</a:t>
            </a:r>
          </a:p>
          <a:p>
            <a:pPr marL="438912" indent="-320040" eaLnBrk="1" fontAlgn="auto" hangingPunct="1">
              <a:spcBef>
                <a:spcPts val="0"/>
              </a:spcBef>
              <a:spcAft>
                <a:spcPts val="0"/>
              </a:spcAft>
              <a:buFont typeface="Wingdings 2"/>
              <a:buChar char=""/>
              <a:defRPr/>
            </a:pPr>
            <a:endParaRPr lang="en-US" i="1" dirty="0">
              <a:solidFill>
                <a:schemeClr val="accent2"/>
              </a:solidFill>
            </a:endParaRPr>
          </a:p>
          <a:p>
            <a:pPr marL="438912" indent="-320040" eaLnBrk="1" fontAlgn="auto" hangingPunct="1">
              <a:spcBef>
                <a:spcPts val="0"/>
              </a:spcBef>
              <a:spcAft>
                <a:spcPts val="0"/>
              </a:spcAft>
              <a:buFontTx/>
              <a:buChar char="•"/>
              <a:defRPr/>
            </a:pPr>
            <a:r>
              <a:rPr lang="en-US" i="1" dirty="0">
                <a:solidFill>
                  <a:schemeClr val="accent2"/>
                </a:solidFill>
              </a:rPr>
              <a:t>Write hit:</a:t>
            </a:r>
          </a:p>
          <a:p>
            <a:pPr marL="731520" lvl="1" indent="-274320" eaLnBrk="1" fontAlgn="auto" hangingPunct="1">
              <a:spcAft>
                <a:spcPts val="0"/>
              </a:spcAft>
              <a:buFont typeface="Wingdings"/>
              <a:buChar char=""/>
              <a:defRPr/>
            </a:pPr>
            <a:r>
              <a:rPr lang="en-US" i="1" dirty="0">
                <a:solidFill>
                  <a:schemeClr val="accent2"/>
                </a:solidFill>
              </a:rPr>
              <a:t>Cache has a replica of the contents of the main memory.</a:t>
            </a:r>
          </a:p>
          <a:p>
            <a:pPr marL="731520" lvl="1" indent="-274320" eaLnBrk="1" fontAlgn="auto" hangingPunct="1">
              <a:spcAft>
                <a:spcPts val="0"/>
              </a:spcAft>
              <a:buFont typeface="Wingdings"/>
              <a:buChar char=""/>
              <a:defRPr/>
            </a:pPr>
            <a:r>
              <a:rPr lang="en-US" i="1" dirty="0">
                <a:solidFill>
                  <a:schemeClr val="accent2"/>
                </a:solidFill>
              </a:rPr>
              <a:t>Contents of the cache and the main memory may be updated simultaneously.       This is the </a:t>
            </a:r>
            <a:r>
              <a:rPr lang="en-US" i="1" u="sng" dirty="0">
                <a:solidFill>
                  <a:schemeClr val="accent2"/>
                </a:solidFill>
              </a:rPr>
              <a:t>write-through</a:t>
            </a:r>
            <a:r>
              <a:rPr lang="en-US" i="1" dirty="0">
                <a:solidFill>
                  <a:schemeClr val="accent2"/>
                </a:solidFill>
              </a:rPr>
              <a:t> protocol. </a:t>
            </a:r>
          </a:p>
          <a:p>
            <a:pPr marL="731520" lvl="1" indent="-274320" eaLnBrk="1" fontAlgn="auto" hangingPunct="1">
              <a:spcAft>
                <a:spcPts val="0"/>
              </a:spcAft>
              <a:buFont typeface="Wingdings"/>
              <a:buChar char=""/>
              <a:defRPr/>
            </a:pPr>
            <a:r>
              <a:rPr lang="en-US" i="1" dirty="0">
                <a:solidFill>
                  <a:schemeClr val="accent2"/>
                </a:solidFill>
              </a:rPr>
              <a:t>Update the contents of the cache, and mark it as updated by setting a bit known        as the </a:t>
            </a:r>
            <a:r>
              <a:rPr lang="en-US" i="1" u="sng" dirty="0">
                <a:solidFill>
                  <a:schemeClr val="accent2"/>
                </a:solidFill>
              </a:rPr>
              <a:t>dirty bit or modified</a:t>
            </a:r>
            <a:r>
              <a:rPr lang="en-US" i="1" dirty="0">
                <a:solidFill>
                  <a:schemeClr val="accent2"/>
                </a:solidFill>
              </a:rPr>
              <a:t> bit. The contents of the main memory are updated        when this block is replaced. This is </a:t>
            </a:r>
            <a:r>
              <a:rPr lang="en-US" i="1" u="sng" dirty="0">
                <a:solidFill>
                  <a:schemeClr val="accent2"/>
                </a:solidFill>
              </a:rPr>
              <a:t>write-back or copy-back</a:t>
            </a:r>
            <a:r>
              <a:rPr lang="en-US" i="1" dirty="0">
                <a:solidFill>
                  <a:schemeClr val="accent2"/>
                </a:solidFill>
              </a:rPr>
              <a:t> protocol.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Cache miss</a:t>
            </a:r>
          </a:p>
        </p:txBody>
      </p:sp>
      <p:sp>
        <p:nvSpPr>
          <p:cNvPr id="3" name="Content Placeholder 2"/>
          <p:cNvSpPr>
            <a:spLocks noGrp="1"/>
          </p:cNvSpPr>
          <p:nvPr>
            <p:ph idx="1"/>
          </p:nvPr>
        </p:nvSpPr>
        <p:spPr>
          <a:xfrm>
            <a:off x="152400" y="1774825"/>
            <a:ext cx="8763000" cy="4930775"/>
          </a:xfrm>
        </p:spPr>
        <p:txBody>
          <a:bodyPr rtlCol="0">
            <a:normAutofit fontScale="70000" lnSpcReduction="20000"/>
          </a:bodyPr>
          <a:lstStyle/>
          <a:p>
            <a:pPr marL="438912" indent="-320040" eaLnBrk="1" fontAlgn="auto" hangingPunct="1">
              <a:spcBef>
                <a:spcPts val="0"/>
              </a:spcBef>
              <a:spcAft>
                <a:spcPts val="0"/>
              </a:spcAft>
              <a:buFontTx/>
              <a:buChar char="•"/>
              <a:defRPr/>
            </a:pPr>
            <a:r>
              <a:rPr lang="en-US" i="1" dirty="0">
                <a:solidFill>
                  <a:schemeClr val="accent2"/>
                </a:solidFill>
              </a:rPr>
              <a:t>If the data is not present in the cache, then a </a:t>
            </a:r>
            <a:r>
              <a:rPr lang="en-US" i="1" u="sng" dirty="0">
                <a:solidFill>
                  <a:schemeClr val="accent2"/>
                </a:solidFill>
              </a:rPr>
              <a:t>Read miss or Write miss</a:t>
            </a:r>
            <a:r>
              <a:rPr lang="en-US" i="1" dirty="0">
                <a:solidFill>
                  <a:schemeClr val="accent2"/>
                </a:solidFill>
              </a:rPr>
              <a:t> occurs.</a:t>
            </a:r>
          </a:p>
          <a:p>
            <a:pPr marL="438912" indent="-320040" eaLnBrk="1" fontAlgn="auto" hangingPunct="1">
              <a:spcBef>
                <a:spcPts val="0"/>
              </a:spcBef>
              <a:spcAft>
                <a:spcPts val="0"/>
              </a:spcAft>
              <a:buFont typeface="Wingdings 2"/>
              <a:buChar char=""/>
              <a:defRPr/>
            </a:pPr>
            <a:endParaRPr lang="en-US" i="1" dirty="0">
              <a:solidFill>
                <a:schemeClr val="accent2"/>
              </a:solidFill>
            </a:endParaRPr>
          </a:p>
          <a:p>
            <a:pPr marL="438912" indent="-320040" eaLnBrk="1" fontAlgn="auto" hangingPunct="1">
              <a:spcBef>
                <a:spcPts val="0"/>
              </a:spcBef>
              <a:spcAft>
                <a:spcPts val="0"/>
              </a:spcAft>
              <a:buFontTx/>
              <a:buChar char="•"/>
              <a:defRPr/>
            </a:pPr>
            <a:r>
              <a:rPr lang="en-US" i="1" dirty="0">
                <a:solidFill>
                  <a:schemeClr val="accent2"/>
                </a:solidFill>
              </a:rPr>
              <a:t>Read miss:</a:t>
            </a:r>
          </a:p>
          <a:p>
            <a:pPr marL="731520" lvl="1" indent="-274320" eaLnBrk="1" fontAlgn="auto" hangingPunct="1">
              <a:spcAft>
                <a:spcPts val="0"/>
              </a:spcAft>
              <a:buFont typeface="Wingdings"/>
              <a:buChar char=""/>
              <a:defRPr/>
            </a:pPr>
            <a:r>
              <a:rPr lang="en-US" i="1" dirty="0">
                <a:solidFill>
                  <a:schemeClr val="accent2"/>
                </a:solidFill>
              </a:rPr>
              <a:t>Block of words containing this requested word is transferred from the memory.</a:t>
            </a:r>
          </a:p>
          <a:p>
            <a:pPr marL="731520" lvl="1" indent="-274320" eaLnBrk="1" fontAlgn="auto" hangingPunct="1">
              <a:spcAft>
                <a:spcPts val="0"/>
              </a:spcAft>
              <a:buFont typeface="Wingdings"/>
              <a:buChar char=""/>
              <a:defRPr/>
            </a:pPr>
            <a:r>
              <a:rPr lang="en-US" i="1" dirty="0">
                <a:solidFill>
                  <a:schemeClr val="accent2"/>
                </a:solidFill>
              </a:rPr>
              <a:t>After the block is transferred, the desired word is forwarded to the processor.</a:t>
            </a:r>
          </a:p>
          <a:p>
            <a:pPr marL="731520" lvl="1" indent="-274320" eaLnBrk="1" fontAlgn="auto" hangingPunct="1">
              <a:spcAft>
                <a:spcPts val="0"/>
              </a:spcAft>
              <a:buFont typeface="Wingdings"/>
              <a:buChar char=""/>
              <a:defRPr/>
            </a:pPr>
            <a:r>
              <a:rPr lang="en-US" i="1" dirty="0">
                <a:solidFill>
                  <a:schemeClr val="accent2"/>
                </a:solidFill>
              </a:rPr>
              <a:t>The desired word may also be forwarded to the processor as soon as it is  transferred without waiting for the entire block to be transferred. This is called  </a:t>
            </a:r>
            <a:r>
              <a:rPr lang="en-US" i="1" u="sng" dirty="0">
                <a:solidFill>
                  <a:schemeClr val="accent2"/>
                </a:solidFill>
              </a:rPr>
              <a:t>load-through or early-restart.</a:t>
            </a:r>
            <a:endParaRPr lang="en-US" i="1" dirty="0">
              <a:solidFill>
                <a:schemeClr val="accent2"/>
              </a:solidFill>
            </a:endParaRPr>
          </a:p>
          <a:p>
            <a:pPr marL="438912" indent="-320040" eaLnBrk="1" fontAlgn="auto" hangingPunct="1">
              <a:spcBef>
                <a:spcPts val="0"/>
              </a:spcBef>
              <a:spcAft>
                <a:spcPts val="0"/>
              </a:spcAft>
              <a:buFont typeface="Wingdings 2"/>
              <a:buChar char=""/>
              <a:defRPr/>
            </a:pPr>
            <a:endParaRPr lang="en-US" i="1" dirty="0">
              <a:solidFill>
                <a:schemeClr val="accent2"/>
              </a:solidFill>
            </a:endParaRPr>
          </a:p>
          <a:p>
            <a:pPr marL="438912" indent="-320040" eaLnBrk="1" fontAlgn="auto" hangingPunct="1">
              <a:spcBef>
                <a:spcPts val="0"/>
              </a:spcBef>
              <a:spcAft>
                <a:spcPts val="0"/>
              </a:spcAft>
              <a:buFontTx/>
              <a:buChar char="•"/>
              <a:defRPr/>
            </a:pPr>
            <a:r>
              <a:rPr lang="en-US" i="1" dirty="0">
                <a:solidFill>
                  <a:schemeClr val="accent2"/>
                </a:solidFill>
              </a:rPr>
              <a:t>Write-miss:</a:t>
            </a:r>
          </a:p>
          <a:p>
            <a:pPr marL="731520" lvl="1" indent="-274320" eaLnBrk="1" fontAlgn="auto" hangingPunct="1">
              <a:spcAft>
                <a:spcPts val="0"/>
              </a:spcAft>
              <a:buFont typeface="Wingdings"/>
              <a:buChar char=""/>
              <a:defRPr/>
            </a:pPr>
            <a:r>
              <a:rPr lang="en-US" i="1" dirty="0">
                <a:solidFill>
                  <a:schemeClr val="accent2"/>
                </a:solidFill>
              </a:rPr>
              <a:t> Write-through protocol is used, then the contents of the main memory are      updated directly.</a:t>
            </a:r>
          </a:p>
          <a:p>
            <a:pPr marL="731520" lvl="1" indent="-274320" eaLnBrk="1" fontAlgn="auto" hangingPunct="1">
              <a:spcAft>
                <a:spcPts val="0"/>
              </a:spcAft>
              <a:buFont typeface="Wingdings"/>
              <a:buChar char=""/>
              <a:defRPr/>
            </a:pPr>
            <a:r>
              <a:rPr lang="en-US" i="1" dirty="0">
                <a:solidFill>
                  <a:schemeClr val="accent2"/>
                </a:solidFill>
              </a:rPr>
              <a:t>If write-back protocol is used, the block containing the </a:t>
            </a:r>
          </a:p>
          <a:p>
            <a:pPr marL="731520" lvl="1" indent="-274320" eaLnBrk="1" fontAlgn="auto" hangingPunct="1">
              <a:spcAft>
                <a:spcPts val="0"/>
              </a:spcAft>
              <a:buFont typeface="Wingdings"/>
              <a:buNone/>
              <a:defRPr/>
            </a:pPr>
            <a:r>
              <a:rPr lang="en-US" i="1" dirty="0">
                <a:solidFill>
                  <a:schemeClr val="accent2"/>
                </a:solidFill>
              </a:rPr>
              <a:t>	addressed word is first brought into the cache. The desired word </a:t>
            </a:r>
          </a:p>
          <a:p>
            <a:pPr marL="731520" lvl="1" indent="-274320" eaLnBrk="1" fontAlgn="auto" hangingPunct="1">
              <a:spcAft>
                <a:spcPts val="0"/>
              </a:spcAft>
              <a:buFont typeface="Wingdings"/>
              <a:buNone/>
              <a:defRPr/>
            </a:pPr>
            <a:r>
              <a:rPr lang="en-US" i="1" dirty="0">
                <a:solidFill>
                  <a:schemeClr val="accent2"/>
                </a:solidFill>
              </a:rPr>
              <a:t>	is overwritten with new information.</a:t>
            </a:r>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Cache Coherence Problem</a:t>
            </a:r>
          </a:p>
        </p:txBody>
      </p:sp>
      <p:sp>
        <p:nvSpPr>
          <p:cNvPr id="3" name="Content Placeholder 2"/>
          <p:cNvSpPr>
            <a:spLocks noGrp="1"/>
          </p:cNvSpPr>
          <p:nvPr>
            <p:ph idx="1"/>
          </p:nvPr>
        </p:nvSpPr>
        <p:spPr/>
        <p:txBody>
          <a:bodyPr rtlCol="0">
            <a:normAutofit fontScale="55000" lnSpcReduction="20000"/>
          </a:bodyPr>
          <a:lstStyle/>
          <a:p>
            <a:pPr marL="438912" indent="-320040" eaLnBrk="1" fontAlgn="auto" hangingPunct="1">
              <a:spcBef>
                <a:spcPts val="0"/>
              </a:spcBef>
              <a:spcAft>
                <a:spcPts val="0"/>
              </a:spcAft>
              <a:buFontTx/>
              <a:buChar char="•"/>
              <a:defRPr/>
            </a:pPr>
            <a:r>
              <a:rPr lang="en-US" i="1" dirty="0">
                <a:solidFill>
                  <a:schemeClr val="accent2"/>
                </a:solidFill>
              </a:rPr>
              <a:t>A bit called as “valid bit” is provided for each block.</a:t>
            </a:r>
          </a:p>
          <a:p>
            <a:pPr marL="438912" indent="-320040" eaLnBrk="1" fontAlgn="auto" hangingPunct="1">
              <a:spcBef>
                <a:spcPts val="0"/>
              </a:spcBef>
              <a:spcAft>
                <a:spcPts val="0"/>
              </a:spcAft>
              <a:buFontTx/>
              <a:buChar char="•"/>
              <a:defRPr/>
            </a:pPr>
            <a:r>
              <a:rPr lang="en-US" i="1" dirty="0">
                <a:solidFill>
                  <a:schemeClr val="accent2"/>
                </a:solidFill>
              </a:rPr>
              <a:t>If the block contains valid data, then the bit is set to 1, else it is 0. </a:t>
            </a:r>
          </a:p>
          <a:p>
            <a:pPr marL="438912" indent="-320040" eaLnBrk="1" fontAlgn="auto" hangingPunct="1">
              <a:spcBef>
                <a:spcPts val="0"/>
              </a:spcBef>
              <a:spcAft>
                <a:spcPts val="0"/>
              </a:spcAft>
              <a:buFontTx/>
              <a:buChar char="•"/>
              <a:defRPr/>
            </a:pPr>
            <a:r>
              <a:rPr lang="en-US" i="1" dirty="0">
                <a:solidFill>
                  <a:schemeClr val="accent2"/>
                </a:solidFill>
              </a:rPr>
              <a:t>Valid bits are set to 0, when the power is just turned on.</a:t>
            </a:r>
          </a:p>
          <a:p>
            <a:pPr marL="438912" indent="-320040" eaLnBrk="1" fontAlgn="auto" hangingPunct="1">
              <a:spcBef>
                <a:spcPts val="0"/>
              </a:spcBef>
              <a:spcAft>
                <a:spcPts val="0"/>
              </a:spcAft>
              <a:buFontTx/>
              <a:buChar char="•"/>
              <a:defRPr/>
            </a:pPr>
            <a:r>
              <a:rPr lang="en-US" i="1" dirty="0">
                <a:solidFill>
                  <a:schemeClr val="accent2"/>
                </a:solidFill>
              </a:rPr>
              <a:t>When a block is loaded into the cache for the first time, the valid bit is set to 1. </a:t>
            </a:r>
          </a:p>
          <a:p>
            <a:pPr marL="438912" indent="-320040" eaLnBrk="1" fontAlgn="auto" hangingPunct="1">
              <a:spcBef>
                <a:spcPts val="0"/>
              </a:spcBef>
              <a:spcAft>
                <a:spcPts val="0"/>
              </a:spcAft>
              <a:buFont typeface="Wingdings 2"/>
              <a:buChar char=""/>
              <a:defRPr/>
            </a:pPr>
            <a:endParaRPr lang="en-US" i="1" dirty="0">
              <a:solidFill>
                <a:schemeClr val="accent2"/>
              </a:solidFill>
            </a:endParaRPr>
          </a:p>
          <a:p>
            <a:pPr marL="438912" indent="-320040" eaLnBrk="1" fontAlgn="auto" hangingPunct="1">
              <a:spcBef>
                <a:spcPts val="0"/>
              </a:spcBef>
              <a:spcAft>
                <a:spcPts val="0"/>
              </a:spcAft>
              <a:buFontTx/>
              <a:buChar char="•"/>
              <a:defRPr/>
            </a:pPr>
            <a:r>
              <a:rPr lang="en-US" i="1" dirty="0">
                <a:solidFill>
                  <a:schemeClr val="accent2"/>
                </a:solidFill>
              </a:rPr>
              <a:t>Data transfers between main memory and disk occur directly bypassing the cache.</a:t>
            </a:r>
          </a:p>
          <a:p>
            <a:pPr marL="438912" indent="-320040" eaLnBrk="1" fontAlgn="auto" hangingPunct="1">
              <a:spcBef>
                <a:spcPts val="0"/>
              </a:spcBef>
              <a:spcAft>
                <a:spcPts val="0"/>
              </a:spcAft>
              <a:buFontTx/>
              <a:buChar char="•"/>
              <a:defRPr/>
            </a:pPr>
            <a:r>
              <a:rPr lang="en-US" i="1" dirty="0">
                <a:solidFill>
                  <a:schemeClr val="accent2"/>
                </a:solidFill>
              </a:rPr>
              <a:t>When the data on a disk changes, the main memory block is also updated. </a:t>
            </a:r>
          </a:p>
          <a:p>
            <a:pPr marL="438912" indent="-320040" eaLnBrk="1" fontAlgn="auto" hangingPunct="1">
              <a:spcBef>
                <a:spcPts val="0"/>
              </a:spcBef>
              <a:spcAft>
                <a:spcPts val="0"/>
              </a:spcAft>
              <a:buFontTx/>
              <a:buChar char="•"/>
              <a:defRPr/>
            </a:pPr>
            <a:r>
              <a:rPr lang="en-US" i="1" dirty="0">
                <a:solidFill>
                  <a:schemeClr val="accent2"/>
                </a:solidFill>
              </a:rPr>
              <a:t>However, if the data is also resident in the cache, then the valid bit is set to 0.</a:t>
            </a:r>
          </a:p>
          <a:p>
            <a:pPr marL="438912" indent="-320040" eaLnBrk="1" fontAlgn="auto" hangingPunct="1">
              <a:spcBef>
                <a:spcPts val="0"/>
              </a:spcBef>
              <a:spcAft>
                <a:spcPts val="0"/>
              </a:spcAft>
              <a:buFont typeface="Wingdings 2"/>
              <a:buChar char=""/>
              <a:defRPr/>
            </a:pPr>
            <a:endParaRPr lang="en-US" i="1" dirty="0">
              <a:solidFill>
                <a:schemeClr val="accent2"/>
              </a:solidFill>
            </a:endParaRPr>
          </a:p>
          <a:p>
            <a:pPr marL="438912" indent="-320040" eaLnBrk="1" fontAlgn="auto" hangingPunct="1">
              <a:spcBef>
                <a:spcPts val="0"/>
              </a:spcBef>
              <a:spcAft>
                <a:spcPts val="0"/>
              </a:spcAft>
              <a:buFontTx/>
              <a:buChar char="•"/>
              <a:defRPr/>
            </a:pPr>
            <a:r>
              <a:rPr lang="en-US" i="1" dirty="0">
                <a:solidFill>
                  <a:schemeClr val="accent2"/>
                </a:solidFill>
              </a:rPr>
              <a:t>What happens if the data in the disk and main memory changes and the write-back protocol is being used?</a:t>
            </a:r>
          </a:p>
          <a:p>
            <a:pPr marL="438912" indent="-320040" eaLnBrk="1" fontAlgn="auto" hangingPunct="1">
              <a:spcBef>
                <a:spcPts val="0"/>
              </a:spcBef>
              <a:spcAft>
                <a:spcPts val="0"/>
              </a:spcAft>
              <a:buFontTx/>
              <a:buChar char="•"/>
              <a:defRPr/>
            </a:pPr>
            <a:r>
              <a:rPr lang="en-US" i="1" dirty="0">
                <a:solidFill>
                  <a:schemeClr val="accent2"/>
                </a:solidFill>
              </a:rPr>
              <a:t>In this case, the data in the cache may also have changed and is indicated by the dirty bit. </a:t>
            </a:r>
          </a:p>
          <a:p>
            <a:pPr marL="438912" indent="-320040" eaLnBrk="1" fontAlgn="auto" hangingPunct="1">
              <a:spcBef>
                <a:spcPts val="0"/>
              </a:spcBef>
              <a:spcAft>
                <a:spcPts val="0"/>
              </a:spcAft>
              <a:buFontTx/>
              <a:buChar char="•"/>
              <a:defRPr/>
            </a:pPr>
            <a:r>
              <a:rPr lang="en-US" i="1" dirty="0">
                <a:solidFill>
                  <a:schemeClr val="accent2"/>
                </a:solidFill>
              </a:rPr>
              <a:t>The copies of the data in the cache, and the main memory are different. This is called the </a:t>
            </a:r>
            <a:r>
              <a:rPr lang="en-US" i="1" u="sng" dirty="0">
                <a:solidFill>
                  <a:schemeClr val="accent2"/>
                </a:solidFill>
              </a:rPr>
              <a:t>cache coherence problem</a:t>
            </a:r>
            <a:r>
              <a:rPr lang="en-US" i="1" dirty="0">
                <a:solidFill>
                  <a:schemeClr val="accent2"/>
                </a:solidFill>
              </a:rPr>
              <a:t>. </a:t>
            </a:r>
          </a:p>
          <a:p>
            <a:pPr marL="438912" indent="-320040" eaLnBrk="1" fontAlgn="auto" hangingPunct="1">
              <a:spcBef>
                <a:spcPts val="0"/>
              </a:spcBef>
              <a:spcAft>
                <a:spcPts val="0"/>
              </a:spcAft>
              <a:buFontTx/>
              <a:buChar char="•"/>
              <a:defRPr/>
            </a:pPr>
            <a:r>
              <a:rPr lang="en-US" i="1" dirty="0">
                <a:solidFill>
                  <a:schemeClr val="accent2"/>
                </a:solidFill>
              </a:rPr>
              <a:t>One option is to force a write-back before the main memory is updated from the disk.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Some basic concepts(Contd.,)</a:t>
            </a:r>
          </a:p>
        </p:txBody>
      </p:sp>
      <p:sp>
        <p:nvSpPr>
          <p:cNvPr id="3" name="Content Placeholder 2"/>
          <p:cNvSpPr>
            <a:spLocks noGrp="1"/>
          </p:cNvSpPr>
          <p:nvPr>
            <p:ph idx="1"/>
          </p:nvPr>
        </p:nvSpPr>
        <p:spPr/>
        <p:txBody>
          <a:bodyPr rtlCol="0">
            <a:normAutofit lnSpcReduction="10000"/>
          </a:bodyPr>
          <a:lstStyle/>
          <a:p>
            <a:pPr marL="438912" indent="-320040" eaLnBrk="1" fontAlgn="auto" hangingPunct="1">
              <a:spcBef>
                <a:spcPts val="0"/>
              </a:spcBef>
              <a:spcAft>
                <a:spcPts val="0"/>
              </a:spcAft>
              <a:buFont typeface="Wingdings 2"/>
              <a:buChar char=""/>
              <a:defRPr/>
            </a:pPr>
            <a:r>
              <a:rPr lang="en-US" dirty="0"/>
              <a:t>Measures for the speed of a memory:</a:t>
            </a:r>
          </a:p>
          <a:p>
            <a:pPr marL="731520" lvl="1" indent="-274320" eaLnBrk="1" fontAlgn="auto" hangingPunct="1">
              <a:spcAft>
                <a:spcPts val="0"/>
              </a:spcAft>
              <a:buFont typeface="Wingdings"/>
              <a:buChar char=""/>
              <a:defRPr/>
            </a:pPr>
            <a:r>
              <a:rPr lang="en-US" sz="1800" dirty="0">
                <a:solidFill>
                  <a:schemeClr val="accent2"/>
                </a:solidFill>
              </a:rPr>
              <a:t>memory access time.</a:t>
            </a:r>
          </a:p>
          <a:p>
            <a:pPr marL="731520" lvl="1" indent="-274320" eaLnBrk="1" fontAlgn="auto" hangingPunct="1">
              <a:spcAft>
                <a:spcPts val="0"/>
              </a:spcAft>
              <a:buFont typeface="Wingdings"/>
              <a:buChar char=""/>
              <a:defRPr/>
            </a:pPr>
            <a:r>
              <a:rPr lang="en-US" sz="1800" dirty="0">
                <a:solidFill>
                  <a:schemeClr val="accent2"/>
                </a:solidFill>
              </a:rPr>
              <a:t>memory cycle time.</a:t>
            </a:r>
          </a:p>
          <a:p>
            <a:pPr marL="438912" indent="-320040" eaLnBrk="1" fontAlgn="auto" hangingPunct="1">
              <a:spcBef>
                <a:spcPts val="0"/>
              </a:spcBef>
              <a:spcAft>
                <a:spcPts val="0"/>
              </a:spcAft>
              <a:buFont typeface="Wingdings 2"/>
              <a:buChar char=""/>
              <a:defRPr/>
            </a:pPr>
            <a:r>
              <a:rPr lang="en-US" dirty="0"/>
              <a:t>An important design issue is to </a:t>
            </a:r>
            <a:r>
              <a:rPr lang="en-US" dirty="0">
                <a:solidFill>
                  <a:srgbClr val="CC3300"/>
                </a:solidFill>
              </a:rPr>
              <a:t>provide a computer system with as large and fast a memory as possible, within a given cost target.</a:t>
            </a:r>
          </a:p>
          <a:p>
            <a:pPr marL="438912" indent="-320040" eaLnBrk="1" fontAlgn="auto" hangingPunct="1">
              <a:spcBef>
                <a:spcPts val="0"/>
              </a:spcBef>
              <a:spcAft>
                <a:spcPts val="0"/>
              </a:spcAft>
              <a:buFont typeface="Wingdings 2"/>
              <a:buChar char=""/>
              <a:defRPr/>
            </a:pPr>
            <a:r>
              <a:rPr lang="en-US" dirty="0">
                <a:solidFill>
                  <a:schemeClr val="accent2"/>
                </a:solidFill>
              </a:rPr>
              <a:t>Several techniques to increase the effective size and speed of the memory:</a:t>
            </a:r>
          </a:p>
          <a:p>
            <a:pPr marL="731520" lvl="1" indent="-274320" eaLnBrk="1" fontAlgn="auto" hangingPunct="1">
              <a:spcAft>
                <a:spcPts val="0"/>
              </a:spcAft>
              <a:buFont typeface="Wingdings"/>
              <a:buChar char=""/>
              <a:defRPr/>
            </a:pPr>
            <a:r>
              <a:rPr lang="en-US" sz="1800" dirty="0"/>
              <a:t>Cache memory (to increase the effective speed).</a:t>
            </a:r>
          </a:p>
          <a:p>
            <a:pPr marL="731520" lvl="1" indent="-274320" eaLnBrk="1" fontAlgn="auto" hangingPunct="1">
              <a:spcAft>
                <a:spcPts val="0"/>
              </a:spcAft>
              <a:buFont typeface="Wingdings"/>
              <a:buChar char=""/>
              <a:defRPr/>
            </a:pPr>
            <a:r>
              <a:rPr lang="en-US" sz="1800" dirty="0"/>
              <a:t>Virtual memory (to increase the effective size).</a:t>
            </a:r>
          </a:p>
          <a:p>
            <a:pPr marL="731520" lvl="1" indent="-274320" eaLnBrk="1" fontAlgn="auto" hangingPunct="1">
              <a:spcAft>
                <a:spcPts val="0"/>
              </a:spcAft>
              <a:buFont typeface="Wingdings"/>
              <a:buChar char=""/>
              <a:defRPr/>
            </a:pPr>
            <a:endParaRPr lang="en-US" sz="1800" dirty="0">
              <a:solidFill>
                <a:schemeClr val="accent2"/>
              </a:solidFill>
            </a:endParaRPr>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Mapping functions</a:t>
            </a:r>
          </a:p>
        </p:txBody>
      </p:sp>
      <p:sp>
        <p:nvSpPr>
          <p:cNvPr id="3" name="Content Placeholder 2"/>
          <p:cNvSpPr>
            <a:spLocks noGrp="1"/>
          </p:cNvSpPr>
          <p:nvPr>
            <p:ph idx="1"/>
          </p:nvPr>
        </p:nvSpPr>
        <p:spPr/>
        <p:txBody>
          <a:bodyPr rtlCol="0">
            <a:normAutofit lnSpcReduction="10000"/>
          </a:bodyPr>
          <a:lstStyle/>
          <a:p>
            <a:pPr marL="438912" indent="-320040" eaLnBrk="1" fontAlgn="auto" hangingPunct="1">
              <a:spcBef>
                <a:spcPts val="0"/>
              </a:spcBef>
              <a:spcAft>
                <a:spcPts val="0"/>
              </a:spcAft>
              <a:buFont typeface="Wingdings 2"/>
              <a:buChar char=""/>
              <a:defRPr/>
            </a:pPr>
            <a:r>
              <a:rPr lang="en-US" dirty="0">
                <a:solidFill>
                  <a:schemeClr val="accent2"/>
                </a:solidFill>
              </a:rPr>
              <a:t>Mapping functions determine how memory blocks are placed in the cache.</a:t>
            </a:r>
            <a:endParaRPr lang="en-US" dirty="0"/>
          </a:p>
          <a:p>
            <a:pPr marL="438912" indent="-320040" eaLnBrk="1" fontAlgn="auto" hangingPunct="1">
              <a:spcBef>
                <a:spcPts val="0"/>
              </a:spcBef>
              <a:spcAft>
                <a:spcPts val="0"/>
              </a:spcAft>
              <a:buFont typeface="Wingdings 2"/>
              <a:buChar char=""/>
              <a:defRPr/>
            </a:pPr>
            <a:r>
              <a:rPr lang="en-US" dirty="0"/>
              <a:t>A simple processor example:</a:t>
            </a:r>
          </a:p>
          <a:p>
            <a:pPr marL="731520" lvl="1" indent="-274320" eaLnBrk="1" fontAlgn="auto" hangingPunct="1">
              <a:spcAft>
                <a:spcPts val="0"/>
              </a:spcAft>
              <a:buFont typeface="Wingdings"/>
              <a:buChar char=""/>
              <a:defRPr/>
            </a:pPr>
            <a:r>
              <a:rPr lang="en-US" sz="1800" dirty="0">
                <a:solidFill>
                  <a:schemeClr val="accent2"/>
                </a:solidFill>
              </a:rPr>
              <a:t>Cache consisting of 128 blocks of 16 words each.</a:t>
            </a:r>
          </a:p>
          <a:p>
            <a:pPr marL="731520" lvl="1" indent="-274320" eaLnBrk="1" fontAlgn="auto" hangingPunct="1">
              <a:spcAft>
                <a:spcPts val="0"/>
              </a:spcAft>
              <a:buFont typeface="Wingdings"/>
              <a:buChar char=""/>
              <a:defRPr/>
            </a:pPr>
            <a:r>
              <a:rPr lang="en-US" sz="1800" dirty="0">
                <a:solidFill>
                  <a:schemeClr val="accent2"/>
                </a:solidFill>
              </a:rPr>
              <a:t>Total size of cache is 2048 (2K) words.</a:t>
            </a:r>
          </a:p>
          <a:p>
            <a:pPr marL="731520" lvl="1" indent="-274320" eaLnBrk="1" fontAlgn="auto" hangingPunct="1">
              <a:spcAft>
                <a:spcPts val="0"/>
              </a:spcAft>
              <a:buFont typeface="Wingdings"/>
              <a:buChar char=""/>
              <a:defRPr/>
            </a:pPr>
            <a:r>
              <a:rPr lang="en-US" sz="1800" dirty="0">
                <a:solidFill>
                  <a:schemeClr val="accent2"/>
                </a:solidFill>
              </a:rPr>
              <a:t>Main memory is addressable by a 16-bit address.</a:t>
            </a:r>
          </a:p>
          <a:p>
            <a:pPr marL="731520" lvl="1" indent="-274320" eaLnBrk="1" fontAlgn="auto" hangingPunct="1">
              <a:spcAft>
                <a:spcPts val="0"/>
              </a:spcAft>
              <a:buFont typeface="Wingdings"/>
              <a:buChar char=""/>
              <a:defRPr/>
            </a:pPr>
            <a:r>
              <a:rPr lang="en-US" sz="1800" dirty="0">
                <a:solidFill>
                  <a:schemeClr val="accent2"/>
                </a:solidFill>
              </a:rPr>
              <a:t>Main memory has 64K words. </a:t>
            </a:r>
          </a:p>
          <a:p>
            <a:pPr marL="731520" lvl="1" indent="-274320" eaLnBrk="1" fontAlgn="auto" hangingPunct="1">
              <a:spcAft>
                <a:spcPts val="0"/>
              </a:spcAft>
              <a:buFont typeface="Wingdings"/>
              <a:buChar char=""/>
              <a:defRPr/>
            </a:pPr>
            <a:r>
              <a:rPr lang="en-US" sz="1800" dirty="0">
                <a:solidFill>
                  <a:schemeClr val="accent2"/>
                </a:solidFill>
              </a:rPr>
              <a:t>Main memory has 4K blocks of 16 words each. </a:t>
            </a:r>
          </a:p>
          <a:p>
            <a:pPr marL="438912" indent="-320040" eaLnBrk="1" fontAlgn="auto" hangingPunct="1">
              <a:spcBef>
                <a:spcPts val="0"/>
              </a:spcBef>
              <a:spcAft>
                <a:spcPts val="0"/>
              </a:spcAft>
              <a:buFont typeface="Wingdings 2"/>
              <a:buChar char=""/>
              <a:defRPr/>
            </a:pPr>
            <a:r>
              <a:rPr lang="en-US" dirty="0"/>
              <a:t>Three mapping functions:</a:t>
            </a:r>
          </a:p>
          <a:p>
            <a:pPr marL="731520" lvl="1" indent="-274320" eaLnBrk="1" fontAlgn="auto" hangingPunct="1">
              <a:spcAft>
                <a:spcPts val="0"/>
              </a:spcAft>
              <a:buFont typeface="Wingdings"/>
              <a:buChar char=""/>
              <a:defRPr/>
            </a:pPr>
            <a:r>
              <a:rPr lang="en-US" sz="1800" dirty="0">
                <a:solidFill>
                  <a:schemeClr val="accent2"/>
                </a:solidFill>
              </a:rPr>
              <a:t>Direct mapping</a:t>
            </a:r>
          </a:p>
          <a:p>
            <a:pPr marL="731520" lvl="1" indent="-274320" eaLnBrk="1" fontAlgn="auto" hangingPunct="1">
              <a:spcAft>
                <a:spcPts val="0"/>
              </a:spcAft>
              <a:buFont typeface="Wingdings"/>
              <a:buChar char=""/>
              <a:defRPr/>
            </a:pPr>
            <a:r>
              <a:rPr lang="en-US" sz="1800" dirty="0">
                <a:solidFill>
                  <a:schemeClr val="accent2"/>
                </a:solidFill>
              </a:rPr>
              <a:t>Associative mapping</a:t>
            </a:r>
          </a:p>
          <a:p>
            <a:pPr marL="731520" lvl="1" indent="-274320" eaLnBrk="1" fontAlgn="auto" hangingPunct="1">
              <a:spcAft>
                <a:spcPts val="0"/>
              </a:spcAft>
              <a:buFont typeface="Wingdings"/>
              <a:buChar char=""/>
              <a:defRPr/>
            </a:pPr>
            <a:r>
              <a:rPr lang="en-US" sz="1800" dirty="0">
                <a:solidFill>
                  <a:schemeClr val="accent2"/>
                </a:solidFill>
              </a:rPr>
              <a:t>Set-associative mapping.</a:t>
            </a:r>
            <a:endParaRPr lang="en-US" sz="1800" dirty="0"/>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457200" y="152400"/>
            <a:ext cx="8229600" cy="1251062"/>
          </a:xfrm>
        </p:spPr>
        <p:txBody>
          <a:bodyPr/>
          <a:lstStyle/>
          <a:p>
            <a:pPr eaLnBrk="1" fontAlgn="auto" hangingPunct="1">
              <a:spcAft>
                <a:spcPts val="0"/>
              </a:spcAft>
              <a:defRPr/>
            </a:pPr>
            <a:r>
              <a:rPr lang="en-US">
                <a:solidFill>
                  <a:schemeClr val="accent1">
                    <a:satMod val="150000"/>
                  </a:schemeClr>
                </a:solidFill>
              </a:rPr>
              <a:t>Direct mapping</a:t>
            </a:r>
          </a:p>
        </p:txBody>
      </p:sp>
      <p:grpSp>
        <p:nvGrpSpPr>
          <p:cNvPr id="39939" name="Group 120"/>
          <p:cNvGrpSpPr>
            <a:grpSpLocks/>
          </p:cNvGrpSpPr>
          <p:nvPr/>
        </p:nvGrpSpPr>
        <p:grpSpPr bwMode="auto">
          <a:xfrm>
            <a:off x="533400" y="1600200"/>
            <a:ext cx="3365500" cy="5137150"/>
            <a:chOff x="715963" y="1600200"/>
            <a:chExt cx="3365500" cy="5137150"/>
          </a:xfrm>
        </p:grpSpPr>
        <p:sp>
          <p:nvSpPr>
            <p:cNvPr id="425076" name="Rectangle 116"/>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fontAlgn="auto">
                <a:spcBef>
                  <a:spcPts val="0"/>
                </a:spcBef>
                <a:spcAft>
                  <a:spcPts val="0"/>
                </a:spcAft>
                <a:defRPr/>
              </a:pPr>
              <a:endParaRPr lang="en-US">
                <a:latin typeface="+mn-lt"/>
              </a:endParaRPr>
            </a:p>
          </p:txBody>
        </p:sp>
        <p:sp>
          <p:nvSpPr>
            <p:cNvPr id="424964" name="Rectangle 4"/>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fontAlgn="auto">
                <a:spcBef>
                  <a:spcPts val="0"/>
                </a:spcBef>
                <a:spcAft>
                  <a:spcPts val="0"/>
                </a:spcAft>
                <a:defRPr/>
              </a:pPr>
              <a:endParaRPr lang="en-US">
                <a:latin typeface="+mn-lt"/>
              </a:endParaRPr>
            </a:p>
          </p:txBody>
        </p:sp>
        <p:sp>
          <p:nvSpPr>
            <p:cNvPr id="424965" name="Rectangle 5"/>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39944" name="Rectangle 6"/>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45" name="Rectangle 7"/>
            <p:cNvSpPr>
              <a:spLocks noChangeArrowheads="1"/>
            </p:cNvSpPr>
            <p:nvPr/>
          </p:nvSpPr>
          <p:spPr bwMode="auto">
            <a:xfrm>
              <a:off x="3009900" y="2960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4968" name="Rectangle 8"/>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4969" name="Rectangle 9"/>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39948" name="Rectangle 10"/>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49" name="Rectangle 11"/>
            <p:cNvSpPr>
              <a:spLocks noChangeArrowheads="1"/>
            </p:cNvSpPr>
            <p:nvPr/>
          </p:nvSpPr>
          <p:spPr bwMode="auto">
            <a:xfrm>
              <a:off x="3009900" y="468312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4972" name="Rectangle 12"/>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4973" name="Rectangle 13"/>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39952" name="Rectangle 14"/>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53" name="Rectangle 15"/>
            <p:cNvSpPr>
              <a:spLocks noChangeArrowheads="1"/>
            </p:cNvSpPr>
            <p:nvPr/>
          </p:nvSpPr>
          <p:spPr bwMode="auto">
            <a:xfrm>
              <a:off x="3009900" y="6389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nvGrpSpPr>
            <p:cNvPr id="39954" name="Group 121"/>
            <p:cNvGrpSpPr>
              <a:grpSpLocks/>
            </p:cNvGrpSpPr>
            <p:nvPr/>
          </p:nvGrpSpPr>
          <p:grpSpPr bwMode="auto">
            <a:xfrm>
              <a:off x="2495550" y="1630362"/>
              <a:ext cx="463550" cy="288925"/>
              <a:chOff x="2827" y="530"/>
              <a:chExt cx="292" cy="182"/>
            </a:xfrm>
          </p:grpSpPr>
          <p:sp>
            <p:nvSpPr>
              <p:cNvPr id="40050" name="Rectangle 27"/>
              <p:cNvSpPr>
                <a:spLocks noChangeArrowheads="1"/>
              </p:cNvSpPr>
              <p:nvPr/>
            </p:nvSpPr>
            <p:spPr bwMode="auto">
              <a:xfrm>
                <a:off x="2874" y="530"/>
                <a:ext cx="1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Main</a:t>
                </a:r>
                <a:endParaRPr lang="en-CA" altLang="en-US" sz="2400">
                  <a:latin typeface="Corbel" panose="020B0503020204020204" pitchFamily="34" charset="0"/>
                </a:endParaRPr>
              </a:p>
            </p:txBody>
          </p:sp>
          <p:sp>
            <p:nvSpPr>
              <p:cNvPr id="40051" name="Rectangle 28"/>
              <p:cNvSpPr>
                <a:spLocks noChangeArrowheads="1"/>
              </p:cNvSpPr>
              <p:nvPr/>
            </p:nvSpPr>
            <p:spPr bwMode="auto">
              <a:xfrm>
                <a:off x="2827" y="606"/>
                <a:ext cx="2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memory</a:t>
                </a:r>
                <a:endParaRPr lang="en-CA" altLang="en-US" sz="2400">
                  <a:latin typeface="Corbel" panose="020B0503020204020204" pitchFamily="34" charset="0"/>
                </a:endParaRPr>
              </a:p>
            </p:txBody>
          </p:sp>
        </p:grpSp>
        <p:sp>
          <p:nvSpPr>
            <p:cNvPr id="39955" name="Rectangle 30"/>
            <p:cNvSpPr>
              <a:spLocks noChangeArrowheads="1"/>
            </p:cNvSpPr>
            <p:nvPr/>
          </p:nvSpPr>
          <p:spPr bwMode="auto">
            <a:xfrm>
              <a:off x="3084513" y="1676400"/>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56" name="Rectangle 29"/>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57" name="Rectangle 31"/>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58" name="Rectangle 32"/>
            <p:cNvSpPr>
              <a:spLocks noChangeArrowheads="1"/>
            </p:cNvSpPr>
            <p:nvPr/>
          </p:nvSpPr>
          <p:spPr bwMode="auto">
            <a:xfrm>
              <a:off x="3084513" y="20240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59" name="Rectangle 33"/>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0" name="Rectangle 34"/>
            <p:cNvSpPr>
              <a:spLocks noChangeArrowheads="1"/>
            </p:cNvSpPr>
            <p:nvPr/>
          </p:nvSpPr>
          <p:spPr bwMode="auto">
            <a:xfrm>
              <a:off x="3084513" y="3051175"/>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1" name="Rectangle 35"/>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2" name="Rectangle 36"/>
            <p:cNvSpPr>
              <a:spLocks noChangeArrowheads="1"/>
            </p:cNvSpPr>
            <p:nvPr/>
          </p:nvSpPr>
          <p:spPr bwMode="auto">
            <a:xfrm>
              <a:off x="3084513" y="3398837"/>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3" name="Rectangle 37"/>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4" name="Rectangle 38"/>
            <p:cNvSpPr>
              <a:spLocks noChangeArrowheads="1"/>
            </p:cNvSpPr>
            <p:nvPr/>
          </p:nvSpPr>
          <p:spPr bwMode="auto">
            <a:xfrm>
              <a:off x="3084513" y="3746500"/>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5" name="Rectangle 39"/>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6" name="Rectangle 40"/>
            <p:cNvSpPr>
              <a:spLocks noChangeArrowheads="1"/>
            </p:cNvSpPr>
            <p:nvPr/>
          </p:nvSpPr>
          <p:spPr bwMode="auto">
            <a:xfrm>
              <a:off x="3084513" y="477361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7" name="Rectangle 41"/>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8" name="Rectangle 42"/>
            <p:cNvSpPr>
              <a:spLocks noChangeArrowheads="1"/>
            </p:cNvSpPr>
            <p:nvPr/>
          </p:nvSpPr>
          <p:spPr bwMode="auto">
            <a:xfrm>
              <a:off x="3084513" y="5105400"/>
              <a:ext cx="862012" cy="182562"/>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9" name="Rectangle 43"/>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70" name="Rectangle 44"/>
            <p:cNvSpPr>
              <a:spLocks noChangeArrowheads="1"/>
            </p:cNvSpPr>
            <p:nvPr/>
          </p:nvSpPr>
          <p:spPr bwMode="auto">
            <a:xfrm>
              <a:off x="3084513" y="545306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71" name="Rectangle 45"/>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72" name="Rectangle 46"/>
            <p:cNvSpPr>
              <a:spLocks noChangeArrowheads="1"/>
            </p:cNvSpPr>
            <p:nvPr/>
          </p:nvSpPr>
          <p:spPr bwMode="auto">
            <a:xfrm>
              <a:off x="3084513" y="64817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73" name="Rectangle 47"/>
            <p:cNvSpPr>
              <a:spLocks noChangeArrowheads="1"/>
            </p:cNvSpPr>
            <p:nvPr/>
          </p:nvSpPr>
          <p:spPr bwMode="auto">
            <a:xfrm>
              <a:off x="3311525" y="1674812"/>
              <a:ext cx="5466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0</a:t>
              </a:r>
              <a:endParaRPr lang="en-CA" altLang="en-US" sz="1200" b="1">
                <a:latin typeface="Corbel" panose="020B0503020204020204" pitchFamily="34" charset="0"/>
              </a:endParaRPr>
            </a:p>
          </p:txBody>
        </p:sp>
        <p:sp>
          <p:nvSpPr>
            <p:cNvPr id="39974" name="Rectangle 48"/>
            <p:cNvSpPr>
              <a:spLocks noChangeArrowheads="1"/>
            </p:cNvSpPr>
            <p:nvPr/>
          </p:nvSpPr>
          <p:spPr bwMode="auto">
            <a:xfrm>
              <a:off x="3311525" y="2022475"/>
              <a:ext cx="5466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a:t>
              </a:r>
              <a:endParaRPr lang="en-CA" altLang="en-US" sz="1200" b="1">
                <a:latin typeface="Corbel" panose="020B0503020204020204" pitchFamily="34" charset="0"/>
              </a:endParaRPr>
            </a:p>
          </p:txBody>
        </p:sp>
        <p:sp>
          <p:nvSpPr>
            <p:cNvPr id="39975" name="Rectangle 49"/>
            <p:cNvSpPr>
              <a:spLocks noChangeArrowheads="1"/>
            </p:cNvSpPr>
            <p:nvPr/>
          </p:nvSpPr>
          <p:spPr bwMode="auto">
            <a:xfrm>
              <a:off x="3235325" y="3049587"/>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127</a:t>
              </a:r>
              <a:endParaRPr lang="en-CA" altLang="en-US" sz="1200" b="1">
                <a:latin typeface="Corbel" panose="020B0503020204020204" pitchFamily="34" charset="0"/>
              </a:endParaRPr>
            </a:p>
          </p:txBody>
        </p:sp>
        <p:sp>
          <p:nvSpPr>
            <p:cNvPr id="39976" name="Rectangle 50"/>
            <p:cNvSpPr>
              <a:spLocks noChangeArrowheads="1"/>
            </p:cNvSpPr>
            <p:nvPr/>
          </p:nvSpPr>
          <p:spPr bwMode="auto">
            <a:xfrm>
              <a:off x="3235325" y="3397250"/>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128</a:t>
              </a:r>
              <a:endParaRPr lang="en-CA" altLang="en-US" sz="1200" b="1">
                <a:latin typeface="Corbel" panose="020B0503020204020204" pitchFamily="34" charset="0"/>
              </a:endParaRPr>
            </a:p>
          </p:txBody>
        </p:sp>
        <p:sp>
          <p:nvSpPr>
            <p:cNvPr id="39977" name="Rectangle 51"/>
            <p:cNvSpPr>
              <a:spLocks noChangeArrowheads="1"/>
            </p:cNvSpPr>
            <p:nvPr/>
          </p:nvSpPr>
          <p:spPr bwMode="auto">
            <a:xfrm>
              <a:off x="3235325" y="3730625"/>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129</a:t>
              </a:r>
              <a:endParaRPr lang="en-CA" altLang="en-US" sz="1200" b="1">
                <a:latin typeface="Corbel" panose="020B0503020204020204" pitchFamily="34" charset="0"/>
              </a:endParaRPr>
            </a:p>
          </p:txBody>
        </p:sp>
        <p:sp>
          <p:nvSpPr>
            <p:cNvPr id="39978" name="Rectangle 52"/>
            <p:cNvSpPr>
              <a:spLocks noChangeArrowheads="1"/>
            </p:cNvSpPr>
            <p:nvPr/>
          </p:nvSpPr>
          <p:spPr bwMode="auto">
            <a:xfrm>
              <a:off x="3235325" y="4800600"/>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255</a:t>
              </a:r>
              <a:endParaRPr lang="en-CA" altLang="en-US" sz="1200" b="1">
                <a:latin typeface="Corbel" panose="020B0503020204020204" pitchFamily="34" charset="0"/>
              </a:endParaRPr>
            </a:p>
          </p:txBody>
        </p:sp>
        <p:sp>
          <p:nvSpPr>
            <p:cNvPr id="39979" name="Rectangle 53"/>
            <p:cNvSpPr>
              <a:spLocks noChangeArrowheads="1"/>
            </p:cNvSpPr>
            <p:nvPr/>
          </p:nvSpPr>
          <p:spPr bwMode="auto">
            <a:xfrm>
              <a:off x="3235325" y="5105400"/>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256</a:t>
              </a:r>
              <a:endParaRPr lang="en-CA" altLang="en-US" sz="1200" b="1">
                <a:latin typeface="Corbel" panose="020B0503020204020204" pitchFamily="34" charset="0"/>
              </a:endParaRPr>
            </a:p>
          </p:txBody>
        </p:sp>
        <p:sp>
          <p:nvSpPr>
            <p:cNvPr id="39980" name="Rectangle 54"/>
            <p:cNvSpPr>
              <a:spLocks noChangeArrowheads="1"/>
            </p:cNvSpPr>
            <p:nvPr/>
          </p:nvSpPr>
          <p:spPr bwMode="auto">
            <a:xfrm>
              <a:off x="3235325" y="5453062"/>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a:t>
              </a:r>
              <a:r>
                <a:rPr lang="en-CA" altLang="en-US" sz="1200">
                  <a:solidFill>
                    <a:srgbClr val="000000"/>
                  </a:solidFill>
                  <a:latin typeface="Nimbus Roman No9 L"/>
                </a:rPr>
                <a:t> </a:t>
              </a:r>
              <a:r>
                <a:rPr lang="en-CA" altLang="en-US" sz="1200" b="1">
                  <a:solidFill>
                    <a:srgbClr val="000000"/>
                  </a:solidFill>
                  <a:latin typeface="Nimbus Roman No9 L"/>
                </a:rPr>
                <a:t>257</a:t>
              </a:r>
              <a:endParaRPr lang="en-CA" altLang="en-US" sz="1200" b="1">
                <a:latin typeface="Corbel" panose="020B0503020204020204" pitchFamily="34" charset="0"/>
              </a:endParaRPr>
            </a:p>
          </p:txBody>
        </p:sp>
        <p:sp>
          <p:nvSpPr>
            <p:cNvPr id="39981" name="Rectangle 55"/>
            <p:cNvSpPr>
              <a:spLocks noChangeArrowheads="1"/>
            </p:cNvSpPr>
            <p:nvPr/>
          </p:nvSpPr>
          <p:spPr bwMode="auto">
            <a:xfrm>
              <a:off x="3205163" y="6480175"/>
              <a:ext cx="73738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b="1">
                  <a:solidFill>
                    <a:srgbClr val="000000"/>
                  </a:solidFill>
                  <a:latin typeface="Nimbus Roman No9 L"/>
                </a:rPr>
                <a:t>Block 4095</a:t>
              </a:r>
              <a:endParaRPr lang="en-CA" altLang="en-US" sz="2400" b="1">
                <a:latin typeface="Corbel" panose="020B0503020204020204" pitchFamily="34" charset="0"/>
              </a:endParaRPr>
            </a:p>
          </p:txBody>
        </p:sp>
        <p:sp>
          <p:nvSpPr>
            <p:cNvPr id="39982" name="Freeform 65"/>
            <p:cNvSpPr>
              <a:spLocks/>
            </p:cNvSpPr>
            <p:nvPr/>
          </p:nvSpPr>
          <p:spPr bwMode="auto">
            <a:xfrm>
              <a:off x="2352675" y="3000375"/>
              <a:ext cx="544513" cy="271462"/>
            </a:xfrm>
            <a:custGeom>
              <a:avLst/>
              <a:gdLst>
                <a:gd name="T0" fmla="*/ 2147483647 w 36"/>
                <a:gd name="T1" fmla="*/ 2147483647 h 18"/>
                <a:gd name="T2" fmla="*/ 2147483647 w 36"/>
                <a:gd name="T3" fmla="*/ 2147483647 h 18"/>
                <a:gd name="T4" fmla="*/ 2147483647 w 36"/>
                <a:gd name="T5" fmla="*/ 2147483647 h 18"/>
                <a:gd name="T6" fmla="*/ 2147483647 w 36"/>
                <a:gd name="T7" fmla="*/ 909774581 h 18"/>
                <a:gd name="T8" fmla="*/ 2147483647 w 36"/>
                <a:gd name="T9" fmla="*/ 909774581 h 18"/>
                <a:gd name="T10" fmla="*/ 2147483647 w 36"/>
                <a:gd name="T11" fmla="*/ 0 h 18"/>
                <a:gd name="T12" fmla="*/ 0 w 36"/>
                <a:gd name="T13" fmla="*/ 2046989448 h 18"/>
                <a:gd name="T14" fmla="*/ 2147483647 w 36"/>
                <a:gd name="T15" fmla="*/ 2147483647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83" name="Line 66"/>
            <p:cNvSpPr>
              <a:spLocks noChangeShapeType="1"/>
            </p:cNvSpPr>
            <p:nvPr/>
          </p:nvSpPr>
          <p:spPr bwMode="auto">
            <a:xfrm flipV="1">
              <a:off x="3009900" y="2279650"/>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4" name="Line 67"/>
            <p:cNvSpPr>
              <a:spLocks noChangeShapeType="1"/>
            </p:cNvSpPr>
            <p:nvPr/>
          </p:nvSpPr>
          <p:spPr bwMode="auto">
            <a:xfrm flipV="1">
              <a:off x="3009900" y="26733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5" name="Line 68"/>
            <p:cNvSpPr>
              <a:spLocks noChangeShapeType="1"/>
            </p:cNvSpPr>
            <p:nvPr/>
          </p:nvSpPr>
          <p:spPr bwMode="auto">
            <a:xfrm flipV="1">
              <a:off x="4037013" y="2279650"/>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6" name="Line 69"/>
            <p:cNvSpPr>
              <a:spLocks noChangeShapeType="1"/>
            </p:cNvSpPr>
            <p:nvPr/>
          </p:nvSpPr>
          <p:spPr bwMode="auto">
            <a:xfrm flipV="1">
              <a:off x="4037013" y="26733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7" name="Line 70"/>
            <p:cNvSpPr>
              <a:spLocks noChangeShapeType="1"/>
            </p:cNvSpPr>
            <p:nvPr/>
          </p:nvSpPr>
          <p:spPr bwMode="auto">
            <a:xfrm flipH="1">
              <a:off x="2949575"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8" name="Line 71"/>
            <p:cNvSpPr>
              <a:spLocks noChangeShapeType="1"/>
            </p:cNvSpPr>
            <p:nvPr/>
          </p:nvSpPr>
          <p:spPr bwMode="auto">
            <a:xfrm flipH="1">
              <a:off x="2949575"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9" name="Line 72"/>
            <p:cNvSpPr>
              <a:spLocks noChangeShapeType="1"/>
            </p:cNvSpPr>
            <p:nvPr/>
          </p:nvSpPr>
          <p:spPr bwMode="auto">
            <a:xfrm flipH="1">
              <a:off x="3976688"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0" name="Line 73"/>
            <p:cNvSpPr>
              <a:spLocks noChangeShapeType="1"/>
            </p:cNvSpPr>
            <p:nvPr/>
          </p:nvSpPr>
          <p:spPr bwMode="auto">
            <a:xfrm flipH="1">
              <a:off x="3976688"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1" name="Line 74"/>
            <p:cNvSpPr>
              <a:spLocks noChangeShapeType="1"/>
            </p:cNvSpPr>
            <p:nvPr/>
          </p:nvSpPr>
          <p:spPr bwMode="auto">
            <a:xfrm flipV="1">
              <a:off x="3009900" y="5710237"/>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2" name="Line 75"/>
            <p:cNvSpPr>
              <a:spLocks noChangeShapeType="1"/>
            </p:cNvSpPr>
            <p:nvPr/>
          </p:nvSpPr>
          <p:spPr bwMode="auto">
            <a:xfrm flipV="1">
              <a:off x="3009900" y="6088062"/>
              <a:ext cx="1588"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3" name="Line 76"/>
            <p:cNvSpPr>
              <a:spLocks noChangeShapeType="1"/>
            </p:cNvSpPr>
            <p:nvPr/>
          </p:nvSpPr>
          <p:spPr bwMode="auto">
            <a:xfrm flipV="1">
              <a:off x="4037013" y="5710237"/>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4" name="Line 77"/>
            <p:cNvSpPr>
              <a:spLocks noChangeShapeType="1"/>
            </p:cNvSpPr>
            <p:nvPr/>
          </p:nvSpPr>
          <p:spPr bwMode="auto">
            <a:xfrm flipV="1">
              <a:off x="4037013" y="6088062"/>
              <a:ext cx="1587"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5" name="Line 78"/>
            <p:cNvSpPr>
              <a:spLocks noChangeShapeType="1"/>
            </p:cNvSpPr>
            <p:nvPr/>
          </p:nvSpPr>
          <p:spPr bwMode="auto">
            <a:xfrm flipH="1">
              <a:off x="2949575"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6" name="Line 79"/>
            <p:cNvSpPr>
              <a:spLocks noChangeShapeType="1"/>
            </p:cNvSpPr>
            <p:nvPr/>
          </p:nvSpPr>
          <p:spPr bwMode="auto">
            <a:xfrm flipH="1">
              <a:off x="2949575"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7" name="Line 80"/>
            <p:cNvSpPr>
              <a:spLocks noChangeShapeType="1"/>
            </p:cNvSpPr>
            <p:nvPr/>
          </p:nvSpPr>
          <p:spPr bwMode="auto">
            <a:xfrm flipH="1">
              <a:off x="3976688"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8" name="Line 81"/>
            <p:cNvSpPr>
              <a:spLocks noChangeShapeType="1"/>
            </p:cNvSpPr>
            <p:nvPr/>
          </p:nvSpPr>
          <p:spPr bwMode="auto">
            <a:xfrm flipH="1">
              <a:off x="3976688"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9" name="Line 82"/>
            <p:cNvSpPr>
              <a:spLocks noChangeShapeType="1"/>
            </p:cNvSpPr>
            <p:nvPr/>
          </p:nvSpPr>
          <p:spPr bwMode="auto">
            <a:xfrm flipV="1">
              <a:off x="3009900" y="4002087"/>
              <a:ext cx="1588"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0" name="Line 83"/>
            <p:cNvSpPr>
              <a:spLocks noChangeShapeType="1"/>
            </p:cNvSpPr>
            <p:nvPr/>
          </p:nvSpPr>
          <p:spPr bwMode="auto">
            <a:xfrm flipV="1">
              <a:off x="3009900" y="4379912"/>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1" name="Line 84"/>
            <p:cNvSpPr>
              <a:spLocks noChangeShapeType="1"/>
            </p:cNvSpPr>
            <p:nvPr/>
          </p:nvSpPr>
          <p:spPr bwMode="auto">
            <a:xfrm flipV="1">
              <a:off x="4037013" y="4002087"/>
              <a:ext cx="1587"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2" name="Line 85"/>
            <p:cNvSpPr>
              <a:spLocks noChangeShapeType="1"/>
            </p:cNvSpPr>
            <p:nvPr/>
          </p:nvSpPr>
          <p:spPr bwMode="auto">
            <a:xfrm flipV="1">
              <a:off x="4037013" y="4379912"/>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3" name="Line 86"/>
            <p:cNvSpPr>
              <a:spLocks noChangeShapeType="1"/>
            </p:cNvSpPr>
            <p:nvPr/>
          </p:nvSpPr>
          <p:spPr bwMode="auto">
            <a:xfrm flipH="1">
              <a:off x="2949575"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4" name="Line 87"/>
            <p:cNvSpPr>
              <a:spLocks noChangeShapeType="1"/>
            </p:cNvSpPr>
            <p:nvPr/>
          </p:nvSpPr>
          <p:spPr bwMode="auto">
            <a:xfrm flipH="1">
              <a:off x="2949575"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5" name="Line 88"/>
            <p:cNvSpPr>
              <a:spLocks noChangeShapeType="1"/>
            </p:cNvSpPr>
            <p:nvPr/>
          </p:nvSpPr>
          <p:spPr bwMode="auto">
            <a:xfrm flipH="1">
              <a:off x="3976688"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6" name="Line 89"/>
            <p:cNvSpPr>
              <a:spLocks noChangeShapeType="1"/>
            </p:cNvSpPr>
            <p:nvPr/>
          </p:nvSpPr>
          <p:spPr bwMode="auto">
            <a:xfrm flipH="1">
              <a:off x="3976688"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0007" name="Group 120"/>
            <p:cNvGrpSpPr>
              <a:grpSpLocks/>
            </p:cNvGrpSpPr>
            <p:nvPr/>
          </p:nvGrpSpPr>
          <p:grpSpPr bwMode="auto">
            <a:xfrm>
              <a:off x="860425" y="4910137"/>
              <a:ext cx="1631950" cy="785813"/>
              <a:chOff x="634" y="2853"/>
              <a:chExt cx="1028" cy="495"/>
            </a:xfrm>
          </p:grpSpPr>
          <p:sp>
            <p:nvSpPr>
              <p:cNvPr id="425058" name="Rectangle 98"/>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5059" name="Line 99"/>
              <p:cNvSpPr>
                <a:spLocks noChangeShapeType="1"/>
              </p:cNvSpPr>
              <p:nvPr/>
            </p:nvSpPr>
            <p:spPr bwMode="auto">
              <a:xfrm flipV="1">
                <a:off x="957"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425060" name="Line 100"/>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40041" name="Rectangle 101"/>
              <p:cNvSpPr>
                <a:spLocks noChangeArrowheads="1"/>
              </p:cNvSpPr>
              <p:nvPr/>
            </p:nvSpPr>
            <p:spPr bwMode="auto">
              <a:xfrm>
                <a:off x="1148" y="3015"/>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7</a:t>
                </a:r>
                <a:endParaRPr lang="en-CA" altLang="en-US" sz="2400">
                  <a:latin typeface="Corbel" panose="020B0503020204020204" pitchFamily="34" charset="0"/>
                </a:endParaRPr>
              </a:p>
            </p:txBody>
          </p:sp>
          <p:sp>
            <p:nvSpPr>
              <p:cNvPr id="40042" name="Rectangle 102"/>
              <p:cNvSpPr>
                <a:spLocks noChangeArrowheads="1"/>
              </p:cNvSpPr>
              <p:nvPr/>
            </p:nvSpPr>
            <p:spPr bwMode="auto">
              <a:xfrm>
                <a:off x="1500" y="3015"/>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4</a:t>
                </a:r>
                <a:endParaRPr lang="en-CA" altLang="en-US" sz="2400">
                  <a:latin typeface="Corbel" panose="020B0503020204020204" pitchFamily="34" charset="0"/>
                </a:endParaRPr>
              </a:p>
            </p:txBody>
          </p:sp>
          <p:sp>
            <p:nvSpPr>
              <p:cNvPr id="40043" name="Rectangle 103"/>
              <p:cNvSpPr>
                <a:spLocks noChangeArrowheads="1"/>
              </p:cNvSpPr>
              <p:nvPr/>
            </p:nvSpPr>
            <p:spPr bwMode="auto">
              <a:xfrm>
                <a:off x="787" y="3242"/>
                <a:ext cx="78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Main memory address</a:t>
                </a:r>
                <a:endParaRPr lang="en-CA" altLang="en-US" sz="2400">
                  <a:latin typeface="Corbel" panose="020B0503020204020204" pitchFamily="34" charset="0"/>
                </a:endParaRPr>
              </a:p>
            </p:txBody>
          </p:sp>
          <p:sp>
            <p:nvSpPr>
              <p:cNvPr id="40044" name="Rectangle 104"/>
              <p:cNvSpPr>
                <a:spLocks noChangeArrowheads="1"/>
              </p:cNvSpPr>
              <p:nvPr/>
            </p:nvSpPr>
            <p:spPr bwMode="auto">
              <a:xfrm>
                <a:off x="729" y="2853"/>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t>
                </a:r>
                <a:endParaRPr lang="en-CA" altLang="en-US" sz="2400">
                  <a:latin typeface="Corbel" panose="020B0503020204020204" pitchFamily="34" charset="0"/>
                </a:endParaRPr>
              </a:p>
            </p:txBody>
          </p:sp>
          <p:sp>
            <p:nvSpPr>
              <p:cNvPr id="40045" name="Rectangle 105"/>
              <p:cNvSpPr>
                <a:spLocks noChangeArrowheads="1"/>
              </p:cNvSpPr>
              <p:nvPr/>
            </p:nvSpPr>
            <p:spPr bwMode="auto">
              <a:xfrm>
                <a:off x="776" y="2853"/>
                <a:ext cx="8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ag</a:t>
                </a:r>
                <a:endParaRPr lang="en-CA" altLang="en-US" sz="2400">
                  <a:latin typeface="Corbel" panose="020B0503020204020204" pitchFamily="34" charset="0"/>
                </a:endParaRPr>
              </a:p>
            </p:txBody>
          </p:sp>
          <p:sp>
            <p:nvSpPr>
              <p:cNvPr id="40046" name="Rectangle 106"/>
              <p:cNvSpPr>
                <a:spLocks noChangeArrowheads="1"/>
              </p:cNvSpPr>
              <p:nvPr/>
            </p:nvSpPr>
            <p:spPr bwMode="auto">
              <a:xfrm>
                <a:off x="1071" y="2853"/>
                <a:ext cx="21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a:t>
                </a:r>
                <a:endParaRPr lang="en-CA" altLang="en-US" sz="2400">
                  <a:latin typeface="Corbel" panose="020B0503020204020204" pitchFamily="34" charset="0"/>
                </a:endParaRPr>
              </a:p>
            </p:txBody>
          </p:sp>
          <p:sp>
            <p:nvSpPr>
              <p:cNvPr id="40047" name="Rectangle 107"/>
              <p:cNvSpPr>
                <a:spLocks noChangeArrowheads="1"/>
              </p:cNvSpPr>
              <p:nvPr/>
            </p:nvSpPr>
            <p:spPr bwMode="auto">
              <a:xfrm>
                <a:off x="1433" y="2853"/>
                <a:ext cx="8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W</a:t>
                </a:r>
                <a:endParaRPr lang="en-CA" altLang="en-US" sz="2400">
                  <a:latin typeface="Corbel" panose="020B0503020204020204" pitchFamily="34" charset="0"/>
                </a:endParaRPr>
              </a:p>
            </p:txBody>
          </p:sp>
          <p:sp>
            <p:nvSpPr>
              <p:cNvPr id="40048" name="Rectangle 108"/>
              <p:cNvSpPr>
                <a:spLocks noChangeArrowheads="1"/>
              </p:cNvSpPr>
              <p:nvPr/>
            </p:nvSpPr>
            <p:spPr bwMode="auto">
              <a:xfrm>
                <a:off x="1500" y="2853"/>
                <a:ext cx="11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ord</a:t>
                </a:r>
                <a:endParaRPr lang="en-CA" altLang="en-US" sz="2400">
                  <a:latin typeface="Corbel" panose="020B0503020204020204" pitchFamily="34" charset="0"/>
                </a:endParaRPr>
              </a:p>
            </p:txBody>
          </p:sp>
          <p:sp>
            <p:nvSpPr>
              <p:cNvPr id="40049" name="Rectangle 109"/>
              <p:cNvSpPr>
                <a:spLocks noChangeArrowheads="1"/>
              </p:cNvSpPr>
              <p:nvPr/>
            </p:nvSpPr>
            <p:spPr bwMode="auto">
              <a:xfrm>
                <a:off x="776" y="3015"/>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5</a:t>
                </a:r>
                <a:endParaRPr lang="en-CA" altLang="en-US" sz="2400">
                  <a:latin typeface="Corbel" panose="020B0503020204020204" pitchFamily="34" charset="0"/>
                </a:endParaRPr>
              </a:p>
            </p:txBody>
          </p:sp>
        </p:grpSp>
        <p:sp>
          <p:nvSpPr>
            <p:cNvPr id="40008" name="Rectangle 115"/>
            <p:cNvSpPr>
              <a:spLocks noChangeArrowheads="1"/>
            </p:cNvSpPr>
            <p:nvPr/>
          </p:nvSpPr>
          <p:spPr bwMode="auto">
            <a:xfrm>
              <a:off x="3009900" y="536257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4976" name="Rectangle 16"/>
            <p:cNvSpPr>
              <a:spLocks noChangeArrowheads="1"/>
            </p:cNvSpPr>
            <p:nvPr/>
          </p:nvSpPr>
          <p:spPr bwMode="auto">
            <a:xfrm>
              <a:off x="1228726" y="2644775"/>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4977" name="Rectangle 17"/>
            <p:cNvSpPr>
              <a:spLocks noChangeArrowheads="1"/>
            </p:cNvSpPr>
            <p:nvPr/>
          </p:nvSpPr>
          <p:spPr bwMode="auto">
            <a:xfrm>
              <a:off x="1228726" y="2297113"/>
              <a:ext cx="1027112"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0011" name="Rectangle 18"/>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12" name="Rectangle 19"/>
            <p:cNvSpPr>
              <a:spLocks noChangeArrowheads="1"/>
            </p:cNvSpPr>
            <p:nvPr/>
          </p:nvSpPr>
          <p:spPr bwMode="auto">
            <a:xfrm>
              <a:off x="1228725" y="36718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13" name="Rectangle 20"/>
            <p:cNvSpPr>
              <a:spLocks noChangeArrowheads="1"/>
            </p:cNvSpPr>
            <p:nvPr/>
          </p:nvSpPr>
          <p:spPr bwMode="auto">
            <a:xfrm>
              <a:off x="715963" y="2297112"/>
              <a:ext cx="512762"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14" name="Rectangle 21"/>
            <p:cNvSpPr>
              <a:spLocks noChangeArrowheads="1"/>
            </p:cNvSpPr>
            <p:nvPr/>
          </p:nvSpPr>
          <p:spPr bwMode="auto">
            <a:xfrm>
              <a:off x="715963" y="2644775"/>
              <a:ext cx="512762" cy="1651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15" name="Rectangle 22"/>
            <p:cNvSpPr>
              <a:spLocks noChangeArrowheads="1"/>
            </p:cNvSpPr>
            <p:nvPr/>
          </p:nvSpPr>
          <p:spPr bwMode="auto">
            <a:xfrm>
              <a:off x="715963" y="3671887"/>
              <a:ext cx="512762" cy="16668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16" name="Rectangle 23"/>
            <p:cNvSpPr>
              <a:spLocks noChangeArrowheads="1"/>
            </p:cNvSpPr>
            <p:nvPr/>
          </p:nvSpPr>
          <p:spPr bwMode="auto">
            <a:xfrm>
              <a:off x="881063" y="2281237"/>
              <a:ext cx="1698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0017" name="Rectangle 24"/>
            <p:cNvSpPr>
              <a:spLocks noChangeArrowheads="1"/>
            </p:cNvSpPr>
            <p:nvPr/>
          </p:nvSpPr>
          <p:spPr bwMode="auto">
            <a:xfrm>
              <a:off x="881063" y="2628900"/>
              <a:ext cx="1698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0018" name="Rectangle 25"/>
            <p:cNvSpPr>
              <a:spLocks noChangeArrowheads="1"/>
            </p:cNvSpPr>
            <p:nvPr/>
          </p:nvSpPr>
          <p:spPr bwMode="auto">
            <a:xfrm>
              <a:off x="881063" y="3656012"/>
              <a:ext cx="1698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0019" name="Rectangle 26"/>
            <p:cNvSpPr>
              <a:spLocks noChangeArrowheads="1"/>
            </p:cNvSpPr>
            <p:nvPr/>
          </p:nvSpPr>
          <p:spPr bwMode="auto">
            <a:xfrm>
              <a:off x="1576388" y="2054225"/>
              <a:ext cx="349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Cache</a:t>
              </a:r>
              <a:endParaRPr lang="en-CA" altLang="en-US" sz="2400">
                <a:latin typeface="Corbel" panose="020B0503020204020204" pitchFamily="34" charset="0"/>
              </a:endParaRPr>
            </a:p>
          </p:txBody>
        </p:sp>
        <p:sp>
          <p:nvSpPr>
            <p:cNvPr id="40020" name="Rectangle 58"/>
            <p:cNvSpPr>
              <a:spLocks noChangeArrowheads="1"/>
            </p:cNvSpPr>
            <p:nvPr/>
          </p:nvSpPr>
          <p:spPr bwMode="auto">
            <a:xfrm>
              <a:off x="1319213" y="2735262"/>
              <a:ext cx="846137"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21" name="Rectangle 56"/>
            <p:cNvSpPr>
              <a:spLocks noChangeArrowheads="1"/>
            </p:cNvSpPr>
            <p:nvPr/>
          </p:nvSpPr>
          <p:spPr bwMode="auto">
            <a:xfrm>
              <a:off x="1319213" y="2387600"/>
              <a:ext cx="846137"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22" name="Rectangle 60"/>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23" name="Rectangle 61"/>
            <p:cNvSpPr>
              <a:spLocks noChangeArrowheads="1"/>
            </p:cNvSpPr>
            <p:nvPr/>
          </p:nvSpPr>
          <p:spPr bwMode="auto">
            <a:xfrm>
              <a:off x="1319213" y="3762375"/>
              <a:ext cx="846137" cy="166687"/>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24" name="Rectangle 59"/>
            <p:cNvSpPr>
              <a:spLocks noChangeArrowheads="1"/>
            </p:cNvSpPr>
            <p:nvPr/>
          </p:nvSpPr>
          <p:spPr bwMode="auto">
            <a:xfrm>
              <a:off x="1319213" y="2735262"/>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25" name="Rectangle 62"/>
            <p:cNvSpPr>
              <a:spLocks noChangeArrowheads="1"/>
            </p:cNvSpPr>
            <p:nvPr/>
          </p:nvSpPr>
          <p:spPr bwMode="auto">
            <a:xfrm>
              <a:off x="1531938" y="2386012"/>
              <a:ext cx="438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0</a:t>
              </a:r>
              <a:endParaRPr lang="en-CA" altLang="en-US" sz="2400">
                <a:latin typeface="Corbel" panose="020B0503020204020204" pitchFamily="34" charset="0"/>
              </a:endParaRPr>
            </a:p>
          </p:txBody>
        </p:sp>
        <p:sp>
          <p:nvSpPr>
            <p:cNvPr id="40026" name="Rectangle 63"/>
            <p:cNvSpPr>
              <a:spLocks noChangeArrowheads="1"/>
            </p:cNvSpPr>
            <p:nvPr/>
          </p:nvSpPr>
          <p:spPr bwMode="auto">
            <a:xfrm>
              <a:off x="1531938" y="2719387"/>
              <a:ext cx="438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1</a:t>
              </a:r>
              <a:endParaRPr lang="en-CA" altLang="en-US" sz="2400">
                <a:latin typeface="Corbel" panose="020B0503020204020204" pitchFamily="34" charset="0"/>
              </a:endParaRPr>
            </a:p>
          </p:txBody>
        </p:sp>
        <p:sp>
          <p:nvSpPr>
            <p:cNvPr id="40027" name="Rectangle 64"/>
            <p:cNvSpPr>
              <a:spLocks noChangeArrowheads="1"/>
            </p:cNvSpPr>
            <p:nvPr/>
          </p:nvSpPr>
          <p:spPr bwMode="auto">
            <a:xfrm>
              <a:off x="1455738" y="3746500"/>
              <a:ext cx="577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127</a:t>
              </a:r>
              <a:endParaRPr lang="en-CA" altLang="en-US" sz="2400">
                <a:latin typeface="Corbel" panose="020B0503020204020204" pitchFamily="34" charset="0"/>
              </a:endParaRPr>
            </a:p>
          </p:txBody>
        </p:sp>
        <p:sp>
          <p:nvSpPr>
            <p:cNvPr id="40028" name="Line 90"/>
            <p:cNvSpPr>
              <a:spLocks noChangeShapeType="1"/>
            </p:cNvSpPr>
            <p:nvPr/>
          </p:nvSpPr>
          <p:spPr bwMode="auto">
            <a:xfrm flipV="1">
              <a:off x="1228725" y="29908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29" name="Line 91"/>
            <p:cNvSpPr>
              <a:spLocks noChangeShapeType="1"/>
            </p:cNvSpPr>
            <p:nvPr/>
          </p:nvSpPr>
          <p:spPr bwMode="auto">
            <a:xfrm flipV="1">
              <a:off x="1228725" y="3368675"/>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0" name="Line 92"/>
            <p:cNvSpPr>
              <a:spLocks noChangeShapeType="1"/>
            </p:cNvSpPr>
            <p:nvPr/>
          </p:nvSpPr>
          <p:spPr bwMode="auto">
            <a:xfrm flipV="1">
              <a:off x="2255838" y="29908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1" name="Line 93"/>
            <p:cNvSpPr>
              <a:spLocks noChangeShapeType="1"/>
            </p:cNvSpPr>
            <p:nvPr/>
          </p:nvSpPr>
          <p:spPr bwMode="auto">
            <a:xfrm flipV="1">
              <a:off x="2255838" y="3368675"/>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2" name="Line 94"/>
            <p:cNvSpPr>
              <a:spLocks noChangeShapeType="1"/>
            </p:cNvSpPr>
            <p:nvPr/>
          </p:nvSpPr>
          <p:spPr bwMode="auto">
            <a:xfrm flipH="1">
              <a:off x="1184275" y="3263900"/>
              <a:ext cx="90488"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3" name="Line 95"/>
            <p:cNvSpPr>
              <a:spLocks noChangeShapeType="1"/>
            </p:cNvSpPr>
            <p:nvPr/>
          </p:nvSpPr>
          <p:spPr bwMode="auto">
            <a:xfrm flipH="1">
              <a:off x="1184275" y="3338512"/>
              <a:ext cx="90488"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4" name="Line 96"/>
            <p:cNvSpPr>
              <a:spLocks noChangeShapeType="1"/>
            </p:cNvSpPr>
            <p:nvPr/>
          </p:nvSpPr>
          <p:spPr bwMode="auto">
            <a:xfrm flipH="1">
              <a:off x="2211388" y="3263900"/>
              <a:ext cx="90487"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5" name="Line 97"/>
            <p:cNvSpPr>
              <a:spLocks noChangeShapeType="1"/>
            </p:cNvSpPr>
            <p:nvPr/>
          </p:nvSpPr>
          <p:spPr bwMode="auto">
            <a:xfrm flipH="1">
              <a:off x="2211388" y="3338512"/>
              <a:ext cx="90487"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6" name="Rectangle 117"/>
            <p:cNvSpPr>
              <a:spLocks noChangeArrowheads="1"/>
            </p:cNvSpPr>
            <p:nvPr/>
          </p:nvSpPr>
          <p:spPr bwMode="auto">
            <a:xfrm>
              <a:off x="1228725" y="2644775"/>
              <a:ext cx="1027113" cy="3460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37" name="Rectangle 57"/>
            <p:cNvSpPr>
              <a:spLocks noChangeArrowheads="1"/>
            </p:cNvSpPr>
            <p:nvPr/>
          </p:nvSpPr>
          <p:spPr bwMode="auto">
            <a:xfrm>
              <a:off x="1319213" y="2387600"/>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sp>
        <p:nvSpPr>
          <p:cNvPr id="39940" name="Text Box 123"/>
          <p:cNvSpPr txBox="1">
            <a:spLocks noChangeArrowheads="1"/>
          </p:cNvSpPr>
          <p:nvPr/>
        </p:nvSpPr>
        <p:spPr bwMode="auto">
          <a:xfrm>
            <a:off x="4114800" y="1600200"/>
            <a:ext cx="4814888"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sz="1600" i="1">
                <a:solidFill>
                  <a:schemeClr val="accent2"/>
                </a:solidFill>
                <a:latin typeface="Corbel" panose="020B0503020204020204" pitchFamily="34" charset="0"/>
              </a:rPr>
              <a:t>Block j of the main memory maps to j modulo 128 of </a:t>
            </a:r>
          </a:p>
          <a:p>
            <a:pPr eaLnBrk="1" hangingPunct="1"/>
            <a:r>
              <a:rPr lang="en-US" altLang="en-US" sz="1600" i="1">
                <a:solidFill>
                  <a:schemeClr val="accent2"/>
                </a:solidFill>
                <a:latin typeface="Corbel" panose="020B0503020204020204" pitchFamily="34" charset="0"/>
              </a:rPr>
              <a:t>the cache. 0 maps to 0, 129 maps to 1.</a:t>
            </a:r>
          </a:p>
          <a:p>
            <a:pPr eaLnBrk="1" hangingPunct="1">
              <a:buFontTx/>
              <a:buChar char="•"/>
            </a:pPr>
            <a:r>
              <a:rPr lang="en-US" altLang="en-US" sz="1600" i="1">
                <a:solidFill>
                  <a:schemeClr val="accent2"/>
                </a:solidFill>
                <a:latin typeface="Corbel" panose="020B0503020204020204" pitchFamily="34" charset="0"/>
              </a:rPr>
              <a:t>More than one memory block is mapped onto  the same </a:t>
            </a:r>
          </a:p>
          <a:p>
            <a:pPr eaLnBrk="1" hangingPunct="1"/>
            <a:r>
              <a:rPr lang="en-US" altLang="en-US" sz="1600" i="1">
                <a:solidFill>
                  <a:schemeClr val="accent2"/>
                </a:solidFill>
                <a:latin typeface="Corbel" panose="020B0503020204020204" pitchFamily="34" charset="0"/>
              </a:rPr>
              <a:t>position in the cache.</a:t>
            </a:r>
          </a:p>
          <a:p>
            <a:pPr eaLnBrk="1" hangingPunct="1">
              <a:buFontTx/>
              <a:buChar char="•"/>
            </a:pPr>
            <a:r>
              <a:rPr lang="en-US" altLang="en-US" sz="1600" i="1">
                <a:solidFill>
                  <a:schemeClr val="accent2"/>
                </a:solidFill>
                <a:latin typeface="Corbel" panose="020B0503020204020204" pitchFamily="34" charset="0"/>
              </a:rPr>
              <a:t>May lead to contention for cache blocks even if the </a:t>
            </a:r>
          </a:p>
          <a:p>
            <a:pPr eaLnBrk="1" hangingPunct="1"/>
            <a:r>
              <a:rPr lang="en-US" altLang="en-US" sz="1600" i="1">
                <a:solidFill>
                  <a:schemeClr val="accent2"/>
                </a:solidFill>
                <a:latin typeface="Corbel" panose="020B0503020204020204" pitchFamily="34" charset="0"/>
              </a:rPr>
              <a:t>cache is not full. </a:t>
            </a:r>
          </a:p>
          <a:p>
            <a:pPr eaLnBrk="1" hangingPunct="1">
              <a:buFontTx/>
              <a:buChar char="•"/>
            </a:pPr>
            <a:r>
              <a:rPr lang="en-US" altLang="en-US" sz="1600" i="1">
                <a:solidFill>
                  <a:schemeClr val="accent2"/>
                </a:solidFill>
                <a:latin typeface="Corbel" panose="020B0503020204020204" pitchFamily="34" charset="0"/>
              </a:rPr>
              <a:t>Resolve the contention by allowing new block to </a:t>
            </a:r>
          </a:p>
          <a:p>
            <a:pPr eaLnBrk="1" hangingPunct="1"/>
            <a:r>
              <a:rPr lang="en-US" altLang="en-US" sz="1600" i="1">
                <a:solidFill>
                  <a:schemeClr val="accent2"/>
                </a:solidFill>
                <a:latin typeface="Corbel" panose="020B0503020204020204" pitchFamily="34" charset="0"/>
              </a:rPr>
              <a:t>replace the old block, leading to a trivial replacement </a:t>
            </a:r>
          </a:p>
          <a:p>
            <a:pPr eaLnBrk="1" hangingPunct="1"/>
            <a:r>
              <a:rPr lang="en-US" altLang="en-US" sz="1600" i="1">
                <a:solidFill>
                  <a:schemeClr val="accent2"/>
                </a:solidFill>
                <a:latin typeface="Corbel" panose="020B0503020204020204" pitchFamily="34" charset="0"/>
              </a:rPr>
              <a:t>algorithm. </a:t>
            </a:r>
          </a:p>
          <a:p>
            <a:pPr eaLnBrk="1" hangingPunct="1">
              <a:buFontTx/>
              <a:buChar char="•"/>
            </a:pPr>
            <a:r>
              <a:rPr lang="en-US" altLang="en-US" sz="1600" i="1">
                <a:solidFill>
                  <a:schemeClr val="accent2"/>
                </a:solidFill>
                <a:latin typeface="Corbel" panose="020B0503020204020204" pitchFamily="34" charset="0"/>
              </a:rPr>
              <a:t>Memory address is divided into three fields:</a:t>
            </a:r>
          </a:p>
          <a:p>
            <a:pPr eaLnBrk="1" hangingPunct="1"/>
            <a:r>
              <a:rPr lang="en-US" altLang="en-US" sz="1600" i="1">
                <a:solidFill>
                  <a:schemeClr val="accent2"/>
                </a:solidFill>
                <a:latin typeface="Corbel" panose="020B0503020204020204" pitchFamily="34" charset="0"/>
              </a:rPr>
              <a:t>    - Low order 4 bits determine one of the 16</a:t>
            </a:r>
          </a:p>
          <a:p>
            <a:pPr eaLnBrk="1" hangingPunct="1"/>
            <a:r>
              <a:rPr lang="en-US" altLang="en-US" sz="1600" i="1">
                <a:solidFill>
                  <a:schemeClr val="accent2"/>
                </a:solidFill>
                <a:latin typeface="Corbel" panose="020B0503020204020204" pitchFamily="34" charset="0"/>
              </a:rPr>
              <a:t>      words in a block. </a:t>
            </a:r>
          </a:p>
          <a:p>
            <a:pPr eaLnBrk="1" hangingPunct="1"/>
            <a:r>
              <a:rPr lang="en-US" altLang="en-US" sz="1600" i="1">
                <a:solidFill>
                  <a:schemeClr val="accent2"/>
                </a:solidFill>
                <a:latin typeface="Corbel" panose="020B0503020204020204" pitchFamily="34" charset="0"/>
              </a:rPr>
              <a:t>    - When a new block is brought into the cache,</a:t>
            </a:r>
          </a:p>
          <a:p>
            <a:pPr eaLnBrk="1" hangingPunct="1"/>
            <a:r>
              <a:rPr lang="en-US" altLang="en-US" sz="1600" i="1">
                <a:solidFill>
                  <a:schemeClr val="accent2"/>
                </a:solidFill>
                <a:latin typeface="Corbel" panose="020B0503020204020204" pitchFamily="34" charset="0"/>
              </a:rPr>
              <a:t>       the the next 7 bits determine which cache </a:t>
            </a:r>
          </a:p>
          <a:p>
            <a:pPr eaLnBrk="1" hangingPunct="1"/>
            <a:r>
              <a:rPr lang="en-US" altLang="en-US" sz="1600" i="1">
                <a:solidFill>
                  <a:schemeClr val="accent2"/>
                </a:solidFill>
                <a:latin typeface="Corbel" panose="020B0503020204020204" pitchFamily="34" charset="0"/>
              </a:rPr>
              <a:t>      block this new block is placed in.</a:t>
            </a:r>
          </a:p>
          <a:p>
            <a:pPr eaLnBrk="1" hangingPunct="1"/>
            <a:r>
              <a:rPr lang="en-US" altLang="en-US" sz="1600" i="1">
                <a:solidFill>
                  <a:schemeClr val="accent2"/>
                </a:solidFill>
                <a:latin typeface="Corbel" panose="020B0503020204020204" pitchFamily="34" charset="0"/>
              </a:rPr>
              <a:t>    - High order 5 bits determine which of the possible</a:t>
            </a:r>
          </a:p>
          <a:p>
            <a:pPr eaLnBrk="1" hangingPunct="1"/>
            <a:r>
              <a:rPr lang="en-US" altLang="en-US" sz="1600" i="1">
                <a:solidFill>
                  <a:schemeClr val="accent2"/>
                </a:solidFill>
                <a:latin typeface="Corbel" panose="020B0503020204020204" pitchFamily="34" charset="0"/>
              </a:rPr>
              <a:t>      32 blocks is currently present in the cache. These</a:t>
            </a:r>
          </a:p>
          <a:p>
            <a:pPr eaLnBrk="1" hangingPunct="1"/>
            <a:r>
              <a:rPr lang="en-US" altLang="en-US" sz="1600" i="1">
                <a:solidFill>
                  <a:schemeClr val="accent2"/>
                </a:solidFill>
                <a:latin typeface="Corbel" panose="020B0503020204020204" pitchFamily="34" charset="0"/>
              </a:rPr>
              <a:t>      are tag bits.</a:t>
            </a:r>
          </a:p>
          <a:p>
            <a:pPr eaLnBrk="1" hangingPunct="1">
              <a:buFontTx/>
              <a:buChar char="•"/>
            </a:pPr>
            <a:r>
              <a:rPr lang="en-US" altLang="en-US" sz="1600" i="1">
                <a:solidFill>
                  <a:schemeClr val="accent2"/>
                </a:solidFill>
                <a:latin typeface="Corbel" panose="020B0503020204020204" pitchFamily="34" charset="0"/>
              </a:rPr>
              <a:t>Simple to implement but not very flexible.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57200" y="152400"/>
            <a:ext cx="8229600" cy="1251062"/>
          </a:xfrm>
        </p:spPr>
        <p:txBody>
          <a:bodyPr/>
          <a:lstStyle/>
          <a:p>
            <a:pPr eaLnBrk="1" fontAlgn="auto" hangingPunct="1">
              <a:spcAft>
                <a:spcPts val="0"/>
              </a:spcAft>
              <a:defRPr/>
            </a:pPr>
            <a:r>
              <a:rPr lang="en-US">
                <a:solidFill>
                  <a:schemeClr val="accent1">
                    <a:satMod val="150000"/>
                  </a:schemeClr>
                </a:solidFill>
              </a:rPr>
              <a:t>Associative mapping</a:t>
            </a:r>
          </a:p>
        </p:txBody>
      </p:sp>
      <p:sp>
        <p:nvSpPr>
          <p:cNvPr id="40963" name="Text Box 130"/>
          <p:cNvSpPr txBox="1">
            <a:spLocks noChangeArrowheads="1"/>
          </p:cNvSpPr>
          <p:nvPr/>
        </p:nvSpPr>
        <p:spPr bwMode="auto">
          <a:xfrm>
            <a:off x="4194175" y="1835150"/>
            <a:ext cx="4545013"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sz="1600" i="1">
                <a:solidFill>
                  <a:schemeClr val="accent2"/>
                </a:solidFill>
                <a:latin typeface="Corbel" panose="020B0503020204020204" pitchFamily="34" charset="0"/>
              </a:rPr>
              <a:t>Main memory block can be placed into any cache </a:t>
            </a:r>
          </a:p>
          <a:p>
            <a:pPr eaLnBrk="1" hangingPunct="1"/>
            <a:r>
              <a:rPr lang="en-US" altLang="en-US" sz="1600" i="1">
                <a:solidFill>
                  <a:schemeClr val="accent2"/>
                </a:solidFill>
                <a:latin typeface="Corbel" panose="020B0503020204020204" pitchFamily="34" charset="0"/>
              </a:rPr>
              <a:t>position.</a:t>
            </a:r>
          </a:p>
          <a:p>
            <a:pPr eaLnBrk="1" hangingPunct="1">
              <a:buFontTx/>
              <a:buChar char="•"/>
            </a:pPr>
            <a:r>
              <a:rPr lang="en-US" altLang="en-US" sz="1600" i="1">
                <a:solidFill>
                  <a:schemeClr val="accent2"/>
                </a:solidFill>
                <a:latin typeface="Corbel" panose="020B0503020204020204" pitchFamily="34" charset="0"/>
              </a:rPr>
              <a:t>Memory address is divided into two fields:</a:t>
            </a:r>
          </a:p>
          <a:p>
            <a:pPr eaLnBrk="1" hangingPunct="1"/>
            <a:r>
              <a:rPr lang="en-US" altLang="en-US" sz="1600" i="1">
                <a:solidFill>
                  <a:schemeClr val="accent2"/>
                </a:solidFill>
                <a:latin typeface="Corbel" panose="020B0503020204020204" pitchFamily="34" charset="0"/>
              </a:rPr>
              <a:t>    - Low order 4 bits identify the word within a block.</a:t>
            </a:r>
          </a:p>
          <a:p>
            <a:pPr eaLnBrk="1" hangingPunct="1"/>
            <a:r>
              <a:rPr lang="en-US" altLang="en-US" sz="1600" i="1">
                <a:solidFill>
                  <a:schemeClr val="accent2"/>
                </a:solidFill>
                <a:latin typeface="Corbel" panose="020B0503020204020204" pitchFamily="34" charset="0"/>
              </a:rPr>
              <a:t>    - High order 12 bits or tag bits identify a memory </a:t>
            </a:r>
          </a:p>
          <a:p>
            <a:pPr eaLnBrk="1" hangingPunct="1"/>
            <a:r>
              <a:rPr lang="en-US" altLang="en-US" sz="1600" i="1">
                <a:solidFill>
                  <a:schemeClr val="accent2"/>
                </a:solidFill>
                <a:latin typeface="Corbel" panose="020B0503020204020204" pitchFamily="34" charset="0"/>
              </a:rPr>
              <a:t>      block when it is resident in the cache. </a:t>
            </a:r>
          </a:p>
          <a:p>
            <a:pPr eaLnBrk="1" hangingPunct="1">
              <a:buFontTx/>
              <a:buChar char="•"/>
            </a:pPr>
            <a:r>
              <a:rPr lang="en-US" altLang="en-US" sz="1600" i="1">
                <a:solidFill>
                  <a:schemeClr val="accent2"/>
                </a:solidFill>
                <a:latin typeface="Corbel" panose="020B0503020204020204" pitchFamily="34" charset="0"/>
              </a:rPr>
              <a:t>Flexible, and uses cache space efficiently. </a:t>
            </a:r>
          </a:p>
          <a:p>
            <a:pPr eaLnBrk="1" hangingPunct="1">
              <a:buFontTx/>
              <a:buChar char="•"/>
            </a:pPr>
            <a:r>
              <a:rPr lang="en-US" altLang="en-US" sz="1600" i="1">
                <a:solidFill>
                  <a:schemeClr val="accent2"/>
                </a:solidFill>
                <a:latin typeface="Corbel" panose="020B0503020204020204" pitchFamily="34" charset="0"/>
              </a:rPr>
              <a:t>Replacement algorithms can be used to replace an</a:t>
            </a:r>
          </a:p>
          <a:p>
            <a:pPr eaLnBrk="1" hangingPunct="1"/>
            <a:r>
              <a:rPr lang="en-US" altLang="en-US" sz="1600" i="1">
                <a:solidFill>
                  <a:schemeClr val="accent2"/>
                </a:solidFill>
                <a:latin typeface="Corbel" panose="020B0503020204020204" pitchFamily="34" charset="0"/>
              </a:rPr>
              <a:t>existing block in the cache when the cache is full. </a:t>
            </a:r>
          </a:p>
          <a:p>
            <a:pPr eaLnBrk="1" hangingPunct="1">
              <a:buFontTx/>
              <a:buChar char="•"/>
            </a:pPr>
            <a:r>
              <a:rPr lang="en-US" altLang="en-US" sz="1600" i="1">
                <a:solidFill>
                  <a:schemeClr val="accent2"/>
                </a:solidFill>
                <a:latin typeface="Corbel" panose="020B0503020204020204" pitchFamily="34" charset="0"/>
              </a:rPr>
              <a:t>Cost is higher than direct-mapped cache because of </a:t>
            </a:r>
          </a:p>
          <a:p>
            <a:pPr eaLnBrk="1" hangingPunct="1"/>
            <a:r>
              <a:rPr lang="en-US" altLang="en-US" sz="1600" i="1">
                <a:solidFill>
                  <a:schemeClr val="accent2"/>
                </a:solidFill>
                <a:latin typeface="Corbel" panose="020B0503020204020204" pitchFamily="34" charset="0"/>
              </a:rPr>
              <a:t>the need to search all 128 patterns to determine </a:t>
            </a:r>
          </a:p>
          <a:p>
            <a:pPr eaLnBrk="1" hangingPunct="1"/>
            <a:r>
              <a:rPr lang="en-US" altLang="en-US" sz="1600" i="1">
                <a:solidFill>
                  <a:schemeClr val="accent2"/>
                </a:solidFill>
                <a:latin typeface="Corbel" panose="020B0503020204020204" pitchFamily="34" charset="0"/>
              </a:rPr>
              <a:t>whether a given block is in the cache.</a:t>
            </a:r>
          </a:p>
          <a:p>
            <a:pPr eaLnBrk="1" hangingPunct="1"/>
            <a:r>
              <a:rPr lang="en-US" altLang="en-US" sz="1600" i="1">
                <a:solidFill>
                  <a:schemeClr val="accent2"/>
                </a:solidFill>
                <a:latin typeface="Corbel" panose="020B0503020204020204" pitchFamily="34" charset="0"/>
              </a:rPr>
              <a:t>        </a:t>
            </a:r>
          </a:p>
        </p:txBody>
      </p:sp>
      <p:grpSp>
        <p:nvGrpSpPr>
          <p:cNvPr id="40964" name="Group 116"/>
          <p:cNvGrpSpPr>
            <a:grpSpLocks/>
          </p:cNvGrpSpPr>
          <p:nvPr/>
        </p:nvGrpSpPr>
        <p:grpSpPr bwMode="auto">
          <a:xfrm>
            <a:off x="533400" y="1600200"/>
            <a:ext cx="3365500" cy="5137150"/>
            <a:chOff x="715963" y="1600200"/>
            <a:chExt cx="3365500" cy="5137150"/>
          </a:xfrm>
        </p:grpSpPr>
        <p:sp>
          <p:nvSpPr>
            <p:cNvPr id="118" name="Rectangle 116"/>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fontAlgn="auto">
                <a:spcBef>
                  <a:spcPts val="0"/>
                </a:spcBef>
                <a:spcAft>
                  <a:spcPts val="0"/>
                </a:spcAft>
                <a:defRPr/>
              </a:pPr>
              <a:endParaRPr lang="en-US">
                <a:latin typeface="+mn-lt"/>
              </a:endParaRPr>
            </a:p>
          </p:txBody>
        </p:sp>
        <p:sp>
          <p:nvSpPr>
            <p:cNvPr id="119" name="Rectangle 4"/>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fontAlgn="auto">
                <a:spcBef>
                  <a:spcPts val="0"/>
                </a:spcBef>
                <a:spcAft>
                  <a:spcPts val="0"/>
                </a:spcAft>
                <a:defRPr/>
              </a:pPr>
              <a:endParaRPr lang="en-US">
                <a:latin typeface="+mn-lt"/>
              </a:endParaRPr>
            </a:p>
          </p:txBody>
        </p:sp>
        <p:sp>
          <p:nvSpPr>
            <p:cNvPr id="120" name="Rectangle 5"/>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0968" name="Rectangle 6"/>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69" name="Rectangle 7"/>
            <p:cNvSpPr>
              <a:spLocks noChangeArrowheads="1"/>
            </p:cNvSpPr>
            <p:nvPr/>
          </p:nvSpPr>
          <p:spPr bwMode="auto">
            <a:xfrm>
              <a:off x="3009900" y="2960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23" name="Rectangle 8"/>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124" name="Rectangle 9"/>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0972" name="Rectangle 10"/>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73" name="Rectangle 11"/>
            <p:cNvSpPr>
              <a:spLocks noChangeArrowheads="1"/>
            </p:cNvSpPr>
            <p:nvPr/>
          </p:nvSpPr>
          <p:spPr bwMode="auto">
            <a:xfrm>
              <a:off x="3009900" y="468312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27" name="Rectangle 12"/>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128" name="Rectangle 13"/>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0976" name="Rectangle 14"/>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77" name="Rectangle 15"/>
            <p:cNvSpPr>
              <a:spLocks noChangeArrowheads="1"/>
            </p:cNvSpPr>
            <p:nvPr/>
          </p:nvSpPr>
          <p:spPr bwMode="auto">
            <a:xfrm>
              <a:off x="3009900" y="6389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nvGrpSpPr>
            <p:cNvPr id="40978" name="Group 121"/>
            <p:cNvGrpSpPr>
              <a:grpSpLocks/>
            </p:cNvGrpSpPr>
            <p:nvPr/>
          </p:nvGrpSpPr>
          <p:grpSpPr bwMode="auto">
            <a:xfrm>
              <a:off x="2495559" y="1630362"/>
              <a:ext cx="463551" cy="288925"/>
              <a:chOff x="2827" y="530"/>
              <a:chExt cx="292" cy="182"/>
            </a:xfrm>
          </p:grpSpPr>
          <p:sp>
            <p:nvSpPr>
              <p:cNvPr id="41069" name="Rectangle 27"/>
              <p:cNvSpPr>
                <a:spLocks noChangeArrowheads="1"/>
              </p:cNvSpPr>
              <p:nvPr/>
            </p:nvSpPr>
            <p:spPr bwMode="auto">
              <a:xfrm>
                <a:off x="2874" y="530"/>
                <a:ext cx="1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Main</a:t>
                </a:r>
                <a:endParaRPr lang="en-CA" altLang="en-US" sz="2400">
                  <a:latin typeface="Corbel" panose="020B0503020204020204" pitchFamily="34" charset="0"/>
                </a:endParaRPr>
              </a:p>
            </p:txBody>
          </p:sp>
          <p:sp>
            <p:nvSpPr>
              <p:cNvPr id="41070" name="Rectangle 28"/>
              <p:cNvSpPr>
                <a:spLocks noChangeArrowheads="1"/>
              </p:cNvSpPr>
              <p:nvPr/>
            </p:nvSpPr>
            <p:spPr bwMode="auto">
              <a:xfrm>
                <a:off x="2827" y="606"/>
                <a:ext cx="2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memory</a:t>
                </a:r>
                <a:endParaRPr lang="en-CA" altLang="en-US" sz="2400">
                  <a:latin typeface="Corbel" panose="020B0503020204020204" pitchFamily="34" charset="0"/>
                </a:endParaRPr>
              </a:p>
            </p:txBody>
          </p:sp>
        </p:grpSp>
        <p:sp>
          <p:nvSpPr>
            <p:cNvPr id="40979" name="Rectangle 30"/>
            <p:cNvSpPr>
              <a:spLocks noChangeArrowheads="1"/>
            </p:cNvSpPr>
            <p:nvPr/>
          </p:nvSpPr>
          <p:spPr bwMode="auto">
            <a:xfrm>
              <a:off x="3084513" y="1676400"/>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0" name="Rectangle 29"/>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1" name="Rectangle 31"/>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2" name="Rectangle 32"/>
            <p:cNvSpPr>
              <a:spLocks noChangeArrowheads="1"/>
            </p:cNvSpPr>
            <p:nvPr/>
          </p:nvSpPr>
          <p:spPr bwMode="auto">
            <a:xfrm>
              <a:off x="3084513" y="20240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3" name="Rectangle 33"/>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4" name="Rectangle 34"/>
            <p:cNvSpPr>
              <a:spLocks noChangeArrowheads="1"/>
            </p:cNvSpPr>
            <p:nvPr/>
          </p:nvSpPr>
          <p:spPr bwMode="auto">
            <a:xfrm>
              <a:off x="3084513" y="3051175"/>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5" name="Rectangle 35"/>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6" name="Rectangle 36"/>
            <p:cNvSpPr>
              <a:spLocks noChangeArrowheads="1"/>
            </p:cNvSpPr>
            <p:nvPr/>
          </p:nvSpPr>
          <p:spPr bwMode="auto">
            <a:xfrm>
              <a:off x="3084513" y="3398837"/>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7" name="Rectangle 37"/>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8" name="Rectangle 38"/>
            <p:cNvSpPr>
              <a:spLocks noChangeArrowheads="1"/>
            </p:cNvSpPr>
            <p:nvPr/>
          </p:nvSpPr>
          <p:spPr bwMode="auto">
            <a:xfrm>
              <a:off x="3084513" y="3746500"/>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9" name="Rectangle 39"/>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0" name="Rectangle 40"/>
            <p:cNvSpPr>
              <a:spLocks noChangeArrowheads="1"/>
            </p:cNvSpPr>
            <p:nvPr/>
          </p:nvSpPr>
          <p:spPr bwMode="auto">
            <a:xfrm>
              <a:off x="3084513" y="477361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1" name="Rectangle 41"/>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2" name="Rectangle 42"/>
            <p:cNvSpPr>
              <a:spLocks noChangeArrowheads="1"/>
            </p:cNvSpPr>
            <p:nvPr/>
          </p:nvSpPr>
          <p:spPr bwMode="auto">
            <a:xfrm>
              <a:off x="3084513" y="5105400"/>
              <a:ext cx="862012" cy="182562"/>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3" name="Rectangle 43"/>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4" name="Rectangle 44"/>
            <p:cNvSpPr>
              <a:spLocks noChangeArrowheads="1"/>
            </p:cNvSpPr>
            <p:nvPr/>
          </p:nvSpPr>
          <p:spPr bwMode="auto">
            <a:xfrm>
              <a:off x="3084513" y="545306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5" name="Rectangle 45"/>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6" name="Rectangle 46"/>
            <p:cNvSpPr>
              <a:spLocks noChangeArrowheads="1"/>
            </p:cNvSpPr>
            <p:nvPr/>
          </p:nvSpPr>
          <p:spPr bwMode="auto">
            <a:xfrm>
              <a:off x="3084513" y="64817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7" name="Rectangle 47"/>
            <p:cNvSpPr>
              <a:spLocks noChangeArrowheads="1"/>
            </p:cNvSpPr>
            <p:nvPr/>
          </p:nvSpPr>
          <p:spPr bwMode="auto">
            <a:xfrm>
              <a:off x="3311525" y="1674812"/>
              <a:ext cx="5466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0</a:t>
              </a:r>
              <a:endParaRPr lang="en-CA" altLang="en-US" sz="1200" b="1">
                <a:latin typeface="Corbel" panose="020B0503020204020204" pitchFamily="34" charset="0"/>
              </a:endParaRPr>
            </a:p>
          </p:txBody>
        </p:sp>
        <p:sp>
          <p:nvSpPr>
            <p:cNvPr id="40998" name="Rectangle 48"/>
            <p:cNvSpPr>
              <a:spLocks noChangeArrowheads="1"/>
            </p:cNvSpPr>
            <p:nvPr/>
          </p:nvSpPr>
          <p:spPr bwMode="auto">
            <a:xfrm>
              <a:off x="3311525" y="2022475"/>
              <a:ext cx="5466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a:t>
              </a:r>
              <a:endParaRPr lang="en-CA" altLang="en-US" sz="1200" b="1">
                <a:latin typeface="Corbel" panose="020B0503020204020204" pitchFamily="34" charset="0"/>
              </a:endParaRPr>
            </a:p>
          </p:txBody>
        </p:sp>
        <p:sp>
          <p:nvSpPr>
            <p:cNvPr id="40999" name="Rectangle 49"/>
            <p:cNvSpPr>
              <a:spLocks noChangeArrowheads="1"/>
            </p:cNvSpPr>
            <p:nvPr/>
          </p:nvSpPr>
          <p:spPr bwMode="auto">
            <a:xfrm>
              <a:off x="3235325" y="3049587"/>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127</a:t>
              </a:r>
              <a:endParaRPr lang="en-CA" altLang="en-US" sz="1200" b="1">
                <a:latin typeface="Corbel" panose="020B0503020204020204" pitchFamily="34" charset="0"/>
              </a:endParaRPr>
            </a:p>
          </p:txBody>
        </p:sp>
        <p:sp>
          <p:nvSpPr>
            <p:cNvPr id="41000" name="Rectangle 50"/>
            <p:cNvSpPr>
              <a:spLocks noChangeArrowheads="1"/>
            </p:cNvSpPr>
            <p:nvPr/>
          </p:nvSpPr>
          <p:spPr bwMode="auto">
            <a:xfrm>
              <a:off x="3235325" y="3397250"/>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128</a:t>
              </a:r>
              <a:endParaRPr lang="en-CA" altLang="en-US" sz="1200" b="1">
                <a:latin typeface="Corbel" panose="020B0503020204020204" pitchFamily="34" charset="0"/>
              </a:endParaRPr>
            </a:p>
          </p:txBody>
        </p:sp>
        <p:sp>
          <p:nvSpPr>
            <p:cNvPr id="41001" name="Rectangle 51"/>
            <p:cNvSpPr>
              <a:spLocks noChangeArrowheads="1"/>
            </p:cNvSpPr>
            <p:nvPr/>
          </p:nvSpPr>
          <p:spPr bwMode="auto">
            <a:xfrm>
              <a:off x="3235325" y="3730625"/>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129</a:t>
              </a:r>
              <a:endParaRPr lang="en-CA" altLang="en-US" sz="1200" b="1">
                <a:latin typeface="Corbel" panose="020B0503020204020204" pitchFamily="34" charset="0"/>
              </a:endParaRPr>
            </a:p>
          </p:txBody>
        </p:sp>
        <p:sp>
          <p:nvSpPr>
            <p:cNvPr id="41002" name="Rectangle 52"/>
            <p:cNvSpPr>
              <a:spLocks noChangeArrowheads="1"/>
            </p:cNvSpPr>
            <p:nvPr/>
          </p:nvSpPr>
          <p:spPr bwMode="auto">
            <a:xfrm>
              <a:off x="3235325" y="4800600"/>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255</a:t>
              </a:r>
              <a:endParaRPr lang="en-CA" altLang="en-US" sz="1200" b="1">
                <a:latin typeface="Corbel" panose="020B0503020204020204" pitchFamily="34" charset="0"/>
              </a:endParaRPr>
            </a:p>
          </p:txBody>
        </p:sp>
        <p:sp>
          <p:nvSpPr>
            <p:cNvPr id="41003" name="Rectangle 53"/>
            <p:cNvSpPr>
              <a:spLocks noChangeArrowheads="1"/>
            </p:cNvSpPr>
            <p:nvPr/>
          </p:nvSpPr>
          <p:spPr bwMode="auto">
            <a:xfrm>
              <a:off x="3235325" y="5105400"/>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256</a:t>
              </a:r>
              <a:endParaRPr lang="en-CA" altLang="en-US" sz="1200" b="1">
                <a:latin typeface="Corbel" panose="020B0503020204020204" pitchFamily="34" charset="0"/>
              </a:endParaRPr>
            </a:p>
          </p:txBody>
        </p:sp>
        <p:sp>
          <p:nvSpPr>
            <p:cNvPr id="41004" name="Rectangle 54"/>
            <p:cNvSpPr>
              <a:spLocks noChangeArrowheads="1"/>
            </p:cNvSpPr>
            <p:nvPr/>
          </p:nvSpPr>
          <p:spPr bwMode="auto">
            <a:xfrm>
              <a:off x="3235325" y="5453062"/>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257</a:t>
              </a:r>
              <a:endParaRPr lang="en-CA" altLang="en-US" sz="1200" b="1">
                <a:latin typeface="Corbel" panose="020B0503020204020204" pitchFamily="34" charset="0"/>
              </a:endParaRPr>
            </a:p>
          </p:txBody>
        </p:sp>
        <p:sp>
          <p:nvSpPr>
            <p:cNvPr id="41005" name="Rectangle 55"/>
            <p:cNvSpPr>
              <a:spLocks noChangeArrowheads="1"/>
            </p:cNvSpPr>
            <p:nvPr/>
          </p:nvSpPr>
          <p:spPr bwMode="auto">
            <a:xfrm>
              <a:off x="3205163" y="6480175"/>
              <a:ext cx="80150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4095</a:t>
              </a:r>
              <a:endParaRPr lang="en-CA" altLang="en-US" sz="1200" b="1">
                <a:latin typeface="Corbel" panose="020B0503020204020204" pitchFamily="34" charset="0"/>
              </a:endParaRPr>
            </a:p>
          </p:txBody>
        </p:sp>
        <p:sp>
          <p:nvSpPr>
            <p:cNvPr id="41006" name="Freeform 65"/>
            <p:cNvSpPr>
              <a:spLocks/>
            </p:cNvSpPr>
            <p:nvPr/>
          </p:nvSpPr>
          <p:spPr bwMode="auto">
            <a:xfrm>
              <a:off x="2352675" y="3000375"/>
              <a:ext cx="544513" cy="271462"/>
            </a:xfrm>
            <a:custGeom>
              <a:avLst/>
              <a:gdLst>
                <a:gd name="T0" fmla="*/ 2147483647 w 36"/>
                <a:gd name="T1" fmla="*/ 2147483647 h 18"/>
                <a:gd name="T2" fmla="*/ 2147483647 w 36"/>
                <a:gd name="T3" fmla="*/ 2147483647 h 18"/>
                <a:gd name="T4" fmla="*/ 2147483647 w 36"/>
                <a:gd name="T5" fmla="*/ 2147483647 h 18"/>
                <a:gd name="T6" fmla="*/ 2147483647 w 36"/>
                <a:gd name="T7" fmla="*/ 909774581 h 18"/>
                <a:gd name="T8" fmla="*/ 2147483647 w 36"/>
                <a:gd name="T9" fmla="*/ 909774581 h 18"/>
                <a:gd name="T10" fmla="*/ 2147483647 w 36"/>
                <a:gd name="T11" fmla="*/ 0 h 18"/>
                <a:gd name="T12" fmla="*/ 0 w 36"/>
                <a:gd name="T13" fmla="*/ 2046989448 h 18"/>
                <a:gd name="T14" fmla="*/ 2147483647 w 36"/>
                <a:gd name="T15" fmla="*/ 2147483647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007" name="Line 66"/>
            <p:cNvSpPr>
              <a:spLocks noChangeShapeType="1"/>
            </p:cNvSpPr>
            <p:nvPr/>
          </p:nvSpPr>
          <p:spPr bwMode="auto">
            <a:xfrm flipV="1">
              <a:off x="3009900" y="2279650"/>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8" name="Line 67"/>
            <p:cNvSpPr>
              <a:spLocks noChangeShapeType="1"/>
            </p:cNvSpPr>
            <p:nvPr/>
          </p:nvSpPr>
          <p:spPr bwMode="auto">
            <a:xfrm flipV="1">
              <a:off x="3009900" y="26733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9" name="Line 68"/>
            <p:cNvSpPr>
              <a:spLocks noChangeShapeType="1"/>
            </p:cNvSpPr>
            <p:nvPr/>
          </p:nvSpPr>
          <p:spPr bwMode="auto">
            <a:xfrm flipV="1">
              <a:off x="4037013" y="2279650"/>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0" name="Line 69"/>
            <p:cNvSpPr>
              <a:spLocks noChangeShapeType="1"/>
            </p:cNvSpPr>
            <p:nvPr/>
          </p:nvSpPr>
          <p:spPr bwMode="auto">
            <a:xfrm flipV="1">
              <a:off x="4037013" y="26733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1" name="Line 70"/>
            <p:cNvSpPr>
              <a:spLocks noChangeShapeType="1"/>
            </p:cNvSpPr>
            <p:nvPr/>
          </p:nvSpPr>
          <p:spPr bwMode="auto">
            <a:xfrm flipH="1">
              <a:off x="2949575"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2" name="Line 71"/>
            <p:cNvSpPr>
              <a:spLocks noChangeShapeType="1"/>
            </p:cNvSpPr>
            <p:nvPr/>
          </p:nvSpPr>
          <p:spPr bwMode="auto">
            <a:xfrm flipH="1">
              <a:off x="2949575"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3" name="Line 72"/>
            <p:cNvSpPr>
              <a:spLocks noChangeShapeType="1"/>
            </p:cNvSpPr>
            <p:nvPr/>
          </p:nvSpPr>
          <p:spPr bwMode="auto">
            <a:xfrm flipH="1">
              <a:off x="3976688"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4" name="Line 73"/>
            <p:cNvSpPr>
              <a:spLocks noChangeShapeType="1"/>
            </p:cNvSpPr>
            <p:nvPr/>
          </p:nvSpPr>
          <p:spPr bwMode="auto">
            <a:xfrm flipH="1">
              <a:off x="3976688"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5" name="Line 74"/>
            <p:cNvSpPr>
              <a:spLocks noChangeShapeType="1"/>
            </p:cNvSpPr>
            <p:nvPr/>
          </p:nvSpPr>
          <p:spPr bwMode="auto">
            <a:xfrm flipV="1">
              <a:off x="3009900" y="5710237"/>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6" name="Line 75"/>
            <p:cNvSpPr>
              <a:spLocks noChangeShapeType="1"/>
            </p:cNvSpPr>
            <p:nvPr/>
          </p:nvSpPr>
          <p:spPr bwMode="auto">
            <a:xfrm flipV="1">
              <a:off x="3009900" y="6088062"/>
              <a:ext cx="1588"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7" name="Line 76"/>
            <p:cNvSpPr>
              <a:spLocks noChangeShapeType="1"/>
            </p:cNvSpPr>
            <p:nvPr/>
          </p:nvSpPr>
          <p:spPr bwMode="auto">
            <a:xfrm flipV="1">
              <a:off x="4037013" y="5710237"/>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8" name="Line 77"/>
            <p:cNvSpPr>
              <a:spLocks noChangeShapeType="1"/>
            </p:cNvSpPr>
            <p:nvPr/>
          </p:nvSpPr>
          <p:spPr bwMode="auto">
            <a:xfrm flipV="1">
              <a:off x="4037013" y="6088062"/>
              <a:ext cx="1587"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9" name="Line 78"/>
            <p:cNvSpPr>
              <a:spLocks noChangeShapeType="1"/>
            </p:cNvSpPr>
            <p:nvPr/>
          </p:nvSpPr>
          <p:spPr bwMode="auto">
            <a:xfrm flipH="1">
              <a:off x="2949575"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0" name="Line 79"/>
            <p:cNvSpPr>
              <a:spLocks noChangeShapeType="1"/>
            </p:cNvSpPr>
            <p:nvPr/>
          </p:nvSpPr>
          <p:spPr bwMode="auto">
            <a:xfrm flipH="1">
              <a:off x="2949575"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1" name="Line 80"/>
            <p:cNvSpPr>
              <a:spLocks noChangeShapeType="1"/>
            </p:cNvSpPr>
            <p:nvPr/>
          </p:nvSpPr>
          <p:spPr bwMode="auto">
            <a:xfrm flipH="1">
              <a:off x="3976688"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2" name="Line 81"/>
            <p:cNvSpPr>
              <a:spLocks noChangeShapeType="1"/>
            </p:cNvSpPr>
            <p:nvPr/>
          </p:nvSpPr>
          <p:spPr bwMode="auto">
            <a:xfrm flipH="1">
              <a:off x="3976688"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3" name="Line 82"/>
            <p:cNvSpPr>
              <a:spLocks noChangeShapeType="1"/>
            </p:cNvSpPr>
            <p:nvPr/>
          </p:nvSpPr>
          <p:spPr bwMode="auto">
            <a:xfrm flipV="1">
              <a:off x="3009900" y="4002087"/>
              <a:ext cx="1588"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4" name="Line 83"/>
            <p:cNvSpPr>
              <a:spLocks noChangeShapeType="1"/>
            </p:cNvSpPr>
            <p:nvPr/>
          </p:nvSpPr>
          <p:spPr bwMode="auto">
            <a:xfrm flipV="1">
              <a:off x="3009900" y="4379912"/>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5" name="Line 84"/>
            <p:cNvSpPr>
              <a:spLocks noChangeShapeType="1"/>
            </p:cNvSpPr>
            <p:nvPr/>
          </p:nvSpPr>
          <p:spPr bwMode="auto">
            <a:xfrm flipV="1">
              <a:off x="4037013" y="4002087"/>
              <a:ext cx="1587"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6" name="Line 85"/>
            <p:cNvSpPr>
              <a:spLocks noChangeShapeType="1"/>
            </p:cNvSpPr>
            <p:nvPr/>
          </p:nvSpPr>
          <p:spPr bwMode="auto">
            <a:xfrm flipV="1">
              <a:off x="4037013" y="4379912"/>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7" name="Line 86"/>
            <p:cNvSpPr>
              <a:spLocks noChangeShapeType="1"/>
            </p:cNvSpPr>
            <p:nvPr/>
          </p:nvSpPr>
          <p:spPr bwMode="auto">
            <a:xfrm flipH="1">
              <a:off x="2949575"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8" name="Line 87"/>
            <p:cNvSpPr>
              <a:spLocks noChangeShapeType="1"/>
            </p:cNvSpPr>
            <p:nvPr/>
          </p:nvSpPr>
          <p:spPr bwMode="auto">
            <a:xfrm flipH="1">
              <a:off x="2949575"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9" name="Line 88"/>
            <p:cNvSpPr>
              <a:spLocks noChangeShapeType="1"/>
            </p:cNvSpPr>
            <p:nvPr/>
          </p:nvSpPr>
          <p:spPr bwMode="auto">
            <a:xfrm flipH="1">
              <a:off x="3976688"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0" name="Line 89"/>
            <p:cNvSpPr>
              <a:spLocks noChangeShapeType="1"/>
            </p:cNvSpPr>
            <p:nvPr/>
          </p:nvSpPr>
          <p:spPr bwMode="auto">
            <a:xfrm flipH="1">
              <a:off x="3976688"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031" name="Group 120"/>
            <p:cNvGrpSpPr>
              <a:grpSpLocks/>
            </p:cNvGrpSpPr>
            <p:nvPr/>
          </p:nvGrpSpPr>
          <p:grpSpPr bwMode="auto">
            <a:xfrm>
              <a:off x="860425" y="4910137"/>
              <a:ext cx="1631950" cy="785813"/>
              <a:chOff x="634" y="2853"/>
              <a:chExt cx="1028" cy="495"/>
            </a:xfrm>
          </p:grpSpPr>
          <p:sp>
            <p:nvSpPr>
              <p:cNvPr id="215" name="Rectangle 98"/>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217" name="Line 100"/>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41064" name="Rectangle 102"/>
              <p:cNvSpPr>
                <a:spLocks noChangeArrowheads="1"/>
              </p:cNvSpPr>
              <p:nvPr/>
            </p:nvSpPr>
            <p:spPr bwMode="auto">
              <a:xfrm>
                <a:off x="1500" y="3015"/>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4</a:t>
                </a:r>
                <a:endParaRPr lang="en-CA" altLang="en-US" sz="2400">
                  <a:latin typeface="Corbel" panose="020B0503020204020204" pitchFamily="34" charset="0"/>
                </a:endParaRPr>
              </a:p>
            </p:txBody>
          </p:sp>
          <p:sp>
            <p:nvSpPr>
              <p:cNvPr id="41065" name="Rectangle 103"/>
              <p:cNvSpPr>
                <a:spLocks noChangeArrowheads="1"/>
              </p:cNvSpPr>
              <p:nvPr/>
            </p:nvSpPr>
            <p:spPr bwMode="auto">
              <a:xfrm>
                <a:off x="787" y="3242"/>
                <a:ext cx="78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Main memory address</a:t>
                </a:r>
                <a:endParaRPr lang="en-CA" altLang="en-US" sz="2400">
                  <a:latin typeface="Corbel" panose="020B0503020204020204" pitchFamily="34" charset="0"/>
                </a:endParaRPr>
              </a:p>
            </p:txBody>
          </p:sp>
          <p:sp>
            <p:nvSpPr>
              <p:cNvPr id="41066" name="Rectangle 105"/>
              <p:cNvSpPr>
                <a:spLocks noChangeArrowheads="1"/>
              </p:cNvSpPr>
              <p:nvPr/>
            </p:nvSpPr>
            <p:spPr bwMode="auto">
              <a:xfrm>
                <a:off x="988" y="2853"/>
                <a:ext cx="1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b="1">
                    <a:solidFill>
                      <a:srgbClr val="000000"/>
                    </a:solidFill>
                    <a:latin typeface="Nimbus Roman No9 L"/>
                  </a:rPr>
                  <a:t>Tag</a:t>
                </a:r>
                <a:endParaRPr lang="en-CA" altLang="en-US" sz="1400" b="1">
                  <a:latin typeface="Corbel" panose="020B0503020204020204" pitchFamily="34" charset="0"/>
                </a:endParaRPr>
              </a:p>
            </p:txBody>
          </p:sp>
          <p:sp>
            <p:nvSpPr>
              <p:cNvPr id="41067" name="Rectangle 108"/>
              <p:cNvSpPr>
                <a:spLocks noChangeArrowheads="1"/>
              </p:cNvSpPr>
              <p:nvPr/>
            </p:nvSpPr>
            <p:spPr bwMode="auto">
              <a:xfrm>
                <a:off x="1407" y="2853"/>
                <a:ext cx="24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Word</a:t>
                </a:r>
                <a:endParaRPr lang="en-CA" altLang="en-US" sz="1200" b="1">
                  <a:latin typeface="Corbel" panose="020B0503020204020204" pitchFamily="34" charset="0"/>
                </a:endParaRPr>
              </a:p>
            </p:txBody>
          </p:sp>
          <p:sp>
            <p:nvSpPr>
              <p:cNvPr id="41068" name="Rectangle 109"/>
              <p:cNvSpPr>
                <a:spLocks noChangeArrowheads="1"/>
              </p:cNvSpPr>
              <p:nvPr/>
            </p:nvSpPr>
            <p:spPr bwMode="auto">
              <a:xfrm>
                <a:off x="968" y="3015"/>
                <a:ext cx="19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12</a:t>
                </a:r>
                <a:endParaRPr lang="en-CA" altLang="en-US" sz="2400">
                  <a:latin typeface="Corbel" panose="020B0503020204020204" pitchFamily="34" charset="0"/>
                </a:endParaRPr>
              </a:p>
            </p:txBody>
          </p:sp>
        </p:grpSp>
        <p:sp>
          <p:nvSpPr>
            <p:cNvPr id="41032" name="Rectangle 115"/>
            <p:cNvSpPr>
              <a:spLocks noChangeArrowheads="1"/>
            </p:cNvSpPr>
            <p:nvPr/>
          </p:nvSpPr>
          <p:spPr bwMode="auto">
            <a:xfrm>
              <a:off x="3009900" y="536257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86" name="Rectangle 16"/>
            <p:cNvSpPr>
              <a:spLocks noChangeArrowheads="1"/>
            </p:cNvSpPr>
            <p:nvPr/>
          </p:nvSpPr>
          <p:spPr bwMode="auto">
            <a:xfrm>
              <a:off x="1228726" y="2644775"/>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187" name="Rectangle 17"/>
            <p:cNvSpPr>
              <a:spLocks noChangeArrowheads="1"/>
            </p:cNvSpPr>
            <p:nvPr/>
          </p:nvSpPr>
          <p:spPr bwMode="auto">
            <a:xfrm>
              <a:off x="1228726" y="2297113"/>
              <a:ext cx="1027112"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1035" name="Rectangle 18"/>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36" name="Rectangle 19"/>
            <p:cNvSpPr>
              <a:spLocks noChangeArrowheads="1"/>
            </p:cNvSpPr>
            <p:nvPr/>
          </p:nvSpPr>
          <p:spPr bwMode="auto">
            <a:xfrm>
              <a:off x="1228725" y="36718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37" name="Rectangle 20"/>
            <p:cNvSpPr>
              <a:spLocks noChangeArrowheads="1"/>
            </p:cNvSpPr>
            <p:nvPr/>
          </p:nvSpPr>
          <p:spPr bwMode="auto">
            <a:xfrm>
              <a:off x="715963" y="2297112"/>
              <a:ext cx="512762"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38" name="Rectangle 21"/>
            <p:cNvSpPr>
              <a:spLocks noChangeArrowheads="1"/>
            </p:cNvSpPr>
            <p:nvPr/>
          </p:nvSpPr>
          <p:spPr bwMode="auto">
            <a:xfrm>
              <a:off x="715963" y="2644775"/>
              <a:ext cx="512762" cy="1651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39" name="Rectangle 22"/>
            <p:cNvSpPr>
              <a:spLocks noChangeArrowheads="1"/>
            </p:cNvSpPr>
            <p:nvPr/>
          </p:nvSpPr>
          <p:spPr bwMode="auto">
            <a:xfrm>
              <a:off x="715963" y="3671887"/>
              <a:ext cx="512762" cy="16668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40" name="Rectangle 23"/>
            <p:cNvSpPr>
              <a:spLocks noChangeArrowheads="1"/>
            </p:cNvSpPr>
            <p:nvPr/>
          </p:nvSpPr>
          <p:spPr bwMode="auto">
            <a:xfrm>
              <a:off x="881063" y="2281237"/>
              <a:ext cx="1698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1041" name="Rectangle 24"/>
            <p:cNvSpPr>
              <a:spLocks noChangeArrowheads="1"/>
            </p:cNvSpPr>
            <p:nvPr/>
          </p:nvSpPr>
          <p:spPr bwMode="auto">
            <a:xfrm>
              <a:off x="881063" y="2628900"/>
              <a:ext cx="1698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1042" name="Rectangle 25"/>
            <p:cNvSpPr>
              <a:spLocks noChangeArrowheads="1"/>
            </p:cNvSpPr>
            <p:nvPr/>
          </p:nvSpPr>
          <p:spPr bwMode="auto">
            <a:xfrm>
              <a:off x="881063" y="3656012"/>
              <a:ext cx="1698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1043" name="Rectangle 26"/>
            <p:cNvSpPr>
              <a:spLocks noChangeArrowheads="1"/>
            </p:cNvSpPr>
            <p:nvPr/>
          </p:nvSpPr>
          <p:spPr bwMode="auto">
            <a:xfrm>
              <a:off x="1576388" y="2054225"/>
              <a:ext cx="349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Cache</a:t>
              </a:r>
              <a:endParaRPr lang="en-CA" altLang="en-US" sz="2400">
                <a:latin typeface="Corbel" panose="020B0503020204020204" pitchFamily="34" charset="0"/>
              </a:endParaRPr>
            </a:p>
          </p:txBody>
        </p:sp>
        <p:sp>
          <p:nvSpPr>
            <p:cNvPr id="41044" name="Rectangle 58"/>
            <p:cNvSpPr>
              <a:spLocks noChangeArrowheads="1"/>
            </p:cNvSpPr>
            <p:nvPr/>
          </p:nvSpPr>
          <p:spPr bwMode="auto">
            <a:xfrm>
              <a:off x="1319213" y="2735262"/>
              <a:ext cx="846137"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45" name="Rectangle 56"/>
            <p:cNvSpPr>
              <a:spLocks noChangeArrowheads="1"/>
            </p:cNvSpPr>
            <p:nvPr/>
          </p:nvSpPr>
          <p:spPr bwMode="auto">
            <a:xfrm>
              <a:off x="1319213" y="2387600"/>
              <a:ext cx="846137"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46" name="Rectangle 60"/>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47" name="Rectangle 61"/>
            <p:cNvSpPr>
              <a:spLocks noChangeArrowheads="1"/>
            </p:cNvSpPr>
            <p:nvPr/>
          </p:nvSpPr>
          <p:spPr bwMode="auto">
            <a:xfrm>
              <a:off x="1319213" y="3762375"/>
              <a:ext cx="846137" cy="166687"/>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48" name="Rectangle 59"/>
            <p:cNvSpPr>
              <a:spLocks noChangeArrowheads="1"/>
            </p:cNvSpPr>
            <p:nvPr/>
          </p:nvSpPr>
          <p:spPr bwMode="auto">
            <a:xfrm>
              <a:off x="1319213" y="2735262"/>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49" name="Rectangle 62"/>
            <p:cNvSpPr>
              <a:spLocks noChangeArrowheads="1"/>
            </p:cNvSpPr>
            <p:nvPr/>
          </p:nvSpPr>
          <p:spPr bwMode="auto">
            <a:xfrm>
              <a:off x="1531938" y="2386012"/>
              <a:ext cx="438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0</a:t>
              </a:r>
              <a:endParaRPr lang="en-CA" altLang="en-US" sz="2400">
                <a:latin typeface="Corbel" panose="020B0503020204020204" pitchFamily="34" charset="0"/>
              </a:endParaRPr>
            </a:p>
          </p:txBody>
        </p:sp>
        <p:sp>
          <p:nvSpPr>
            <p:cNvPr id="41050" name="Rectangle 63"/>
            <p:cNvSpPr>
              <a:spLocks noChangeArrowheads="1"/>
            </p:cNvSpPr>
            <p:nvPr/>
          </p:nvSpPr>
          <p:spPr bwMode="auto">
            <a:xfrm>
              <a:off x="1531938" y="2719387"/>
              <a:ext cx="438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1</a:t>
              </a:r>
              <a:endParaRPr lang="en-CA" altLang="en-US" sz="2400">
                <a:latin typeface="Corbel" panose="020B0503020204020204" pitchFamily="34" charset="0"/>
              </a:endParaRPr>
            </a:p>
          </p:txBody>
        </p:sp>
        <p:sp>
          <p:nvSpPr>
            <p:cNvPr id="41051" name="Rectangle 64"/>
            <p:cNvSpPr>
              <a:spLocks noChangeArrowheads="1"/>
            </p:cNvSpPr>
            <p:nvPr/>
          </p:nvSpPr>
          <p:spPr bwMode="auto">
            <a:xfrm>
              <a:off x="1455738" y="3746500"/>
              <a:ext cx="577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127</a:t>
              </a:r>
              <a:endParaRPr lang="en-CA" altLang="en-US" sz="2400">
                <a:latin typeface="Corbel" panose="020B0503020204020204" pitchFamily="34" charset="0"/>
              </a:endParaRPr>
            </a:p>
          </p:txBody>
        </p:sp>
        <p:sp>
          <p:nvSpPr>
            <p:cNvPr id="41052" name="Line 90"/>
            <p:cNvSpPr>
              <a:spLocks noChangeShapeType="1"/>
            </p:cNvSpPr>
            <p:nvPr/>
          </p:nvSpPr>
          <p:spPr bwMode="auto">
            <a:xfrm flipV="1">
              <a:off x="1228725" y="29908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3" name="Line 91"/>
            <p:cNvSpPr>
              <a:spLocks noChangeShapeType="1"/>
            </p:cNvSpPr>
            <p:nvPr/>
          </p:nvSpPr>
          <p:spPr bwMode="auto">
            <a:xfrm flipV="1">
              <a:off x="1228725" y="3368675"/>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4" name="Line 92"/>
            <p:cNvSpPr>
              <a:spLocks noChangeShapeType="1"/>
            </p:cNvSpPr>
            <p:nvPr/>
          </p:nvSpPr>
          <p:spPr bwMode="auto">
            <a:xfrm flipV="1">
              <a:off x="2255838" y="29908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5" name="Line 93"/>
            <p:cNvSpPr>
              <a:spLocks noChangeShapeType="1"/>
            </p:cNvSpPr>
            <p:nvPr/>
          </p:nvSpPr>
          <p:spPr bwMode="auto">
            <a:xfrm flipV="1">
              <a:off x="2255838" y="3368675"/>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6" name="Line 94"/>
            <p:cNvSpPr>
              <a:spLocks noChangeShapeType="1"/>
            </p:cNvSpPr>
            <p:nvPr/>
          </p:nvSpPr>
          <p:spPr bwMode="auto">
            <a:xfrm flipH="1">
              <a:off x="1184275" y="3263900"/>
              <a:ext cx="90488"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7" name="Line 95"/>
            <p:cNvSpPr>
              <a:spLocks noChangeShapeType="1"/>
            </p:cNvSpPr>
            <p:nvPr/>
          </p:nvSpPr>
          <p:spPr bwMode="auto">
            <a:xfrm flipH="1">
              <a:off x="1184275" y="3338512"/>
              <a:ext cx="90488"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8" name="Line 96"/>
            <p:cNvSpPr>
              <a:spLocks noChangeShapeType="1"/>
            </p:cNvSpPr>
            <p:nvPr/>
          </p:nvSpPr>
          <p:spPr bwMode="auto">
            <a:xfrm flipH="1">
              <a:off x="2211388" y="3263900"/>
              <a:ext cx="90487"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9" name="Line 97"/>
            <p:cNvSpPr>
              <a:spLocks noChangeShapeType="1"/>
            </p:cNvSpPr>
            <p:nvPr/>
          </p:nvSpPr>
          <p:spPr bwMode="auto">
            <a:xfrm flipH="1">
              <a:off x="2211388" y="3338512"/>
              <a:ext cx="90487"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0" name="Rectangle 117"/>
            <p:cNvSpPr>
              <a:spLocks noChangeArrowheads="1"/>
            </p:cNvSpPr>
            <p:nvPr/>
          </p:nvSpPr>
          <p:spPr bwMode="auto">
            <a:xfrm>
              <a:off x="1228725" y="2644775"/>
              <a:ext cx="1027113" cy="3460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61" name="Rectangle 57"/>
            <p:cNvSpPr>
              <a:spLocks noChangeArrowheads="1"/>
            </p:cNvSpPr>
            <p:nvPr/>
          </p:nvSpPr>
          <p:spPr bwMode="auto">
            <a:xfrm>
              <a:off x="1319213" y="2387600"/>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457200" y="152400"/>
            <a:ext cx="8229600" cy="1251062"/>
          </a:xfrm>
        </p:spPr>
        <p:txBody>
          <a:bodyPr/>
          <a:lstStyle/>
          <a:p>
            <a:pPr eaLnBrk="1" fontAlgn="auto" hangingPunct="1">
              <a:spcAft>
                <a:spcPts val="0"/>
              </a:spcAft>
              <a:defRPr/>
            </a:pPr>
            <a:r>
              <a:rPr lang="en-US">
                <a:solidFill>
                  <a:schemeClr val="accent1">
                    <a:satMod val="150000"/>
                  </a:schemeClr>
                </a:solidFill>
              </a:rPr>
              <a:t>Set-Associative mapping</a:t>
            </a:r>
          </a:p>
        </p:txBody>
      </p:sp>
      <p:sp>
        <p:nvSpPr>
          <p:cNvPr id="41987" name="Text Box 192"/>
          <p:cNvSpPr txBox="1">
            <a:spLocks noChangeArrowheads="1"/>
          </p:cNvSpPr>
          <p:nvPr/>
        </p:nvSpPr>
        <p:spPr bwMode="auto">
          <a:xfrm>
            <a:off x="4124325" y="1543050"/>
            <a:ext cx="4659313"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a:solidFill>
                  <a:schemeClr val="accent2"/>
                </a:solidFill>
                <a:latin typeface="Corbel" panose="020B0503020204020204" pitchFamily="34" charset="0"/>
              </a:rPr>
              <a:t>Blocks of cache are grouped into sets. </a:t>
            </a:r>
          </a:p>
          <a:p>
            <a:pPr eaLnBrk="1" hangingPunct="1"/>
            <a:r>
              <a:rPr lang="en-US" altLang="en-US" sz="1600" i="1">
                <a:solidFill>
                  <a:schemeClr val="accent2"/>
                </a:solidFill>
                <a:latin typeface="Corbel" panose="020B0503020204020204" pitchFamily="34" charset="0"/>
              </a:rPr>
              <a:t>Mapping function allows a block of the main </a:t>
            </a:r>
          </a:p>
          <a:p>
            <a:pPr eaLnBrk="1" hangingPunct="1"/>
            <a:r>
              <a:rPr lang="en-US" altLang="en-US" sz="1600" i="1">
                <a:solidFill>
                  <a:schemeClr val="accent2"/>
                </a:solidFill>
                <a:latin typeface="Corbel" panose="020B0503020204020204" pitchFamily="34" charset="0"/>
              </a:rPr>
              <a:t>memory to reside in any block of a specific set.</a:t>
            </a:r>
          </a:p>
          <a:p>
            <a:pPr eaLnBrk="1" hangingPunct="1"/>
            <a:r>
              <a:rPr lang="en-US" altLang="en-US" sz="1600" i="1">
                <a:solidFill>
                  <a:schemeClr val="accent2"/>
                </a:solidFill>
                <a:latin typeface="Corbel" panose="020B0503020204020204" pitchFamily="34" charset="0"/>
              </a:rPr>
              <a:t>Divide the cache into 64 sets, with two blocks per set. </a:t>
            </a:r>
          </a:p>
          <a:p>
            <a:pPr eaLnBrk="1" hangingPunct="1"/>
            <a:r>
              <a:rPr lang="en-US" altLang="en-US" sz="1600" i="1">
                <a:solidFill>
                  <a:schemeClr val="accent2"/>
                </a:solidFill>
                <a:latin typeface="Corbel" panose="020B0503020204020204" pitchFamily="34" charset="0"/>
              </a:rPr>
              <a:t>Memory block 0, 64, 128 etc. map to block 0, and they </a:t>
            </a:r>
          </a:p>
          <a:p>
            <a:pPr eaLnBrk="1" hangingPunct="1"/>
            <a:r>
              <a:rPr lang="en-US" altLang="en-US" sz="1600" i="1">
                <a:solidFill>
                  <a:schemeClr val="accent2"/>
                </a:solidFill>
                <a:latin typeface="Corbel" panose="020B0503020204020204" pitchFamily="34" charset="0"/>
              </a:rPr>
              <a:t>can occupy either of the two positions.</a:t>
            </a:r>
          </a:p>
          <a:p>
            <a:pPr eaLnBrk="1" hangingPunct="1"/>
            <a:r>
              <a:rPr lang="en-US" altLang="en-US" sz="1600" i="1">
                <a:solidFill>
                  <a:schemeClr val="accent2"/>
                </a:solidFill>
                <a:latin typeface="Corbel" panose="020B0503020204020204" pitchFamily="34" charset="0"/>
              </a:rPr>
              <a:t>Memory address is divided into three fields:</a:t>
            </a:r>
          </a:p>
          <a:p>
            <a:pPr eaLnBrk="1" hangingPunct="1"/>
            <a:r>
              <a:rPr lang="en-US" altLang="en-US" sz="1600" i="1">
                <a:solidFill>
                  <a:schemeClr val="accent2"/>
                </a:solidFill>
                <a:latin typeface="Corbel" panose="020B0503020204020204" pitchFamily="34" charset="0"/>
              </a:rPr>
              <a:t>      - 6 bit field determines the set number.</a:t>
            </a:r>
          </a:p>
          <a:p>
            <a:pPr eaLnBrk="1" hangingPunct="1"/>
            <a:r>
              <a:rPr lang="en-US" altLang="en-US" sz="1600" i="1">
                <a:solidFill>
                  <a:schemeClr val="accent2"/>
                </a:solidFill>
                <a:latin typeface="Corbel" panose="020B0503020204020204" pitchFamily="34" charset="0"/>
              </a:rPr>
              <a:t>      - High order 6 bit fields are compared to the tag</a:t>
            </a:r>
          </a:p>
          <a:p>
            <a:pPr eaLnBrk="1" hangingPunct="1"/>
            <a:r>
              <a:rPr lang="en-US" altLang="en-US" sz="1600" i="1">
                <a:solidFill>
                  <a:schemeClr val="accent2"/>
                </a:solidFill>
                <a:latin typeface="Corbel" panose="020B0503020204020204" pitchFamily="34" charset="0"/>
              </a:rPr>
              <a:t>         fields of the two blocks in a set.</a:t>
            </a:r>
          </a:p>
          <a:p>
            <a:pPr eaLnBrk="1" hangingPunct="1"/>
            <a:r>
              <a:rPr lang="en-US" altLang="en-US" sz="1600" i="1">
                <a:solidFill>
                  <a:schemeClr val="accent2"/>
                </a:solidFill>
                <a:latin typeface="Corbel" panose="020B0503020204020204" pitchFamily="34" charset="0"/>
              </a:rPr>
              <a:t>Set-associative mapping combination of direct and </a:t>
            </a:r>
          </a:p>
          <a:p>
            <a:pPr eaLnBrk="1" hangingPunct="1"/>
            <a:r>
              <a:rPr lang="en-US" altLang="en-US" sz="1600" i="1">
                <a:solidFill>
                  <a:schemeClr val="accent2"/>
                </a:solidFill>
                <a:latin typeface="Corbel" panose="020B0503020204020204" pitchFamily="34" charset="0"/>
              </a:rPr>
              <a:t>associative mapping. </a:t>
            </a:r>
          </a:p>
          <a:p>
            <a:pPr eaLnBrk="1" hangingPunct="1"/>
            <a:r>
              <a:rPr lang="en-US" altLang="en-US" sz="1600" i="1">
                <a:solidFill>
                  <a:schemeClr val="accent2"/>
                </a:solidFill>
                <a:latin typeface="Corbel" panose="020B0503020204020204" pitchFamily="34" charset="0"/>
              </a:rPr>
              <a:t>Number of blocks per set is a design parameter. </a:t>
            </a:r>
          </a:p>
          <a:p>
            <a:pPr eaLnBrk="1" hangingPunct="1"/>
            <a:r>
              <a:rPr lang="en-US" altLang="en-US" sz="1600" i="1">
                <a:solidFill>
                  <a:schemeClr val="accent2"/>
                </a:solidFill>
                <a:latin typeface="Corbel" panose="020B0503020204020204" pitchFamily="34" charset="0"/>
              </a:rPr>
              <a:t>     - One extreme is to have all the blocks in one set,</a:t>
            </a:r>
          </a:p>
          <a:p>
            <a:pPr eaLnBrk="1" hangingPunct="1"/>
            <a:r>
              <a:rPr lang="en-US" altLang="en-US" sz="1600" i="1">
                <a:solidFill>
                  <a:schemeClr val="accent2"/>
                </a:solidFill>
                <a:latin typeface="Corbel" panose="020B0503020204020204" pitchFamily="34" charset="0"/>
              </a:rPr>
              <a:t>        requiring no set bits (fully associative mapping).</a:t>
            </a:r>
          </a:p>
          <a:p>
            <a:pPr eaLnBrk="1" hangingPunct="1"/>
            <a:r>
              <a:rPr lang="en-US" altLang="en-US" sz="1600" i="1">
                <a:solidFill>
                  <a:schemeClr val="accent2"/>
                </a:solidFill>
                <a:latin typeface="Corbel" panose="020B0503020204020204" pitchFamily="34" charset="0"/>
              </a:rPr>
              <a:t>     - Other extreme is to have one block per set, is </a:t>
            </a:r>
          </a:p>
          <a:p>
            <a:pPr eaLnBrk="1" hangingPunct="1"/>
            <a:r>
              <a:rPr lang="en-US" altLang="en-US" sz="1600" i="1">
                <a:solidFill>
                  <a:schemeClr val="accent2"/>
                </a:solidFill>
                <a:latin typeface="Corbel" panose="020B0503020204020204" pitchFamily="34" charset="0"/>
              </a:rPr>
              <a:t>        the same as direct mapping. </a:t>
            </a:r>
          </a:p>
        </p:txBody>
      </p:sp>
      <p:grpSp>
        <p:nvGrpSpPr>
          <p:cNvPr id="41988" name="Group 152"/>
          <p:cNvGrpSpPr>
            <a:grpSpLocks/>
          </p:cNvGrpSpPr>
          <p:nvPr/>
        </p:nvGrpSpPr>
        <p:grpSpPr bwMode="auto">
          <a:xfrm>
            <a:off x="533400" y="1524000"/>
            <a:ext cx="3365500" cy="5213350"/>
            <a:chOff x="715963" y="1524000"/>
            <a:chExt cx="3365500" cy="5213350"/>
          </a:xfrm>
        </p:grpSpPr>
        <p:sp>
          <p:nvSpPr>
            <p:cNvPr id="154" name="Rectangle 116"/>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fontAlgn="auto">
                <a:spcBef>
                  <a:spcPts val="0"/>
                </a:spcBef>
                <a:spcAft>
                  <a:spcPts val="0"/>
                </a:spcAft>
                <a:defRPr/>
              </a:pPr>
              <a:endParaRPr lang="en-US">
                <a:latin typeface="+mn-lt"/>
              </a:endParaRPr>
            </a:p>
          </p:txBody>
        </p:sp>
        <p:sp>
          <p:nvSpPr>
            <p:cNvPr id="155" name="Rectangle 4"/>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fontAlgn="auto">
                <a:spcBef>
                  <a:spcPts val="0"/>
                </a:spcBef>
                <a:spcAft>
                  <a:spcPts val="0"/>
                </a:spcAft>
                <a:defRPr/>
              </a:pPr>
              <a:endParaRPr lang="en-US">
                <a:latin typeface="+mn-lt"/>
              </a:endParaRPr>
            </a:p>
          </p:txBody>
        </p:sp>
        <p:sp>
          <p:nvSpPr>
            <p:cNvPr id="156" name="Rectangle 5"/>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009" name="Rectangle 6"/>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10" name="Rectangle 7"/>
            <p:cNvSpPr>
              <a:spLocks noChangeArrowheads="1"/>
            </p:cNvSpPr>
            <p:nvPr/>
          </p:nvSpPr>
          <p:spPr bwMode="auto">
            <a:xfrm>
              <a:off x="3009900" y="2960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59" name="Rectangle 8"/>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160" name="Rectangle 9"/>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013" name="Rectangle 10"/>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14" name="Rectangle 11"/>
            <p:cNvSpPr>
              <a:spLocks noChangeArrowheads="1"/>
            </p:cNvSpPr>
            <p:nvPr/>
          </p:nvSpPr>
          <p:spPr bwMode="auto">
            <a:xfrm>
              <a:off x="3009900" y="468312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63" name="Rectangle 12"/>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164" name="Rectangle 13"/>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017" name="Rectangle 14"/>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18" name="Rectangle 15"/>
            <p:cNvSpPr>
              <a:spLocks noChangeArrowheads="1"/>
            </p:cNvSpPr>
            <p:nvPr/>
          </p:nvSpPr>
          <p:spPr bwMode="auto">
            <a:xfrm>
              <a:off x="3009900" y="6389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nvGrpSpPr>
            <p:cNvPr id="42019" name="Group 121"/>
            <p:cNvGrpSpPr>
              <a:grpSpLocks/>
            </p:cNvGrpSpPr>
            <p:nvPr/>
          </p:nvGrpSpPr>
          <p:grpSpPr bwMode="auto">
            <a:xfrm>
              <a:off x="2495559" y="1630362"/>
              <a:ext cx="463551" cy="288925"/>
              <a:chOff x="2827" y="530"/>
              <a:chExt cx="292" cy="182"/>
            </a:xfrm>
          </p:grpSpPr>
          <p:sp>
            <p:nvSpPr>
              <p:cNvPr id="42113" name="Rectangle 27"/>
              <p:cNvSpPr>
                <a:spLocks noChangeArrowheads="1"/>
              </p:cNvSpPr>
              <p:nvPr/>
            </p:nvSpPr>
            <p:spPr bwMode="auto">
              <a:xfrm>
                <a:off x="2874" y="530"/>
                <a:ext cx="1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Main</a:t>
                </a:r>
                <a:endParaRPr lang="en-CA" altLang="en-US" sz="2400">
                  <a:latin typeface="Corbel" panose="020B0503020204020204" pitchFamily="34" charset="0"/>
                </a:endParaRPr>
              </a:p>
            </p:txBody>
          </p:sp>
          <p:sp>
            <p:nvSpPr>
              <p:cNvPr id="42114" name="Rectangle 28"/>
              <p:cNvSpPr>
                <a:spLocks noChangeArrowheads="1"/>
              </p:cNvSpPr>
              <p:nvPr/>
            </p:nvSpPr>
            <p:spPr bwMode="auto">
              <a:xfrm>
                <a:off x="2827" y="606"/>
                <a:ext cx="2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memory</a:t>
                </a:r>
                <a:endParaRPr lang="en-CA" altLang="en-US" sz="2400">
                  <a:latin typeface="Corbel" panose="020B0503020204020204" pitchFamily="34" charset="0"/>
                </a:endParaRPr>
              </a:p>
            </p:txBody>
          </p:sp>
        </p:grpSp>
        <p:sp>
          <p:nvSpPr>
            <p:cNvPr id="42020" name="Rectangle 30"/>
            <p:cNvSpPr>
              <a:spLocks noChangeArrowheads="1"/>
            </p:cNvSpPr>
            <p:nvPr/>
          </p:nvSpPr>
          <p:spPr bwMode="auto">
            <a:xfrm>
              <a:off x="3084513" y="1676400"/>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1" name="Rectangle 29"/>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2" name="Rectangle 31"/>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3" name="Rectangle 32"/>
            <p:cNvSpPr>
              <a:spLocks noChangeArrowheads="1"/>
            </p:cNvSpPr>
            <p:nvPr/>
          </p:nvSpPr>
          <p:spPr bwMode="auto">
            <a:xfrm>
              <a:off x="3084513" y="20240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4" name="Rectangle 33"/>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5" name="Rectangle 34"/>
            <p:cNvSpPr>
              <a:spLocks noChangeArrowheads="1"/>
            </p:cNvSpPr>
            <p:nvPr/>
          </p:nvSpPr>
          <p:spPr bwMode="auto">
            <a:xfrm>
              <a:off x="3084513" y="3051175"/>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6" name="Rectangle 35"/>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7" name="Rectangle 36"/>
            <p:cNvSpPr>
              <a:spLocks noChangeArrowheads="1"/>
            </p:cNvSpPr>
            <p:nvPr/>
          </p:nvSpPr>
          <p:spPr bwMode="auto">
            <a:xfrm>
              <a:off x="3084513" y="3398837"/>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8" name="Rectangle 37"/>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9" name="Rectangle 38"/>
            <p:cNvSpPr>
              <a:spLocks noChangeArrowheads="1"/>
            </p:cNvSpPr>
            <p:nvPr/>
          </p:nvSpPr>
          <p:spPr bwMode="auto">
            <a:xfrm>
              <a:off x="3084513" y="3746500"/>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0" name="Rectangle 39"/>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1" name="Rectangle 40"/>
            <p:cNvSpPr>
              <a:spLocks noChangeArrowheads="1"/>
            </p:cNvSpPr>
            <p:nvPr/>
          </p:nvSpPr>
          <p:spPr bwMode="auto">
            <a:xfrm>
              <a:off x="3084513" y="477361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2" name="Rectangle 41"/>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3" name="Rectangle 42"/>
            <p:cNvSpPr>
              <a:spLocks noChangeArrowheads="1"/>
            </p:cNvSpPr>
            <p:nvPr/>
          </p:nvSpPr>
          <p:spPr bwMode="auto">
            <a:xfrm>
              <a:off x="3084513" y="5105400"/>
              <a:ext cx="862012" cy="182562"/>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4" name="Rectangle 43"/>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5" name="Rectangle 44"/>
            <p:cNvSpPr>
              <a:spLocks noChangeArrowheads="1"/>
            </p:cNvSpPr>
            <p:nvPr/>
          </p:nvSpPr>
          <p:spPr bwMode="auto">
            <a:xfrm>
              <a:off x="3084513" y="545306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6" name="Rectangle 45"/>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7" name="Rectangle 46"/>
            <p:cNvSpPr>
              <a:spLocks noChangeArrowheads="1"/>
            </p:cNvSpPr>
            <p:nvPr/>
          </p:nvSpPr>
          <p:spPr bwMode="auto">
            <a:xfrm>
              <a:off x="3084513" y="64817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8" name="Rectangle 47"/>
            <p:cNvSpPr>
              <a:spLocks noChangeArrowheads="1"/>
            </p:cNvSpPr>
            <p:nvPr/>
          </p:nvSpPr>
          <p:spPr bwMode="auto">
            <a:xfrm>
              <a:off x="3311525" y="1674812"/>
              <a:ext cx="5466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0</a:t>
              </a:r>
              <a:endParaRPr lang="en-CA" altLang="en-US" sz="1200" b="1">
                <a:latin typeface="Corbel" panose="020B0503020204020204" pitchFamily="34" charset="0"/>
              </a:endParaRPr>
            </a:p>
          </p:txBody>
        </p:sp>
        <p:sp>
          <p:nvSpPr>
            <p:cNvPr id="42039" name="Rectangle 48"/>
            <p:cNvSpPr>
              <a:spLocks noChangeArrowheads="1"/>
            </p:cNvSpPr>
            <p:nvPr/>
          </p:nvSpPr>
          <p:spPr bwMode="auto">
            <a:xfrm>
              <a:off x="3311525" y="2022475"/>
              <a:ext cx="5466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a:t>
              </a:r>
              <a:endParaRPr lang="en-CA" altLang="en-US" sz="1200" b="1">
                <a:latin typeface="Corbel" panose="020B0503020204020204" pitchFamily="34" charset="0"/>
              </a:endParaRPr>
            </a:p>
          </p:txBody>
        </p:sp>
        <p:sp>
          <p:nvSpPr>
            <p:cNvPr id="42040" name="Rectangle 49"/>
            <p:cNvSpPr>
              <a:spLocks noChangeArrowheads="1"/>
            </p:cNvSpPr>
            <p:nvPr/>
          </p:nvSpPr>
          <p:spPr bwMode="auto">
            <a:xfrm>
              <a:off x="3235325" y="3049587"/>
              <a:ext cx="6315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63</a:t>
              </a:r>
              <a:endParaRPr lang="en-CA" altLang="en-US" sz="1200" b="1">
                <a:latin typeface="Corbel" panose="020B0503020204020204" pitchFamily="34" charset="0"/>
              </a:endParaRPr>
            </a:p>
          </p:txBody>
        </p:sp>
        <p:sp>
          <p:nvSpPr>
            <p:cNvPr id="42041" name="Rectangle 50"/>
            <p:cNvSpPr>
              <a:spLocks noChangeArrowheads="1"/>
            </p:cNvSpPr>
            <p:nvPr/>
          </p:nvSpPr>
          <p:spPr bwMode="auto">
            <a:xfrm>
              <a:off x="3235325" y="3397250"/>
              <a:ext cx="6315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64</a:t>
              </a:r>
              <a:endParaRPr lang="en-CA" altLang="en-US" sz="1200" b="1">
                <a:latin typeface="Corbel" panose="020B0503020204020204" pitchFamily="34" charset="0"/>
              </a:endParaRPr>
            </a:p>
          </p:txBody>
        </p:sp>
        <p:sp>
          <p:nvSpPr>
            <p:cNvPr id="42042" name="Rectangle 51"/>
            <p:cNvSpPr>
              <a:spLocks noChangeArrowheads="1"/>
            </p:cNvSpPr>
            <p:nvPr/>
          </p:nvSpPr>
          <p:spPr bwMode="auto">
            <a:xfrm>
              <a:off x="3235325" y="3730625"/>
              <a:ext cx="6315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65</a:t>
              </a:r>
              <a:endParaRPr lang="en-CA" altLang="en-US" sz="1200" b="1">
                <a:latin typeface="Corbel" panose="020B0503020204020204" pitchFamily="34" charset="0"/>
              </a:endParaRPr>
            </a:p>
          </p:txBody>
        </p:sp>
        <p:sp>
          <p:nvSpPr>
            <p:cNvPr id="42043" name="Rectangle 52"/>
            <p:cNvSpPr>
              <a:spLocks noChangeArrowheads="1"/>
            </p:cNvSpPr>
            <p:nvPr/>
          </p:nvSpPr>
          <p:spPr bwMode="auto">
            <a:xfrm>
              <a:off x="3235325" y="4800600"/>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127</a:t>
              </a:r>
              <a:endParaRPr lang="en-CA" altLang="en-US" sz="1200" b="1">
                <a:latin typeface="Corbel" panose="020B0503020204020204" pitchFamily="34" charset="0"/>
              </a:endParaRPr>
            </a:p>
          </p:txBody>
        </p:sp>
        <p:sp>
          <p:nvSpPr>
            <p:cNvPr id="42044" name="Rectangle 53"/>
            <p:cNvSpPr>
              <a:spLocks noChangeArrowheads="1"/>
            </p:cNvSpPr>
            <p:nvPr/>
          </p:nvSpPr>
          <p:spPr bwMode="auto">
            <a:xfrm>
              <a:off x="3235325" y="5105400"/>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128</a:t>
              </a:r>
              <a:endParaRPr lang="en-CA" altLang="en-US" sz="1200" b="1">
                <a:latin typeface="Corbel" panose="020B0503020204020204" pitchFamily="34" charset="0"/>
              </a:endParaRPr>
            </a:p>
          </p:txBody>
        </p:sp>
        <p:sp>
          <p:nvSpPr>
            <p:cNvPr id="42045" name="Rectangle 54"/>
            <p:cNvSpPr>
              <a:spLocks noChangeArrowheads="1"/>
            </p:cNvSpPr>
            <p:nvPr/>
          </p:nvSpPr>
          <p:spPr bwMode="auto">
            <a:xfrm>
              <a:off x="3235325" y="5453062"/>
              <a:ext cx="716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a:t>
              </a:r>
              <a:r>
                <a:rPr lang="en-CA" altLang="en-US" sz="1200">
                  <a:solidFill>
                    <a:srgbClr val="000000"/>
                  </a:solidFill>
                  <a:latin typeface="Nimbus Roman No9 L"/>
                </a:rPr>
                <a:t> </a:t>
              </a:r>
              <a:r>
                <a:rPr lang="en-CA" altLang="en-US" sz="1200" b="1">
                  <a:solidFill>
                    <a:srgbClr val="000000"/>
                  </a:solidFill>
                  <a:latin typeface="Nimbus Roman No9 L"/>
                </a:rPr>
                <a:t>129</a:t>
              </a:r>
              <a:endParaRPr lang="en-CA" altLang="en-US" sz="1200" b="1">
                <a:latin typeface="Corbel" panose="020B0503020204020204" pitchFamily="34" charset="0"/>
              </a:endParaRPr>
            </a:p>
          </p:txBody>
        </p:sp>
        <p:sp>
          <p:nvSpPr>
            <p:cNvPr id="42046" name="Rectangle 55"/>
            <p:cNvSpPr>
              <a:spLocks noChangeArrowheads="1"/>
            </p:cNvSpPr>
            <p:nvPr/>
          </p:nvSpPr>
          <p:spPr bwMode="auto">
            <a:xfrm>
              <a:off x="3205163" y="6480175"/>
              <a:ext cx="73738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b="1">
                  <a:solidFill>
                    <a:srgbClr val="000000"/>
                  </a:solidFill>
                  <a:latin typeface="Nimbus Roman No9 L"/>
                </a:rPr>
                <a:t>Block 4095</a:t>
              </a:r>
              <a:endParaRPr lang="en-CA" altLang="en-US" sz="2400" b="1">
                <a:latin typeface="Corbel" panose="020B0503020204020204" pitchFamily="34" charset="0"/>
              </a:endParaRPr>
            </a:p>
          </p:txBody>
        </p:sp>
        <p:sp>
          <p:nvSpPr>
            <p:cNvPr id="42047" name="Freeform 65"/>
            <p:cNvSpPr>
              <a:spLocks/>
            </p:cNvSpPr>
            <p:nvPr/>
          </p:nvSpPr>
          <p:spPr bwMode="auto">
            <a:xfrm>
              <a:off x="2352675" y="3000375"/>
              <a:ext cx="544513" cy="271462"/>
            </a:xfrm>
            <a:custGeom>
              <a:avLst/>
              <a:gdLst>
                <a:gd name="T0" fmla="*/ 2147483647 w 36"/>
                <a:gd name="T1" fmla="*/ 2147483647 h 18"/>
                <a:gd name="T2" fmla="*/ 2147483647 w 36"/>
                <a:gd name="T3" fmla="*/ 2147483647 h 18"/>
                <a:gd name="T4" fmla="*/ 2147483647 w 36"/>
                <a:gd name="T5" fmla="*/ 2147483647 h 18"/>
                <a:gd name="T6" fmla="*/ 2147483647 w 36"/>
                <a:gd name="T7" fmla="*/ 909774581 h 18"/>
                <a:gd name="T8" fmla="*/ 2147483647 w 36"/>
                <a:gd name="T9" fmla="*/ 909774581 h 18"/>
                <a:gd name="T10" fmla="*/ 2147483647 w 36"/>
                <a:gd name="T11" fmla="*/ 0 h 18"/>
                <a:gd name="T12" fmla="*/ 0 w 36"/>
                <a:gd name="T13" fmla="*/ 2046989448 h 18"/>
                <a:gd name="T14" fmla="*/ 2147483647 w 36"/>
                <a:gd name="T15" fmla="*/ 2147483647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2048" name="Line 66"/>
            <p:cNvSpPr>
              <a:spLocks noChangeShapeType="1"/>
            </p:cNvSpPr>
            <p:nvPr/>
          </p:nvSpPr>
          <p:spPr bwMode="auto">
            <a:xfrm flipV="1">
              <a:off x="3009900" y="2279650"/>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9" name="Line 67"/>
            <p:cNvSpPr>
              <a:spLocks noChangeShapeType="1"/>
            </p:cNvSpPr>
            <p:nvPr/>
          </p:nvSpPr>
          <p:spPr bwMode="auto">
            <a:xfrm flipV="1">
              <a:off x="3009900" y="26733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0" name="Line 68"/>
            <p:cNvSpPr>
              <a:spLocks noChangeShapeType="1"/>
            </p:cNvSpPr>
            <p:nvPr/>
          </p:nvSpPr>
          <p:spPr bwMode="auto">
            <a:xfrm flipV="1">
              <a:off x="4037013" y="2279650"/>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1" name="Line 69"/>
            <p:cNvSpPr>
              <a:spLocks noChangeShapeType="1"/>
            </p:cNvSpPr>
            <p:nvPr/>
          </p:nvSpPr>
          <p:spPr bwMode="auto">
            <a:xfrm flipV="1">
              <a:off x="4037013" y="26733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2" name="Line 70"/>
            <p:cNvSpPr>
              <a:spLocks noChangeShapeType="1"/>
            </p:cNvSpPr>
            <p:nvPr/>
          </p:nvSpPr>
          <p:spPr bwMode="auto">
            <a:xfrm flipH="1">
              <a:off x="2949575"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3" name="Line 71"/>
            <p:cNvSpPr>
              <a:spLocks noChangeShapeType="1"/>
            </p:cNvSpPr>
            <p:nvPr/>
          </p:nvSpPr>
          <p:spPr bwMode="auto">
            <a:xfrm flipH="1">
              <a:off x="2949575"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4" name="Line 72"/>
            <p:cNvSpPr>
              <a:spLocks noChangeShapeType="1"/>
            </p:cNvSpPr>
            <p:nvPr/>
          </p:nvSpPr>
          <p:spPr bwMode="auto">
            <a:xfrm flipH="1">
              <a:off x="3976688"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5" name="Line 73"/>
            <p:cNvSpPr>
              <a:spLocks noChangeShapeType="1"/>
            </p:cNvSpPr>
            <p:nvPr/>
          </p:nvSpPr>
          <p:spPr bwMode="auto">
            <a:xfrm flipH="1">
              <a:off x="3976688"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6" name="Line 74"/>
            <p:cNvSpPr>
              <a:spLocks noChangeShapeType="1"/>
            </p:cNvSpPr>
            <p:nvPr/>
          </p:nvSpPr>
          <p:spPr bwMode="auto">
            <a:xfrm flipV="1">
              <a:off x="3009900" y="5710237"/>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7" name="Line 75"/>
            <p:cNvSpPr>
              <a:spLocks noChangeShapeType="1"/>
            </p:cNvSpPr>
            <p:nvPr/>
          </p:nvSpPr>
          <p:spPr bwMode="auto">
            <a:xfrm flipV="1">
              <a:off x="3009900" y="6088062"/>
              <a:ext cx="1588"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8" name="Line 76"/>
            <p:cNvSpPr>
              <a:spLocks noChangeShapeType="1"/>
            </p:cNvSpPr>
            <p:nvPr/>
          </p:nvSpPr>
          <p:spPr bwMode="auto">
            <a:xfrm flipV="1">
              <a:off x="4037013" y="5710237"/>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9" name="Line 77"/>
            <p:cNvSpPr>
              <a:spLocks noChangeShapeType="1"/>
            </p:cNvSpPr>
            <p:nvPr/>
          </p:nvSpPr>
          <p:spPr bwMode="auto">
            <a:xfrm flipV="1">
              <a:off x="4037013" y="6088062"/>
              <a:ext cx="1587"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0" name="Line 78"/>
            <p:cNvSpPr>
              <a:spLocks noChangeShapeType="1"/>
            </p:cNvSpPr>
            <p:nvPr/>
          </p:nvSpPr>
          <p:spPr bwMode="auto">
            <a:xfrm flipH="1">
              <a:off x="2949575"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1" name="Line 79"/>
            <p:cNvSpPr>
              <a:spLocks noChangeShapeType="1"/>
            </p:cNvSpPr>
            <p:nvPr/>
          </p:nvSpPr>
          <p:spPr bwMode="auto">
            <a:xfrm flipH="1">
              <a:off x="2949575"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2" name="Line 80"/>
            <p:cNvSpPr>
              <a:spLocks noChangeShapeType="1"/>
            </p:cNvSpPr>
            <p:nvPr/>
          </p:nvSpPr>
          <p:spPr bwMode="auto">
            <a:xfrm flipH="1">
              <a:off x="3976688"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3" name="Line 81"/>
            <p:cNvSpPr>
              <a:spLocks noChangeShapeType="1"/>
            </p:cNvSpPr>
            <p:nvPr/>
          </p:nvSpPr>
          <p:spPr bwMode="auto">
            <a:xfrm flipH="1">
              <a:off x="3976688"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4" name="Line 82"/>
            <p:cNvSpPr>
              <a:spLocks noChangeShapeType="1"/>
            </p:cNvSpPr>
            <p:nvPr/>
          </p:nvSpPr>
          <p:spPr bwMode="auto">
            <a:xfrm flipV="1">
              <a:off x="3009900" y="4002087"/>
              <a:ext cx="1588"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5" name="Line 83"/>
            <p:cNvSpPr>
              <a:spLocks noChangeShapeType="1"/>
            </p:cNvSpPr>
            <p:nvPr/>
          </p:nvSpPr>
          <p:spPr bwMode="auto">
            <a:xfrm flipV="1">
              <a:off x="3009900" y="4379912"/>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6" name="Line 84"/>
            <p:cNvSpPr>
              <a:spLocks noChangeShapeType="1"/>
            </p:cNvSpPr>
            <p:nvPr/>
          </p:nvSpPr>
          <p:spPr bwMode="auto">
            <a:xfrm flipV="1">
              <a:off x="4037013" y="4002087"/>
              <a:ext cx="1587"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7" name="Line 85"/>
            <p:cNvSpPr>
              <a:spLocks noChangeShapeType="1"/>
            </p:cNvSpPr>
            <p:nvPr/>
          </p:nvSpPr>
          <p:spPr bwMode="auto">
            <a:xfrm flipV="1">
              <a:off x="4037013" y="4379912"/>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8" name="Line 86"/>
            <p:cNvSpPr>
              <a:spLocks noChangeShapeType="1"/>
            </p:cNvSpPr>
            <p:nvPr/>
          </p:nvSpPr>
          <p:spPr bwMode="auto">
            <a:xfrm flipH="1">
              <a:off x="2949575"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9" name="Line 87"/>
            <p:cNvSpPr>
              <a:spLocks noChangeShapeType="1"/>
            </p:cNvSpPr>
            <p:nvPr/>
          </p:nvSpPr>
          <p:spPr bwMode="auto">
            <a:xfrm flipH="1">
              <a:off x="2949575"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0" name="Line 88"/>
            <p:cNvSpPr>
              <a:spLocks noChangeShapeType="1"/>
            </p:cNvSpPr>
            <p:nvPr/>
          </p:nvSpPr>
          <p:spPr bwMode="auto">
            <a:xfrm flipH="1">
              <a:off x="3976688"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1" name="Line 89"/>
            <p:cNvSpPr>
              <a:spLocks noChangeShapeType="1"/>
            </p:cNvSpPr>
            <p:nvPr/>
          </p:nvSpPr>
          <p:spPr bwMode="auto">
            <a:xfrm flipH="1">
              <a:off x="3976688"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2072" name="Group 120"/>
            <p:cNvGrpSpPr>
              <a:grpSpLocks/>
            </p:cNvGrpSpPr>
            <p:nvPr/>
          </p:nvGrpSpPr>
          <p:grpSpPr bwMode="auto">
            <a:xfrm>
              <a:off x="860425" y="4910137"/>
              <a:ext cx="1631950" cy="785813"/>
              <a:chOff x="634" y="2853"/>
              <a:chExt cx="1028" cy="495"/>
            </a:xfrm>
          </p:grpSpPr>
          <p:sp>
            <p:nvSpPr>
              <p:cNvPr id="251" name="Rectangle 98"/>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252" name="Line 99"/>
              <p:cNvSpPr>
                <a:spLocks noChangeShapeType="1"/>
              </p:cNvSpPr>
              <p:nvPr/>
            </p:nvSpPr>
            <p:spPr bwMode="auto">
              <a:xfrm flipV="1">
                <a:off x="957"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253" name="Line 100"/>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42104" name="Rectangle 101"/>
              <p:cNvSpPr>
                <a:spLocks noChangeArrowheads="1"/>
              </p:cNvSpPr>
              <p:nvPr/>
            </p:nvSpPr>
            <p:spPr bwMode="auto">
              <a:xfrm>
                <a:off x="1148" y="3015"/>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7</a:t>
                </a:r>
                <a:endParaRPr lang="en-CA" altLang="en-US" sz="2400">
                  <a:latin typeface="Corbel" panose="020B0503020204020204" pitchFamily="34" charset="0"/>
                </a:endParaRPr>
              </a:p>
            </p:txBody>
          </p:sp>
          <p:sp>
            <p:nvSpPr>
              <p:cNvPr id="42105" name="Rectangle 102"/>
              <p:cNvSpPr>
                <a:spLocks noChangeArrowheads="1"/>
              </p:cNvSpPr>
              <p:nvPr/>
            </p:nvSpPr>
            <p:spPr bwMode="auto">
              <a:xfrm>
                <a:off x="1500" y="3015"/>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4</a:t>
                </a:r>
                <a:endParaRPr lang="en-CA" altLang="en-US" sz="2400">
                  <a:latin typeface="Corbel" panose="020B0503020204020204" pitchFamily="34" charset="0"/>
                </a:endParaRPr>
              </a:p>
            </p:txBody>
          </p:sp>
          <p:sp>
            <p:nvSpPr>
              <p:cNvPr id="42106" name="Rectangle 103"/>
              <p:cNvSpPr>
                <a:spLocks noChangeArrowheads="1"/>
              </p:cNvSpPr>
              <p:nvPr/>
            </p:nvSpPr>
            <p:spPr bwMode="auto">
              <a:xfrm>
                <a:off x="787" y="3242"/>
                <a:ext cx="78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Main memory address</a:t>
                </a:r>
                <a:endParaRPr lang="en-CA" altLang="en-US" sz="2400">
                  <a:latin typeface="Corbel" panose="020B0503020204020204" pitchFamily="34" charset="0"/>
                </a:endParaRPr>
              </a:p>
            </p:txBody>
          </p:sp>
          <p:sp>
            <p:nvSpPr>
              <p:cNvPr id="42107" name="Rectangle 104"/>
              <p:cNvSpPr>
                <a:spLocks noChangeArrowheads="1"/>
              </p:cNvSpPr>
              <p:nvPr/>
            </p:nvSpPr>
            <p:spPr bwMode="auto">
              <a:xfrm>
                <a:off x="729" y="2853"/>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t>
                </a:r>
                <a:endParaRPr lang="en-CA" altLang="en-US" sz="2400">
                  <a:latin typeface="Corbel" panose="020B0503020204020204" pitchFamily="34" charset="0"/>
                </a:endParaRPr>
              </a:p>
            </p:txBody>
          </p:sp>
          <p:sp>
            <p:nvSpPr>
              <p:cNvPr id="42108" name="Rectangle 105"/>
              <p:cNvSpPr>
                <a:spLocks noChangeArrowheads="1"/>
              </p:cNvSpPr>
              <p:nvPr/>
            </p:nvSpPr>
            <p:spPr bwMode="auto">
              <a:xfrm>
                <a:off x="776" y="2853"/>
                <a:ext cx="8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ag</a:t>
                </a:r>
                <a:endParaRPr lang="en-CA" altLang="en-US" sz="2400">
                  <a:latin typeface="Corbel" panose="020B0503020204020204" pitchFamily="34" charset="0"/>
                </a:endParaRPr>
              </a:p>
            </p:txBody>
          </p:sp>
          <p:sp>
            <p:nvSpPr>
              <p:cNvPr id="42109" name="Rectangle 106"/>
              <p:cNvSpPr>
                <a:spLocks noChangeArrowheads="1"/>
              </p:cNvSpPr>
              <p:nvPr/>
            </p:nvSpPr>
            <p:spPr bwMode="auto">
              <a:xfrm>
                <a:off x="1071" y="2853"/>
                <a:ext cx="21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a:t>
                </a:r>
                <a:endParaRPr lang="en-CA" altLang="en-US" sz="2400">
                  <a:latin typeface="Corbel" panose="020B0503020204020204" pitchFamily="34" charset="0"/>
                </a:endParaRPr>
              </a:p>
            </p:txBody>
          </p:sp>
          <p:sp>
            <p:nvSpPr>
              <p:cNvPr id="42110" name="Rectangle 107"/>
              <p:cNvSpPr>
                <a:spLocks noChangeArrowheads="1"/>
              </p:cNvSpPr>
              <p:nvPr/>
            </p:nvSpPr>
            <p:spPr bwMode="auto">
              <a:xfrm>
                <a:off x="1433" y="2853"/>
                <a:ext cx="8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W</a:t>
                </a:r>
                <a:endParaRPr lang="en-CA" altLang="en-US" sz="2400">
                  <a:latin typeface="Corbel" panose="020B0503020204020204" pitchFamily="34" charset="0"/>
                </a:endParaRPr>
              </a:p>
            </p:txBody>
          </p:sp>
          <p:sp>
            <p:nvSpPr>
              <p:cNvPr id="42111" name="Rectangle 108"/>
              <p:cNvSpPr>
                <a:spLocks noChangeArrowheads="1"/>
              </p:cNvSpPr>
              <p:nvPr/>
            </p:nvSpPr>
            <p:spPr bwMode="auto">
              <a:xfrm>
                <a:off x="1500" y="2853"/>
                <a:ext cx="11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ord</a:t>
                </a:r>
                <a:endParaRPr lang="en-CA" altLang="en-US" sz="2400">
                  <a:latin typeface="Corbel" panose="020B0503020204020204" pitchFamily="34" charset="0"/>
                </a:endParaRPr>
              </a:p>
            </p:txBody>
          </p:sp>
          <p:sp>
            <p:nvSpPr>
              <p:cNvPr id="42112" name="Rectangle 109"/>
              <p:cNvSpPr>
                <a:spLocks noChangeArrowheads="1"/>
              </p:cNvSpPr>
              <p:nvPr/>
            </p:nvSpPr>
            <p:spPr bwMode="auto">
              <a:xfrm>
                <a:off x="776" y="3015"/>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5</a:t>
                </a:r>
                <a:endParaRPr lang="en-CA" altLang="en-US" sz="2400">
                  <a:latin typeface="Corbel" panose="020B0503020204020204" pitchFamily="34" charset="0"/>
                </a:endParaRPr>
              </a:p>
            </p:txBody>
          </p:sp>
        </p:grpSp>
        <p:sp>
          <p:nvSpPr>
            <p:cNvPr id="42073" name="Rectangle 115"/>
            <p:cNvSpPr>
              <a:spLocks noChangeArrowheads="1"/>
            </p:cNvSpPr>
            <p:nvPr/>
          </p:nvSpPr>
          <p:spPr bwMode="auto">
            <a:xfrm>
              <a:off x="3009900" y="536257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22" name="Rectangle 16"/>
            <p:cNvSpPr>
              <a:spLocks noChangeArrowheads="1"/>
            </p:cNvSpPr>
            <p:nvPr/>
          </p:nvSpPr>
          <p:spPr bwMode="auto">
            <a:xfrm>
              <a:off x="1228726" y="2514600"/>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223" name="Rectangle 17"/>
            <p:cNvSpPr>
              <a:spLocks noChangeArrowheads="1"/>
            </p:cNvSpPr>
            <p:nvPr/>
          </p:nvSpPr>
          <p:spPr bwMode="auto">
            <a:xfrm>
              <a:off x="1249363" y="2166938"/>
              <a:ext cx="1027113"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076" name="Rectangle 18"/>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77" name="Rectangle 19"/>
            <p:cNvSpPr>
              <a:spLocks noChangeArrowheads="1"/>
            </p:cNvSpPr>
            <p:nvPr/>
          </p:nvSpPr>
          <p:spPr bwMode="auto">
            <a:xfrm>
              <a:off x="1228725" y="3671887"/>
              <a:ext cx="1027113" cy="347663"/>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78" name="Rectangle 20"/>
            <p:cNvSpPr>
              <a:spLocks noChangeArrowheads="1"/>
            </p:cNvSpPr>
            <p:nvPr/>
          </p:nvSpPr>
          <p:spPr bwMode="auto">
            <a:xfrm>
              <a:off x="715963" y="2225675"/>
              <a:ext cx="512762"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79" name="Rectangle 21"/>
            <p:cNvSpPr>
              <a:spLocks noChangeArrowheads="1"/>
            </p:cNvSpPr>
            <p:nvPr/>
          </p:nvSpPr>
          <p:spPr bwMode="auto">
            <a:xfrm>
              <a:off x="715963" y="2606675"/>
              <a:ext cx="512762" cy="1651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80" name="Rectangle 22"/>
            <p:cNvSpPr>
              <a:spLocks noChangeArrowheads="1"/>
            </p:cNvSpPr>
            <p:nvPr/>
          </p:nvSpPr>
          <p:spPr bwMode="auto">
            <a:xfrm>
              <a:off x="715963" y="3671887"/>
              <a:ext cx="512762" cy="16668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81" name="Rectangle 23"/>
            <p:cNvSpPr>
              <a:spLocks noChangeArrowheads="1"/>
            </p:cNvSpPr>
            <p:nvPr/>
          </p:nvSpPr>
          <p:spPr bwMode="auto">
            <a:xfrm>
              <a:off x="881063" y="2209800"/>
              <a:ext cx="1698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2082" name="Rectangle 24"/>
            <p:cNvSpPr>
              <a:spLocks noChangeArrowheads="1"/>
            </p:cNvSpPr>
            <p:nvPr/>
          </p:nvSpPr>
          <p:spPr bwMode="auto">
            <a:xfrm>
              <a:off x="881063" y="2590800"/>
              <a:ext cx="1698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2083" name="Rectangle 25"/>
            <p:cNvSpPr>
              <a:spLocks noChangeArrowheads="1"/>
            </p:cNvSpPr>
            <p:nvPr/>
          </p:nvSpPr>
          <p:spPr bwMode="auto">
            <a:xfrm>
              <a:off x="881063" y="3656012"/>
              <a:ext cx="1698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2084" name="Rectangle 26"/>
            <p:cNvSpPr>
              <a:spLocks noChangeArrowheads="1"/>
            </p:cNvSpPr>
            <p:nvPr/>
          </p:nvSpPr>
          <p:spPr bwMode="auto">
            <a:xfrm>
              <a:off x="1576388" y="1524000"/>
              <a:ext cx="349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Cache</a:t>
              </a:r>
              <a:endParaRPr lang="en-CA" altLang="en-US" sz="2400">
                <a:latin typeface="Corbel" panose="020B0503020204020204" pitchFamily="34" charset="0"/>
              </a:endParaRPr>
            </a:p>
          </p:txBody>
        </p:sp>
        <p:sp>
          <p:nvSpPr>
            <p:cNvPr id="42085" name="Rectangle 58"/>
            <p:cNvSpPr>
              <a:spLocks noChangeArrowheads="1"/>
            </p:cNvSpPr>
            <p:nvPr/>
          </p:nvSpPr>
          <p:spPr bwMode="auto">
            <a:xfrm>
              <a:off x="1319213" y="2590800"/>
              <a:ext cx="846137"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86" name="Rectangle 56"/>
            <p:cNvSpPr>
              <a:spLocks noChangeArrowheads="1"/>
            </p:cNvSpPr>
            <p:nvPr/>
          </p:nvSpPr>
          <p:spPr bwMode="auto">
            <a:xfrm>
              <a:off x="1319213" y="2273300"/>
              <a:ext cx="846137"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87" name="Rectangle 60"/>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88" name="Rectangle 61"/>
            <p:cNvSpPr>
              <a:spLocks noChangeArrowheads="1"/>
            </p:cNvSpPr>
            <p:nvPr/>
          </p:nvSpPr>
          <p:spPr bwMode="auto">
            <a:xfrm>
              <a:off x="1319213" y="3762375"/>
              <a:ext cx="846137" cy="166687"/>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89" name="Rectangle 62"/>
            <p:cNvSpPr>
              <a:spLocks noChangeArrowheads="1"/>
            </p:cNvSpPr>
            <p:nvPr/>
          </p:nvSpPr>
          <p:spPr bwMode="auto">
            <a:xfrm>
              <a:off x="1531938" y="2255837"/>
              <a:ext cx="46326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1</a:t>
              </a:r>
              <a:endParaRPr lang="en-CA" altLang="en-US" sz="2400">
                <a:latin typeface="Corbel" panose="020B0503020204020204" pitchFamily="34" charset="0"/>
              </a:endParaRPr>
            </a:p>
          </p:txBody>
        </p:sp>
        <p:sp>
          <p:nvSpPr>
            <p:cNvPr id="42090" name="Rectangle 63"/>
            <p:cNvSpPr>
              <a:spLocks noChangeArrowheads="1"/>
            </p:cNvSpPr>
            <p:nvPr/>
          </p:nvSpPr>
          <p:spPr bwMode="auto">
            <a:xfrm>
              <a:off x="1531938" y="2574925"/>
              <a:ext cx="46326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2</a:t>
              </a:r>
              <a:endParaRPr lang="en-CA" altLang="en-US" sz="2400">
                <a:latin typeface="Corbel" panose="020B0503020204020204" pitchFamily="34" charset="0"/>
              </a:endParaRPr>
            </a:p>
          </p:txBody>
        </p:sp>
        <p:sp>
          <p:nvSpPr>
            <p:cNvPr id="42091" name="Rectangle 64"/>
            <p:cNvSpPr>
              <a:spLocks noChangeArrowheads="1"/>
            </p:cNvSpPr>
            <p:nvPr/>
          </p:nvSpPr>
          <p:spPr bwMode="auto">
            <a:xfrm>
              <a:off x="1455738" y="3746500"/>
              <a:ext cx="62036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126</a:t>
              </a:r>
              <a:endParaRPr lang="en-CA" altLang="en-US" sz="2400">
                <a:latin typeface="Corbel" panose="020B0503020204020204" pitchFamily="34" charset="0"/>
              </a:endParaRPr>
            </a:p>
          </p:txBody>
        </p:sp>
        <p:sp>
          <p:nvSpPr>
            <p:cNvPr id="42092" name="Line 90"/>
            <p:cNvSpPr>
              <a:spLocks noChangeShapeType="1"/>
            </p:cNvSpPr>
            <p:nvPr/>
          </p:nvSpPr>
          <p:spPr bwMode="auto">
            <a:xfrm flipV="1">
              <a:off x="1228725" y="29908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3" name="Line 91"/>
            <p:cNvSpPr>
              <a:spLocks noChangeShapeType="1"/>
            </p:cNvSpPr>
            <p:nvPr/>
          </p:nvSpPr>
          <p:spPr bwMode="auto">
            <a:xfrm flipV="1">
              <a:off x="1228725" y="3368675"/>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4" name="Line 92"/>
            <p:cNvSpPr>
              <a:spLocks noChangeShapeType="1"/>
            </p:cNvSpPr>
            <p:nvPr/>
          </p:nvSpPr>
          <p:spPr bwMode="auto">
            <a:xfrm flipV="1">
              <a:off x="2255838" y="29908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5" name="Line 93"/>
            <p:cNvSpPr>
              <a:spLocks noChangeShapeType="1"/>
            </p:cNvSpPr>
            <p:nvPr/>
          </p:nvSpPr>
          <p:spPr bwMode="auto">
            <a:xfrm flipV="1">
              <a:off x="2255838" y="3368675"/>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6" name="Line 94"/>
            <p:cNvSpPr>
              <a:spLocks noChangeShapeType="1"/>
            </p:cNvSpPr>
            <p:nvPr/>
          </p:nvSpPr>
          <p:spPr bwMode="auto">
            <a:xfrm flipH="1">
              <a:off x="1184275" y="3263900"/>
              <a:ext cx="90488"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7" name="Line 95"/>
            <p:cNvSpPr>
              <a:spLocks noChangeShapeType="1"/>
            </p:cNvSpPr>
            <p:nvPr/>
          </p:nvSpPr>
          <p:spPr bwMode="auto">
            <a:xfrm flipH="1">
              <a:off x="1184275" y="3338512"/>
              <a:ext cx="90488"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8" name="Line 96"/>
            <p:cNvSpPr>
              <a:spLocks noChangeShapeType="1"/>
            </p:cNvSpPr>
            <p:nvPr/>
          </p:nvSpPr>
          <p:spPr bwMode="auto">
            <a:xfrm flipH="1">
              <a:off x="2211388" y="3263900"/>
              <a:ext cx="90487"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9" name="Line 97"/>
            <p:cNvSpPr>
              <a:spLocks noChangeShapeType="1"/>
            </p:cNvSpPr>
            <p:nvPr/>
          </p:nvSpPr>
          <p:spPr bwMode="auto">
            <a:xfrm flipH="1">
              <a:off x="2211388" y="3382962"/>
              <a:ext cx="90487"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0" name="Rectangle 57"/>
            <p:cNvSpPr>
              <a:spLocks noChangeArrowheads="1"/>
            </p:cNvSpPr>
            <p:nvPr/>
          </p:nvSpPr>
          <p:spPr bwMode="auto">
            <a:xfrm>
              <a:off x="1319213" y="2257425"/>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sp>
        <p:nvSpPr>
          <p:cNvPr id="265" name="Rectangle 19"/>
          <p:cNvSpPr>
            <a:spLocks noChangeArrowheads="1"/>
          </p:cNvSpPr>
          <p:nvPr/>
        </p:nvSpPr>
        <p:spPr bwMode="auto">
          <a:xfrm>
            <a:off x="1066800" y="4038600"/>
            <a:ext cx="1027113" cy="347663"/>
          </a:xfrm>
          <a:prstGeom prst="rect">
            <a:avLst/>
          </a:prstGeom>
          <a:solidFill>
            <a:schemeClr val="bg1">
              <a:lumMod val="50000"/>
            </a:schemeClr>
          </a:solidFill>
          <a:ln w="15875">
            <a:solidFill>
              <a:schemeClr val="tx1"/>
            </a:solidFill>
            <a:miter lim="800000"/>
            <a:headEnd/>
            <a:tailEnd/>
          </a:ln>
        </p:spPr>
        <p:txBody>
          <a:bodyPr/>
          <a:lstStyle/>
          <a:p>
            <a:pPr fontAlgn="auto">
              <a:spcBef>
                <a:spcPts val="0"/>
              </a:spcBef>
              <a:spcAft>
                <a:spcPts val="0"/>
              </a:spcAft>
              <a:defRPr/>
            </a:pPr>
            <a:endParaRPr lang="en-US">
              <a:latin typeface="+mn-lt"/>
            </a:endParaRPr>
          </a:p>
        </p:txBody>
      </p:sp>
      <p:sp>
        <p:nvSpPr>
          <p:cNvPr id="41990" name="Rectangle 61"/>
          <p:cNvSpPr>
            <a:spLocks noChangeArrowheads="1"/>
          </p:cNvSpPr>
          <p:nvPr/>
        </p:nvSpPr>
        <p:spPr bwMode="auto">
          <a:xfrm>
            <a:off x="1143000" y="4130675"/>
            <a:ext cx="846138" cy="166688"/>
          </a:xfrm>
          <a:prstGeom prst="rect">
            <a:avLst/>
          </a:prstGeom>
          <a:solidFill>
            <a:schemeClr val="bg1"/>
          </a:solidFill>
          <a:ln w="15875">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991" name="Rectangle 64"/>
          <p:cNvSpPr>
            <a:spLocks noChangeArrowheads="1"/>
          </p:cNvSpPr>
          <p:nvPr/>
        </p:nvSpPr>
        <p:spPr bwMode="auto">
          <a:xfrm>
            <a:off x="1279525" y="4114800"/>
            <a:ext cx="577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127</a:t>
            </a:r>
            <a:endParaRPr lang="en-CA" altLang="en-US" sz="2400">
              <a:latin typeface="Corbel" panose="020B0503020204020204" pitchFamily="34" charset="0"/>
            </a:endParaRPr>
          </a:p>
        </p:txBody>
      </p:sp>
      <p:grpSp>
        <p:nvGrpSpPr>
          <p:cNvPr id="41992" name="Group 270"/>
          <p:cNvGrpSpPr>
            <a:grpSpLocks/>
          </p:cNvGrpSpPr>
          <p:nvPr/>
        </p:nvGrpSpPr>
        <p:grpSpPr bwMode="auto">
          <a:xfrm>
            <a:off x="1066800" y="2852738"/>
            <a:ext cx="1027113" cy="347662"/>
            <a:chOff x="1066800" y="2971800"/>
            <a:chExt cx="1027113" cy="347663"/>
          </a:xfrm>
        </p:grpSpPr>
        <p:sp>
          <p:nvSpPr>
            <p:cNvPr id="268" name="Rectangle 19"/>
            <p:cNvSpPr>
              <a:spLocks noChangeArrowheads="1"/>
            </p:cNvSpPr>
            <p:nvPr/>
          </p:nvSpPr>
          <p:spPr bwMode="auto">
            <a:xfrm>
              <a:off x="1066800" y="2971800"/>
              <a:ext cx="1027113" cy="347663"/>
            </a:xfrm>
            <a:prstGeom prst="rect">
              <a:avLst/>
            </a:prstGeom>
            <a:solidFill>
              <a:schemeClr val="accent1">
                <a:lumMod val="40000"/>
                <a:lumOff val="60000"/>
              </a:schemeClr>
            </a:solidFill>
            <a:ln w="15875">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004" name="Rectangle 61"/>
            <p:cNvSpPr>
              <a:spLocks noChangeArrowheads="1"/>
            </p:cNvSpPr>
            <p:nvPr/>
          </p:nvSpPr>
          <p:spPr bwMode="auto">
            <a:xfrm>
              <a:off x="1143000" y="3048000"/>
              <a:ext cx="846137" cy="166687"/>
            </a:xfrm>
            <a:prstGeom prst="rect">
              <a:avLst/>
            </a:prstGeom>
            <a:solidFill>
              <a:schemeClr val="bg1"/>
            </a:solidFill>
            <a:ln w="15875">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05" name="Rectangle 64"/>
            <p:cNvSpPr>
              <a:spLocks noChangeArrowheads="1"/>
            </p:cNvSpPr>
            <p:nvPr/>
          </p:nvSpPr>
          <p:spPr bwMode="auto">
            <a:xfrm>
              <a:off x="1295400" y="3048000"/>
              <a:ext cx="50174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3</a:t>
              </a:r>
              <a:endParaRPr lang="en-CA" altLang="en-US" sz="2400">
                <a:latin typeface="Corbel" panose="020B0503020204020204" pitchFamily="34" charset="0"/>
              </a:endParaRPr>
            </a:p>
          </p:txBody>
        </p:sp>
      </p:grpSp>
      <p:grpSp>
        <p:nvGrpSpPr>
          <p:cNvPr id="41993" name="Group 271"/>
          <p:cNvGrpSpPr>
            <a:grpSpLocks/>
          </p:cNvGrpSpPr>
          <p:nvPr/>
        </p:nvGrpSpPr>
        <p:grpSpPr bwMode="auto">
          <a:xfrm>
            <a:off x="1066800" y="1828800"/>
            <a:ext cx="1027113" cy="347663"/>
            <a:chOff x="1066800" y="2971800"/>
            <a:chExt cx="1027113" cy="347663"/>
          </a:xfrm>
        </p:grpSpPr>
        <p:sp>
          <p:nvSpPr>
            <p:cNvPr id="273" name="Rectangle 19"/>
            <p:cNvSpPr>
              <a:spLocks noChangeArrowheads="1"/>
            </p:cNvSpPr>
            <p:nvPr/>
          </p:nvSpPr>
          <p:spPr bwMode="auto">
            <a:xfrm>
              <a:off x="1066800" y="2971800"/>
              <a:ext cx="1027113" cy="347663"/>
            </a:xfrm>
            <a:prstGeom prst="rect">
              <a:avLst/>
            </a:prstGeom>
            <a:solidFill>
              <a:schemeClr val="accent1">
                <a:lumMod val="75000"/>
              </a:schemeClr>
            </a:solidFill>
            <a:ln w="15875">
              <a:solidFill>
                <a:schemeClr val="tx1"/>
              </a:solidFill>
              <a:miter lim="800000"/>
              <a:headEnd/>
              <a:tailEnd/>
            </a:ln>
          </p:spPr>
          <p:txBody>
            <a:bodyPr/>
            <a:lstStyle/>
            <a:p>
              <a:pPr fontAlgn="auto">
                <a:spcBef>
                  <a:spcPts val="0"/>
                </a:spcBef>
                <a:spcAft>
                  <a:spcPts val="0"/>
                </a:spcAft>
                <a:defRPr/>
              </a:pPr>
              <a:endParaRPr lang="en-US">
                <a:latin typeface="+mn-lt"/>
              </a:endParaRPr>
            </a:p>
          </p:txBody>
        </p:sp>
        <p:sp>
          <p:nvSpPr>
            <p:cNvPr id="42001" name="Rectangle 61"/>
            <p:cNvSpPr>
              <a:spLocks noChangeArrowheads="1"/>
            </p:cNvSpPr>
            <p:nvPr/>
          </p:nvSpPr>
          <p:spPr bwMode="auto">
            <a:xfrm>
              <a:off x="1143000" y="3048000"/>
              <a:ext cx="846137" cy="166687"/>
            </a:xfrm>
            <a:prstGeom prst="rect">
              <a:avLst/>
            </a:prstGeom>
            <a:solidFill>
              <a:schemeClr val="bg1"/>
            </a:solidFill>
            <a:ln w="15875">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02" name="Rectangle 64"/>
            <p:cNvSpPr>
              <a:spLocks noChangeArrowheads="1"/>
            </p:cNvSpPr>
            <p:nvPr/>
          </p:nvSpPr>
          <p:spPr bwMode="auto">
            <a:xfrm>
              <a:off x="1295400" y="3048000"/>
              <a:ext cx="46326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0</a:t>
              </a:r>
              <a:endParaRPr lang="en-CA" altLang="en-US" sz="2400">
                <a:latin typeface="Corbel" panose="020B0503020204020204" pitchFamily="34" charset="0"/>
              </a:endParaRPr>
            </a:p>
          </p:txBody>
        </p:sp>
      </p:grpSp>
      <p:sp>
        <p:nvSpPr>
          <p:cNvPr id="41994" name="Rectangle 20"/>
          <p:cNvSpPr>
            <a:spLocks noChangeArrowheads="1"/>
          </p:cNvSpPr>
          <p:nvPr/>
        </p:nvSpPr>
        <p:spPr bwMode="auto">
          <a:xfrm>
            <a:off x="533400" y="1920875"/>
            <a:ext cx="512763"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995" name="Rectangle 23"/>
          <p:cNvSpPr>
            <a:spLocks noChangeArrowheads="1"/>
          </p:cNvSpPr>
          <p:nvPr/>
        </p:nvSpPr>
        <p:spPr bwMode="auto">
          <a:xfrm>
            <a:off x="698500" y="1905000"/>
            <a:ext cx="1698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1996" name="Rectangle 20"/>
          <p:cNvSpPr>
            <a:spLocks noChangeArrowheads="1"/>
          </p:cNvSpPr>
          <p:nvPr/>
        </p:nvSpPr>
        <p:spPr bwMode="auto">
          <a:xfrm>
            <a:off x="533400" y="2911475"/>
            <a:ext cx="512763"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997" name="Rectangle 23"/>
          <p:cNvSpPr>
            <a:spLocks noChangeArrowheads="1"/>
          </p:cNvSpPr>
          <p:nvPr/>
        </p:nvSpPr>
        <p:spPr bwMode="auto">
          <a:xfrm>
            <a:off x="698500" y="2895600"/>
            <a:ext cx="1698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1998" name="Rectangle 20"/>
          <p:cNvSpPr>
            <a:spLocks noChangeArrowheads="1"/>
          </p:cNvSpPr>
          <p:nvPr/>
        </p:nvSpPr>
        <p:spPr bwMode="auto">
          <a:xfrm>
            <a:off x="533400" y="4054475"/>
            <a:ext cx="512763"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999" name="Rectangle 23"/>
          <p:cNvSpPr>
            <a:spLocks noChangeArrowheads="1"/>
          </p:cNvSpPr>
          <p:nvPr/>
        </p:nvSpPr>
        <p:spPr bwMode="auto">
          <a:xfrm>
            <a:off x="698500" y="4038600"/>
            <a:ext cx="1698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Algorithms</a:t>
            </a:r>
          </a:p>
        </p:txBody>
      </p:sp>
      <p:sp>
        <p:nvSpPr>
          <p:cNvPr id="3" name="TextBox 2"/>
          <p:cNvSpPr txBox="1"/>
          <p:nvPr/>
        </p:nvSpPr>
        <p:spPr>
          <a:xfrm>
            <a:off x="457200" y="1828800"/>
            <a:ext cx="8458200" cy="4801314"/>
          </a:xfrm>
          <a:prstGeom prst="rect">
            <a:avLst/>
          </a:prstGeom>
          <a:noFill/>
        </p:spPr>
        <p:txBody>
          <a:bodyPr wrap="square" rtlCol="0">
            <a:spAutoFit/>
          </a:bodyPr>
          <a:lstStyle/>
          <a:p>
            <a:pPr>
              <a:buFont typeface="Arial" pitchFamily="34" charset="0"/>
              <a:buChar char="•"/>
              <a:tabLst>
                <a:tab pos="3094038" algn="l"/>
              </a:tabLst>
            </a:pPr>
            <a:r>
              <a:rPr lang="en-US" dirty="0"/>
              <a:t> For direct mapping where there is only one possible line for a block of memory, no replacement algorithm is needed. </a:t>
            </a:r>
          </a:p>
          <a:p>
            <a:pPr>
              <a:buFont typeface="Arial" pitchFamily="34" charset="0"/>
              <a:buChar char="•"/>
              <a:tabLst>
                <a:tab pos="3094038" algn="l"/>
              </a:tabLst>
            </a:pPr>
            <a:r>
              <a:rPr lang="en-US" dirty="0"/>
              <a:t> For associative and set associative mapping, however, an algorithm is needed.</a:t>
            </a:r>
          </a:p>
          <a:p>
            <a:pPr>
              <a:buFont typeface="Arial" pitchFamily="34" charset="0"/>
              <a:buChar char="•"/>
              <a:tabLst>
                <a:tab pos="3094038" algn="l"/>
              </a:tabLst>
            </a:pPr>
            <a:r>
              <a:rPr lang="en-US" dirty="0"/>
              <a:t>For maximum speed, this algorithm is implemented in the hardware. Four of the most common algorithms are:</a:t>
            </a:r>
          </a:p>
          <a:p>
            <a:pPr>
              <a:buFont typeface="Arial" pitchFamily="34" charset="0"/>
              <a:buChar char="•"/>
              <a:tabLst>
                <a:tab pos="3094038" algn="l"/>
              </a:tabLst>
            </a:pPr>
            <a:endParaRPr lang="en-US" dirty="0"/>
          </a:p>
          <a:p>
            <a:pPr marL="342900" indent="-342900">
              <a:buFont typeface="+mj-lt"/>
              <a:buAutoNum type="arabicPeriod"/>
            </a:pPr>
            <a:r>
              <a:rPr lang="en-US" dirty="0"/>
              <a:t>Least Recently Used:- This replaces the candidate line in cache memory that has been there the longest with no reference to it.</a:t>
            </a:r>
          </a:p>
          <a:p>
            <a:pPr marL="342900" indent="-342900">
              <a:buFont typeface="+mj-lt"/>
              <a:buAutoNum type="arabicPeriod"/>
            </a:pPr>
            <a:r>
              <a:rPr lang="en-US" cap="all" dirty="0"/>
              <a:t>f</a:t>
            </a:r>
            <a:r>
              <a:rPr lang="en-US" dirty="0"/>
              <a:t>irst In </a:t>
            </a:r>
            <a:r>
              <a:rPr lang="en-US" cap="all" dirty="0"/>
              <a:t>f</a:t>
            </a:r>
            <a:r>
              <a:rPr lang="en-US" dirty="0"/>
              <a:t>irst Out:- This replaces the candidate line in the cache that has been there the longest.</a:t>
            </a:r>
          </a:p>
          <a:p>
            <a:pPr marL="342900" indent="-342900">
              <a:buFont typeface="+mj-lt"/>
              <a:buAutoNum type="arabicPeriod"/>
            </a:pPr>
            <a:r>
              <a:rPr lang="en-US" dirty="0"/>
              <a:t>Least </a:t>
            </a:r>
            <a:r>
              <a:rPr lang="en-US" cap="all" dirty="0"/>
              <a:t>f</a:t>
            </a:r>
            <a:r>
              <a:rPr lang="en-US" dirty="0"/>
              <a:t>requently Used:- This replaces the candidate line in the cache that has had the fewest references.</a:t>
            </a:r>
          </a:p>
          <a:p>
            <a:pPr marL="342900" indent="-342900">
              <a:buFont typeface="+mj-lt"/>
              <a:buAutoNum type="arabicPeriod"/>
            </a:pPr>
            <a:r>
              <a:rPr lang="en-US" dirty="0"/>
              <a:t>Random Replacement:- This algorithm randomly chooses a line to be replaced from among the candidate lines. This yields only slightly inferior performance than other algorithms.</a:t>
            </a:r>
          </a:p>
          <a:p>
            <a:pPr>
              <a:tabLst>
                <a:tab pos="3094038" algn="l"/>
              </a:tabLst>
            </a:pPr>
            <a:br>
              <a:rPr lang="en-US" dirty="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chemeClr val="accent1">
                    <a:satMod val="150000"/>
                  </a:schemeClr>
                </a:solidFill>
              </a:rPr>
              <a:t>The Memory System</a:t>
            </a:r>
          </a:p>
        </p:txBody>
      </p:sp>
      <p:sp>
        <p:nvSpPr>
          <p:cNvPr id="43011" name="Subtitle 2"/>
          <p:cNvSpPr>
            <a:spLocks noGrp="1"/>
          </p:cNvSpPr>
          <p:nvPr>
            <p:ph type="subTitle" idx="1"/>
          </p:nvPr>
        </p:nvSpPr>
        <p:spPr>
          <a:xfrm>
            <a:off x="685800" y="1828800"/>
            <a:ext cx="8077200" cy="1500188"/>
          </a:xfrm>
        </p:spPr>
        <p:txBody>
          <a:bodyPr/>
          <a:lstStyle/>
          <a:p>
            <a:pPr eaLnBrk="1" hangingPunct="1"/>
            <a:r>
              <a:rPr lang="en-US" altLang="en-US" sz="2400"/>
              <a:t>Performance considerations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a:solidFill>
                  <a:schemeClr val="accent1">
                    <a:satMod val="150000"/>
                  </a:schemeClr>
                </a:solidFill>
              </a:rPr>
              <a:t>Performance considerations</a:t>
            </a:r>
            <a:endParaRPr lang="en-US" dirty="0">
              <a:solidFill>
                <a:schemeClr val="accent1">
                  <a:satMod val="150000"/>
                </a:schemeClr>
              </a:solidFill>
            </a:endParaRPr>
          </a:p>
        </p:txBody>
      </p:sp>
      <p:sp>
        <p:nvSpPr>
          <p:cNvPr id="44035" name="Content Placeholder 2"/>
          <p:cNvSpPr>
            <a:spLocks noGrp="1"/>
          </p:cNvSpPr>
          <p:nvPr>
            <p:ph idx="1"/>
          </p:nvPr>
        </p:nvSpPr>
        <p:spPr/>
        <p:txBody>
          <a:bodyPr/>
          <a:lstStyle/>
          <a:p>
            <a:pPr eaLnBrk="1" hangingPunct="1"/>
            <a:r>
              <a:rPr lang="en-US" altLang="en-US" sz="2400"/>
              <a:t>A key design objective of a computer system is to achieve the best possible performance at the lowest possible cost.</a:t>
            </a:r>
          </a:p>
          <a:p>
            <a:pPr lvl="1" eaLnBrk="1" hangingPunct="1"/>
            <a:r>
              <a:rPr lang="en-US" altLang="en-US" sz="2000">
                <a:solidFill>
                  <a:srgbClr val="CC3300"/>
                </a:solidFill>
              </a:rPr>
              <a:t>Price/performance ratio is a common measure of success</a:t>
            </a:r>
            <a:r>
              <a:rPr lang="en-US" altLang="en-US" sz="2000"/>
              <a:t>.</a:t>
            </a:r>
          </a:p>
          <a:p>
            <a:pPr eaLnBrk="1" hangingPunct="1"/>
            <a:r>
              <a:rPr lang="en-US" altLang="en-US" sz="2400"/>
              <a:t>Performance of a processor depends on:</a:t>
            </a:r>
          </a:p>
          <a:p>
            <a:pPr lvl="1" eaLnBrk="1" hangingPunct="1"/>
            <a:r>
              <a:rPr lang="en-US" altLang="en-US" sz="2000">
                <a:solidFill>
                  <a:srgbClr val="C00000"/>
                </a:solidFill>
              </a:rPr>
              <a:t>How fast machine instructions can be brought into the processor for execution.</a:t>
            </a:r>
          </a:p>
          <a:p>
            <a:pPr lvl="1" eaLnBrk="1" hangingPunct="1"/>
            <a:r>
              <a:rPr lang="en-US" altLang="en-US" sz="2000">
                <a:solidFill>
                  <a:srgbClr val="C00000"/>
                </a:solidFill>
              </a:rPr>
              <a:t>How fast the instructions can be executed.</a:t>
            </a:r>
          </a:p>
          <a:p>
            <a:pPr eaLnBrk="1" hangingPunct="1"/>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Interleaving </a:t>
            </a:r>
          </a:p>
        </p:txBody>
      </p:sp>
      <p:sp>
        <p:nvSpPr>
          <p:cNvPr id="3" name="Content Placeholder 2"/>
          <p:cNvSpPr>
            <a:spLocks noGrp="1"/>
          </p:cNvSpPr>
          <p:nvPr>
            <p:ph idx="1"/>
          </p:nvPr>
        </p:nvSpPr>
        <p:spPr/>
        <p:txBody>
          <a:bodyPr rtlCol="0">
            <a:normAutofit fontScale="92500" lnSpcReduction="20000"/>
          </a:bodyPr>
          <a:lstStyle/>
          <a:p>
            <a:pPr marL="438912" indent="-320040" eaLnBrk="1" fontAlgn="auto" hangingPunct="1">
              <a:spcBef>
                <a:spcPts val="0"/>
              </a:spcBef>
              <a:spcAft>
                <a:spcPts val="0"/>
              </a:spcAft>
              <a:buFont typeface="Wingdings 2"/>
              <a:buChar char=""/>
              <a:defRPr/>
            </a:pPr>
            <a:r>
              <a:rPr lang="en-US" dirty="0"/>
              <a:t>Divides the memory system into a number of memory modules. </a:t>
            </a:r>
            <a:r>
              <a:rPr lang="en-US" sz="1800" dirty="0"/>
              <a:t>Each module has its own address buffer register (ABR) and data buffer register (DBR).</a:t>
            </a:r>
          </a:p>
          <a:p>
            <a:pPr marL="438912" indent="-320040" eaLnBrk="1" fontAlgn="auto" hangingPunct="1">
              <a:spcBef>
                <a:spcPts val="0"/>
              </a:spcBef>
              <a:spcAft>
                <a:spcPts val="0"/>
              </a:spcAft>
              <a:buFont typeface="Wingdings 2"/>
              <a:buChar char=""/>
              <a:defRPr/>
            </a:pPr>
            <a:r>
              <a:rPr lang="en-US" dirty="0"/>
              <a:t>Arranges addressing so that successive words in the address space are placed in different modules. </a:t>
            </a:r>
          </a:p>
          <a:p>
            <a:pPr marL="438912" indent="-320040" eaLnBrk="1" fontAlgn="auto" hangingPunct="1">
              <a:spcBef>
                <a:spcPts val="0"/>
              </a:spcBef>
              <a:spcAft>
                <a:spcPts val="0"/>
              </a:spcAft>
              <a:buFont typeface="Wingdings 2"/>
              <a:buChar char=""/>
              <a:defRPr/>
            </a:pPr>
            <a:r>
              <a:rPr lang="en-US" dirty="0"/>
              <a:t>When requests for memory access involve consecutive addresses, the access will be to different modules.</a:t>
            </a:r>
          </a:p>
          <a:p>
            <a:pPr marL="438912" indent="-320040" eaLnBrk="1" fontAlgn="auto" hangingPunct="1">
              <a:spcBef>
                <a:spcPts val="0"/>
              </a:spcBef>
              <a:spcAft>
                <a:spcPts val="0"/>
              </a:spcAft>
              <a:buFont typeface="Wingdings 2"/>
              <a:buChar char=""/>
              <a:defRPr/>
            </a:pPr>
            <a:r>
              <a:rPr lang="en-US" dirty="0"/>
              <a:t> Since parallel access to these modules is possible, the average rate of fetching words from the Main Memory can be increased.</a:t>
            </a:r>
            <a:endParaRPr lang="en-US" dirty="0">
              <a:solidFill>
                <a:schemeClr val="accent2"/>
              </a:solidFill>
            </a:endParaRPr>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ctangle 91"/>
          <p:cNvSpPr>
            <a:spLocks noChangeArrowheads="1"/>
          </p:cNvSpPr>
          <p:nvPr/>
        </p:nvSpPr>
        <p:spPr bwMode="auto">
          <a:xfrm>
            <a:off x="4800600" y="1524000"/>
            <a:ext cx="4191000" cy="2667000"/>
          </a:xfrm>
          <a:prstGeom prst="rect">
            <a:avLst/>
          </a:prstGeom>
          <a:solidFill>
            <a:schemeClr val="accent1">
              <a:lumMod val="40000"/>
              <a:lumOff val="60000"/>
            </a:schemeClr>
          </a:solidFill>
          <a:ln w="12700">
            <a:noFill/>
            <a:miter lim="800000"/>
            <a:headEnd/>
            <a:tailEnd/>
          </a:ln>
        </p:spPr>
        <p:txBody>
          <a:bodyPr wrap="none" anchor="ctr"/>
          <a:lstStyle/>
          <a:p>
            <a:pPr fontAlgn="auto">
              <a:spcBef>
                <a:spcPts val="0"/>
              </a:spcBef>
              <a:spcAft>
                <a:spcPts val="0"/>
              </a:spcAft>
              <a:defRPr/>
            </a:pPr>
            <a:endParaRPr lang="en-US">
              <a:latin typeface="+mn-lt"/>
            </a:endParaRPr>
          </a:p>
        </p:txBody>
      </p:sp>
      <p:sp>
        <p:nvSpPr>
          <p:cNvPr id="181" name="Rectangle 91"/>
          <p:cNvSpPr>
            <a:spLocks noChangeArrowheads="1"/>
          </p:cNvSpPr>
          <p:nvPr/>
        </p:nvSpPr>
        <p:spPr bwMode="auto">
          <a:xfrm>
            <a:off x="152400" y="1524000"/>
            <a:ext cx="4495800" cy="2667000"/>
          </a:xfrm>
          <a:prstGeom prst="rect">
            <a:avLst/>
          </a:prstGeom>
          <a:solidFill>
            <a:schemeClr val="accent1">
              <a:lumMod val="20000"/>
              <a:lumOff val="80000"/>
            </a:schemeClr>
          </a:solidFill>
          <a:ln w="12700">
            <a:noFill/>
            <a:miter lim="800000"/>
            <a:headEnd/>
            <a:tailEnd/>
          </a:ln>
        </p:spPr>
        <p:txBody>
          <a:bodyPr wrap="none" anchor="ct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Methods of address layouts</a:t>
            </a:r>
          </a:p>
        </p:txBody>
      </p:sp>
      <p:sp>
        <p:nvSpPr>
          <p:cNvPr id="3" name="Content Placeholder 2"/>
          <p:cNvSpPr>
            <a:spLocks noGrp="1"/>
          </p:cNvSpPr>
          <p:nvPr>
            <p:ph idx="1"/>
          </p:nvPr>
        </p:nvSpPr>
        <p:spPr>
          <a:xfrm>
            <a:off x="152400" y="4267200"/>
            <a:ext cx="3733800" cy="2362200"/>
          </a:xfrm>
        </p:spPr>
        <p:txBody>
          <a:bodyPr rtlCol="0">
            <a:normAutofit fontScale="47500" lnSpcReduction="20000"/>
          </a:bodyPr>
          <a:lstStyle/>
          <a:p>
            <a:pPr marL="438912" indent="-320040" algn="just" eaLnBrk="1" fontAlgn="auto" hangingPunct="1">
              <a:spcBef>
                <a:spcPts val="0"/>
              </a:spcBef>
              <a:spcAft>
                <a:spcPts val="0"/>
              </a:spcAft>
              <a:buFont typeface="Wingdings 2"/>
              <a:buChar char=""/>
              <a:defRPr/>
            </a:pPr>
            <a:r>
              <a:rPr lang="en-US" b="1" i="1" dirty="0">
                <a:solidFill>
                  <a:schemeClr val="accent1">
                    <a:lumMod val="75000"/>
                  </a:schemeClr>
                </a:solidFill>
              </a:rPr>
              <a:t>Consecutive words are placed in a module.</a:t>
            </a:r>
          </a:p>
          <a:p>
            <a:pPr marL="438912" indent="-320040" algn="just" eaLnBrk="1" fontAlgn="auto" hangingPunct="1">
              <a:spcBef>
                <a:spcPts val="0"/>
              </a:spcBef>
              <a:spcAft>
                <a:spcPts val="0"/>
              </a:spcAft>
              <a:buFont typeface="Wingdings 2"/>
              <a:buChar char=""/>
              <a:defRPr/>
            </a:pPr>
            <a:r>
              <a:rPr lang="en-US" b="1" i="1" dirty="0">
                <a:solidFill>
                  <a:schemeClr val="accent1">
                    <a:lumMod val="75000"/>
                  </a:schemeClr>
                </a:solidFill>
              </a:rPr>
              <a:t>High-order k bits of a memory address determine the module.</a:t>
            </a:r>
          </a:p>
          <a:p>
            <a:pPr marL="438912" indent="-320040" algn="just" eaLnBrk="1" fontAlgn="auto" hangingPunct="1">
              <a:spcBef>
                <a:spcPts val="0"/>
              </a:spcBef>
              <a:spcAft>
                <a:spcPts val="0"/>
              </a:spcAft>
              <a:buFont typeface="Wingdings 2"/>
              <a:buChar char=""/>
              <a:defRPr/>
            </a:pPr>
            <a:r>
              <a:rPr lang="en-US" b="1" i="1" dirty="0">
                <a:solidFill>
                  <a:schemeClr val="accent1">
                    <a:lumMod val="75000"/>
                  </a:schemeClr>
                </a:solidFill>
              </a:rPr>
              <a:t>Low-order m bits of a memory address determine the word within a module. </a:t>
            </a:r>
          </a:p>
          <a:p>
            <a:pPr marL="438912" indent="-320040" algn="just" eaLnBrk="1" fontAlgn="auto" hangingPunct="1">
              <a:spcBef>
                <a:spcPts val="0"/>
              </a:spcBef>
              <a:spcAft>
                <a:spcPts val="0"/>
              </a:spcAft>
              <a:buFont typeface="Wingdings 2"/>
              <a:buChar char=""/>
              <a:defRPr/>
            </a:pPr>
            <a:r>
              <a:rPr lang="en-US" b="1" i="1" dirty="0">
                <a:solidFill>
                  <a:schemeClr val="accent1">
                    <a:lumMod val="75000"/>
                  </a:schemeClr>
                </a:solidFill>
              </a:rPr>
              <a:t>When a block of words is transferred from main memory to cache, only one module   is busy at a time.</a:t>
            </a:r>
          </a:p>
          <a:p>
            <a:pPr marL="438912" indent="-320040" eaLnBrk="1" fontAlgn="auto" hangingPunct="1">
              <a:spcBef>
                <a:spcPts val="0"/>
              </a:spcBef>
              <a:spcAft>
                <a:spcPts val="0"/>
              </a:spcAft>
              <a:buFont typeface="Wingdings 2"/>
              <a:buNone/>
              <a:defRPr/>
            </a:pPr>
            <a:endParaRPr lang="en-US" dirty="0"/>
          </a:p>
        </p:txBody>
      </p:sp>
      <p:grpSp>
        <p:nvGrpSpPr>
          <p:cNvPr id="46086" name="Group 92"/>
          <p:cNvGrpSpPr>
            <a:grpSpLocks/>
          </p:cNvGrpSpPr>
          <p:nvPr/>
        </p:nvGrpSpPr>
        <p:grpSpPr bwMode="auto">
          <a:xfrm>
            <a:off x="228600" y="1676400"/>
            <a:ext cx="4233863" cy="2362200"/>
            <a:chOff x="2090738" y="1560513"/>
            <a:chExt cx="4406900" cy="2554287"/>
          </a:xfrm>
        </p:grpSpPr>
        <p:sp>
          <p:nvSpPr>
            <p:cNvPr id="46175" name="Rectangle 4"/>
            <p:cNvSpPr>
              <a:spLocks noChangeArrowheads="1"/>
            </p:cNvSpPr>
            <p:nvPr/>
          </p:nvSpPr>
          <p:spPr bwMode="auto">
            <a:xfrm>
              <a:off x="4629150" y="1560513"/>
              <a:ext cx="1095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a:solidFill>
                    <a:srgbClr val="000000"/>
                  </a:solidFill>
                  <a:latin typeface="Nimbus Roman No9 L"/>
                </a:rPr>
                <a:t>m</a:t>
              </a:r>
              <a:endParaRPr lang="en-CA" altLang="en-US" sz="2400">
                <a:latin typeface="Corbel" panose="020B0503020204020204" pitchFamily="34" charset="0"/>
              </a:endParaRPr>
            </a:p>
          </p:txBody>
        </p:sp>
        <p:sp>
          <p:nvSpPr>
            <p:cNvPr id="46176" name="Rectangle 5"/>
            <p:cNvSpPr>
              <a:spLocks noChangeArrowheads="1"/>
            </p:cNvSpPr>
            <p:nvPr/>
          </p:nvSpPr>
          <p:spPr bwMode="auto">
            <a:xfrm>
              <a:off x="4733925" y="1560513"/>
              <a:ext cx="2587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 bits</a:t>
              </a:r>
              <a:endParaRPr lang="en-CA" altLang="en-US" sz="2400">
                <a:latin typeface="Corbel" panose="020B0503020204020204" pitchFamily="34" charset="0"/>
              </a:endParaRPr>
            </a:p>
          </p:txBody>
        </p:sp>
        <p:sp>
          <p:nvSpPr>
            <p:cNvPr id="46177" name="Rectangle 6"/>
            <p:cNvSpPr>
              <a:spLocks noChangeArrowheads="1"/>
            </p:cNvSpPr>
            <p:nvPr/>
          </p:nvSpPr>
          <p:spPr bwMode="auto">
            <a:xfrm>
              <a:off x="4208463" y="1858963"/>
              <a:ext cx="11525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Address in module</a:t>
              </a:r>
              <a:endParaRPr lang="en-CA" altLang="en-US" sz="2400">
                <a:latin typeface="Corbel" panose="020B0503020204020204" pitchFamily="34" charset="0"/>
              </a:endParaRPr>
            </a:p>
          </p:txBody>
        </p:sp>
        <p:sp>
          <p:nvSpPr>
            <p:cNvPr id="46178" name="Rectangle 7"/>
            <p:cNvSpPr>
              <a:spLocks noChangeArrowheads="1"/>
            </p:cNvSpPr>
            <p:nvPr/>
          </p:nvSpPr>
          <p:spPr bwMode="auto">
            <a:xfrm>
              <a:off x="5732463" y="1858963"/>
              <a:ext cx="7651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MM address</a:t>
              </a:r>
              <a:endParaRPr lang="en-CA" altLang="en-US" sz="2400">
                <a:latin typeface="Corbel" panose="020B0503020204020204" pitchFamily="34" charset="0"/>
              </a:endParaRPr>
            </a:p>
          </p:txBody>
        </p:sp>
        <p:sp>
          <p:nvSpPr>
            <p:cNvPr id="46179" name="Freeform 8"/>
            <p:cNvSpPr>
              <a:spLocks/>
            </p:cNvSpPr>
            <p:nvPr/>
          </p:nvSpPr>
          <p:spPr bwMode="auto">
            <a:xfrm>
              <a:off x="5486400" y="1665288"/>
              <a:ext cx="104775" cy="3492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80" name="Freeform 9"/>
            <p:cNvSpPr>
              <a:spLocks/>
            </p:cNvSpPr>
            <p:nvPr/>
          </p:nvSpPr>
          <p:spPr bwMode="auto">
            <a:xfrm>
              <a:off x="5486400" y="1665288"/>
              <a:ext cx="104775" cy="34925"/>
            </a:xfrm>
            <a:custGeom>
              <a:avLst/>
              <a:gdLst>
                <a:gd name="T0" fmla="*/ 0 w 66"/>
                <a:gd name="T1" fmla="*/ 2147483647 h 22"/>
                <a:gd name="T2" fmla="*/ 2147483647 w 66"/>
                <a:gd name="T3" fmla="*/ 2147483647 h 22"/>
                <a:gd name="T4" fmla="*/ 0 w 66"/>
                <a:gd name="T5" fmla="*/ 0 h 22"/>
                <a:gd name="T6" fmla="*/ 0 w 66"/>
                <a:gd name="T7" fmla="*/ 2147483647 h 22"/>
                <a:gd name="T8" fmla="*/ 0 w 66"/>
                <a:gd name="T9" fmla="*/ 2147483647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81" name="Line 10"/>
            <p:cNvSpPr>
              <a:spLocks noChangeShapeType="1"/>
            </p:cNvSpPr>
            <p:nvPr/>
          </p:nvSpPr>
          <p:spPr bwMode="auto">
            <a:xfrm flipH="1">
              <a:off x="5048250" y="1682750"/>
              <a:ext cx="420688"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82" name="Freeform 11"/>
            <p:cNvSpPr>
              <a:spLocks/>
            </p:cNvSpPr>
            <p:nvPr/>
          </p:nvSpPr>
          <p:spPr bwMode="auto">
            <a:xfrm>
              <a:off x="4051300" y="1665288"/>
              <a:ext cx="104775" cy="34925"/>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83" name="Freeform 12"/>
            <p:cNvSpPr>
              <a:spLocks/>
            </p:cNvSpPr>
            <p:nvPr/>
          </p:nvSpPr>
          <p:spPr bwMode="auto">
            <a:xfrm>
              <a:off x="4051300" y="1665288"/>
              <a:ext cx="104775" cy="34925"/>
            </a:xfrm>
            <a:custGeom>
              <a:avLst/>
              <a:gdLst>
                <a:gd name="T0" fmla="*/ 2147483647 w 66"/>
                <a:gd name="T1" fmla="*/ 0 h 22"/>
                <a:gd name="T2" fmla="*/ 0 w 66"/>
                <a:gd name="T3" fmla="*/ 2147483647 h 22"/>
                <a:gd name="T4" fmla="*/ 2147483647 w 66"/>
                <a:gd name="T5" fmla="*/ 2147483647 h 22"/>
                <a:gd name="T6" fmla="*/ 2147483647 w 66"/>
                <a:gd name="T7" fmla="*/ 2147483647 h 22"/>
                <a:gd name="T8" fmla="*/ 2147483647 w 66"/>
                <a:gd name="T9" fmla="*/ 0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66" y="0"/>
                  </a:moveTo>
                  <a:lnTo>
                    <a:pt x="0" y="11"/>
                  </a:lnTo>
                  <a:lnTo>
                    <a:pt x="66" y="22"/>
                  </a:lnTo>
                  <a:lnTo>
                    <a:pt x="66" y="11"/>
                  </a:lnTo>
                  <a:lnTo>
                    <a:pt x="66"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84" name="Line 13"/>
            <p:cNvSpPr>
              <a:spLocks noChangeShapeType="1"/>
            </p:cNvSpPr>
            <p:nvPr/>
          </p:nvSpPr>
          <p:spPr bwMode="auto">
            <a:xfrm>
              <a:off x="4156075" y="1682750"/>
              <a:ext cx="420688"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85" name="Freeform 14"/>
            <p:cNvSpPr>
              <a:spLocks/>
            </p:cNvSpPr>
            <p:nvPr/>
          </p:nvSpPr>
          <p:spPr bwMode="auto">
            <a:xfrm>
              <a:off x="3894138" y="1665288"/>
              <a:ext cx="104775" cy="3492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86" name="Freeform 15"/>
            <p:cNvSpPr>
              <a:spLocks/>
            </p:cNvSpPr>
            <p:nvPr/>
          </p:nvSpPr>
          <p:spPr bwMode="auto">
            <a:xfrm>
              <a:off x="3894138" y="1665288"/>
              <a:ext cx="104775" cy="34925"/>
            </a:xfrm>
            <a:custGeom>
              <a:avLst/>
              <a:gdLst>
                <a:gd name="T0" fmla="*/ 0 w 66"/>
                <a:gd name="T1" fmla="*/ 2147483647 h 22"/>
                <a:gd name="T2" fmla="*/ 2147483647 w 66"/>
                <a:gd name="T3" fmla="*/ 2147483647 h 22"/>
                <a:gd name="T4" fmla="*/ 0 w 66"/>
                <a:gd name="T5" fmla="*/ 0 h 22"/>
                <a:gd name="T6" fmla="*/ 0 w 66"/>
                <a:gd name="T7" fmla="*/ 2147483647 h 22"/>
                <a:gd name="T8" fmla="*/ 0 w 66"/>
                <a:gd name="T9" fmla="*/ 2147483647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87" name="Line 16"/>
            <p:cNvSpPr>
              <a:spLocks noChangeShapeType="1"/>
            </p:cNvSpPr>
            <p:nvPr/>
          </p:nvSpPr>
          <p:spPr bwMode="auto">
            <a:xfrm flipH="1">
              <a:off x="3806825" y="1682750"/>
              <a:ext cx="87313"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88" name="Freeform 17"/>
            <p:cNvSpPr>
              <a:spLocks/>
            </p:cNvSpPr>
            <p:nvPr/>
          </p:nvSpPr>
          <p:spPr bwMode="auto">
            <a:xfrm>
              <a:off x="3141663" y="1665288"/>
              <a:ext cx="104775" cy="34925"/>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89" name="Freeform 18"/>
            <p:cNvSpPr>
              <a:spLocks/>
            </p:cNvSpPr>
            <p:nvPr/>
          </p:nvSpPr>
          <p:spPr bwMode="auto">
            <a:xfrm>
              <a:off x="3141663" y="1665288"/>
              <a:ext cx="104775" cy="34925"/>
            </a:xfrm>
            <a:custGeom>
              <a:avLst/>
              <a:gdLst>
                <a:gd name="T0" fmla="*/ 2147483647 w 66"/>
                <a:gd name="T1" fmla="*/ 0 h 22"/>
                <a:gd name="T2" fmla="*/ 0 w 66"/>
                <a:gd name="T3" fmla="*/ 2147483647 h 22"/>
                <a:gd name="T4" fmla="*/ 2147483647 w 66"/>
                <a:gd name="T5" fmla="*/ 2147483647 h 22"/>
                <a:gd name="T6" fmla="*/ 2147483647 w 66"/>
                <a:gd name="T7" fmla="*/ 2147483647 h 22"/>
                <a:gd name="T8" fmla="*/ 2147483647 w 66"/>
                <a:gd name="T9" fmla="*/ 0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66" y="0"/>
                  </a:moveTo>
                  <a:lnTo>
                    <a:pt x="0" y="11"/>
                  </a:lnTo>
                  <a:lnTo>
                    <a:pt x="66" y="22"/>
                  </a:lnTo>
                  <a:lnTo>
                    <a:pt x="66" y="11"/>
                  </a:lnTo>
                  <a:lnTo>
                    <a:pt x="66"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90" name="Line 19"/>
            <p:cNvSpPr>
              <a:spLocks noChangeShapeType="1"/>
            </p:cNvSpPr>
            <p:nvPr/>
          </p:nvSpPr>
          <p:spPr bwMode="auto">
            <a:xfrm>
              <a:off x="3263900" y="1682750"/>
              <a:ext cx="87313"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91" name="Rectangle 20"/>
            <p:cNvSpPr>
              <a:spLocks noChangeArrowheads="1"/>
            </p:cNvSpPr>
            <p:nvPr/>
          </p:nvSpPr>
          <p:spPr bwMode="auto">
            <a:xfrm>
              <a:off x="4348163" y="3765550"/>
              <a:ext cx="428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a:solidFill>
                    <a:srgbClr val="000000"/>
                  </a:solidFill>
                  <a:latin typeface="Nimbus Roman No9 L"/>
                </a:rPr>
                <a:t>i</a:t>
              </a:r>
              <a:endParaRPr lang="en-CA" altLang="en-US" sz="2400">
                <a:latin typeface="Corbel" panose="020B0503020204020204" pitchFamily="34" charset="0"/>
              </a:endParaRPr>
            </a:p>
          </p:txBody>
        </p:sp>
        <p:sp>
          <p:nvSpPr>
            <p:cNvPr id="46192" name="Rectangle 21"/>
            <p:cNvSpPr>
              <a:spLocks noChangeArrowheads="1"/>
            </p:cNvSpPr>
            <p:nvPr/>
          </p:nvSpPr>
          <p:spPr bwMode="auto">
            <a:xfrm>
              <a:off x="3403600" y="1560513"/>
              <a:ext cx="682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a:solidFill>
                    <a:srgbClr val="000000"/>
                  </a:solidFill>
                  <a:latin typeface="Nimbus Roman No9 L"/>
                </a:rPr>
                <a:t>k</a:t>
              </a:r>
              <a:endParaRPr lang="en-CA" altLang="en-US" sz="2400">
                <a:latin typeface="Corbel" panose="020B0503020204020204" pitchFamily="34" charset="0"/>
              </a:endParaRPr>
            </a:p>
          </p:txBody>
        </p:sp>
        <p:sp>
          <p:nvSpPr>
            <p:cNvPr id="46193" name="Rectangle 22"/>
            <p:cNvSpPr>
              <a:spLocks noChangeArrowheads="1"/>
            </p:cNvSpPr>
            <p:nvPr/>
          </p:nvSpPr>
          <p:spPr bwMode="auto">
            <a:xfrm>
              <a:off x="3473450" y="1560513"/>
              <a:ext cx="2587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 bits</a:t>
              </a:r>
              <a:endParaRPr lang="en-CA" altLang="en-US" sz="2400">
                <a:latin typeface="Corbel" panose="020B0503020204020204" pitchFamily="34" charset="0"/>
              </a:endParaRPr>
            </a:p>
          </p:txBody>
        </p:sp>
        <p:sp>
          <p:nvSpPr>
            <p:cNvPr id="46194" name="Rectangle 23"/>
            <p:cNvSpPr>
              <a:spLocks noChangeArrowheads="1"/>
            </p:cNvSpPr>
            <p:nvPr/>
          </p:nvSpPr>
          <p:spPr bwMode="auto">
            <a:xfrm>
              <a:off x="2651125" y="3556000"/>
              <a:ext cx="4746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95" name="Rectangle 24"/>
            <p:cNvSpPr>
              <a:spLocks noChangeArrowheads="1"/>
            </p:cNvSpPr>
            <p:nvPr/>
          </p:nvSpPr>
          <p:spPr bwMode="auto">
            <a:xfrm>
              <a:off x="4121150" y="3556000"/>
              <a:ext cx="4746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96" name="Rectangle 25"/>
            <p:cNvSpPr>
              <a:spLocks noChangeArrowheads="1"/>
            </p:cNvSpPr>
            <p:nvPr/>
          </p:nvSpPr>
          <p:spPr bwMode="auto">
            <a:xfrm>
              <a:off x="5591175" y="3538538"/>
              <a:ext cx="4746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97" name="Rectangle 26"/>
            <p:cNvSpPr>
              <a:spLocks noChangeArrowheads="1"/>
            </p:cNvSpPr>
            <p:nvPr/>
          </p:nvSpPr>
          <p:spPr bwMode="auto">
            <a:xfrm>
              <a:off x="3316288" y="1858963"/>
              <a:ext cx="4746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98" name="Line 27"/>
            <p:cNvSpPr>
              <a:spLocks noChangeShapeType="1"/>
            </p:cNvSpPr>
            <p:nvPr/>
          </p:nvSpPr>
          <p:spPr bwMode="auto">
            <a:xfrm flipV="1">
              <a:off x="4033838" y="1787525"/>
              <a:ext cx="1587" cy="3508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99" name="Rectangle 28"/>
            <p:cNvSpPr>
              <a:spLocks noChangeArrowheads="1"/>
            </p:cNvSpPr>
            <p:nvPr/>
          </p:nvSpPr>
          <p:spPr bwMode="auto">
            <a:xfrm>
              <a:off x="3124200" y="1787525"/>
              <a:ext cx="2484438" cy="350838"/>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200" name="Line 29"/>
            <p:cNvSpPr>
              <a:spLocks noChangeShapeType="1"/>
            </p:cNvSpPr>
            <p:nvPr/>
          </p:nvSpPr>
          <p:spPr bwMode="auto">
            <a:xfrm>
              <a:off x="4873625" y="2592388"/>
              <a:ext cx="174625" cy="1587"/>
            </a:xfrm>
            <a:prstGeom prst="line">
              <a:avLst/>
            </a:prstGeom>
            <a:noFill/>
            <a:ln w="17526">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01" name="Line 30"/>
            <p:cNvSpPr>
              <a:spLocks noChangeShapeType="1"/>
            </p:cNvSpPr>
            <p:nvPr/>
          </p:nvSpPr>
          <p:spPr bwMode="auto">
            <a:xfrm flipH="1">
              <a:off x="2090738" y="2592388"/>
              <a:ext cx="2678112" cy="1587"/>
            </a:xfrm>
            <a:prstGeom prst="line">
              <a:avLst/>
            </a:prstGeom>
            <a:noFill/>
            <a:ln w="17526">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02" name="Line 31"/>
            <p:cNvSpPr>
              <a:spLocks noChangeShapeType="1"/>
            </p:cNvSpPr>
            <p:nvPr/>
          </p:nvSpPr>
          <p:spPr bwMode="auto">
            <a:xfrm flipH="1">
              <a:off x="5102225" y="2698750"/>
              <a:ext cx="506413"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03" name="Line 32"/>
            <p:cNvSpPr>
              <a:spLocks noChangeShapeType="1"/>
            </p:cNvSpPr>
            <p:nvPr/>
          </p:nvSpPr>
          <p:spPr bwMode="auto">
            <a:xfrm flipH="1">
              <a:off x="3630613" y="2698750"/>
              <a:ext cx="13652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04" name="Line 33"/>
            <p:cNvSpPr>
              <a:spLocks noChangeShapeType="1"/>
            </p:cNvSpPr>
            <p:nvPr/>
          </p:nvSpPr>
          <p:spPr bwMode="auto">
            <a:xfrm flipH="1">
              <a:off x="2668588" y="2698750"/>
              <a:ext cx="839787"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05" name="Freeform 34"/>
            <p:cNvSpPr>
              <a:spLocks/>
            </p:cNvSpPr>
            <p:nvPr/>
          </p:nvSpPr>
          <p:spPr bwMode="auto">
            <a:xfrm>
              <a:off x="2651125" y="2873375"/>
              <a:ext cx="34925" cy="104775"/>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06" name="Freeform 35"/>
            <p:cNvSpPr>
              <a:spLocks/>
            </p:cNvSpPr>
            <p:nvPr/>
          </p:nvSpPr>
          <p:spPr bwMode="auto">
            <a:xfrm>
              <a:off x="2651125" y="2873375"/>
              <a:ext cx="34925" cy="104775"/>
            </a:xfrm>
            <a:custGeom>
              <a:avLst/>
              <a:gdLst>
                <a:gd name="T0" fmla="*/ 0 w 22"/>
                <a:gd name="T1" fmla="*/ 0 h 66"/>
                <a:gd name="T2" fmla="*/ 2147483647 w 22"/>
                <a:gd name="T3" fmla="*/ 2147483647 h 66"/>
                <a:gd name="T4" fmla="*/ 2147483647 w 22"/>
                <a:gd name="T5" fmla="*/ 0 h 66"/>
                <a:gd name="T6" fmla="*/ 2147483647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07" name="Line 36"/>
            <p:cNvSpPr>
              <a:spLocks noChangeShapeType="1"/>
            </p:cNvSpPr>
            <p:nvPr/>
          </p:nvSpPr>
          <p:spPr bwMode="auto">
            <a:xfrm flipV="1">
              <a:off x="2668588" y="2698750"/>
              <a:ext cx="1587" cy="1571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08" name="Freeform 37"/>
            <p:cNvSpPr>
              <a:spLocks/>
            </p:cNvSpPr>
            <p:nvPr/>
          </p:nvSpPr>
          <p:spPr bwMode="auto">
            <a:xfrm>
              <a:off x="4121150" y="2873375"/>
              <a:ext cx="34925" cy="104775"/>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09" name="Freeform 38"/>
            <p:cNvSpPr>
              <a:spLocks/>
            </p:cNvSpPr>
            <p:nvPr/>
          </p:nvSpPr>
          <p:spPr bwMode="auto">
            <a:xfrm>
              <a:off x="4121150" y="2873375"/>
              <a:ext cx="34925" cy="104775"/>
            </a:xfrm>
            <a:custGeom>
              <a:avLst/>
              <a:gdLst>
                <a:gd name="T0" fmla="*/ 0 w 22"/>
                <a:gd name="T1" fmla="*/ 0 h 66"/>
                <a:gd name="T2" fmla="*/ 2147483647 w 22"/>
                <a:gd name="T3" fmla="*/ 2147483647 h 66"/>
                <a:gd name="T4" fmla="*/ 2147483647 w 22"/>
                <a:gd name="T5" fmla="*/ 0 h 66"/>
                <a:gd name="T6" fmla="*/ 2147483647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0" name="Line 39"/>
            <p:cNvSpPr>
              <a:spLocks noChangeShapeType="1"/>
            </p:cNvSpPr>
            <p:nvPr/>
          </p:nvSpPr>
          <p:spPr bwMode="auto">
            <a:xfrm flipV="1">
              <a:off x="4138613" y="2698750"/>
              <a:ext cx="1587" cy="1571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11" name="Freeform 40"/>
            <p:cNvSpPr>
              <a:spLocks/>
            </p:cNvSpPr>
            <p:nvPr/>
          </p:nvSpPr>
          <p:spPr bwMode="auto">
            <a:xfrm>
              <a:off x="5591175" y="2873375"/>
              <a:ext cx="52388" cy="104775"/>
            </a:xfrm>
            <a:custGeom>
              <a:avLst/>
              <a:gdLst>
                <a:gd name="T0" fmla="*/ 0 w 3"/>
                <a:gd name="T1" fmla="*/ 0 h 6"/>
                <a:gd name="T2" fmla="*/ 2147483647 w 3"/>
                <a:gd name="T3" fmla="*/ 2147483647 h 6"/>
                <a:gd name="T4" fmla="*/ 2147483647 w 3"/>
                <a:gd name="T5" fmla="*/ 0 h 6"/>
                <a:gd name="T6" fmla="*/ 214748364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2" name="Freeform 41"/>
            <p:cNvSpPr>
              <a:spLocks/>
            </p:cNvSpPr>
            <p:nvPr/>
          </p:nvSpPr>
          <p:spPr bwMode="auto">
            <a:xfrm>
              <a:off x="5591175" y="2873375"/>
              <a:ext cx="52388" cy="104775"/>
            </a:xfrm>
            <a:custGeom>
              <a:avLst/>
              <a:gdLst>
                <a:gd name="T0" fmla="*/ 0 w 33"/>
                <a:gd name="T1" fmla="*/ 0 h 66"/>
                <a:gd name="T2" fmla="*/ 2147483647 w 33"/>
                <a:gd name="T3" fmla="*/ 2147483647 h 66"/>
                <a:gd name="T4" fmla="*/ 2147483647 w 33"/>
                <a:gd name="T5" fmla="*/ 0 h 66"/>
                <a:gd name="T6" fmla="*/ 2147483647 w 33"/>
                <a:gd name="T7" fmla="*/ 0 h 66"/>
                <a:gd name="T8" fmla="*/ 0 w 33"/>
                <a:gd name="T9" fmla="*/ 0 h 66"/>
                <a:gd name="T10" fmla="*/ 0 60000 65536"/>
                <a:gd name="T11" fmla="*/ 0 60000 65536"/>
                <a:gd name="T12" fmla="*/ 0 60000 65536"/>
                <a:gd name="T13" fmla="*/ 0 60000 65536"/>
                <a:gd name="T14" fmla="*/ 0 60000 65536"/>
                <a:gd name="T15" fmla="*/ 0 w 33"/>
                <a:gd name="T16" fmla="*/ 0 h 66"/>
                <a:gd name="T17" fmla="*/ 33 w 33"/>
                <a:gd name="T18" fmla="*/ 66 h 66"/>
              </a:gdLst>
              <a:ahLst/>
              <a:cxnLst>
                <a:cxn ang="T10">
                  <a:pos x="T0" y="T1"/>
                </a:cxn>
                <a:cxn ang="T11">
                  <a:pos x="T2" y="T3"/>
                </a:cxn>
                <a:cxn ang="T12">
                  <a:pos x="T4" y="T5"/>
                </a:cxn>
                <a:cxn ang="T13">
                  <a:pos x="T6" y="T7"/>
                </a:cxn>
                <a:cxn ang="T14">
                  <a:pos x="T8" y="T9"/>
                </a:cxn>
              </a:cxnLst>
              <a:rect l="T15" t="T16" r="T17" b="T18"/>
              <a:pathLst>
                <a:path w="33" h="66">
                  <a:moveTo>
                    <a:pt x="0" y="0"/>
                  </a:moveTo>
                  <a:lnTo>
                    <a:pt x="11" y="66"/>
                  </a:lnTo>
                  <a:lnTo>
                    <a:pt x="33"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3" name="Line 42"/>
            <p:cNvSpPr>
              <a:spLocks noChangeShapeType="1"/>
            </p:cNvSpPr>
            <p:nvPr/>
          </p:nvSpPr>
          <p:spPr bwMode="auto">
            <a:xfrm flipV="1">
              <a:off x="5608638" y="2698750"/>
              <a:ext cx="1587" cy="1571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14" name="Freeform 43"/>
            <p:cNvSpPr>
              <a:spLocks/>
            </p:cNvSpPr>
            <p:nvPr/>
          </p:nvSpPr>
          <p:spPr bwMode="auto">
            <a:xfrm>
              <a:off x="3789363" y="3590925"/>
              <a:ext cx="104775" cy="3492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5" name="Freeform 44"/>
            <p:cNvSpPr>
              <a:spLocks/>
            </p:cNvSpPr>
            <p:nvPr/>
          </p:nvSpPr>
          <p:spPr bwMode="auto">
            <a:xfrm>
              <a:off x="3789363" y="3590925"/>
              <a:ext cx="104775" cy="34925"/>
            </a:xfrm>
            <a:custGeom>
              <a:avLst/>
              <a:gdLst>
                <a:gd name="T0" fmla="*/ 0 w 66"/>
                <a:gd name="T1" fmla="*/ 2147483647 h 22"/>
                <a:gd name="T2" fmla="*/ 2147483647 w 66"/>
                <a:gd name="T3" fmla="*/ 2147483647 h 22"/>
                <a:gd name="T4" fmla="*/ 0 w 66"/>
                <a:gd name="T5" fmla="*/ 0 h 22"/>
                <a:gd name="T6" fmla="*/ 0 w 66"/>
                <a:gd name="T7" fmla="*/ 2147483647 h 22"/>
                <a:gd name="T8" fmla="*/ 0 w 66"/>
                <a:gd name="T9" fmla="*/ 2147483647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6" name="Freeform 45"/>
            <p:cNvSpPr>
              <a:spLocks/>
            </p:cNvSpPr>
            <p:nvPr/>
          </p:nvSpPr>
          <p:spPr bwMode="auto">
            <a:xfrm>
              <a:off x="3578225" y="2312988"/>
              <a:ext cx="193675" cy="1295400"/>
            </a:xfrm>
            <a:custGeom>
              <a:avLst/>
              <a:gdLst>
                <a:gd name="T0" fmla="*/ 2147483647 w 11"/>
                <a:gd name="T1" fmla="*/ 2147483647 h 74"/>
                <a:gd name="T2" fmla="*/ 0 w 11"/>
                <a:gd name="T3" fmla="*/ 2147483647 h 74"/>
                <a:gd name="T4" fmla="*/ 0 w 11"/>
                <a:gd name="T5" fmla="*/ 0 h 74"/>
                <a:gd name="T6" fmla="*/ 0 60000 65536"/>
                <a:gd name="T7" fmla="*/ 0 60000 65536"/>
                <a:gd name="T8" fmla="*/ 0 60000 65536"/>
                <a:gd name="T9" fmla="*/ 0 w 11"/>
                <a:gd name="T10" fmla="*/ 0 h 74"/>
                <a:gd name="T11" fmla="*/ 11 w 11"/>
                <a:gd name="T12" fmla="*/ 74 h 74"/>
              </a:gdLst>
              <a:ahLst/>
              <a:cxnLst>
                <a:cxn ang="T6">
                  <a:pos x="T0" y="T1"/>
                </a:cxn>
                <a:cxn ang="T7">
                  <a:pos x="T2" y="T3"/>
                </a:cxn>
                <a:cxn ang="T8">
                  <a:pos x="T4" y="T5"/>
                </a:cxn>
              </a:cxnLst>
              <a:rect l="T9" t="T10" r="T11" b="T12"/>
              <a:pathLst>
                <a:path w="11" h="74">
                  <a:moveTo>
                    <a:pt x="11" y="74"/>
                  </a:moveTo>
                  <a:lnTo>
                    <a:pt x="0" y="74"/>
                  </a:lnTo>
                  <a:lnTo>
                    <a:pt x="0"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7" name="Freeform 46"/>
            <p:cNvSpPr>
              <a:spLocks/>
            </p:cNvSpPr>
            <p:nvPr/>
          </p:nvSpPr>
          <p:spPr bwMode="auto">
            <a:xfrm>
              <a:off x="5259388" y="3590925"/>
              <a:ext cx="104775" cy="3492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8" name="Freeform 47"/>
            <p:cNvSpPr>
              <a:spLocks/>
            </p:cNvSpPr>
            <p:nvPr/>
          </p:nvSpPr>
          <p:spPr bwMode="auto">
            <a:xfrm>
              <a:off x="5259388" y="3551238"/>
              <a:ext cx="104775" cy="74612"/>
            </a:xfrm>
            <a:custGeom>
              <a:avLst/>
              <a:gdLst>
                <a:gd name="T0" fmla="*/ 0 w 66"/>
                <a:gd name="T1" fmla="*/ 2147483647 h 22"/>
                <a:gd name="T2" fmla="*/ 2147483647 w 66"/>
                <a:gd name="T3" fmla="*/ 2147483647 h 22"/>
                <a:gd name="T4" fmla="*/ 0 w 66"/>
                <a:gd name="T5" fmla="*/ 0 h 22"/>
                <a:gd name="T6" fmla="*/ 0 w 66"/>
                <a:gd name="T7" fmla="*/ 2147483647 h 22"/>
                <a:gd name="T8" fmla="*/ 0 w 66"/>
                <a:gd name="T9" fmla="*/ 2147483647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9" name="Freeform 48"/>
            <p:cNvSpPr>
              <a:spLocks/>
            </p:cNvSpPr>
            <p:nvPr/>
          </p:nvSpPr>
          <p:spPr bwMode="auto">
            <a:xfrm>
              <a:off x="5048250" y="2592388"/>
              <a:ext cx="193675" cy="1016000"/>
            </a:xfrm>
            <a:custGeom>
              <a:avLst/>
              <a:gdLst>
                <a:gd name="T0" fmla="*/ 2147483647 w 11"/>
                <a:gd name="T1" fmla="*/ 2147483647 h 58"/>
                <a:gd name="T2" fmla="*/ 0 w 11"/>
                <a:gd name="T3" fmla="*/ 2147483647 h 58"/>
                <a:gd name="T4" fmla="*/ 0 w 11"/>
                <a:gd name="T5" fmla="*/ 0 h 58"/>
                <a:gd name="T6" fmla="*/ 0 60000 65536"/>
                <a:gd name="T7" fmla="*/ 0 60000 65536"/>
                <a:gd name="T8" fmla="*/ 0 60000 65536"/>
                <a:gd name="T9" fmla="*/ 0 w 11"/>
                <a:gd name="T10" fmla="*/ 0 h 58"/>
                <a:gd name="T11" fmla="*/ 11 w 11"/>
                <a:gd name="T12" fmla="*/ 58 h 58"/>
              </a:gdLst>
              <a:ahLst/>
              <a:cxnLst>
                <a:cxn ang="T6">
                  <a:pos x="T0" y="T1"/>
                </a:cxn>
                <a:cxn ang="T7">
                  <a:pos x="T2" y="T3"/>
                </a:cxn>
                <a:cxn ang="T8">
                  <a:pos x="T4" y="T5"/>
                </a:cxn>
              </a:cxnLst>
              <a:rect l="T9" t="T10" r="T11" b="T12"/>
              <a:pathLst>
                <a:path w="11" h="58">
                  <a:moveTo>
                    <a:pt x="11" y="58"/>
                  </a:moveTo>
                  <a:lnTo>
                    <a:pt x="0" y="58"/>
                  </a:lnTo>
                  <a:lnTo>
                    <a:pt x="0"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20" name="Freeform 49"/>
            <p:cNvSpPr>
              <a:spLocks/>
            </p:cNvSpPr>
            <p:nvPr/>
          </p:nvSpPr>
          <p:spPr bwMode="auto">
            <a:xfrm>
              <a:off x="2300288" y="3590925"/>
              <a:ext cx="106362" cy="3492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21" name="Freeform 50"/>
            <p:cNvSpPr>
              <a:spLocks/>
            </p:cNvSpPr>
            <p:nvPr/>
          </p:nvSpPr>
          <p:spPr bwMode="auto">
            <a:xfrm>
              <a:off x="2300288" y="3590925"/>
              <a:ext cx="106362" cy="34925"/>
            </a:xfrm>
            <a:custGeom>
              <a:avLst/>
              <a:gdLst>
                <a:gd name="T0" fmla="*/ 0 w 67"/>
                <a:gd name="T1" fmla="*/ 2147483647 h 22"/>
                <a:gd name="T2" fmla="*/ 2147483647 w 67"/>
                <a:gd name="T3" fmla="*/ 2147483647 h 22"/>
                <a:gd name="T4" fmla="*/ 0 w 67"/>
                <a:gd name="T5" fmla="*/ 0 h 22"/>
                <a:gd name="T6" fmla="*/ 0 w 67"/>
                <a:gd name="T7" fmla="*/ 2147483647 h 22"/>
                <a:gd name="T8" fmla="*/ 0 w 67"/>
                <a:gd name="T9" fmla="*/ 2147483647 h 22"/>
                <a:gd name="T10" fmla="*/ 0 60000 65536"/>
                <a:gd name="T11" fmla="*/ 0 60000 65536"/>
                <a:gd name="T12" fmla="*/ 0 60000 65536"/>
                <a:gd name="T13" fmla="*/ 0 60000 65536"/>
                <a:gd name="T14" fmla="*/ 0 60000 65536"/>
                <a:gd name="T15" fmla="*/ 0 w 67"/>
                <a:gd name="T16" fmla="*/ 0 h 22"/>
                <a:gd name="T17" fmla="*/ 67 w 67"/>
                <a:gd name="T18" fmla="*/ 22 h 22"/>
              </a:gdLst>
              <a:ahLst/>
              <a:cxnLst>
                <a:cxn ang="T10">
                  <a:pos x="T0" y="T1"/>
                </a:cxn>
                <a:cxn ang="T11">
                  <a:pos x="T2" y="T3"/>
                </a:cxn>
                <a:cxn ang="T12">
                  <a:pos x="T4" y="T5"/>
                </a:cxn>
                <a:cxn ang="T13">
                  <a:pos x="T6" y="T7"/>
                </a:cxn>
                <a:cxn ang="T14">
                  <a:pos x="T8" y="T9"/>
                </a:cxn>
              </a:cxnLst>
              <a:rect l="T15" t="T16" r="T17" b="T18"/>
              <a:pathLst>
                <a:path w="67" h="22">
                  <a:moveTo>
                    <a:pt x="0" y="22"/>
                  </a:moveTo>
                  <a:lnTo>
                    <a:pt x="67" y="11"/>
                  </a:lnTo>
                  <a:lnTo>
                    <a:pt x="0" y="0"/>
                  </a:lnTo>
                  <a:lnTo>
                    <a:pt x="0" y="11"/>
                  </a:lnTo>
                  <a:lnTo>
                    <a:pt x="0" y="22"/>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22" name="Freeform 51"/>
            <p:cNvSpPr>
              <a:spLocks/>
            </p:cNvSpPr>
            <p:nvPr/>
          </p:nvSpPr>
          <p:spPr bwMode="auto">
            <a:xfrm>
              <a:off x="2090738" y="2592388"/>
              <a:ext cx="209550" cy="1016000"/>
            </a:xfrm>
            <a:custGeom>
              <a:avLst/>
              <a:gdLst>
                <a:gd name="T0" fmla="*/ 2147483647 w 12"/>
                <a:gd name="T1" fmla="*/ 2147483647 h 58"/>
                <a:gd name="T2" fmla="*/ 0 w 12"/>
                <a:gd name="T3" fmla="*/ 2147483647 h 58"/>
                <a:gd name="T4" fmla="*/ 0 w 12"/>
                <a:gd name="T5" fmla="*/ 0 h 58"/>
                <a:gd name="T6" fmla="*/ 0 60000 65536"/>
                <a:gd name="T7" fmla="*/ 0 60000 65536"/>
                <a:gd name="T8" fmla="*/ 0 60000 65536"/>
                <a:gd name="T9" fmla="*/ 0 w 12"/>
                <a:gd name="T10" fmla="*/ 0 h 58"/>
                <a:gd name="T11" fmla="*/ 12 w 12"/>
                <a:gd name="T12" fmla="*/ 58 h 58"/>
              </a:gdLst>
              <a:ahLst/>
              <a:cxnLst>
                <a:cxn ang="T6">
                  <a:pos x="T0" y="T1"/>
                </a:cxn>
                <a:cxn ang="T7">
                  <a:pos x="T2" y="T3"/>
                </a:cxn>
                <a:cxn ang="T8">
                  <a:pos x="T4" y="T5"/>
                </a:cxn>
              </a:cxnLst>
              <a:rect l="T9" t="T10" r="T11" b="T12"/>
              <a:pathLst>
                <a:path w="12" h="58">
                  <a:moveTo>
                    <a:pt x="12" y="58"/>
                  </a:moveTo>
                  <a:lnTo>
                    <a:pt x="0" y="58"/>
                  </a:lnTo>
                  <a:lnTo>
                    <a:pt x="0"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23" name="Line 52"/>
            <p:cNvSpPr>
              <a:spLocks noChangeShapeType="1"/>
            </p:cNvSpPr>
            <p:nvPr/>
          </p:nvSpPr>
          <p:spPr bwMode="auto">
            <a:xfrm flipV="1">
              <a:off x="2895600" y="3100388"/>
              <a:ext cx="1588" cy="3333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24" name="Line 53"/>
            <p:cNvSpPr>
              <a:spLocks noChangeShapeType="1"/>
            </p:cNvSpPr>
            <p:nvPr/>
          </p:nvSpPr>
          <p:spPr bwMode="auto">
            <a:xfrm flipH="1">
              <a:off x="2441575" y="343376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25" name="Rectangle 54"/>
            <p:cNvSpPr>
              <a:spLocks noChangeArrowheads="1"/>
            </p:cNvSpPr>
            <p:nvPr/>
          </p:nvSpPr>
          <p:spPr bwMode="auto">
            <a:xfrm>
              <a:off x="2441575" y="3100388"/>
              <a:ext cx="909638" cy="10144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226" name="Rectangle 55"/>
            <p:cNvSpPr>
              <a:spLocks noChangeArrowheads="1"/>
            </p:cNvSpPr>
            <p:nvPr/>
          </p:nvSpPr>
          <p:spPr bwMode="auto">
            <a:xfrm>
              <a:off x="2965450" y="3170238"/>
              <a:ext cx="3127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DBR</a:t>
              </a:r>
              <a:endParaRPr lang="en-CA" altLang="en-US" sz="2400">
                <a:latin typeface="Corbel" panose="020B0503020204020204" pitchFamily="34" charset="0"/>
              </a:endParaRPr>
            </a:p>
          </p:txBody>
        </p:sp>
        <p:sp>
          <p:nvSpPr>
            <p:cNvPr id="46227" name="Rectangle 56"/>
            <p:cNvSpPr>
              <a:spLocks noChangeArrowheads="1"/>
            </p:cNvSpPr>
            <p:nvPr/>
          </p:nvSpPr>
          <p:spPr bwMode="auto">
            <a:xfrm>
              <a:off x="2493963" y="3170238"/>
              <a:ext cx="3127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ABR</a:t>
              </a:r>
              <a:endParaRPr lang="en-CA" altLang="en-US" sz="2400">
                <a:latin typeface="Corbel" panose="020B0503020204020204" pitchFamily="34" charset="0"/>
              </a:endParaRPr>
            </a:p>
          </p:txBody>
        </p:sp>
        <p:sp>
          <p:nvSpPr>
            <p:cNvPr id="46228" name="Line 57"/>
            <p:cNvSpPr>
              <a:spLocks noChangeShapeType="1"/>
            </p:cNvSpPr>
            <p:nvPr/>
          </p:nvSpPr>
          <p:spPr bwMode="auto">
            <a:xfrm flipV="1">
              <a:off x="4365625" y="3100388"/>
              <a:ext cx="1588" cy="3333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29" name="Line 58"/>
            <p:cNvSpPr>
              <a:spLocks noChangeShapeType="1"/>
            </p:cNvSpPr>
            <p:nvPr/>
          </p:nvSpPr>
          <p:spPr bwMode="auto">
            <a:xfrm flipH="1">
              <a:off x="3911600" y="343376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30" name="Rectangle 59"/>
            <p:cNvSpPr>
              <a:spLocks noChangeArrowheads="1"/>
            </p:cNvSpPr>
            <p:nvPr/>
          </p:nvSpPr>
          <p:spPr bwMode="auto">
            <a:xfrm>
              <a:off x="3911600" y="3100388"/>
              <a:ext cx="909638" cy="10144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231" name="Rectangle 60"/>
            <p:cNvSpPr>
              <a:spLocks noChangeArrowheads="1"/>
            </p:cNvSpPr>
            <p:nvPr/>
          </p:nvSpPr>
          <p:spPr bwMode="auto">
            <a:xfrm>
              <a:off x="4437063" y="3170238"/>
              <a:ext cx="3127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DBR</a:t>
              </a:r>
              <a:endParaRPr lang="en-CA" altLang="en-US" sz="2400">
                <a:latin typeface="Corbel" panose="020B0503020204020204" pitchFamily="34" charset="0"/>
              </a:endParaRPr>
            </a:p>
          </p:txBody>
        </p:sp>
        <p:sp>
          <p:nvSpPr>
            <p:cNvPr id="46232" name="Rectangle 61"/>
            <p:cNvSpPr>
              <a:spLocks noChangeArrowheads="1"/>
            </p:cNvSpPr>
            <p:nvPr/>
          </p:nvSpPr>
          <p:spPr bwMode="auto">
            <a:xfrm>
              <a:off x="3981450" y="3170238"/>
              <a:ext cx="3127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ABR</a:t>
              </a:r>
              <a:endParaRPr lang="en-CA" altLang="en-US" sz="2400">
                <a:latin typeface="Corbel" panose="020B0503020204020204" pitchFamily="34" charset="0"/>
              </a:endParaRPr>
            </a:p>
          </p:txBody>
        </p:sp>
        <p:sp>
          <p:nvSpPr>
            <p:cNvPr id="46233" name="Rectangle 62"/>
            <p:cNvSpPr>
              <a:spLocks noChangeArrowheads="1"/>
            </p:cNvSpPr>
            <p:nvPr/>
          </p:nvSpPr>
          <p:spPr bwMode="auto">
            <a:xfrm>
              <a:off x="5451475" y="3170238"/>
              <a:ext cx="3127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ABR</a:t>
              </a:r>
              <a:endParaRPr lang="en-CA" altLang="en-US" sz="2400">
                <a:latin typeface="Corbel" panose="020B0503020204020204" pitchFamily="34" charset="0"/>
              </a:endParaRPr>
            </a:p>
          </p:txBody>
        </p:sp>
        <p:sp>
          <p:nvSpPr>
            <p:cNvPr id="46234" name="Rectangle 63"/>
            <p:cNvSpPr>
              <a:spLocks noChangeArrowheads="1"/>
            </p:cNvSpPr>
            <p:nvPr/>
          </p:nvSpPr>
          <p:spPr bwMode="auto">
            <a:xfrm>
              <a:off x="5907088" y="3170238"/>
              <a:ext cx="3127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DBR</a:t>
              </a:r>
              <a:endParaRPr lang="en-CA" altLang="en-US" sz="2400">
                <a:latin typeface="Corbel" panose="020B0503020204020204" pitchFamily="34" charset="0"/>
              </a:endParaRPr>
            </a:p>
          </p:txBody>
        </p:sp>
        <p:sp>
          <p:nvSpPr>
            <p:cNvPr id="46235" name="Rectangle 64"/>
            <p:cNvSpPr>
              <a:spLocks noChangeArrowheads="1"/>
            </p:cNvSpPr>
            <p:nvPr/>
          </p:nvSpPr>
          <p:spPr bwMode="auto">
            <a:xfrm>
              <a:off x="5381625" y="3100388"/>
              <a:ext cx="909638" cy="10144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236" name="Line 65"/>
            <p:cNvSpPr>
              <a:spLocks noChangeShapeType="1"/>
            </p:cNvSpPr>
            <p:nvPr/>
          </p:nvSpPr>
          <p:spPr bwMode="auto">
            <a:xfrm flipH="1">
              <a:off x="5381625" y="343376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37" name="Line 66"/>
            <p:cNvSpPr>
              <a:spLocks noChangeShapeType="1"/>
            </p:cNvSpPr>
            <p:nvPr/>
          </p:nvSpPr>
          <p:spPr bwMode="auto">
            <a:xfrm flipV="1">
              <a:off x="5837238" y="3100388"/>
              <a:ext cx="1587" cy="3333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38" name="Rectangle 67"/>
            <p:cNvSpPr>
              <a:spLocks noChangeArrowheads="1"/>
            </p:cNvSpPr>
            <p:nvPr/>
          </p:nvSpPr>
          <p:spPr bwMode="auto">
            <a:xfrm>
              <a:off x="2843213" y="376555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0</a:t>
              </a:r>
              <a:endParaRPr lang="en-CA" altLang="en-US" sz="2400">
                <a:latin typeface="Corbel" panose="020B0503020204020204" pitchFamily="34" charset="0"/>
              </a:endParaRPr>
            </a:p>
          </p:txBody>
        </p:sp>
        <p:sp>
          <p:nvSpPr>
            <p:cNvPr id="46239" name="Freeform 68"/>
            <p:cNvSpPr>
              <a:spLocks/>
            </p:cNvSpPr>
            <p:nvPr/>
          </p:nvSpPr>
          <p:spPr bwMode="auto">
            <a:xfrm>
              <a:off x="3141663" y="2190750"/>
              <a:ext cx="822325" cy="122238"/>
            </a:xfrm>
            <a:custGeom>
              <a:avLst/>
              <a:gdLst>
                <a:gd name="T0" fmla="*/ 2147483647 w 47"/>
                <a:gd name="T1" fmla="*/ 0 h 7"/>
                <a:gd name="T2" fmla="*/ 2147483647 w 47"/>
                <a:gd name="T3" fmla="*/ 2147483647 h 7"/>
                <a:gd name="T4" fmla="*/ 2147483647 w 47"/>
                <a:gd name="T5" fmla="*/ 2147483647 h 7"/>
                <a:gd name="T6" fmla="*/ 2147483647 w 47"/>
                <a:gd name="T7" fmla="*/ 2147483647 h 7"/>
                <a:gd name="T8" fmla="*/ 0 w 47"/>
                <a:gd name="T9" fmla="*/ 2147483647 h 7"/>
                <a:gd name="T10" fmla="*/ 0 w 47"/>
                <a:gd name="T11" fmla="*/ 0 h 7"/>
                <a:gd name="T12" fmla="*/ 0 60000 65536"/>
                <a:gd name="T13" fmla="*/ 0 60000 65536"/>
                <a:gd name="T14" fmla="*/ 0 60000 65536"/>
                <a:gd name="T15" fmla="*/ 0 60000 65536"/>
                <a:gd name="T16" fmla="*/ 0 60000 65536"/>
                <a:gd name="T17" fmla="*/ 0 60000 65536"/>
                <a:gd name="T18" fmla="*/ 0 w 47"/>
                <a:gd name="T19" fmla="*/ 0 h 7"/>
                <a:gd name="T20" fmla="*/ 47 w 47"/>
                <a:gd name="T21" fmla="*/ 7 h 7"/>
              </a:gdLst>
              <a:ahLst/>
              <a:cxnLst>
                <a:cxn ang="T12">
                  <a:pos x="T0" y="T1"/>
                </a:cxn>
                <a:cxn ang="T13">
                  <a:pos x="T2" y="T3"/>
                </a:cxn>
                <a:cxn ang="T14">
                  <a:pos x="T4" y="T5"/>
                </a:cxn>
                <a:cxn ang="T15">
                  <a:pos x="T6" y="T7"/>
                </a:cxn>
                <a:cxn ang="T16">
                  <a:pos x="T8" y="T9"/>
                </a:cxn>
                <a:cxn ang="T17">
                  <a:pos x="T10" y="T11"/>
                </a:cxn>
              </a:cxnLst>
              <a:rect l="T18" t="T19" r="T20" b="T21"/>
              <a:pathLst>
                <a:path w="47" h="7">
                  <a:moveTo>
                    <a:pt x="47" y="0"/>
                  </a:moveTo>
                  <a:lnTo>
                    <a:pt x="47" y="7"/>
                  </a:lnTo>
                  <a:lnTo>
                    <a:pt x="41" y="7"/>
                  </a:lnTo>
                  <a:lnTo>
                    <a:pt x="6" y="7"/>
                  </a:lnTo>
                  <a:lnTo>
                    <a:pt x="0" y="7"/>
                  </a:lnTo>
                  <a:lnTo>
                    <a:pt x="0"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40" name="Freeform 69"/>
            <p:cNvSpPr>
              <a:spLocks/>
            </p:cNvSpPr>
            <p:nvPr/>
          </p:nvSpPr>
          <p:spPr bwMode="auto">
            <a:xfrm>
              <a:off x="4086225" y="2190750"/>
              <a:ext cx="1487488" cy="122238"/>
            </a:xfrm>
            <a:custGeom>
              <a:avLst/>
              <a:gdLst>
                <a:gd name="T0" fmla="*/ 2147483647 w 85"/>
                <a:gd name="T1" fmla="*/ 0 h 7"/>
                <a:gd name="T2" fmla="*/ 2147483647 w 85"/>
                <a:gd name="T3" fmla="*/ 2147483647 h 7"/>
                <a:gd name="T4" fmla="*/ 2147483647 w 85"/>
                <a:gd name="T5" fmla="*/ 2147483647 h 7"/>
                <a:gd name="T6" fmla="*/ 2147483647 w 85"/>
                <a:gd name="T7" fmla="*/ 2147483647 h 7"/>
                <a:gd name="T8" fmla="*/ 0 w 85"/>
                <a:gd name="T9" fmla="*/ 2147483647 h 7"/>
                <a:gd name="T10" fmla="*/ 0 w 85"/>
                <a:gd name="T11" fmla="*/ 0 h 7"/>
                <a:gd name="T12" fmla="*/ 0 60000 65536"/>
                <a:gd name="T13" fmla="*/ 0 60000 65536"/>
                <a:gd name="T14" fmla="*/ 0 60000 65536"/>
                <a:gd name="T15" fmla="*/ 0 60000 65536"/>
                <a:gd name="T16" fmla="*/ 0 60000 65536"/>
                <a:gd name="T17" fmla="*/ 0 60000 65536"/>
                <a:gd name="T18" fmla="*/ 0 w 85"/>
                <a:gd name="T19" fmla="*/ 0 h 7"/>
                <a:gd name="T20" fmla="*/ 85 w 85"/>
                <a:gd name="T21" fmla="*/ 7 h 7"/>
              </a:gdLst>
              <a:ahLst/>
              <a:cxnLst>
                <a:cxn ang="T12">
                  <a:pos x="T0" y="T1"/>
                </a:cxn>
                <a:cxn ang="T13">
                  <a:pos x="T2" y="T3"/>
                </a:cxn>
                <a:cxn ang="T14">
                  <a:pos x="T4" y="T5"/>
                </a:cxn>
                <a:cxn ang="T15">
                  <a:pos x="T6" y="T7"/>
                </a:cxn>
                <a:cxn ang="T16">
                  <a:pos x="T8" y="T9"/>
                </a:cxn>
                <a:cxn ang="T17">
                  <a:pos x="T10" y="T11"/>
                </a:cxn>
              </a:cxnLst>
              <a:rect l="T18" t="T19" r="T20" b="T21"/>
              <a:pathLst>
                <a:path w="85" h="7">
                  <a:moveTo>
                    <a:pt x="85" y="0"/>
                  </a:moveTo>
                  <a:lnTo>
                    <a:pt x="85" y="7"/>
                  </a:lnTo>
                  <a:lnTo>
                    <a:pt x="78" y="7"/>
                  </a:lnTo>
                  <a:lnTo>
                    <a:pt x="6" y="7"/>
                  </a:lnTo>
                  <a:lnTo>
                    <a:pt x="0" y="7"/>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41" name="Freeform 70"/>
            <p:cNvSpPr>
              <a:spLocks/>
            </p:cNvSpPr>
            <p:nvPr/>
          </p:nvSpPr>
          <p:spPr bwMode="auto">
            <a:xfrm>
              <a:off x="2441575" y="2995613"/>
              <a:ext cx="454025" cy="52387"/>
            </a:xfrm>
            <a:custGeom>
              <a:avLst/>
              <a:gdLst>
                <a:gd name="T0" fmla="*/ 2147483647 w 26"/>
                <a:gd name="T1" fmla="*/ 2147483647 h 3"/>
                <a:gd name="T2" fmla="*/ 2147483647 w 26"/>
                <a:gd name="T3" fmla="*/ 0 h 3"/>
                <a:gd name="T4" fmla="*/ 2147483647 w 26"/>
                <a:gd name="T5" fmla="*/ 0 h 3"/>
                <a:gd name="T6" fmla="*/ 2147483647 w 26"/>
                <a:gd name="T7" fmla="*/ 0 h 3"/>
                <a:gd name="T8" fmla="*/ 0 w 26"/>
                <a:gd name="T9" fmla="*/ 0 h 3"/>
                <a:gd name="T10" fmla="*/ 0 w 26"/>
                <a:gd name="T11" fmla="*/ 2147483647 h 3"/>
                <a:gd name="T12" fmla="*/ 0 60000 65536"/>
                <a:gd name="T13" fmla="*/ 0 60000 65536"/>
                <a:gd name="T14" fmla="*/ 0 60000 65536"/>
                <a:gd name="T15" fmla="*/ 0 60000 65536"/>
                <a:gd name="T16" fmla="*/ 0 60000 65536"/>
                <a:gd name="T17" fmla="*/ 0 60000 65536"/>
                <a:gd name="T18" fmla="*/ 0 w 26"/>
                <a:gd name="T19" fmla="*/ 0 h 3"/>
                <a:gd name="T20" fmla="*/ 26 w 26"/>
                <a:gd name="T21" fmla="*/ 3 h 3"/>
              </a:gdLst>
              <a:ahLst/>
              <a:cxnLst>
                <a:cxn ang="T12">
                  <a:pos x="T0" y="T1"/>
                </a:cxn>
                <a:cxn ang="T13">
                  <a:pos x="T2" y="T3"/>
                </a:cxn>
                <a:cxn ang="T14">
                  <a:pos x="T4" y="T5"/>
                </a:cxn>
                <a:cxn ang="T15">
                  <a:pos x="T6" y="T7"/>
                </a:cxn>
                <a:cxn ang="T16">
                  <a:pos x="T8" y="T9"/>
                </a:cxn>
                <a:cxn ang="T17">
                  <a:pos x="T10" y="T11"/>
                </a:cxn>
              </a:cxnLst>
              <a:rect l="T18" t="T19" r="T20" b="T21"/>
              <a:pathLst>
                <a:path w="26" h="3">
                  <a:moveTo>
                    <a:pt x="26" y="3"/>
                  </a:moveTo>
                  <a:lnTo>
                    <a:pt x="26" y="0"/>
                  </a:lnTo>
                  <a:lnTo>
                    <a:pt x="19" y="0"/>
                  </a:lnTo>
                  <a:lnTo>
                    <a:pt x="6" y="0"/>
                  </a:lnTo>
                  <a:lnTo>
                    <a:pt x="0" y="0"/>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42" name="Freeform 71"/>
            <p:cNvSpPr>
              <a:spLocks/>
            </p:cNvSpPr>
            <p:nvPr/>
          </p:nvSpPr>
          <p:spPr bwMode="auto">
            <a:xfrm>
              <a:off x="3911600" y="2995613"/>
              <a:ext cx="454025" cy="52387"/>
            </a:xfrm>
            <a:custGeom>
              <a:avLst/>
              <a:gdLst>
                <a:gd name="T0" fmla="*/ 2147483647 w 26"/>
                <a:gd name="T1" fmla="*/ 2147483647 h 3"/>
                <a:gd name="T2" fmla="*/ 2147483647 w 26"/>
                <a:gd name="T3" fmla="*/ 0 h 3"/>
                <a:gd name="T4" fmla="*/ 2147483647 w 26"/>
                <a:gd name="T5" fmla="*/ 0 h 3"/>
                <a:gd name="T6" fmla="*/ 2147483647 w 26"/>
                <a:gd name="T7" fmla="*/ 0 h 3"/>
                <a:gd name="T8" fmla="*/ 0 w 26"/>
                <a:gd name="T9" fmla="*/ 0 h 3"/>
                <a:gd name="T10" fmla="*/ 0 w 26"/>
                <a:gd name="T11" fmla="*/ 2147483647 h 3"/>
                <a:gd name="T12" fmla="*/ 0 60000 65536"/>
                <a:gd name="T13" fmla="*/ 0 60000 65536"/>
                <a:gd name="T14" fmla="*/ 0 60000 65536"/>
                <a:gd name="T15" fmla="*/ 0 60000 65536"/>
                <a:gd name="T16" fmla="*/ 0 60000 65536"/>
                <a:gd name="T17" fmla="*/ 0 60000 65536"/>
                <a:gd name="T18" fmla="*/ 0 w 26"/>
                <a:gd name="T19" fmla="*/ 0 h 3"/>
                <a:gd name="T20" fmla="*/ 26 w 26"/>
                <a:gd name="T21" fmla="*/ 3 h 3"/>
              </a:gdLst>
              <a:ahLst/>
              <a:cxnLst>
                <a:cxn ang="T12">
                  <a:pos x="T0" y="T1"/>
                </a:cxn>
                <a:cxn ang="T13">
                  <a:pos x="T2" y="T3"/>
                </a:cxn>
                <a:cxn ang="T14">
                  <a:pos x="T4" y="T5"/>
                </a:cxn>
                <a:cxn ang="T15">
                  <a:pos x="T6" y="T7"/>
                </a:cxn>
                <a:cxn ang="T16">
                  <a:pos x="T8" y="T9"/>
                </a:cxn>
                <a:cxn ang="T17">
                  <a:pos x="T10" y="T11"/>
                </a:cxn>
              </a:cxnLst>
              <a:rect l="T18" t="T19" r="T20" b="T21"/>
              <a:pathLst>
                <a:path w="26" h="3">
                  <a:moveTo>
                    <a:pt x="26" y="3"/>
                  </a:moveTo>
                  <a:lnTo>
                    <a:pt x="26" y="0"/>
                  </a:lnTo>
                  <a:lnTo>
                    <a:pt x="20" y="0"/>
                  </a:lnTo>
                  <a:lnTo>
                    <a:pt x="7" y="0"/>
                  </a:lnTo>
                  <a:lnTo>
                    <a:pt x="0" y="0"/>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43" name="Freeform 72"/>
            <p:cNvSpPr>
              <a:spLocks/>
            </p:cNvSpPr>
            <p:nvPr/>
          </p:nvSpPr>
          <p:spPr bwMode="auto">
            <a:xfrm>
              <a:off x="5381625" y="2995613"/>
              <a:ext cx="455613" cy="52387"/>
            </a:xfrm>
            <a:custGeom>
              <a:avLst/>
              <a:gdLst>
                <a:gd name="T0" fmla="*/ 2147483647 w 26"/>
                <a:gd name="T1" fmla="*/ 2147483647 h 3"/>
                <a:gd name="T2" fmla="*/ 2147483647 w 26"/>
                <a:gd name="T3" fmla="*/ 0 h 3"/>
                <a:gd name="T4" fmla="*/ 2147483647 w 26"/>
                <a:gd name="T5" fmla="*/ 0 h 3"/>
                <a:gd name="T6" fmla="*/ 2147483647 w 26"/>
                <a:gd name="T7" fmla="*/ 0 h 3"/>
                <a:gd name="T8" fmla="*/ 0 w 26"/>
                <a:gd name="T9" fmla="*/ 0 h 3"/>
                <a:gd name="T10" fmla="*/ 0 w 26"/>
                <a:gd name="T11" fmla="*/ 2147483647 h 3"/>
                <a:gd name="T12" fmla="*/ 0 60000 65536"/>
                <a:gd name="T13" fmla="*/ 0 60000 65536"/>
                <a:gd name="T14" fmla="*/ 0 60000 65536"/>
                <a:gd name="T15" fmla="*/ 0 60000 65536"/>
                <a:gd name="T16" fmla="*/ 0 60000 65536"/>
                <a:gd name="T17" fmla="*/ 0 60000 65536"/>
                <a:gd name="T18" fmla="*/ 0 w 26"/>
                <a:gd name="T19" fmla="*/ 0 h 3"/>
                <a:gd name="T20" fmla="*/ 26 w 26"/>
                <a:gd name="T21" fmla="*/ 3 h 3"/>
              </a:gdLst>
              <a:ahLst/>
              <a:cxnLst>
                <a:cxn ang="T12">
                  <a:pos x="T0" y="T1"/>
                </a:cxn>
                <a:cxn ang="T13">
                  <a:pos x="T2" y="T3"/>
                </a:cxn>
                <a:cxn ang="T14">
                  <a:pos x="T4" y="T5"/>
                </a:cxn>
                <a:cxn ang="T15">
                  <a:pos x="T6" y="T7"/>
                </a:cxn>
                <a:cxn ang="T16">
                  <a:pos x="T8" y="T9"/>
                </a:cxn>
                <a:cxn ang="T17">
                  <a:pos x="T10" y="T11"/>
                </a:cxn>
              </a:cxnLst>
              <a:rect l="T18" t="T19" r="T20" b="T21"/>
              <a:pathLst>
                <a:path w="26" h="3">
                  <a:moveTo>
                    <a:pt x="26" y="3"/>
                  </a:moveTo>
                  <a:lnTo>
                    <a:pt x="26" y="0"/>
                  </a:lnTo>
                  <a:lnTo>
                    <a:pt x="20" y="0"/>
                  </a:lnTo>
                  <a:lnTo>
                    <a:pt x="7" y="0"/>
                  </a:lnTo>
                  <a:lnTo>
                    <a:pt x="0" y="0"/>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44" name="Rectangle 73"/>
            <p:cNvSpPr>
              <a:spLocks noChangeArrowheads="1"/>
            </p:cNvSpPr>
            <p:nvPr/>
          </p:nvSpPr>
          <p:spPr bwMode="auto">
            <a:xfrm>
              <a:off x="5695950" y="3748088"/>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a:solidFill>
                    <a:srgbClr val="000000"/>
                  </a:solidFill>
                  <a:latin typeface="Nimbus Roman No9 L"/>
                </a:rPr>
                <a:t>n</a:t>
              </a:r>
              <a:endParaRPr lang="en-CA" altLang="en-US" sz="2400">
                <a:latin typeface="Corbel" panose="020B0503020204020204" pitchFamily="34" charset="0"/>
              </a:endParaRPr>
            </a:p>
          </p:txBody>
        </p:sp>
        <p:sp>
          <p:nvSpPr>
            <p:cNvPr id="46245" name="Rectangle 74"/>
            <p:cNvSpPr>
              <a:spLocks noChangeArrowheads="1"/>
            </p:cNvSpPr>
            <p:nvPr/>
          </p:nvSpPr>
          <p:spPr bwMode="auto">
            <a:xfrm>
              <a:off x="5924550" y="3748088"/>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1</a:t>
              </a:r>
              <a:endParaRPr lang="en-CA" altLang="en-US" sz="2400">
                <a:latin typeface="Corbel" panose="020B0503020204020204" pitchFamily="34" charset="0"/>
              </a:endParaRPr>
            </a:p>
          </p:txBody>
        </p:sp>
        <p:sp>
          <p:nvSpPr>
            <p:cNvPr id="46246" name="Rectangle 75"/>
            <p:cNvSpPr>
              <a:spLocks noChangeArrowheads="1"/>
            </p:cNvSpPr>
            <p:nvPr/>
          </p:nvSpPr>
          <p:spPr bwMode="auto">
            <a:xfrm>
              <a:off x="5802313" y="3748088"/>
              <a:ext cx="508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t>
              </a:r>
              <a:endParaRPr lang="en-CA" altLang="en-US" sz="2400">
                <a:latin typeface="Corbel" panose="020B0503020204020204" pitchFamily="34" charset="0"/>
              </a:endParaRPr>
            </a:p>
          </p:txBody>
        </p:sp>
        <p:sp>
          <p:nvSpPr>
            <p:cNvPr id="46247" name="Line 76"/>
            <p:cNvSpPr>
              <a:spLocks noChangeShapeType="1"/>
            </p:cNvSpPr>
            <p:nvPr/>
          </p:nvSpPr>
          <p:spPr bwMode="auto">
            <a:xfrm flipV="1">
              <a:off x="4821238" y="2312988"/>
              <a:ext cx="1587" cy="3857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48" name="Freeform 77"/>
            <p:cNvSpPr>
              <a:spLocks/>
            </p:cNvSpPr>
            <p:nvPr/>
          </p:nvSpPr>
          <p:spPr bwMode="auto">
            <a:xfrm>
              <a:off x="3543300" y="2260600"/>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49" name="Freeform 78"/>
            <p:cNvSpPr>
              <a:spLocks/>
            </p:cNvSpPr>
            <p:nvPr/>
          </p:nvSpPr>
          <p:spPr bwMode="auto">
            <a:xfrm>
              <a:off x="3543300" y="2278063"/>
              <a:ext cx="52388" cy="5238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0" name="Freeform 79"/>
            <p:cNvSpPr>
              <a:spLocks/>
            </p:cNvSpPr>
            <p:nvPr/>
          </p:nvSpPr>
          <p:spPr bwMode="auto">
            <a:xfrm>
              <a:off x="4103688" y="2663825"/>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1" name="Freeform 80"/>
            <p:cNvSpPr>
              <a:spLocks/>
            </p:cNvSpPr>
            <p:nvPr/>
          </p:nvSpPr>
          <p:spPr bwMode="auto">
            <a:xfrm>
              <a:off x="4103688" y="2663825"/>
              <a:ext cx="52387" cy="52388"/>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2" name="Freeform 81"/>
            <p:cNvSpPr>
              <a:spLocks/>
            </p:cNvSpPr>
            <p:nvPr/>
          </p:nvSpPr>
          <p:spPr bwMode="auto">
            <a:xfrm>
              <a:off x="4786313" y="2663825"/>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3" name="Freeform 82"/>
            <p:cNvSpPr>
              <a:spLocks/>
            </p:cNvSpPr>
            <p:nvPr/>
          </p:nvSpPr>
          <p:spPr bwMode="auto">
            <a:xfrm>
              <a:off x="4786313" y="2663825"/>
              <a:ext cx="52387" cy="52388"/>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4" name="Freeform 83"/>
            <p:cNvSpPr>
              <a:spLocks/>
            </p:cNvSpPr>
            <p:nvPr/>
          </p:nvSpPr>
          <p:spPr bwMode="auto">
            <a:xfrm>
              <a:off x="3543300" y="2557463"/>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5" name="Freeform 84"/>
            <p:cNvSpPr>
              <a:spLocks/>
            </p:cNvSpPr>
            <p:nvPr/>
          </p:nvSpPr>
          <p:spPr bwMode="auto">
            <a:xfrm>
              <a:off x="3543300" y="2557463"/>
              <a:ext cx="52388" cy="5238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6" name="Freeform 85"/>
            <p:cNvSpPr>
              <a:spLocks/>
            </p:cNvSpPr>
            <p:nvPr/>
          </p:nvSpPr>
          <p:spPr bwMode="auto">
            <a:xfrm>
              <a:off x="5030788" y="3870325"/>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7" name="Freeform 86"/>
            <p:cNvSpPr>
              <a:spLocks/>
            </p:cNvSpPr>
            <p:nvPr/>
          </p:nvSpPr>
          <p:spPr bwMode="auto">
            <a:xfrm>
              <a:off x="5102225" y="3870325"/>
              <a:ext cx="17463"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8" name="Freeform 87"/>
            <p:cNvSpPr>
              <a:spLocks/>
            </p:cNvSpPr>
            <p:nvPr/>
          </p:nvSpPr>
          <p:spPr bwMode="auto">
            <a:xfrm>
              <a:off x="5172075" y="3870325"/>
              <a:ext cx="17463"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9" name="Freeform 88"/>
            <p:cNvSpPr>
              <a:spLocks/>
            </p:cNvSpPr>
            <p:nvPr/>
          </p:nvSpPr>
          <p:spPr bwMode="auto">
            <a:xfrm>
              <a:off x="3560763" y="3870325"/>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60" name="Freeform 89"/>
            <p:cNvSpPr>
              <a:spLocks/>
            </p:cNvSpPr>
            <p:nvPr/>
          </p:nvSpPr>
          <p:spPr bwMode="auto">
            <a:xfrm>
              <a:off x="3630613" y="3870325"/>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61" name="Freeform 90"/>
            <p:cNvSpPr>
              <a:spLocks/>
            </p:cNvSpPr>
            <p:nvPr/>
          </p:nvSpPr>
          <p:spPr bwMode="auto">
            <a:xfrm>
              <a:off x="3700463" y="3870325"/>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62" name="Freeform 91"/>
            <p:cNvSpPr>
              <a:spLocks/>
            </p:cNvSpPr>
            <p:nvPr/>
          </p:nvSpPr>
          <p:spPr bwMode="auto">
            <a:xfrm>
              <a:off x="4786313" y="2278063"/>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63" name="Freeform 92"/>
            <p:cNvSpPr>
              <a:spLocks/>
            </p:cNvSpPr>
            <p:nvPr/>
          </p:nvSpPr>
          <p:spPr bwMode="auto">
            <a:xfrm>
              <a:off x="4786313" y="2278063"/>
              <a:ext cx="52387" cy="5238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46087" name="Group 179"/>
          <p:cNvGrpSpPr>
            <a:grpSpLocks/>
          </p:cNvGrpSpPr>
          <p:nvPr/>
        </p:nvGrpSpPr>
        <p:grpSpPr bwMode="auto">
          <a:xfrm>
            <a:off x="5029200" y="1828800"/>
            <a:ext cx="3810000" cy="2209800"/>
            <a:chOff x="2362200" y="1296988"/>
            <a:chExt cx="4200525" cy="2571750"/>
          </a:xfrm>
        </p:grpSpPr>
        <p:sp>
          <p:nvSpPr>
            <p:cNvPr id="46089" name="Freeform 4"/>
            <p:cNvSpPr>
              <a:spLocks/>
            </p:cNvSpPr>
            <p:nvPr/>
          </p:nvSpPr>
          <p:spPr bwMode="auto">
            <a:xfrm>
              <a:off x="5407025" y="1401763"/>
              <a:ext cx="104775" cy="52387"/>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90" name="Freeform 5"/>
            <p:cNvSpPr>
              <a:spLocks/>
            </p:cNvSpPr>
            <p:nvPr/>
          </p:nvSpPr>
          <p:spPr bwMode="auto">
            <a:xfrm>
              <a:off x="5407025" y="1401763"/>
              <a:ext cx="104775" cy="52387"/>
            </a:xfrm>
            <a:custGeom>
              <a:avLst/>
              <a:gdLst>
                <a:gd name="T0" fmla="*/ 0 w 66"/>
                <a:gd name="T1" fmla="*/ 2147483647 h 33"/>
                <a:gd name="T2" fmla="*/ 2147483647 w 66"/>
                <a:gd name="T3" fmla="*/ 2147483647 h 33"/>
                <a:gd name="T4" fmla="*/ 0 w 66"/>
                <a:gd name="T5" fmla="*/ 0 h 33"/>
                <a:gd name="T6" fmla="*/ 0 w 66"/>
                <a:gd name="T7" fmla="*/ 2147483647 h 33"/>
                <a:gd name="T8" fmla="*/ 0 w 66"/>
                <a:gd name="T9" fmla="*/ 2147483647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0" y="33"/>
                  </a:moveTo>
                  <a:lnTo>
                    <a:pt x="66" y="22"/>
                  </a:lnTo>
                  <a:lnTo>
                    <a:pt x="0" y="0"/>
                  </a:lnTo>
                  <a:lnTo>
                    <a:pt x="0" y="22"/>
                  </a:lnTo>
                  <a:lnTo>
                    <a:pt x="0" y="33"/>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91" name="Line 6"/>
            <p:cNvSpPr>
              <a:spLocks noChangeShapeType="1"/>
            </p:cNvSpPr>
            <p:nvPr/>
          </p:nvSpPr>
          <p:spPr bwMode="auto">
            <a:xfrm flipH="1">
              <a:off x="5302250" y="1436688"/>
              <a:ext cx="87313"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2" name="Freeform 7"/>
            <p:cNvSpPr>
              <a:spLocks/>
            </p:cNvSpPr>
            <p:nvPr/>
          </p:nvSpPr>
          <p:spPr bwMode="auto">
            <a:xfrm>
              <a:off x="4654550" y="1401763"/>
              <a:ext cx="104775" cy="52387"/>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93" name="Freeform 8"/>
            <p:cNvSpPr>
              <a:spLocks/>
            </p:cNvSpPr>
            <p:nvPr/>
          </p:nvSpPr>
          <p:spPr bwMode="auto">
            <a:xfrm>
              <a:off x="4654550" y="1401763"/>
              <a:ext cx="104775" cy="52387"/>
            </a:xfrm>
            <a:custGeom>
              <a:avLst/>
              <a:gdLst>
                <a:gd name="T0" fmla="*/ 2147483647 w 66"/>
                <a:gd name="T1" fmla="*/ 0 h 33"/>
                <a:gd name="T2" fmla="*/ 0 w 66"/>
                <a:gd name="T3" fmla="*/ 2147483647 h 33"/>
                <a:gd name="T4" fmla="*/ 2147483647 w 66"/>
                <a:gd name="T5" fmla="*/ 2147483647 h 33"/>
                <a:gd name="T6" fmla="*/ 2147483647 w 66"/>
                <a:gd name="T7" fmla="*/ 2147483647 h 33"/>
                <a:gd name="T8" fmla="*/ 2147483647 w 66"/>
                <a:gd name="T9" fmla="*/ 0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66" y="0"/>
                  </a:moveTo>
                  <a:lnTo>
                    <a:pt x="0" y="22"/>
                  </a:lnTo>
                  <a:lnTo>
                    <a:pt x="66" y="33"/>
                  </a:lnTo>
                  <a:lnTo>
                    <a:pt x="66" y="22"/>
                  </a:lnTo>
                  <a:lnTo>
                    <a:pt x="66"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94" name="Line 9"/>
            <p:cNvSpPr>
              <a:spLocks noChangeShapeType="1"/>
            </p:cNvSpPr>
            <p:nvPr/>
          </p:nvSpPr>
          <p:spPr bwMode="auto">
            <a:xfrm>
              <a:off x="4759325" y="1436688"/>
              <a:ext cx="87313"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5" name="Rectangle 10"/>
            <p:cNvSpPr>
              <a:spLocks noChangeArrowheads="1"/>
            </p:cNvSpPr>
            <p:nvPr/>
          </p:nvSpPr>
          <p:spPr bwMode="auto">
            <a:xfrm>
              <a:off x="4268788" y="3502025"/>
              <a:ext cx="428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a:solidFill>
                    <a:srgbClr val="000000"/>
                  </a:solidFill>
                  <a:latin typeface="Nimbus Roman No9 L"/>
                </a:rPr>
                <a:t>i</a:t>
              </a:r>
              <a:endParaRPr lang="en-CA" altLang="en-US" sz="2400">
                <a:latin typeface="Corbel" panose="020B0503020204020204" pitchFamily="34" charset="0"/>
              </a:endParaRPr>
            </a:p>
          </p:txBody>
        </p:sp>
        <p:sp>
          <p:nvSpPr>
            <p:cNvPr id="46096" name="Rectangle 11"/>
            <p:cNvSpPr>
              <a:spLocks noChangeArrowheads="1"/>
            </p:cNvSpPr>
            <p:nvPr/>
          </p:nvSpPr>
          <p:spPr bwMode="auto">
            <a:xfrm>
              <a:off x="4916488" y="1296988"/>
              <a:ext cx="682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a:solidFill>
                    <a:srgbClr val="000000"/>
                  </a:solidFill>
                  <a:latin typeface="Nimbus Roman No9 L"/>
                </a:rPr>
                <a:t>k</a:t>
              </a:r>
              <a:endParaRPr lang="en-CA" altLang="en-US" sz="2400">
                <a:latin typeface="Corbel" panose="020B0503020204020204" pitchFamily="34" charset="0"/>
              </a:endParaRPr>
            </a:p>
          </p:txBody>
        </p:sp>
        <p:sp>
          <p:nvSpPr>
            <p:cNvPr id="46097" name="Rectangle 12"/>
            <p:cNvSpPr>
              <a:spLocks noChangeArrowheads="1"/>
            </p:cNvSpPr>
            <p:nvPr/>
          </p:nvSpPr>
          <p:spPr bwMode="auto">
            <a:xfrm>
              <a:off x="4987925" y="1296988"/>
              <a:ext cx="2587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 bits</a:t>
              </a:r>
              <a:endParaRPr lang="en-CA" altLang="en-US" sz="2400">
                <a:latin typeface="Corbel" panose="020B0503020204020204" pitchFamily="34" charset="0"/>
              </a:endParaRPr>
            </a:p>
          </p:txBody>
        </p:sp>
        <p:sp>
          <p:nvSpPr>
            <p:cNvPr id="46098" name="Rectangle 13"/>
            <p:cNvSpPr>
              <a:spLocks noChangeArrowheads="1"/>
            </p:cNvSpPr>
            <p:nvPr/>
          </p:nvSpPr>
          <p:spPr bwMode="auto">
            <a:xfrm>
              <a:off x="2763838" y="350202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0</a:t>
              </a:r>
              <a:endParaRPr lang="en-CA" altLang="en-US" sz="2400">
                <a:latin typeface="Corbel" panose="020B0503020204020204" pitchFamily="34" charset="0"/>
              </a:endParaRPr>
            </a:p>
          </p:txBody>
        </p:sp>
        <p:sp>
          <p:nvSpPr>
            <p:cNvPr id="46099" name="Rectangle 14"/>
            <p:cNvSpPr>
              <a:spLocks noChangeArrowheads="1"/>
            </p:cNvSpPr>
            <p:nvPr/>
          </p:nvSpPr>
          <p:spPr bwMode="auto">
            <a:xfrm>
              <a:off x="5511800" y="3292475"/>
              <a:ext cx="4746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00" name="Rectangle 15"/>
            <p:cNvSpPr>
              <a:spLocks noChangeArrowheads="1"/>
            </p:cNvSpPr>
            <p:nvPr/>
          </p:nvSpPr>
          <p:spPr bwMode="auto">
            <a:xfrm>
              <a:off x="4041775" y="3292475"/>
              <a:ext cx="4746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01" name="Rectangle 16"/>
            <p:cNvSpPr>
              <a:spLocks noChangeArrowheads="1"/>
            </p:cNvSpPr>
            <p:nvPr/>
          </p:nvSpPr>
          <p:spPr bwMode="auto">
            <a:xfrm>
              <a:off x="2571750" y="3292475"/>
              <a:ext cx="4746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02" name="Rectangle 17"/>
            <p:cNvSpPr>
              <a:spLocks noChangeArrowheads="1"/>
            </p:cNvSpPr>
            <p:nvPr/>
          </p:nvSpPr>
          <p:spPr bwMode="auto">
            <a:xfrm>
              <a:off x="3044825" y="1541463"/>
              <a:ext cx="2484438" cy="33337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103" name="Line 18"/>
            <p:cNvSpPr>
              <a:spLocks noChangeShapeType="1"/>
            </p:cNvSpPr>
            <p:nvPr/>
          </p:nvSpPr>
          <p:spPr bwMode="auto">
            <a:xfrm flipV="1">
              <a:off x="4619625" y="1541463"/>
              <a:ext cx="1588" cy="3333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4" name="Rectangle 19"/>
            <p:cNvSpPr>
              <a:spLocks noChangeArrowheads="1"/>
            </p:cNvSpPr>
            <p:nvPr/>
          </p:nvSpPr>
          <p:spPr bwMode="auto">
            <a:xfrm>
              <a:off x="4846638" y="1611313"/>
              <a:ext cx="4746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05" name="Rectangle 20"/>
            <p:cNvSpPr>
              <a:spLocks noChangeArrowheads="1"/>
            </p:cNvSpPr>
            <p:nvPr/>
          </p:nvSpPr>
          <p:spPr bwMode="auto">
            <a:xfrm>
              <a:off x="5653088" y="1611313"/>
              <a:ext cx="7651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MM address</a:t>
              </a:r>
              <a:endParaRPr lang="en-CA" altLang="en-US" sz="2400">
                <a:latin typeface="Corbel" panose="020B0503020204020204" pitchFamily="34" charset="0"/>
              </a:endParaRPr>
            </a:p>
          </p:txBody>
        </p:sp>
        <p:sp>
          <p:nvSpPr>
            <p:cNvPr id="46106" name="Freeform 21"/>
            <p:cNvSpPr>
              <a:spLocks/>
            </p:cNvSpPr>
            <p:nvPr/>
          </p:nvSpPr>
          <p:spPr bwMode="auto">
            <a:xfrm>
              <a:off x="4041775" y="2609850"/>
              <a:ext cx="34925" cy="104775"/>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07" name="Freeform 22"/>
            <p:cNvSpPr>
              <a:spLocks/>
            </p:cNvSpPr>
            <p:nvPr/>
          </p:nvSpPr>
          <p:spPr bwMode="auto">
            <a:xfrm>
              <a:off x="4041775" y="2609850"/>
              <a:ext cx="34925" cy="104775"/>
            </a:xfrm>
            <a:custGeom>
              <a:avLst/>
              <a:gdLst>
                <a:gd name="T0" fmla="*/ 0 w 22"/>
                <a:gd name="T1" fmla="*/ 0 h 66"/>
                <a:gd name="T2" fmla="*/ 2147483647 w 22"/>
                <a:gd name="T3" fmla="*/ 2147483647 h 66"/>
                <a:gd name="T4" fmla="*/ 2147483647 w 22"/>
                <a:gd name="T5" fmla="*/ 0 h 66"/>
                <a:gd name="T6" fmla="*/ 2147483647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08" name="Line 23"/>
            <p:cNvSpPr>
              <a:spLocks noChangeShapeType="1"/>
            </p:cNvSpPr>
            <p:nvPr/>
          </p:nvSpPr>
          <p:spPr bwMode="auto">
            <a:xfrm flipV="1">
              <a:off x="4059238" y="2328863"/>
              <a:ext cx="1587" cy="2809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9" name="Freeform 24"/>
            <p:cNvSpPr>
              <a:spLocks/>
            </p:cNvSpPr>
            <p:nvPr/>
          </p:nvSpPr>
          <p:spPr bwMode="auto">
            <a:xfrm>
              <a:off x="5511800" y="2609850"/>
              <a:ext cx="52388" cy="104775"/>
            </a:xfrm>
            <a:custGeom>
              <a:avLst/>
              <a:gdLst>
                <a:gd name="T0" fmla="*/ 0 w 3"/>
                <a:gd name="T1" fmla="*/ 0 h 6"/>
                <a:gd name="T2" fmla="*/ 2147483647 w 3"/>
                <a:gd name="T3" fmla="*/ 2147483647 h 6"/>
                <a:gd name="T4" fmla="*/ 2147483647 w 3"/>
                <a:gd name="T5" fmla="*/ 0 h 6"/>
                <a:gd name="T6" fmla="*/ 214748364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0" name="Freeform 25"/>
            <p:cNvSpPr>
              <a:spLocks/>
            </p:cNvSpPr>
            <p:nvPr/>
          </p:nvSpPr>
          <p:spPr bwMode="auto">
            <a:xfrm>
              <a:off x="5511800" y="2609850"/>
              <a:ext cx="52388" cy="104775"/>
            </a:xfrm>
            <a:custGeom>
              <a:avLst/>
              <a:gdLst>
                <a:gd name="T0" fmla="*/ 0 w 33"/>
                <a:gd name="T1" fmla="*/ 0 h 66"/>
                <a:gd name="T2" fmla="*/ 2147483647 w 33"/>
                <a:gd name="T3" fmla="*/ 2147483647 h 66"/>
                <a:gd name="T4" fmla="*/ 2147483647 w 33"/>
                <a:gd name="T5" fmla="*/ 0 h 66"/>
                <a:gd name="T6" fmla="*/ 2147483647 w 33"/>
                <a:gd name="T7" fmla="*/ 0 h 66"/>
                <a:gd name="T8" fmla="*/ 0 w 33"/>
                <a:gd name="T9" fmla="*/ 0 h 66"/>
                <a:gd name="T10" fmla="*/ 0 60000 65536"/>
                <a:gd name="T11" fmla="*/ 0 60000 65536"/>
                <a:gd name="T12" fmla="*/ 0 60000 65536"/>
                <a:gd name="T13" fmla="*/ 0 60000 65536"/>
                <a:gd name="T14" fmla="*/ 0 60000 65536"/>
                <a:gd name="T15" fmla="*/ 0 w 33"/>
                <a:gd name="T16" fmla="*/ 0 h 66"/>
                <a:gd name="T17" fmla="*/ 33 w 33"/>
                <a:gd name="T18" fmla="*/ 66 h 66"/>
              </a:gdLst>
              <a:ahLst/>
              <a:cxnLst>
                <a:cxn ang="T10">
                  <a:pos x="T0" y="T1"/>
                </a:cxn>
                <a:cxn ang="T11">
                  <a:pos x="T2" y="T3"/>
                </a:cxn>
                <a:cxn ang="T12">
                  <a:pos x="T4" y="T5"/>
                </a:cxn>
                <a:cxn ang="T13">
                  <a:pos x="T6" y="T7"/>
                </a:cxn>
                <a:cxn ang="T14">
                  <a:pos x="T8" y="T9"/>
                </a:cxn>
              </a:cxnLst>
              <a:rect l="T15" t="T16" r="T17" b="T18"/>
              <a:pathLst>
                <a:path w="33" h="66">
                  <a:moveTo>
                    <a:pt x="0" y="0"/>
                  </a:moveTo>
                  <a:lnTo>
                    <a:pt x="11" y="66"/>
                  </a:lnTo>
                  <a:lnTo>
                    <a:pt x="33"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1" name="Freeform 26"/>
            <p:cNvSpPr>
              <a:spLocks/>
            </p:cNvSpPr>
            <p:nvPr/>
          </p:nvSpPr>
          <p:spPr bwMode="auto">
            <a:xfrm>
              <a:off x="5145088" y="2328863"/>
              <a:ext cx="384175" cy="280987"/>
            </a:xfrm>
            <a:custGeom>
              <a:avLst/>
              <a:gdLst>
                <a:gd name="T0" fmla="*/ 2147483647 w 22"/>
                <a:gd name="T1" fmla="*/ 2147483647 h 16"/>
                <a:gd name="T2" fmla="*/ 2147483647 w 22"/>
                <a:gd name="T3" fmla="*/ 0 h 16"/>
                <a:gd name="T4" fmla="*/ 0 w 22"/>
                <a:gd name="T5" fmla="*/ 0 h 16"/>
                <a:gd name="T6" fmla="*/ 0 60000 65536"/>
                <a:gd name="T7" fmla="*/ 0 60000 65536"/>
                <a:gd name="T8" fmla="*/ 0 60000 65536"/>
                <a:gd name="T9" fmla="*/ 0 w 22"/>
                <a:gd name="T10" fmla="*/ 0 h 16"/>
                <a:gd name="T11" fmla="*/ 22 w 22"/>
                <a:gd name="T12" fmla="*/ 16 h 16"/>
              </a:gdLst>
              <a:ahLst/>
              <a:cxnLst>
                <a:cxn ang="T6">
                  <a:pos x="T0" y="T1"/>
                </a:cxn>
                <a:cxn ang="T7">
                  <a:pos x="T2" y="T3"/>
                </a:cxn>
                <a:cxn ang="T8">
                  <a:pos x="T4" y="T5"/>
                </a:cxn>
              </a:cxnLst>
              <a:rect l="T9" t="T10" r="T11" b="T12"/>
              <a:pathLst>
                <a:path w="22" h="16">
                  <a:moveTo>
                    <a:pt x="22" y="16"/>
                  </a:moveTo>
                  <a:lnTo>
                    <a:pt x="22"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2" name="Freeform 27"/>
            <p:cNvSpPr>
              <a:spLocks/>
            </p:cNvSpPr>
            <p:nvPr/>
          </p:nvSpPr>
          <p:spPr bwMode="auto">
            <a:xfrm>
              <a:off x="2571750" y="2609850"/>
              <a:ext cx="34925" cy="104775"/>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3" name="Freeform 28"/>
            <p:cNvSpPr>
              <a:spLocks/>
            </p:cNvSpPr>
            <p:nvPr/>
          </p:nvSpPr>
          <p:spPr bwMode="auto">
            <a:xfrm>
              <a:off x="2571750" y="2609850"/>
              <a:ext cx="34925" cy="104775"/>
            </a:xfrm>
            <a:custGeom>
              <a:avLst/>
              <a:gdLst>
                <a:gd name="T0" fmla="*/ 0 w 22"/>
                <a:gd name="T1" fmla="*/ 0 h 66"/>
                <a:gd name="T2" fmla="*/ 2147483647 w 22"/>
                <a:gd name="T3" fmla="*/ 2147483647 h 66"/>
                <a:gd name="T4" fmla="*/ 2147483647 w 22"/>
                <a:gd name="T5" fmla="*/ 0 h 66"/>
                <a:gd name="T6" fmla="*/ 2147483647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4" name="Freeform 29"/>
            <p:cNvSpPr>
              <a:spLocks/>
            </p:cNvSpPr>
            <p:nvPr/>
          </p:nvSpPr>
          <p:spPr bwMode="auto">
            <a:xfrm>
              <a:off x="2589213" y="2328863"/>
              <a:ext cx="2433637" cy="280987"/>
            </a:xfrm>
            <a:custGeom>
              <a:avLst/>
              <a:gdLst>
                <a:gd name="T0" fmla="*/ 0 w 139"/>
                <a:gd name="T1" fmla="*/ 2147483647 h 16"/>
                <a:gd name="T2" fmla="*/ 0 w 139"/>
                <a:gd name="T3" fmla="*/ 0 h 16"/>
                <a:gd name="T4" fmla="*/ 2147483647 w 139"/>
                <a:gd name="T5" fmla="*/ 0 h 16"/>
                <a:gd name="T6" fmla="*/ 0 60000 65536"/>
                <a:gd name="T7" fmla="*/ 0 60000 65536"/>
                <a:gd name="T8" fmla="*/ 0 60000 65536"/>
                <a:gd name="T9" fmla="*/ 0 w 139"/>
                <a:gd name="T10" fmla="*/ 0 h 16"/>
                <a:gd name="T11" fmla="*/ 139 w 139"/>
                <a:gd name="T12" fmla="*/ 16 h 16"/>
              </a:gdLst>
              <a:ahLst/>
              <a:cxnLst>
                <a:cxn ang="T6">
                  <a:pos x="T0" y="T1"/>
                </a:cxn>
                <a:cxn ang="T7">
                  <a:pos x="T2" y="T3"/>
                </a:cxn>
                <a:cxn ang="T8">
                  <a:pos x="T4" y="T5"/>
                </a:cxn>
              </a:cxnLst>
              <a:rect l="T9" t="T10" r="T11" b="T12"/>
              <a:pathLst>
                <a:path w="139" h="16">
                  <a:moveTo>
                    <a:pt x="0" y="16"/>
                  </a:moveTo>
                  <a:lnTo>
                    <a:pt x="0" y="0"/>
                  </a:lnTo>
                  <a:lnTo>
                    <a:pt x="139"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5" name="Freeform 30"/>
            <p:cNvSpPr>
              <a:spLocks/>
            </p:cNvSpPr>
            <p:nvPr/>
          </p:nvSpPr>
          <p:spPr bwMode="auto">
            <a:xfrm>
              <a:off x="6246813" y="3325813"/>
              <a:ext cx="106362" cy="53975"/>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6" name="Freeform 31"/>
            <p:cNvSpPr>
              <a:spLocks/>
            </p:cNvSpPr>
            <p:nvPr/>
          </p:nvSpPr>
          <p:spPr bwMode="auto">
            <a:xfrm>
              <a:off x="6246813" y="3325813"/>
              <a:ext cx="106362" cy="53975"/>
            </a:xfrm>
            <a:custGeom>
              <a:avLst/>
              <a:gdLst>
                <a:gd name="T0" fmla="*/ 2147483647 w 67"/>
                <a:gd name="T1" fmla="*/ 0 h 34"/>
                <a:gd name="T2" fmla="*/ 0 w 67"/>
                <a:gd name="T3" fmla="*/ 2147483647 h 34"/>
                <a:gd name="T4" fmla="*/ 2147483647 w 67"/>
                <a:gd name="T5" fmla="*/ 2147483647 h 34"/>
                <a:gd name="T6" fmla="*/ 2147483647 w 67"/>
                <a:gd name="T7" fmla="*/ 2147483647 h 34"/>
                <a:gd name="T8" fmla="*/ 2147483647 w 67"/>
                <a:gd name="T9" fmla="*/ 0 h 34"/>
                <a:gd name="T10" fmla="*/ 0 60000 65536"/>
                <a:gd name="T11" fmla="*/ 0 60000 65536"/>
                <a:gd name="T12" fmla="*/ 0 60000 65536"/>
                <a:gd name="T13" fmla="*/ 0 60000 65536"/>
                <a:gd name="T14" fmla="*/ 0 60000 65536"/>
                <a:gd name="T15" fmla="*/ 0 w 67"/>
                <a:gd name="T16" fmla="*/ 0 h 34"/>
                <a:gd name="T17" fmla="*/ 67 w 67"/>
                <a:gd name="T18" fmla="*/ 34 h 34"/>
              </a:gdLst>
              <a:ahLst/>
              <a:cxnLst>
                <a:cxn ang="T10">
                  <a:pos x="T0" y="T1"/>
                </a:cxn>
                <a:cxn ang="T11">
                  <a:pos x="T2" y="T3"/>
                </a:cxn>
                <a:cxn ang="T12">
                  <a:pos x="T4" y="T5"/>
                </a:cxn>
                <a:cxn ang="T13">
                  <a:pos x="T6" y="T7"/>
                </a:cxn>
                <a:cxn ang="T14">
                  <a:pos x="T8" y="T9"/>
                </a:cxn>
              </a:cxnLst>
              <a:rect l="T15" t="T16" r="T17" b="T18"/>
              <a:pathLst>
                <a:path w="67" h="34">
                  <a:moveTo>
                    <a:pt x="67" y="0"/>
                  </a:moveTo>
                  <a:lnTo>
                    <a:pt x="0" y="23"/>
                  </a:lnTo>
                  <a:lnTo>
                    <a:pt x="67" y="34"/>
                  </a:lnTo>
                  <a:lnTo>
                    <a:pt x="67" y="23"/>
                  </a:lnTo>
                  <a:lnTo>
                    <a:pt x="67" y="0"/>
                  </a:lnTo>
                  <a:close/>
                </a:path>
              </a:pathLst>
            </a:custGeom>
            <a:solidFill>
              <a:srgbClr val="CC3300"/>
            </a:solidFill>
            <a:ln w="0">
              <a:solidFill>
                <a:srgbClr val="CC33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7" name="Freeform 32"/>
            <p:cNvSpPr>
              <a:spLocks/>
            </p:cNvSpPr>
            <p:nvPr/>
          </p:nvSpPr>
          <p:spPr bwMode="auto">
            <a:xfrm>
              <a:off x="5599113" y="2451100"/>
              <a:ext cx="963612" cy="911225"/>
            </a:xfrm>
            <a:custGeom>
              <a:avLst/>
              <a:gdLst>
                <a:gd name="T0" fmla="*/ 2147483647 w 55"/>
                <a:gd name="T1" fmla="*/ 2147483647 h 52"/>
                <a:gd name="T2" fmla="*/ 2147483647 w 55"/>
                <a:gd name="T3" fmla="*/ 2147483647 h 52"/>
                <a:gd name="T4" fmla="*/ 2147483647 w 55"/>
                <a:gd name="T5" fmla="*/ 0 h 52"/>
                <a:gd name="T6" fmla="*/ 0 w 55"/>
                <a:gd name="T7" fmla="*/ 0 h 52"/>
                <a:gd name="T8" fmla="*/ 0 60000 65536"/>
                <a:gd name="T9" fmla="*/ 0 60000 65536"/>
                <a:gd name="T10" fmla="*/ 0 60000 65536"/>
                <a:gd name="T11" fmla="*/ 0 60000 65536"/>
                <a:gd name="T12" fmla="*/ 0 w 55"/>
                <a:gd name="T13" fmla="*/ 0 h 52"/>
                <a:gd name="T14" fmla="*/ 55 w 55"/>
                <a:gd name="T15" fmla="*/ 52 h 52"/>
              </a:gdLst>
              <a:ahLst/>
              <a:cxnLst>
                <a:cxn ang="T8">
                  <a:pos x="T0" y="T1"/>
                </a:cxn>
                <a:cxn ang="T9">
                  <a:pos x="T2" y="T3"/>
                </a:cxn>
                <a:cxn ang="T10">
                  <a:pos x="T4" y="T5"/>
                </a:cxn>
                <a:cxn ang="T11">
                  <a:pos x="T6" y="T7"/>
                </a:cxn>
              </a:cxnLst>
              <a:rect l="T12" t="T13" r="T14" b="T15"/>
              <a:pathLst>
                <a:path w="55" h="52">
                  <a:moveTo>
                    <a:pt x="43" y="52"/>
                  </a:moveTo>
                  <a:lnTo>
                    <a:pt x="55" y="52"/>
                  </a:lnTo>
                  <a:lnTo>
                    <a:pt x="55" y="0"/>
                  </a:lnTo>
                  <a:lnTo>
                    <a:pt x="0"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8" name="Freeform 33"/>
            <p:cNvSpPr>
              <a:spLocks/>
            </p:cNvSpPr>
            <p:nvPr/>
          </p:nvSpPr>
          <p:spPr bwMode="auto">
            <a:xfrm>
              <a:off x="3289300" y="3325813"/>
              <a:ext cx="104775" cy="53975"/>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9" name="Freeform 34"/>
            <p:cNvSpPr>
              <a:spLocks/>
            </p:cNvSpPr>
            <p:nvPr/>
          </p:nvSpPr>
          <p:spPr bwMode="auto">
            <a:xfrm>
              <a:off x="3289300" y="3325813"/>
              <a:ext cx="104775" cy="53975"/>
            </a:xfrm>
            <a:custGeom>
              <a:avLst/>
              <a:gdLst>
                <a:gd name="T0" fmla="*/ 2147483647 w 66"/>
                <a:gd name="T1" fmla="*/ 0 h 34"/>
                <a:gd name="T2" fmla="*/ 0 w 66"/>
                <a:gd name="T3" fmla="*/ 2147483647 h 34"/>
                <a:gd name="T4" fmla="*/ 2147483647 w 66"/>
                <a:gd name="T5" fmla="*/ 2147483647 h 34"/>
                <a:gd name="T6" fmla="*/ 2147483647 w 66"/>
                <a:gd name="T7" fmla="*/ 2147483647 h 34"/>
                <a:gd name="T8" fmla="*/ 2147483647 w 66"/>
                <a:gd name="T9" fmla="*/ 0 h 34"/>
                <a:gd name="T10" fmla="*/ 0 60000 65536"/>
                <a:gd name="T11" fmla="*/ 0 60000 65536"/>
                <a:gd name="T12" fmla="*/ 0 60000 65536"/>
                <a:gd name="T13" fmla="*/ 0 60000 65536"/>
                <a:gd name="T14" fmla="*/ 0 60000 65536"/>
                <a:gd name="T15" fmla="*/ 0 w 66"/>
                <a:gd name="T16" fmla="*/ 0 h 34"/>
                <a:gd name="T17" fmla="*/ 66 w 66"/>
                <a:gd name="T18" fmla="*/ 34 h 34"/>
              </a:gdLst>
              <a:ahLst/>
              <a:cxnLst>
                <a:cxn ang="T10">
                  <a:pos x="T0" y="T1"/>
                </a:cxn>
                <a:cxn ang="T11">
                  <a:pos x="T2" y="T3"/>
                </a:cxn>
                <a:cxn ang="T12">
                  <a:pos x="T4" y="T5"/>
                </a:cxn>
                <a:cxn ang="T13">
                  <a:pos x="T6" y="T7"/>
                </a:cxn>
                <a:cxn ang="T14">
                  <a:pos x="T8" y="T9"/>
                </a:cxn>
              </a:cxnLst>
              <a:rect l="T15" t="T16" r="T17" b="T18"/>
              <a:pathLst>
                <a:path w="66" h="34">
                  <a:moveTo>
                    <a:pt x="66" y="0"/>
                  </a:moveTo>
                  <a:lnTo>
                    <a:pt x="0" y="23"/>
                  </a:lnTo>
                  <a:lnTo>
                    <a:pt x="66" y="34"/>
                  </a:lnTo>
                  <a:lnTo>
                    <a:pt x="66" y="23"/>
                  </a:lnTo>
                  <a:lnTo>
                    <a:pt x="66" y="0"/>
                  </a:lnTo>
                  <a:close/>
                </a:path>
              </a:pathLst>
            </a:custGeom>
            <a:solidFill>
              <a:srgbClr val="CC3300"/>
            </a:solidFill>
            <a:ln w="0">
              <a:solidFill>
                <a:srgbClr val="CC33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20" name="Freeform 35"/>
            <p:cNvSpPr>
              <a:spLocks/>
            </p:cNvSpPr>
            <p:nvPr/>
          </p:nvSpPr>
          <p:spPr bwMode="auto">
            <a:xfrm>
              <a:off x="3411538" y="2451100"/>
              <a:ext cx="595312" cy="911225"/>
            </a:xfrm>
            <a:custGeom>
              <a:avLst/>
              <a:gdLst>
                <a:gd name="T0" fmla="*/ 0 w 34"/>
                <a:gd name="T1" fmla="*/ 2147483647 h 52"/>
                <a:gd name="T2" fmla="*/ 2147483647 w 34"/>
                <a:gd name="T3" fmla="*/ 2147483647 h 52"/>
                <a:gd name="T4" fmla="*/ 2147483647 w 34"/>
                <a:gd name="T5" fmla="*/ 0 h 52"/>
                <a:gd name="T6" fmla="*/ 2147483647 w 34"/>
                <a:gd name="T7" fmla="*/ 0 h 52"/>
                <a:gd name="T8" fmla="*/ 0 60000 65536"/>
                <a:gd name="T9" fmla="*/ 0 60000 65536"/>
                <a:gd name="T10" fmla="*/ 0 60000 65536"/>
                <a:gd name="T11" fmla="*/ 0 60000 65536"/>
                <a:gd name="T12" fmla="*/ 0 w 34"/>
                <a:gd name="T13" fmla="*/ 0 h 52"/>
                <a:gd name="T14" fmla="*/ 34 w 34"/>
                <a:gd name="T15" fmla="*/ 52 h 52"/>
              </a:gdLst>
              <a:ahLst/>
              <a:cxnLst>
                <a:cxn ang="T8">
                  <a:pos x="T0" y="T1"/>
                </a:cxn>
                <a:cxn ang="T9">
                  <a:pos x="T2" y="T3"/>
                </a:cxn>
                <a:cxn ang="T10">
                  <a:pos x="T4" y="T5"/>
                </a:cxn>
                <a:cxn ang="T11">
                  <a:pos x="T6" y="T7"/>
                </a:cxn>
              </a:cxnLst>
              <a:rect l="T12" t="T13" r="T14" b="T15"/>
              <a:pathLst>
                <a:path w="34" h="52">
                  <a:moveTo>
                    <a:pt x="0" y="52"/>
                  </a:moveTo>
                  <a:lnTo>
                    <a:pt x="11" y="52"/>
                  </a:lnTo>
                  <a:lnTo>
                    <a:pt x="11" y="0"/>
                  </a:lnTo>
                  <a:lnTo>
                    <a:pt x="34"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21" name="Line 36"/>
            <p:cNvSpPr>
              <a:spLocks noChangeShapeType="1"/>
            </p:cNvSpPr>
            <p:nvPr/>
          </p:nvSpPr>
          <p:spPr bwMode="auto">
            <a:xfrm flipV="1">
              <a:off x="5757863" y="2854325"/>
              <a:ext cx="1587" cy="3317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2" name="Line 37"/>
            <p:cNvSpPr>
              <a:spLocks noChangeShapeType="1"/>
            </p:cNvSpPr>
            <p:nvPr/>
          </p:nvSpPr>
          <p:spPr bwMode="auto">
            <a:xfrm flipH="1">
              <a:off x="5302250" y="318611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3" name="Rectangle 38"/>
            <p:cNvSpPr>
              <a:spLocks noChangeArrowheads="1"/>
            </p:cNvSpPr>
            <p:nvPr/>
          </p:nvSpPr>
          <p:spPr bwMode="auto">
            <a:xfrm>
              <a:off x="5302250" y="2854325"/>
              <a:ext cx="909638" cy="10144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124" name="Rectangle 39"/>
            <p:cNvSpPr>
              <a:spLocks noChangeArrowheads="1"/>
            </p:cNvSpPr>
            <p:nvPr/>
          </p:nvSpPr>
          <p:spPr bwMode="auto">
            <a:xfrm>
              <a:off x="5827713" y="2906713"/>
              <a:ext cx="3127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DBR</a:t>
              </a:r>
              <a:endParaRPr lang="en-CA" altLang="en-US" sz="2400">
                <a:latin typeface="Corbel" panose="020B0503020204020204" pitchFamily="34" charset="0"/>
              </a:endParaRPr>
            </a:p>
          </p:txBody>
        </p:sp>
        <p:sp>
          <p:nvSpPr>
            <p:cNvPr id="46125" name="Rectangle 40"/>
            <p:cNvSpPr>
              <a:spLocks noChangeArrowheads="1"/>
            </p:cNvSpPr>
            <p:nvPr/>
          </p:nvSpPr>
          <p:spPr bwMode="auto">
            <a:xfrm>
              <a:off x="5372100" y="2906713"/>
              <a:ext cx="3127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ABR</a:t>
              </a:r>
              <a:endParaRPr lang="en-CA" altLang="en-US" sz="2400">
                <a:latin typeface="Corbel" panose="020B0503020204020204" pitchFamily="34" charset="0"/>
              </a:endParaRPr>
            </a:p>
          </p:txBody>
        </p:sp>
        <p:sp>
          <p:nvSpPr>
            <p:cNvPr id="46126" name="Rectangle 41"/>
            <p:cNvSpPr>
              <a:spLocks noChangeArrowheads="1"/>
            </p:cNvSpPr>
            <p:nvPr/>
          </p:nvSpPr>
          <p:spPr bwMode="auto">
            <a:xfrm>
              <a:off x="3902075" y="2906713"/>
              <a:ext cx="3127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ABR</a:t>
              </a:r>
              <a:endParaRPr lang="en-CA" altLang="en-US" sz="2400">
                <a:latin typeface="Corbel" panose="020B0503020204020204" pitchFamily="34" charset="0"/>
              </a:endParaRPr>
            </a:p>
          </p:txBody>
        </p:sp>
        <p:sp>
          <p:nvSpPr>
            <p:cNvPr id="46127" name="Rectangle 42"/>
            <p:cNvSpPr>
              <a:spLocks noChangeArrowheads="1"/>
            </p:cNvSpPr>
            <p:nvPr/>
          </p:nvSpPr>
          <p:spPr bwMode="auto">
            <a:xfrm>
              <a:off x="4357688" y="2906713"/>
              <a:ext cx="3127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DBR</a:t>
              </a:r>
              <a:endParaRPr lang="en-CA" altLang="en-US" sz="2400">
                <a:latin typeface="Corbel" panose="020B0503020204020204" pitchFamily="34" charset="0"/>
              </a:endParaRPr>
            </a:p>
          </p:txBody>
        </p:sp>
        <p:sp>
          <p:nvSpPr>
            <p:cNvPr id="46128" name="Rectangle 43"/>
            <p:cNvSpPr>
              <a:spLocks noChangeArrowheads="1"/>
            </p:cNvSpPr>
            <p:nvPr/>
          </p:nvSpPr>
          <p:spPr bwMode="auto">
            <a:xfrm>
              <a:off x="3832225" y="2854325"/>
              <a:ext cx="909638" cy="10144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129" name="Line 44"/>
            <p:cNvSpPr>
              <a:spLocks noChangeShapeType="1"/>
            </p:cNvSpPr>
            <p:nvPr/>
          </p:nvSpPr>
          <p:spPr bwMode="auto">
            <a:xfrm flipH="1">
              <a:off x="3832225" y="318611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0" name="Line 45"/>
            <p:cNvSpPr>
              <a:spLocks noChangeShapeType="1"/>
            </p:cNvSpPr>
            <p:nvPr/>
          </p:nvSpPr>
          <p:spPr bwMode="auto">
            <a:xfrm flipV="1">
              <a:off x="4286250" y="2854325"/>
              <a:ext cx="1588" cy="3317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1" name="Rectangle 46"/>
            <p:cNvSpPr>
              <a:spLocks noChangeArrowheads="1"/>
            </p:cNvSpPr>
            <p:nvPr/>
          </p:nvSpPr>
          <p:spPr bwMode="auto">
            <a:xfrm>
              <a:off x="2432050" y="2906713"/>
              <a:ext cx="3127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ABR</a:t>
              </a:r>
              <a:endParaRPr lang="en-CA" altLang="en-US" sz="2400">
                <a:latin typeface="Corbel" panose="020B0503020204020204" pitchFamily="34" charset="0"/>
              </a:endParaRPr>
            </a:p>
          </p:txBody>
        </p:sp>
        <p:sp>
          <p:nvSpPr>
            <p:cNvPr id="46132" name="Rectangle 47"/>
            <p:cNvSpPr>
              <a:spLocks noChangeArrowheads="1"/>
            </p:cNvSpPr>
            <p:nvPr/>
          </p:nvSpPr>
          <p:spPr bwMode="auto">
            <a:xfrm>
              <a:off x="2886075" y="2906713"/>
              <a:ext cx="3127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DBR</a:t>
              </a:r>
              <a:endParaRPr lang="en-CA" altLang="en-US" sz="2400">
                <a:latin typeface="Corbel" panose="020B0503020204020204" pitchFamily="34" charset="0"/>
              </a:endParaRPr>
            </a:p>
          </p:txBody>
        </p:sp>
        <p:sp>
          <p:nvSpPr>
            <p:cNvPr id="46133" name="Rectangle 48"/>
            <p:cNvSpPr>
              <a:spLocks noChangeArrowheads="1"/>
            </p:cNvSpPr>
            <p:nvPr/>
          </p:nvSpPr>
          <p:spPr bwMode="auto">
            <a:xfrm>
              <a:off x="2362200" y="2854325"/>
              <a:ext cx="909638" cy="10144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134" name="Line 49"/>
            <p:cNvSpPr>
              <a:spLocks noChangeShapeType="1"/>
            </p:cNvSpPr>
            <p:nvPr/>
          </p:nvSpPr>
          <p:spPr bwMode="auto">
            <a:xfrm flipH="1">
              <a:off x="2362200" y="318611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5" name="Line 50"/>
            <p:cNvSpPr>
              <a:spLocks noChangeShapeType="1"/>
            </p:cNvSpPr>
            <p:nvPr/>
          </p:nvSpPr>
          <p:spPr bwMode="auto">
            <a:xfrm flipV="1">
              <a:off x="2816225" y="2854325"/>
              <a:ext cx="1588" cy="3317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6" name="Freeform 51"/>
            <p:cNvSpPr>
              <a:spLocks/>
            </p:cNvSpPr>
            <p:nvPr/>
          </p:nvSpPr>
          <p:spPr bwMode="auto">
            <a:xfrm>
              <a:off x="3079750" y="1944688"/>
              <a:ext cx="1504950" cy="104775"/>
            </a:xfrm>
            <a:custGeom>
              <a:avLst/>
              <a:gdLst>
                <a:gd name="T0" fmla="*/ 2147483647 w 86"/>
                <a:gd name="T1" fmla="*/ 0 h 6"/>
                <a:gd name="T2" fmla="*/ 2147483647 w 86"/>
                <a:gd name="T3" fmla="*/ 2147483647 h 6"/>
                <a:gd name="T4" fmla="*/ 2147483647 w 86"/>
                <a:gd name="T5" fmla="*/ 2147483647 h 6"/>
                <a:gd name="T6" fmla="*/ 2147483647 w 86"/>
                <a:gd name="T7" fmla="*/ 2147483647 h 6"/>
                <a:gd name="T8" fmla="*/ 0 w 86"/>
                <a:gd name="T9" fmla="*/ 2147483647 h 6"/>
                <a:gd name="T10" fmla="*/ 0 w 86"/>
                <a:gd name="T11" fmla="*/ 0 h 6"/>
                <a:gd name="T12" fmla="*/ 0 60000 65536"/>
                <a:gd name="T13" fmla="*/ 0 60000 65536"/>
                <a:gd name="T14" fmla="*/ 0 60000 65536"/>
                <a:gd name="T15" fmla="*/ 0 60000 65536"/>
                <a:gd name="T16" fmla="*/ 0 60000 65536"/>
                <a:gd name="T17" fmla="*/ 0 60000 65536"/>
                <a:gd name="T18" fmla="*/ 0 w 86"/>
                <a:gd name="T19" fmla="*/ 0 h 6"/>
                <a:gd name="T20" fmla="*/ 86 w 86"/>
                <a:gd name="T21" fmla="*/ 6 h 6"/>
              </a:gdLst>
              <a:ahLst/>
              <a:cxnLst>
                <a:cxn ang="T12">
                  <a:pos x="T0" y="T1"/>
                </a:cxn>
                <a:cxn ang="T13">
                  <a:pos x="T2" y="T3"/>
                </a:cxn>
                <a:cxn ang="T14">
                  <a:pos x="T4" y="T5"/>
                </a:cxn>
                <a:cxn ang="T15">
                  <a:pos x="T6" y="T7"/>
                </a:cxn>
                <a:cxn ang="T16">
                  <a:pos x="T8" y="T9"/>
                </a:cxn>
                <a:cxn ang="T17">
                  <a:pos x="T10" y="T11"/>
                </a:cxn>
              </a:cxnLst>
              <a:rect l="T18" t="T19" r="T20" b="T21"/>
              <a:pathLst>
                <a:path w="86" h="6">
                  <a:moveTo>
                    <a:pt x="86" y="0"/>
                  </a:moveTo>
                  <a:lnTo>
                    <a:pt x="86" y="6"/>
                  </a:lnTo>
                  <a:lnTo>
                    <a:pt x="80" y="6"/>
                  </a:lnTo>
                  <a:lnTo>
                    <a:pt x="6" y="6"/>
                  </a:lnTo>
                  <a:lnTo>
                    <a:pt x="0" y="6"/>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37" name="Freeform 52"/>
            <p:cNvSpPr>
              <a:spLocks/>
            </p:cNvSpPr>
            <p:nvPr/>
          </p:nvSpPr>
          <p:spPr bwMode="auto">
            <a:xfrm>
              <a:off x="4672013" y="1944688"/>
              <a:ext cx="822325" cy="104775"/>
            </a:xfrm>
            <a:custGeom>
              <a:avLst/>
              <a:gdLst>
                <a:gd name="T0" fmla="*/ 2147483647 w 47"/>
                <a:gd name="T1" fmla="*/ 0 h 6"/>
                <a:gd name="T2" fmla="*/ 2147483647 w 47"/>
                <a:gd name="T3" fmla="*/ 2147483647 h 6"/>
                <a:gd name="T4" fmla="*/ 2147483647 w 47"/>
                <a:gd name="T5" fmla="*/ 2147483647 h 6"/>
                <a:gd name="T6" fmla="*/ 2147483647 w 47"/>
                <a:gd name="T7" fmla="*/ 2147483647 h 6"/>
                <a:gd name="T8" fmla="*/ 0 w 47"/>
                <a:gd name="T9" fmla="*/ 2147483647 h 6"/>
                <a:gd name="T10" fmla="*/ 0 w 47"/>
                <a:gd name="T11" fmla="*/ 0 h 6"/>
                <a:gd name="T12" fmla="*/ 0 60000 65536"/>
                <a:gd name="T13" fmla="*/ 0 60000 65536"/>
                <a:gd name="T14" fmla="*/ 0 60000 65536"/>
                <a:gd name="T15" fmla="*/ 0 60000 65536"/>
                <a:gd name="T16" fmla="*/ 0 60000 65536"/>
                <a:gd name="T17" fmla="*/ 0 60000 65536"/>
                <a:gd name="T18" fmla="*/ 0 w 47"/>
                <a:gd name="T19" fmla="*/ 0 h 6"/>
                <a:gd name="T20" fmla="*/ 47 w 47"/>
                <a:gd name="T21" fmla="*/ 6 h 6"/>
              </a:gdLst>
              <a:ahLst/>
              <a:cxnLst>
                <a:cxn ang="T12">
                  <a:pos x="T0" y="T1"/>
                </a:cxn>
                <a:cxn ang="T13">
                  <a:pos x="T2" y="T3"/>
                </a:cxn>
                <a:cxn ang="T14">
                  <a:pos x="T4" y="T5"/>
                </a:cxn>
                <a:cxn ang="T15">
                  <a:pos x="T6" y="T7"/>
                </a:cxn>
                <a:cxn ang="T16">
                  <a:pos x="T8" y="T9"/>
                </a:cxn>
                <a:cxn ang="T17">
                  <a:pos x="T10" y="T11"/>
                </a:cxn>
              </a:cxnLst>
              <a:rect l="T18" t="T19" r="T20" b="T21"/>
              <a:pathLst>
                <a:path w="47" h="6">
                  <a:moveTo>
                    <a:pt x="47" y="0"/>
                  </a:moveTo>
                  <a:lnTo>
                    <a:pt x="47" y="6"/>
                  </a:lnTo>
                  <a:lnTo>
                    <a:pt x="41" y="6"/>
                  </a:lnTo>
                  <a:lnTo>
                    <a:pt x="6" y="6"/>
                  </a:lnTo>
                  <a:lnTo>
                    <a:pt x="0" y="6"/>
                  </a:lnTo>
                  <a:lnTo>
                    <a:pt x="0"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38" name="Freeform 53"/>
            <p:cNvSpPr>
              <a:spLocks/>
            </p:cNvSpPr>
            <p:nvPr/>
          </p:nvSpPr>
          <p:spPr bwMode="auto">
            <a:xfrm>
              <a:off x="4759325" y="3325813"/>
              <a:ext cx="104775" cy="53975"/>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39" name="Freeform 54"/>
            <p:cNvSpPr>
              <a:spLocks/>
            </p:cNvSpPr>
            <p:nvPr/>
          </p:nvSpPr>
          <p:spPr bwMode="auto">
            <a:xfrm>
              <a:off x="4759325" y="3325813"/>
              <a:ext cx="104775" cy="53975"/>
            </a:xfrm>
            <a:custGeom>
              <a:avLst/>
              <a:gdLst>
                <a:gd name="T0" fmla="*/ 2147483647 w 66"/>
                <a:gd name="T1" fmla="*/ 0 h 34"/>
                <a:gd name="T2" fmla="*/ 0 w 66"/>
                <a:gd name="T3" fmla="*/ 2147483647 h 34"/>
                <a:gd name="T4" fmla="*/ 2147483647 w 66"/>
                <a:gd name="T5" fmla="*/ 2147483647 h 34"/>
                <a:gd name="T6" fmla="*/ 2147483647 w 66"/>
                <a:gd name="T7" fmla="*/ 2147483647 h 34"/>
                <a:gd name="T8" fmla="*/ 2147483647 w 66"/>
                <a:gd name="T9" fmla="*/ 0 h 34"/>
                <a:gd name="T10" fmla="*/ 0 60000 65536"/>
                <a:gd name="T11" fmla="*/ 0 60000 65536"/>
                <a:gd name="T12" fmla="*/ 0 60000 65536"/>
                <a:gd name="T13" fmla="*/ 0 60000 65536"/>
                <a:gd name="T14" fmla="*/ 0 60000 65536"/>
                <a:gd name="T15" fmla="*/ 0 w 66"/>
                <a:gd name="T16" fmla="*/ 0 h 34"/>
                <a:gd name="T17" fmla="*/ 66 w 66"/>
                <a:gd name="T18" fmla="*/ 34 h 34"/>
              </a:gdLst>
              <a:ahLst/>
              <a:cxnLst>
                <a:cxn ang="T10">
                  <a:pos x="T0" y="T1"/>
                </a:cxn>
                <a:cxn ang="T11">
                  <a:pos x="T2" y="T3"/>
                </a:cxn>
                <a:cxn ang="T12">
                  <a:pos x="T4" y="T5"/>
                </a:cxn>
                <a:cxn ang="T13">
                  <a:pos x="T6" y="T7"/>
                </a:cxn>
                <a:cxn ang="T14">
                  <a:pos x="T8" y="T9"/>
                </a:cxn>
              </a:cxnLst>
              <a:rect l="T15" t="T16" r="T17" b="T18"/>
              <a:pathLst>
                <a:path w="66" h="34">
                  <a:moveTo>
                    <a:pt x="66" y="0"/>
                  </a:moveTo>
                  <a:lnTo>
                    <a:pt x="0" y="23"/>
                  </a:lnTo>
                  <a:lnTo>
                    <a:pt x="66" y="34"/>
                  </a:lnTo>
                  <a:lnTo>
                    <a:pt x="66" y="23"/>
                  </a:lnTo>
                  <a:lnTo>
                    <a:pt x="66" y="0"/>
                  </a:lnTo>
                  <a:close/>
                </a:path>
              </a:pathLst>
            </a:custGeom>
            <a:solidFill>
              <a:srgbClr val="CC3300"/>
            </a:solidFill>
            <a:ln w="0">
              <a:solidFill>
                <a:srgbClr val="CC33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40" name="Freeform 55"/>
            <p:cNvSpPr>
              <a:spLocks/>
            </p:cNvSpPr>
            <p:nvPr/>
          </p:nvSpPr>
          <p:spPr bwMode="auto">
            <a:xfrm>
              <a:off x="4881563" y="2049463"/>
              <a:ext cx="193675" cy="1312862"/>
            </a:xfrm>
            <a:custGeom>
              <a:avLst/>
              <a:gdLst>
                <a:gd name="T0" fmla="*/ 0 w 11"/>
                <a:gd name="T1" fmla="*/ 2147483647 h 75"/>
                <a:gd name="T2" fmla="*/ 2147483647 w 11"/>
                <a:gd name="T3" fmla="*/ 2147483647 h 75"/>
                <a:gd name="T4" fmla="*/ 2147483647 w 11"/>
                <a:gd name="T5" fmla="*/ 0 h 75"/>
                <a:gd name="T6" fmla="*/ 0 60000 65536"/>
                <a:gd name="T7" fmla="*/ 0 60000 65536"/>
                <a:gd name="T8" fmla="*/ 0 60000 65536"/>
                <a:gd name="T9" fmla="*/ 0 w 11"/>
                <a:gd name="T10" fmla="*/ 0 h 75"/>
                <a:gd name="T11" fmla="*/ 11 w 11"/>
                <a:gd name="T12" fmla="*/ 75 h 75"/>
              </a:gdLst>
              <a:ahLst/>
              <a:cxnLst>
                <a:cxn ang="T6">
                  <a:pos x="T0" y="T1"/>
                </a:cxn>
                <a:cxn ang="T7">
                  <a:pos x="T2" y="T3"/>
                </a:cxn>
                <a:cxn ang="T8">
                  <a:pos x="T4" y="T5"/>
                </a:cxn>
              </a:cxnLst>
              <a:rect l="T9" t="T10" r="T11" b="T12"/>
              <a:pathLst>
                <a:path w="11" h="75">
                  <a:moveTo>
                    <a:pt x="0" y="75"/>
                  </a:moveTo>
                  <a:lnTo>
                    <a:pt x="11" y="75"/>
                  </a:lnTo>
                  <a:lnTo>
                    <a:pt x="11"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41" name="Rectangle 56"/>
            <p:cNvSpPr>
              <a:spLocks noChangeArrowheads="1"/>
            </p:cNvSpPr>
            <p:nvPr/>
          </p:nvSpPr>
          <p:spPr bwMode="auto">
            <a:xfrm>
              <a:off x="3146763" y="1611313"/>
              <a:ext cx="1399710"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CA" altLang="en-US" sz="1200">
                  <a:solidFill>
                    <a:srgbClr val="000000"/>
                  </a:solidFill>
                  <a:latin typeface="Nimbus Roman No9 L"/>
                </a:rPr>
                <a:t>Address in module</a:t>
              </a:r>
              <a:endParaRPr lang="en-CA" altLang="en-US" sz="2400">
                <a:latin typeface="Corbel" panose="020B0503020204020204" pitchFamily="34" charset="0"/>
              </a:endParaRPr>
            </a:p>
          </p:txBody>
        </p:sp>
        <p:sp>
          <p:nvSpPr>
            <p:cNvPr id="46142" name="Rectangle 57"/>
            <p:cNvSpPr>
              <a:spLocks noChangeArrowheads="1"/>
            </p:cNvSpPr>
            <p:nvPr/>
          </p:nvSpPr>
          <p:spPr bwMode="auto">
            <a:xfrm>
              <a:off x="5564188" y="34845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2</a:t>
              </a:r>
              <a:endParaRPr lang="en-CA" altLang="en-US" sz="2400">
                <a:latin typeface="Corbel" panose="020B0503020204020204" pitchFamily="34" charset="0"/>
              </a:endParaRPr>
            </a:p>
          </p:txBody>
        </p:sp>
        <p:sp>
          <p:nvSpPr>
            <p:cNvPr id="46143" name="Rectangle 58"/>
            <p:cNvSpPr>
              <a:spLocks noChangeArrowheads="1"/>
            </p:cNvSpPr>
            <p:nvPr/>
          </p:nvSpPr>
          <p:spPr bwMode="auto">
            <a:xfrm>
              <a:off x="5653088" y="3449638"/>
              <a:ext cx="4445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i="1">
                  <a:solidFill>
                    <a:srgbClr val="000000"/>
                  </a:solidFill>
                  <a:latin typeface="Nimbus Roman No9 L"/>
                </a:rPr>
                <a:t>k</a:t>
              </a:r>
              <a:endParaRPr lang="en-CA" altLang="en-US" sz="2400">
                <a:latin typeface="Corbel" panose="020B0503020204020204" pitchFamily="34" charset="0"/>
              </a:endParaRPr>
            </a:p>
          </p:txBody>
        </p:sp>
        <p:sp>
          <p:nvSpPr>
            <p:cNvPr id="46144" name="Rectangle 59"/>
            <p:cNvSpPr>
              <a:spLocks noChangeArrowheads="1"/>
            </p:cNvSpPr>
            <p:nvPr/>
          </p:nvSpPr>
          <p:spPr bwMode="auto">
            <a:xfrm>
              <a:off x="5862638" y="34845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1</a:t>
              </a:r>
              <a:endParaRPr lang="en-CA" altLang="en-US" sz="2400">
                <a:latin typeface="Corbel" panose="020B0503020204020204" pitchFamily="34" charset="0"/>
              </a:endParaRPr>
            </a:p>
          </p:txBody>
        </p:sp>
        <p:sp>
          <p:nvSpPr>
            <p:cNvPr id="46145" name="Rectangle 60"/>
            <p:cNvSpPr>
              <a:spLocks noChangeArrowheads="1"/>
            </p:cNvSpPr>
            <p:nvPr/>
          </p:nvSpPr>
          <p:spPr bwMode="auto">
            <a:xfrm>
              <a:off x="5740400" y="3484563"/>
              <a:ext cx="508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t>
              </a:r>
              <a:endParaRPr lang="en-CA" altLang="en-US" sz="2400">
                <a:latin typeface="Corbel" panose="020B0503020204020204" pitchFamily="34" charset="0"/>
              </a:endParaRPr>
            </a:p>
          </p:txBody>
        </p:sp>
        <p:sp>
          <p:nvSpPr>
            <p:cNvPr id="46146" name="Line 61"/>
            <p:cNvSpPr>
              <a:spLocks noChangeShapeType="1"/>
            </p:cNvSpPr>
            <p:nvPr/>
          </p:nvSpPr>
          <p:spPr bwMode="auto">
            <a:xfrm flipH="1">
              <a:off x="4111625" y="2451100"/>
              <a:ext cx="1382713" cy="1588"/>
            </a:xfrm>
            <a:prstGeom prst="line">
              <a:avLst/>
            </a:prstGeom>
            <a:noFill/>
            <a:ln w="17526">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7" name="Freeform 62"/>
            <p:cNvSpPr>
              <a:spLocks/>
            </p:cNvSpPr>
            <p:nvPr/>
          </p:nvSpPr>
          <p:spPr bwMode="auto">
            <a:xfrm>
              <a:off x="2362200" y="2749550"/>
              <a:ext cx="454025" cy="34925"/>
            </a:xfrm>
            <a:custGeom>
              <a:avLst/>
              <a:gdLst>
                <a:gd name="T0" fmla="*/ 2147483647 w 26"/>
                <a:gd name="T1" fmla="*/ 2147483647 h 2"/>
                <a:gd name="T2" fmla="*/ 2147483647 w 26"/>
                <a:gd name="T3" fmla="*/ 0 h 2"/>
                <a:gd name="T4" fmla="*/ 2147483647 w 26"/>
                <a:gd name="T5" fmla="*/ 0 h 2"/>
                <a:gd name="T6" fmla="*/ 2147483647 w 26"/>
                <a:gd name="T7" fmla="*/ 0 h 2"/>
                <a:gd name="T8" fmla="*/ 0 w 26"/>
                <a:gd name="T9" fmla="*/ 0 h 2"/>
                <a:gd name="T10" fmla="*/ 0 w 26"/>
                <a:gd name="T11" fmla="*/ 2147483647 h 2"/>
                <a:gd name="T12" fmla="*/ 0 60000 65536"/>
                <a:gd name="T13" fmla="*/ 0 60000 65536"/>
                <a:gd name="T14" fmla="*/ 0 60000 65536"/>
                <a:gd name="T15" fmla="*/ 0 60000 65536"/>
                <a:gd name="T16" fmla="*/ 0 60000 65536"/>
                <a:gd name="T17" fmla="*/ 0 60000 65536"/>
                <a:gd name="T18" fmla="*/ 0 w 26"/>
                <a:gd name="T19" fmla="*/ 0 h 2"/>
                <a:gd name="T20" fmla="*/ 26 w 26"/>
                <a:gd name="T21" fmla="*/ 2 h 2"/>
              </a:gdLst>
              <a:ahLst/>
              <a:cxnLst>
                <a:cxn ang="T12">
                  <a:pos x="T0" y="T1"/>
                </a:cxn>
                <a:cxn ang="T13">
                  <a:pos x="T2" y="T3"/>
                </a:cxn>
                <a:cxn ang="T14">
                  <a:pos x="T4" y="T5"/>
                </a:cxn>
                <a:cxn ang="T15">
                  <a:pos x="T6" y="T7"/>
                </a:cxn>
                <a:cxn ang="T16">
                  <a:pos x="T8" y="T9"/>
                </a:cxn>
                <a:cxn ang="T17">
                  <a:pos x="T10" y="T11"/>
                </a:cxn>
              </a:cxnLst>
              <a:rect l="T18" t="T19" r="T20" b="T21"/>
              <a:pathLst>
                <a:path w="26" h="2">
                  <a:moveTo>
                    <a:pt x="26" y="2"/>
                  </a:moveTo>
                  <a:lnTo>
                    <a:pt x="26" y="0"/>
                  </a:lnTo>
                  <a:lnTo>
                    <a:pt x="19" y="0"/>
                  </a:lnTo>
                  <a:lnTo>
                    <a:pt x="6" y="0"/>
                  </a:lnTo>
                  <a:lnTo>
                    <a:pt x="0" y="0"/>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48" name="Freeform 63"/>
            <p:cNvSpPr>
              <a:spLocks/>
            </p:cNvSpPr>
            <p:nvPr/>
          </p:nvSpPr>
          <p:spPr bwMode="auto">
            <a:xfrm>
              <a:off x="3832225" y="2749550"/>
              <a:ext cx="454025" cy="34925"/>
            </a:xfrm>
            <a:custGeom>
              <a:avLst/>
              <a:gdLst>
                <a:gd name="T0" fmla="*/ 2147483647 w 26"/>
                <a:gd name="T1" fmla="*/ 2147483647 h 2"/>
                <a:gd name="T2" fmla="*/ 2147483647 w 26"/>
                <a:gd name="T3" fmla="*/ 0 h 2"/>
                <a:gd name="T4" fmla="*/ 2147483647 w 26"/>
                <a:gd name="T5" fmla="*/ 0 h 2"/>
                <a:gd name="T6" fmla="*/ 2147483647 w 26"/>
                <a:gd name="T7" fmla="*/ 0 h 2"/>
                <a:gd name="T8" fmla="*/ 0 w 26"/>
                <a:gd name="T9" fmla="*/ 0 h 2"/>
                <a:gd name="T10" fmla="*/ 0 w 26"/>
                <a:gd name="T11" fmla="*/ 2147483647 h 2"/>
                <a:gd name="T12" fmla="*/ 0 60000 65536"/>
                <a:gd name="T13" fmla="*/ 0 60000 65536"/>
                <a:gd name="T14" fmla="*/ 0 60000 65536"/>
                <a:gd name="T15" fmla="*/ 0 60000 65536"/>
                <a:gd name="T16" fmla="*/ 0 60000 65536"/>
                <a:gd name="T17" fmla="*/ 0 60000 65536"/>
                <a:gd name="T18" fmla="*/ 0 w 26"/>
                <a:gd name="T19" fmla="*/ 0 h 2"/>
                <a:gd name="T20" fmla="*/ 26 w 26"/>
                <a:gd name="T21" fmla="*/ 2 h 2"/>
              </a:gdLst>
              <a:ahLst/>
              <a:cxnLst>
                <a:cxn ang="T12">
                  <a:pos x="T0" y="T1"/>
                </a:cxn>
                <a:cxn ang="T13">
                  <a:pos x="T2" y="T3"/>
                </a:cxn>
                <a:cxn ang="T14">
                  <a:pos x="T4" y="T5"/>
                </a:cxn>
                <a:cxn ang="T15">
                  <a:pos x="T6" y="T7"/>
                </a:cxn>
                <a:cxn ang="T16">
                  <a:pos x="T8" y="T9"/>
                </a:cxn>
                <a:cxn ang="T17">
                  <a:pos x="T10" y="T11"/>
                </a:cxn>
              </a:cxnLst>
              <a:rect l="T18" t="T19" r="T20" b="T21"/>
              <a:pathLst>
                <a:path w="26" h="2">
                  <a:moveTo>
                    <a:pt x="26" y="2"/>
                  </a:moveTo>
                  <a:lnTo>
                    <a:pt x="26" y="0"/>
                  </a:lnTo>
                  <a:lnTo>
                    <a:pt x="20" y="0"/>
                  </a:lnTo>
                  <a:lnTo>
                    <a:pt x="7" y="0"/>
                  </a:lnTo>
                  <a:lnTo>
                    <a:pt x="0" y="0"/>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49" name="Freeform 64"/>
            <p:cNvSpPr>
              <a:spLocks/>
            </p:cNvSpPr>
            <p:nvPr/>
          </p:nvSpPr>
          <p:spPr bwMode="auto">
            <a:xfrm>
              <a:off x="5302250" y="2749550"/>
              <a:ext cx="455613" cy="34925"/>
            </a:xfrm>
            <a:custGeom>
              <a:avLst/>
              <a:gdLst>
                <a:gd name="T0" fmla="*/ 2147483647 w 26"/>
                <a:gd name="T1" fmla="*/ 2147483647 h 2"/>
                <a:gd name="T2" fmla="*/ 2147483647 w 26"/>
                <a:gd name="T3" fmla="*/ 0 h 2"/>
                <a:gd name="T4" fmla="*/ 2147483647 w 26"/>
                <a:gd name="T5" fmla="*/ 0 h 2"/>
                <a:gd name="T6" fmla="*/ 2147483647 w 26"/>
                <a:gd name="T7" fmla="*/ 0 h 2"/>
                <a:gd name="T8" fmla="*/ 0 w 26"/>
                <a:gd name="T9" fmla="*/ 0 h 2"/>
                <a:gd name="T10" fmla="*/ 0 w 26"/>
                <a:gd name="T11" fmla="*/ 2147483647 h 2"/>
                <a:gd name="T12" fmla="*/ 0 60000 65536"/>
                <a:gd name="T13" fmla="*/ 0 60000 65536"/>
                <a:gd name="T14" fmla="*/ 0 60000 65536"/>
                <a:gd name="T15" fmla="*/ 0 60000 65536"/>
                <a:gd name="T16" fmla="*/ 0 60000 65536"/>
                <a:gd name="T17" fmla="*/ 0 60000 65536"/>
                <a:gd name="T18" fmla="*/ 0 w 26"/>
                <a:gd name="T19" fmla="*/ 0 h 2"/>
                <a:gd name="T20" fmla="*/ 26 w 26"/>
                <a:gd name="T21" fmla="*/ 2 h 2"/>
              </a:gdLst>
              <a:ahLst/>
              <a:cxnLst>
                <a:cxn ang="T12">
                  <a:pos x="T0" y="T1"/>
                </a:cxn>
                <a:cxn ang="T13">
                  <a:pos x="T2" y="T3"/>
                </a:cxn>
                <a:cxn ang="T14">
                  <a:pos x="T4" y="T5"/>
                </a:cxn>
                <a:cxn ang="T15">
                  <a:pos x="T6" y="T7"/>
                </a:cxn>
                <a:cxn ang="T16">
                  <a:pos x="T8" y="T9"/>
                </a:cxn>
                <a:cxn ang="T17">
                  <a:pos x="T10" y="T11"/>
                </a:cxn>
              </a:cxnLst>
              <a:rect l="T18" t="T19" r="T20" b="T21"/>
              <a:pathLst>
                <a:path w="26" h="2">
                  <a:moveTo>
                    <a:pt x="26" y="2"/>
                  </a:moveTo>
                  <a:lnTo>
                    <a:pt x="26" y="0"/>
                  </a:lnTo>
                  <a:lnTo>
                    <a:pt x="20" y="0"/>
                  </a:lnTo>
                  <a:lnTo>
                    <a:pt x="7" y="0"/>
                  </a:lnTo>
                  <a:lnTo>
                    <a:pt x="0" y="0"/>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0" name="Freeform 65"/>
            <p:cNvSpPr>
              <a:spLocks/>
            </p:cNvSpPr>
            <p:nvPr/>
          </p:nvSpPr>
          <p:spPr bwMode="auto">
            <a:xfrm>
              <a:off x="4024313" y="2293938"/>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1" name="Freeform 66"/>
            <p:cNvSpPr>
              <a:spLocks/>
            </p:cNvSpPr>
            <p:nvPr/>
          </p:nvSpPr>
          <p:spPr bwMode="auto">
            <a:xfrm>
              <a:off x="4024313" y="2293938"/>
              <a:ext cx="52387" cy="5238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2" name="Freeform 67"/>
            <p:cNvSpPr>
              <a:spLocks/>
            </p:cNvSpPr>
            <p:nvPr/>
          </p:nvSpPr>
          <p:spPr bwMode="auto">
            <a:xfrm>
              <a:off x="5040313" y="2014538"/>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3" name="Freeform 68"/>
            <p:cNvSpPr>
              <a:spLocks/>
            </p:cNvSpPr>
            <p:nvPr/>
          </p:nvSpPr>
          <p:spPr bwMode="auto">
            <a:xfrm>
              <a:off x="5057775" y="2014538"/>
              <a:ext cx="52388" cy="5238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4" name="Freeform 69"/>
            <p:cNvSpPr>
              <a:spLocks/>
            </p:cNvSpPr>
            <p:nvPr/>
          </p:nvSpPr>
          <p:spPr bwMode="auto">
            <a:xfrm>
              <a:off x="5040313" y="2416175"/>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5" name="Freeform 70"/>
            <p:cNvSpPr>
              <a:spLocks/>
            </p:cNvSpPr>
            <p:nvPr/>
          </p:nvSpPr>
          <p:spPr bwMode="auto">
            <a:xfrm>
              <a:off x="5057775" y="2416175"/>
              <a:ext cx="52388" cy="52388"/>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6" name="Freeform 71"/>
            <p:cNvSpPr>
              <a:spLocks/>
            </p:cNvSpPr>
            <p:nvPr/>
          </p:nvSpPr>
          <p:spPr bwMode="auto">
            <a:xfrm>
              <a:off x="4951413" y="3606800"/>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7" name="Freeform 72"/>
            <p:cNvSpPr>
              <a:spLocks/>
            </p:cNvSpPr>
            <p:nvPr/>
          </p:nvSpPr>
          <p:spPr bwMode="auto">
            <a:xfrm>
              <a:off x="5022850" y="3606800"/>
              <a:ext cx="17463"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8" name="Freeform 73"/>
            <p:cNvSpPr>
              <a:spLocks/>
            </p:cNvSpPr>
            <p:nvPr/>
          </p:nvSpPr>
          <p:spPr bwMode="auto">
            <a:xfrm>
              <a:off x="5092700" y="3606800"/>
              <a:ext cx="17463"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9" name="Freeform 74"/>
            <p:cNvSpPr>
              <a:spLocks/>
            </p:cNvSpPr>
            <p:nvPr/>
          </p:nvSpPr>
          <p:spPr bwMode="auto">
            <a:xfrm>
              <a:off x="3481388" y="3606800"/>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60" name="Freeform 75"/>
            <p:cNvSpPr>
              <a:spLocks/>
            </p:cNvSpPr>
            <p:nvPr/>
          </p:nvSpPr>
          <p:spPr bwMode="auto">
            <a:xfrm>
              <a:off x="3551238" y="3606800"/>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61" name="Freeform 76"/>
            <p:cNvSpPr>
              <a:spLocks/>
            </p:cNvSpPr>
            <p:nvPr/>
          </p:nvSpPr>
          <p:spPr bwMode="auto">
            <a:xfrm>
              <a:off x="3621088" y="3606800"/>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62" name="Line 77"/>
            <p:cNvSpPr>
              <a:spLocks noChangeShapeType="1"/>
            </p:cNvSpPr>
            <p:nvPr/>
          </p:nvSpPr>
          <p:spPr bwMode="auto">
            <a:xfrm flipV="1">
              <a:off x="3832225" y="2066925"/>
              <a:ext cx="1588" cy="2619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63" name="Freeform 78"/>
            <p:cNvSpPr>
              <a:spLocks/>
            </p:cNvSpPr>
            <p:nvPr/>
          </p:nvSpPr>
          <p:spPr bwMode="auto">
            <a:xfrm>
              <a:off x="3797300" y="2014538"/>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64" name="Freeform 79"/>
            <p:cNvSpPr>
              <a:spLocks/>
            </p:cNvSpPr>
            <p:nvPr/>
          </p:nvSpPr>
          <p:spPr bwMode="auto">
            <a:xfrm>
              <a:off x="3797300" y="2014538"/>
              <a:ext cx="52388" cy="5238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65" name="Rectangle 80"/>
            <p:cNvSpPr>
              <a:spLocks noChangeArrowheads="1"/>
            </p:cNvSpPr>
            <p:nvPr/>
          </p:nvSpPr>
          <p:spPr bwMode="auto">
            <a:xfrm>
              <a:off x="3638550" y="1296988"/>
              <a:ext cx="1095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a:solidFill>
                    <a:srgbClr val="000000"/>
                  </a:solidFill>
                  <a:latin typeface="Nimbus Roman No9 L"/>
                </a:rPr>
                <a:t>m</a:t>
              </a:r>
              <a:endParaRPr lang="en-CA" altLang="en-US" sz="2400">
                <a:latin typeface="Corbel" panose="020B0503020204020204" pitchFamily="34" charset="0"/>
              </a:endParaRPr>
            </a:p>
          </p:txBody>
        </p:sp>
        <p:sp>
          <p:nvSpPr>
            <p:cNvPr id="46166" name="Rectangle 81"/>
            <p:cNvSpPr>
              <a:spLocks noChangeArrowheads="1"/>
            </p:cNvSpPr>
            <p:nvPr/>
          </p:nvSpPr>
          <p:spPr bwMode="auto">
            <a:xfrm>
              <a:off x="3744913" y="1296988"/>
              <a:ext cx="2587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 bits</a:t>
              </a:r>
              <a:endParaRPr lang="en-CA" altLang="en-US" sz="2400">
                <a:latin typeface="Corbel" panose="020B0503020204020204" pitchFamily="34" charset="0"/>
              </a:endParaRPr>
            </a:p>
          </p:txBody>
        </p:sp>
        <p:sp>
          <p:nvSpPr>
            <p:cNvPr id="46167" name="Freeform 82"/>
            <p:cNvSpPr>
              <a:spLocks/>
            </p:cNvSpPr>
            <p:nvPr/>
          </p:nvSpPr>
          <p:spPr bwMode="auto">
            <a:xfrm>
              <a:off x="4497388" y="1401763"/>
              <a:ext cx="104775" cy="52387"/>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68" name="Freeform 83"/>
            <p:cNvSpPr>
              <a:spLocks/>
            </p:cNvSpPr>
            <p:nvPr/>
          </p:nvSpPr>
          <p:spPr bwMode="auto">
            <a:xfrm>
              <a:off x="4497388" y="1401763"/>
              <a:ext cx="104775" cy="52387"/>
            </a:xfrm>
            <a:custGeom>
              <a:avLst/>
              <a:gdLst>
                <a:gd name="T0" fmla="*/ 0 w 66"/>
                <a:gd name="T1" fmla="*/ 2147483647 h 33"/>
                <a:gd name="T2" fmla="*/ 2147483647 w 66"/>
                <a:gd name="T3" fmla="*/ 2147483647 h 33"/>
                <a:gd name="T4" fmla="*/ 0 w 66"/>
                <a:gd name="T5" fmla="*/ 0 h 33"/>
                <a:gd name="T6" fmla="*/ 0 w 66"/>
                <a:gd name="T7" fmla="*/ 2147483647 h 33"/>
                <a:gd name="T8" fmla="*/ 0 w 66"/>
                <a:gd name="T9" fmla="*/ 2147483647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0" y="33"/>
                  </a:moveTo>
                  <a:lnTo>
                    <a:pt x="66" y="22"/>
                  </a:lnTo>
                  <a:lnTo>
                    <a:pt x="0" y="0"/>
                  </a:lnTo>
                  <a:lnTo>
                    <a:pt x="0" y="22"/>
                  </a:lnTo>
                  <a:lnTo>
                    <a:pt x="0" y="33"/>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69" name="Line 84"/>
            <p:cNvSpPr>
              <a:spLocks noChangeShapeType="1"/>
            </p:cNvSpPr>
            <p:nvPr/>
          </p:nvSpPr>
          <p:spPr bwMode="auto">
            <a:xfrm flipH="1">
              <a:off x="4059238" y="1436688"/>
              <a:ext cx="420687"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70" name="Freeform 85"/>
            <p:cNvSpPr>
              <a:spLocks/>
            </p:cNvSpPr>
            <p:nvPr/>
          </p:nvSpPr>
          <p:spPr bwMode="auto">
            <a:xfrm>
              <a:off x="3062288" y="1401763"/>
              <a:ext cx="104775" cy="52387"/>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71" name="Freeform 86"/>
            <p:cNvSpPr>
              <a:spLocks/>
            </p:cNvSpPr>
            <p:nvPr/>
          </p:nvSpPr>
          <p:spPr bwMode="auto">
            <a:xfrm>
              <a:off x="3062288" y="1401763"/>
              <a:ext cx="104775" cy="52387"/>
            </a:xfrm>
            <a:custGeom>
              <a:avLst/>
              <a:gdLst>
                <a:gd name="T0" fmla="*/ 2147483647 w 66"/>
                <a:gd name="T1" fmla="*/ 0 h 33"/>
                <a:gd name="T2" fmla="*/ 0 w 66"/>
                <a:gd name="T3" fmla="*/ 2147483647 h 33"/>
                <a:gd name="T4" fmla="*/ 2147483647 w 66"/>
                <a:gd name="T5" fmla="*/ 2147483647 h 33"/>
                <a:gd name="T6" fmla="*/ 2147483647 w 66"/>
                <a:gd name="T7" fmla="*/ 2147483647 h 33"/>
                <a:gd name="T8" fmla="*/ 2147483647 w 66"/>
                <a:gd name="T9" fmla="*/ 0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66" y="0"/>
                  </a:moveTo>
                  <a:lnTo>
                    <a:pt x="0" y="22"/>
                  </a:lnTo>
                  <a:lnTo>
                    <a:pt x="66" y="33"/>
                  </a:lnTo>
                  <a:lnTo>
                    <a:pt x="66" y="22"/>
                  </a:lnTo>
                  <a:lnTo>
                    <a:pt x="66"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72" name="Line 87"/>
            <p:cNvSpPr>
              <a:spLocks noChangeShapeType="1"/>
            </p:cNvSpPr>
            <p:nvPr/>
          </p:nvSpPr>
          <p:spPr bwMode="auto">
            <a:xfrm>
              <a:off x="3167063" y="1436688"/>
              <a:ext cx="419100"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73" name="Freeform 88"/>
            <p:cNvSpPr>
              <a:spLocks/>
            </p:cNvSpPr>
            <p:nvPr/>
          </p:nvSpPr>
          <p:spPr bwMode="auto">
            <a:xfrm>
              <a:off x="3797300" y="2293938"/>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74" name="Freeform 89"/>
            <p:cNvSpPr>
              <a:spLocks/>
            </p:cNvSpPr>
            <p:nvPr/>
          </p:nvSpPr>
          <p:spPr bwMode="auto">
            <a:xfrm>
              <a:off x="3797300" y="2293938"/>
              <a:ext cx="52388" cy="5238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183" name="Content Placeholder 2"/>
          <p:cNvSpPr txBox="1">
            <a:spLocks/>
          </p:cNvSpPr>
          <p:nvPr/>
        </p:nvSpPr>
        <p:spPr>
          <a:xfrm>
            <a:off x="3886200" y="4267200"/>
            <a:ext cx="3733800" cy="2362200"/>
          </a:xfrm>
          <a:prstGeom prst="rect">
            <a:avLst/>
          </a:prstGeom>
        </p:spPr>
        <p:txBody>
          <a:bodyPr lIns="54864" tIns="91440">
            <a:normAutofit/>
          </a:bodyPr>
          <a:lstStyle/>
          <a:p>
            <a:pPr algn="just" fontAlgn="auto">
              <a:spcBef>
                <a:spcPts val="0"/>
              </a:spcBef>
              <a:spcAft>
                <a:spcPts val="0"/>
              </a:spcAft>
              <a:buFont typeface="Arial" pitchFamily="34" charset="0"/>
              <a:buChar char="•"/>
              <a:defRPr/>
            </a:pPr>
            <a:r>
              <a:rPr lang="en-US" sz="1600" b="1" i="1" dirty="0">
                <a:solidFill>
                  <a:schemeClr val="accent1">
                    <a:lumMod val="50000"/>
                  </a:schemeClr>
                </a:solidFill>
                <a:latin typeface="+mn-lt"/>
              </a:rPr>
              <a:t>Consecutive words are located in consecutive modules.</a:t>
            </a:r>
          </a:p>
          <a:p>
            <a:pPr algn="just" fontAlgn="auto">
              <a:spcBef>
                <a:spcPts val="0"/>
              </a:spcBef>
              <a:spcAft>
                <a:spcPts val="0"/>
              </a:spcAft>
              <a:buFont typeface="Arial" pitchFamily="34" charset="0"/>
              <a:buChar char="•"/>
              <a:defRPr/>
            </a:pPr>
            <a:r>
              <a:rPr lang="en-US" sz="1600" b="1" i="1" dirty="0">
                <a:solidFill>
                  <a:schemeClr val="accent1">
                    <a:lumMod val="50000"/>
                  </a:schemeClr>
                </a:solidFill>
                <a:latin typeface="+mn-lt"/>
              </a:rPr>
              <a:t>Consecutive addresses can be located in consecutive modules.</a:t>
            </a:r>
          </a:p>
          <a:p>
            <a:pPr algn="just" fontAlgn="auto">
              <a:spcBef>
                <a:spcPts val="0"/>
              </a:spcBef>
              <a:spcAft>
                <a:spcPts val="0"/>
              </a:spcAft>
              <a:buFont typeface="Arial" pitchFamily="34" charset="0"/>
              <a:buChar char="•"/>
              <a:defRPr/>
            </a:pPr>
            <a:r>
              <a:rPr lang="en-US" sz="1600" b="1" i="1" dirty="0">
                <a:solidFill>
                  <a:schemeClr val="accent1">
                    <a:lumMod val="50000"/>
                  </a:schemeClr>
                </a:solidFill>
                <a:latin typeface="+mn-lt"/>
              </a:rPr>
              <a:t>While transferring a block of data, several memory modules can be kept busy at the same time. </a:t>
            </a:r>
          </a:p>
          <a:p>
            <a:pPr marL="438912" indent="-320040" fontAlgn="auto">
              <a:spcBef>
                <a:spcPts val="0"/>
              </a:spcBef>
              <a:spcAft>
                <a:spcPts val="0"/>
              </a:spcAft>
              <a:buClr>
                <a:schemeClr val="accent1"/>
              </a:buClr>
              <a:buSzPct val="80000"/>
              <a:buFont typeface="Wingdings 2"/>
              <a:buNone/>
              <a:defRPr/>
            </a:pPr>
            <a:endParaRPr lang="en-US" sz="3200" dirty="0">
              <a:latin typeface="+mn-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Hit Rate and Miss Penalty</a:t>
            </a:r>
          </a:p>
        </p:txBody>
      </p:sp>
      <p:sp>
        <p:nvSpPr>
          <p:cNvPr id="47107" name="Content Placeholder 2"/>
          <p:cNvSpPr>
            <a:spLocks noGrp="1"/>
          </p:cNvSpPr>
          <p:nvPr>
            <p:ph idx="1"/>
          </p:nvPr>
        </p:nvSpPr>
        <p:spPr/>
        <p:txBody>
          <a:bodyPr/>
          <a:lstStyle/>
          <a:p>
            <a:pPr eaLnBrk="1" hangingPunct="1"/>
            <a:r>
              <a:rPr lang="en-US" altLang="en-US" sz="2400"/>
              <a:t>Hit rate</a:t>
            </a:r>
          </a:p>
          <a:p>
            <a:pPr eaLnBrk="1" hangingPunct="1"/>
            <a:r>
              <a:rPr lang="en-US" altLang="en-US" sz="2400"/>
              <a:t>Miss penalty</a:t>
            </a:r>
          </a:p>
          <a:p>
            <a:pPr eaLnBrk="1" hangingPunct="1"/>
            <a:r>
              <a:rPr lang="en-US" altLang="en-US" sz="2400"/>
              <a:t>Hit rate can be improved by increasing block size, while keeping cache size constant</a:t>
            </a:r>
          </a:p>
          <a:p>
            <a:pPr eaLnBrk="1" hangingPunct="1"/>
            <a:r>
              <a:rPr lang="en-US" altLang="en-US" sz="2400"/>
              <a:t>Block sizes that are neither very small nor very large give best results.</a:t>
            </a:r>
          </a:p>
          <a:p>
            <a:pPr eaLnBrk="1" hangingPunct="1"/>
            <a:r>
              <a:rPr lang="en-US" altLang="en-US" sz="2400"/>
              <a:t>Miss penalty can be reduced if load-through approach is used when loading new blocks into cache.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chemeClr val="accent1">
                    <a:satMod val="150000"/>
                  </a:schemeClr>
                </a:solidFill>
              </a:rPr>
              <a:t>The Memory System</a:t>
            </a:r>
          </a:p>
        </p:txBody>
      </p:sp>
      <p:sp>
        <p:nvSpPr>
          <p:cNvPr id="12291" name="Subtitle 2"/>
          <p:cNvSpPr>
            <a:spLocks noGrp="1"/>
          </p:cNvSpPr>
          <p:nvPr>
            <p:ph type="subTitle" idx="1"/>
          </p:nvPr>
        </p:nvSpPr>
        <p:spPr>
          <a:xfrm>
            <a:off x="685800" y="1828800"/>
            <a:ext cx="8077200" cy="1500188"/>
          </a:xfrm>
        </p:spPr>
        <p:txBody>
          <a:bodyPr/>
          <a:lstStyle/>
          <a:p>
            <a:pPr eaLnBrk="1" hangingPunct="1"/>
            <a:r>
              <a:rPr lang="en-US" altLang="en-US" dirty="0"/>
              <a:t>Semiconductor RAM memories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Caches on the processor chip</a:t>
            </a:r>
          </a:p>
        </p:txBody>
      </p:sp>
      <p:sp>
        <p:nvSpPr>
          <p:cNvPr id="48131" name="Content Placeholder 2"/>
          <p:cNvSpPr>
            <a:spLocks noGrp="1"/>
          </p:cNvSpPr>
          <p:nvPr>
            <p:ph idx="1"/>
          </p:nvPr>
        </p:nvSpPr>
        <p:spPr/>
        <p:txBody>
          <a:bodyPr/>
          <a:lstStyle/>
          <a:p>
            <a:pPr eaLnBrk="1" hangingPunct="1"/>
            <a:r>
              <a:rPr lang="en-US" altLang="en-US"/>
              <a:t>In high performance processors 2 levels of caches are normally used.</a:t>
            </a:r>
          </a:p>
          <a:p>
            <a:pPr eaLnBrk="1" hangingPunct="1"/>
            <a:r>
              <a:rPr lang="en-US" altLang="en-US"/>
              <a:t>Avg access time in a system with 2 levels of caches is</a:t>
            </a:r>
          </a:p>
          <a:p>
            <a:pPr lvl="1" eaLnBrk="1" hangingPunct="1">
              <a:buFont typeface="Wingdings" panose="05000000000000000000" pitchFamily="2" charset="2"/>
              <a:buNone/>
            </a:pPr>
            <a:r>
              <a:rPr lang="en-US" altLang="en-US"/>
              <a:t>T </a:t>
            </a:r>
            <a:r>
              <a:rPr lang="en-US" altLang="en-US" baseline="-25000"/>
              <a:t>ave</a:t>
            </a:r>
            <a:r>
              <a:rPr lang="en-US" altLang="en-US"/>
              <a:t> = h1c1+(1-h1)h2c2+(1-h1)(1-h2)M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chemeClr val="accent1">
                    <a:satMod val="150000"/>
                  </a:schemeClr>
                </a:solidFill>
              </a:rPr>
              <a:t>Other Performance Enhancements</a:t>
            </a:r>
          </a:p>
        </p:txBody>
      </p:sp>
      <p:sp>
        <p:nvSpPr>
          <p:cNvPr id="3" name="Content Placeholder 2"/>
          <p:cNvSpPr>
            <a:spLocks noGrp="1"/>
          </p:cNvSpPr>
          <p:nvPr>
            <p:ph idx="1"/>
          </p:nvPr>
        </p:nvSpPr>
        <p:spPr/>
        <p:txBody>
          <a:bodyPr rtlCol="0">
            <a:normAutofit fontScale="62500" lnSpcReduction="20000"/>
          </a:bodyPr>
          <a:lstStyle/>
          <a:p>
            <a:pPr marL="438912" indent="-320040" algn="ctr" eaLnBrk="1" fontAlgn="auto" hangingPunct="1">
              <a:spcBef>
                <a:spcPts val="0"/>
              </a:spcBef>
              <a:spcAft>
                <a:spcPts val="0"/>
              </a:spcAft>
              <a:buFont typeface="Wingdings 2"/>
              <a:buNone/>
              <a:defRPr/>
            </a:pPr>
            <a:r>
              <a:rPr lang="en-US" u="sng" dirty="0">
                <a:latin typeface="Comic Sans MS" pitchFamily="66" charset="0"/>
              </a:rPr>
              <a:t>Write buffer</a:t>
            </a:r>
          </a:p>
          <a:p>
            <a:pPr marL="438912" indent="-320040" eaLnBrk="1" fontAlgn="auto" hangingPunct="1">
              <a:spcBef>
                <a:spcPts val="0"/>
              </a:spcBef>
              <a:spcAft>
                <a:spcPts val="0"/>
              </a:spcAft>
              <a:buFont typeface="Wingdings 2"/>
              <a:buChar char=""/>
              <a:defRPr/>
            </a:pPr>
            <a:r>
              <a:rPr lang="en-US" i="1" u="sng" dirty="0">
                <a:solidFill>
                  <a:schemeClr val="accent1">
                    <a:lumMod val="50000"/>
                  </a:schemeClr>
                </a:solidFill>
              </a:rPr>
              <a:t>Write-through:</a:t>
            </a:r>
          </a:p>
          <a:p>
            <a:pPr marL="438912" indent="-320040" eaLnBrk="1" fontAlgn="auto" hangingPunct="1">
              <a:spcBef>
                <a:spcPts val="0"/>
              </a:spcBef>
              <a:spcAft>
                <a:spcPts val="0"/>
              </a:spcAft>
              <a:buFontTx/>
              <a:buChar char="•"/>
              <a:defRPr/>
            </a:pPr>
            <a:r>
              <a:rPr lang="en-US" i="1" dirty="0"/>
              <a:t>Each write operation involves writing to the main memory.</a:t>
            </a:r>
          </a:p>
          <a:p>
            <a:pPr marL="438912" indent="-320040" eaLnBrk="1" fontAlgn="auto" hangingPunct="1">
              <a:spcBef>
                <a:spcPts val="0"/>
              </a:spcBef>
              <a:spcAft>
                <a:spcPts val="0"/>
              </a:spcAft>
              <a:buFontTx/>
              <a:buChar char="•"/>
              <a:defRPr/>
            </a:pPr>
            <a:r>
              <a:rPr lang="en-US" i="1" dirty="0"/>
              <a:t>If the processor has to wait for the write operation to be complete, it slows down the   processor.</a:t>
            </a:r>
          </a:p>
          <a:p>
            <a:pPr marL="438912" indent="-320040" eaLnBrk="1" fontAlgn="auto" hangingPunct="1">
              <a:spcBef>
                <a:spcPts val="0"/>
              </a:spcBef>
              <a:spcAft>
                <a:spcPts val="0"/>
              </a:spcAft>
              <a:buFontTx/>
              <a:buChar char="•"/>
              <a:defRPr/>
            </a:pPr>
            <a:r>
              <a:rPr lang="en-US" i="1" dirty="0"/>
              <a:t>Processor does not depend on the results of the write operation.</a:t>
            </a:r>
          </a:p>
          <a:p>
            <a:pPr marL="438912" indent="-320040" eaLnBrk="1" fontAlgn="auto" hangingPunct="1">
              <a:spcBef>
                <a:spcPts val="0"/>
              </a:spcBef>
              <a:spcAft>
                <a:spcPts val="0"/>
              </a:spcAft>
              <a:buFontTx/>
              <a:buChar char="•"/>
              <a:defRPr/>
            </a:pPr>
            <a:r>
              <a:rPr lang="en-US" i="1" dirty="0"/>
              <a:t>Write buffer can be included for temporary storage of write requests.</a:t>
            </a:r>
          </a:p>
          <a:p>
            <a:pPr marL="438912" indent="-320040" eaLnBrk="1" fontAlgn="auto" hangingPunct="1">
              <a:spcBef>
                <a:spcPts val="0"/>
              </a:spcBef>
              <a:spcAft>
                <a:spcPts val="0"/>
              </a:spcAft>
              <a:buFontTx/>
              <a:buChar char="•"/>
              <a:defRPr/>
            </a:pPr>
            <a:r>
              <a:rPr lang="en-US" i="1" dirty="0"/>
              <a:t>Processor places each write request into the buffer and continues execution.</a:t>
            </a:r>
          </a:p>
          <a:p>
            <a:pPr marL="438912" indent="-320040" eaLnBrk="1" fontAlgn="auto" hangingPunct="1">
              <a:spcBef>
                <a:spcPts val="0"/>
              </a:spcBef>
              <a:spcAft>
                <a:spcPts val="0"/>
              </a:spcAft>
              <a:buFontTx/>
              <a:buChar char="•"/>
              <a:defRPr/>
            </a:pPr>
            <a:r>
              <a:rPr lang="en-US" i="1" dirty="0"/>
              <a:t>If a subsequent Read request references data which is still in the write buffer, then  this data is referenced in the write buffer.</a:t>
            </a:r>
          </a:p>
          <a:p>
            <a:pPr marL="438912" indent="-320040" eaLnBrk="1" fontAlgn="auto" hangingPunct="1">
              <a:spcBef>
                <a:spcPts val="0"/>
              </a:spcBef>
              <a:spcAft>
                <a:spcPts val="0"/>
              </a:spcAft>
              <a:buFont typeface="Wingdings 2"/>
              <a:buChar char=""/>
              <a:defRPr/>
            </a:pPr>
            <a:endParaRPr lang="en-US" i="1" dirty="0"/>
          </a:p>
          <a:p>
            <a:pPr marL="438912" indent="-320040" eaLnBrk="1" fontAlgn="auto" hangingPunct="1">
              <a:spcBef>
                <a:spcPts val="0"/>
              </a:spcBef>
              <a:spcAft>
                <a:spcPts val="0"/>
              </a:spcAft>
              <a:buFont typeface="Wingdings 2"/>
              <a:buChar char=""/>
              <a:defRPr/>
            </a:pPr>
            <a:r>
              <a:rPr lang="en-US" i="1" u="sng" dirty="0">
                <a:solidFill>
                  <a:schemeClr val="accent1">
                    <a:lumMod val="50000"/>
                  </a:schemeClr>
                </a:solidFill>
              </a:rPr>
              <a:t>Write-back:</a:t>
            </a:r>
          </a:p>
          <a:p>
            <a:pPr marL="438912" indent="-320040" eaLnBrk="1" fontAlgn="auto" hangingPunct="1">
              <a:spcBef>
                <a:spcPts val="0"/>
              </a:spcBef>
              <a:spcAft>
                <a:spcPts val="0"/>
              </a:spcAft>
              <a:buFontTx/>
              <a:buChar char="•"/>
              <a:defRPr/>
            </a:pPr>
            <a:r>
              <a:rPr lang="en-US" i="1" dirty="0"/>
              <a:t>Block is written back to the main memory when it is replaced. </a:t>
            </a:r>
          </a:p>
          <a:p>
            <a:pPr marL="438912" indent="-320040" eaLnBrk="1" fontAlgn="auto" hangingPunct="1">
              <a:spcBef>
                <a:spcPts val="0"/>
              </a:spcBef>
              <a:spcAft>
                <a:spcPts val="0"/>
              </a:spcAft>
              <a:buFontTx/>
              <a:buChar char="•"/>
              <a:defRPr/>
            </a:pPr>
            <a:r>
              <a:rPr lang="en-US" i="1" dirty="0"/>
              <a:t>If the processor waits for this write to complete, before reading the new block, it is  slowed down.</a:t>
            </a:r>
          </a:p>
          <a:p>
            <a:pPr marL="438912" indent="-320040" eaLnBrk="1" fontAlgn="auto" hangingPunct="1">
              <a:spcBef>
                <a:spcPts val="0"/>
              </a:spcBef>
              <a:spcAft>
                <a:spcPts val="0"/>
              </a:spcAft>
              <a:buFontTx/>
              <a:buChar char="•"/>
              <a:defRPr/>
            </a:pPr>
            <a:r>
              <a:rPr lang="en-US" i="1" dirty="0"/>
              <a:t>Fast write buffer can hold the block to be written, and the new </a:t>
            </a:r>
          </a:p>
          <a:p>
            <a:pPr marL="438912" indent="-320040" eaLnBrk="1" fontAlgn="auto" hangingPunct="1">
              <a:spcBef>
                <a:spcPts val="0"/>
              </a:spcBef>
              <a:spcAft>
                <a:spcPts val="0"/>
              </a:spcAft>
              <a:buFont typeface="Wingdings 2"/>
              <a:buNone/>
              <a:defRPr/>
            </a:pPr>
            <a:r>
              <a:rPr lang="en-US" i="1" dirty="0"/>
              <a:t>	block can be read first.</a:t>
            </a:r>
          </a:p>
          <a:p>
            <a:pPr marL="438912" indent="-320040" eaLnBrk="1" fontAlgn="auto" hangingPunct="1">
              <a:spcBef>
                <a:spcPts val="0"/>
              </a:spcBef>
              <a:spcAft>
                <a:spcPts val="0"/>
              </a:spcAft>
              <a:buFont typeface="Wingdings 2"/>
              <a:buChar char=""/>
              <a:defRPr/>
            </a:pPr>
            <a:endParaRPr lang="en-US" u="sng" dirty="0">
              <a:latin typeface="Comic Sans MS" pitchFamily="66" charset="0"/>
            </a:endParaRPr>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chemeClr val="accent1">
                    <a:satMod val="150000"/>
                  </a:schemeClr>
                </a:solidFill>
              </a:rPr>
              <a:t>Other Performance Enhancements (Contd.,)</a:t>
            </a:r>
          </a:p>
        </p:txBody>
      </p:sp>
      <p:sp>
        <p:nvSpPr>
          <p:cNvPr id="3" name="Content Placeholder 2"/>
          <p:cNvSpPr>
            <a:spLocks noGrp="1"/>
          </p:cNvSpPr>
          <p:nvPr>
            <p:ph idx="1"/>
          </p:nvPr>
        </p:nvSpPr>
        <p:spPr>
          <a:xfrm>
            <a:off x="457200" y="1600200"/>
            <a:ext cx="8229600" cy="4953000"/>
          </a:xfrm>
        </p:spPr>
        <p:txBody>
          <a:bodyPr rtlCol="0">
            <a:normAutofit fontScale="77500" lnSpcReduction="20000"/>
          </a:bodyPr>
          <a:lstStyle/>
          <a:p>
            <a:pPr marL="438912" indent="-320040" algn="ctr" eaLnBrk="1" fontAlgn="auto" hangingPunct="1">
              <a:spcBef>
                <a:spcPts val="0"/>
              </a:spcBef>
              <a:spcAft>
                <a:spcPts val="0"/>
              </a:spcAft>
              <a:buFont typeface="Wingdings 2"/>
              <a:buNone/>
              <a:defRPr/>
            </a:pPr>
            <a:r>
              <a:rPr lang="en-US" sz="3600" b="1" u="sng" dirty="0">
                <a:solidFill>
                  <a:schemeClr val="accent1">
                    <a:lumMod val="50000"/>
                  </a:schemeClr>
                </a:solidFill>
              </a:rPr>
              <a:t>Prefetching</a:t>
            </a:r>
          </a:p>
          <a:p>
            <a:pPr marL="438912" indent="-320040" eaLnBrk="1" fontAlgn="auto" hangingPunct="1">
              <a:spcBef>
                <a:spcPts val="0"/>
              </a:spcBef>
              <a:spcAft>
                <a:spcPts val="0"/>
              </a:spcAft>
              <a:buFontTx/>
              <a:buChar char="•"/>
              <a:defRPr/>
            </a:pPr>
            <a:r>
              <a:rPr lang="en-US" i="1" dirty="0"/>
              <a:t>New data are brought into the processor when they are first needed. </a:t>
            </a:r>
          </a:p>
          <a:p>
            <a:pPr marL="438912" indent="-320040" eaLnBrk="1" fontAlgn="auto" hangingPunct="1">
              <a:spcBef>
                <a:spcPts val="0"/>
              </a:spcBef>
              <a:spcAft>
                <a:spcPts val="0"/>
              </a:spcAft>
              <a:buFontTx/>
              <a:buChar char="•"/>
              <a:defRPr/>
            </a:pPr>
            <a:r>
              <a:rPr lang="en-US" i="1" dirty="0"/>
              <a:t>Processor has to wait before the data transfer is complete. </a:t>
            </a:r>
          </a:p>
          <a:p>
            <a:pPr marL="438912" indent="-320040" eaLnBrk="1" fontAlgn="auto" hangingPunct="1">
              <a:spcBef>
                <a:spcPts val="0"/>
              </a:spcBef>
              <a:spcAft>
                <a:spcPts val="0"/>
              </a:spcAft>
              <a:buFontTx/>
              <a:buChar char="•"/>
              <a:defRPr/>
            </a:pPr>
            <a:r>
              <a:rPr lang="en-US" i="1" dirty="0"/>
              <a:t>Prefetch the data into the cache before they are actually needed, or a before a Read  miss occurs. </a:t>
            </a:r>
          </a:p>
          <a:p>
            <a:pPr marL="438912" indent="-320040" eaLnBrk="1" fontAlgn="auto" hangingPunct="1">
              <a:spcBef>
                <a:spcPts val="0"/>
              </a:spcBef>
              <a:spcAft>
                <a:spcPts val="0"/>
              </a:spcAft>
              <a:buFontTx/>
              <a:buChar char="•"/>
              <a:defRPr/>
            </a:pPr>
            <a:r>
              <a:rPr lang="en-US" i="1" dirty="0"/>
              <a:t>Prefetching can be accomplished through software by including a special instruction in the machine language of the processor. </a:t>
            </a:r>
          </a:p>
          <a:p>
            <a:pPr marL="731520" lvl="1" indent="-274320" eaLnBrk="1" fontAlgn="auto" hangingPunct="1">
              <a:spcAft>
                <a:spcPts val="0"/>
              </a:spcAft>
              <a:buFont typeface="Wingdings"/>
              <a:buChar char=""/>
              <a:defRPr/>
            </a:pPr>
            <a:r>
              <a:rPr lang="en-US" b="1" i="1" dirty="0">
                <a:solidFill>
                  <a:schemeClr val="accent1">
                    <a:lumMod val="75000"/>
                  </a:schemeClr>
                </a:solidFill>
              </a:rPr>
              <a:t>Inclusion of prefetch instructions increases the length of the programs</a:t>
            </a:r>
            <a:r>
              <a:rPr lang="en-US" i="1" dirty="0"/>
              <a:t>.</a:t>
            </a:r>
          </a:p>
          <a:p>
            <a:pPr marL="438912" indent="-320040" eaLnBrk="1" fontAlgn="auto" hangingPunct="1">
              <a:spcBef>
                <a:spcPts val="0"/>
              </a:spcBef>
              <a:spcAft>
                <a:spcPts val="0"/>
              </a:spcAft>
              <a:buFontTx/>
              <a:buChar char="•"/>
              <a:defRPr/>
            </a:pPr>
            <a:r>
              <a:rPr lang="en-US" i="1" dirty="0"/>
              <a:t>Prefetching can also be accomplished using hardware:</a:t>
            </a:r>
          </a:p>
          <a:p>
            <a:pPr marL="731520" lvl="1" indent="-274320" eaLnBrk="1" fontAlgn="auto" hangingPunct="1">
              <a:spcAft>
                <a:spcPts val="0"/>
              </a:spcAft>
              <a:buFont typeface="Wingdings"/>
              <a:buChar char=""/>
              <a:defRPr/>
            </a:pPr>
            <a:r>
              <a:rPr lang="en-US" b="1" i="1" dirty="0">
                <a:solidFill>
                  <a:schemeClr val="accent1">
                    <a:lumMod val="75000"/>
                  </a:schemeClr>
                </a:solidFill>
              </a:rPr>
              <a:t>Circuitry that attempts to discover patterns in </a:t>
            </a:r>
          </a:p>
          <a:p>
            <a:pPr marL="731520" lvl="1" indent="-274320" eaLnBrk="1" fontAlgn="auto" hangingPunct="1">
              <a:spcAft>
                <a:spcPts val="0"/>
              </a:spcAft>
              <a:buFont typeface="Wingdings"/>
              <a:buNone/>
              <a:defRPr/>
            </a:pPr>
            <a:r>
              <a:rPr lang="en-US" b="1" i="1" dirty="0">
                <a:solidFill>
                  <a:schemeClr val="accent1">
                    <a:lumMod val="75000"/>
                  </a:schemeClr>
                </a:solidFill>
              </a:rPr>
              <a:t>	memory references and then </a:t>
            </a:r>
            <a:r>
              <a:rPr lang="en-US" b="1" i="1" dirty="0" err="1">
                <a:solidFill>
                  <a:schemeClr val="accent1">
                    <a:lumMod val="75000"/>
                  </a:schemeClr>
                </a:solidFill>
              </a:rPr>
              <a:t>prefetches</a:t>
            </a:r>
            <a:r>
              <a:rPr lang="en-US" b="1" i="1" dirty="0">
                <a:solidFill>
                  <a:schemeClr val="accent1">
                    <a:lumMod val="75000"/>
                  </a:schemeClr>
                </a:solidFill>
              </a:rPr>
              <a:t> according</a:t>
            </a:r>
          </a:p>
          <a:p>
            <a:pPr marL="731520" lvl="1" indent="-274320" eaLnBrk="1" fontAlgn="auto" hangingPunct="1">
              <a:spcAft>
                <a:spcPts val="0"/>
              </a:spcAft>
              <a:buFont typeface="Wingdings"/>
              <a:buNone/>
              <a:defRPr/>
            </a:pPr>
            <a:r>
              <a:rPr lang="en-US" b="1" i="1" dirty="0">
                <a:solidFill>
                  <a:schemeClr val="accent1">
                    <a:lumMod val="75000"/>
                  </a:schemeClr>
                </a:solidFill>
              </a:rPr>
              <a:t>	 to this pattern.</a:t>
            </a:r>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chemeClr val="accent1">
                    <a:satMod val="150000"/>
                  </a:schemeClr>
                </a:solidFill>
              </a:rPr>
              <a:t>Other Performance Enhancements (Contd.,)</a:t>
            </a:r>
          </a:p>
        </p:txBody>
      </p:sp>
      <p:sp>
        <p:nvSpPr>
          <p:cNvPr id="3" name="Content Placeholder 2"/>
          <p:cNvSpPr>
            <a:spLocks noGrp="1"/>
          </p:cNvSpPr>
          <p:nvPr>
            <p:ph idx="1"/>
          </p:nvPr>
        </p:nvSpPr>
        <p:spPr/>
        <p:txBody>
          <a:bodyPr rtlCol="0">
            <a:normAutofit fontScale="92500" lnSpcReduction="10000"/>
          </a:bodyPr>
          <a:lstStyle/>
          <a:p>
            <a:pPr marL="438912" indent="-320040" algn="ctr" eaLnBrk="1" fontAlgn="auto" hangingPunct="1">
              <a:spcBef>
                <a:spcPts val="0"/>
              </a:spcBef>
              <a:spcAft>
                <a:spcPts val="0"/>
              </a:spcAft>
              <a:buFont typeface="Wingdings 2"/>
              <a:buNone/>
              <a:defRPr/>
            </a:pPr>
            <a:r>
              <a:rPr lang="en-US" b="1" u="sng" dirty="0"/>
              <a:t>Lockup-Free Cache</a:t>
            </a:r>
            <a:endParaRPr lang="en-US" i="1" dirty="0"/>
          </a:p>
          <a:p>
            <a:pPr marL="438912" indent="-320040" eaLnBrk="1" fontAlgn="auto" hangingPunct="1">
              <a:spcBef>
                <a:spcPts val="0"/>
              </a:spcBef>
              <a:spcAft>
                <a:spcPts val="0"/>
              </a:spcAft>
              <a:buFontTx/>
              <a:buChar char="•"/>
              <a:defRPr/>
            </a:pPr>
            <a:r>
              <a:rPr lang="en-US" sz="2800" i="1" dirty="0"/>
              <a:t>Prefetching scheme does not work if it stops other accesses to the cache until the prefetch is completed.</a:t>
            </a:r>
          </a:p>
          <a:p>
            <a:pPr marL="438912" indent="-320040" eaLnBrk="1" fontAlgn="auto" hangingPunct="1">
              <a:spcBef>
                <a:spcPts val="0"/>
              </a:spcBef>
              <a:spcAft>
                <a:spcPts val="0"/>
              </a:spcAft>
              <a:buFontTx/>
              <a:buChar char="•"/>
              <a:defRPr/>
            </a:pPr>
            <a:r>
              <a:rPr lang="en-US" sz="2800" i="1" dirty="0"/>
              <a:t>A cache of this type is said to be “locked” while it services a miss.</a:t>
            </a:r>
          </a:p>
          <a:p>
            <a:pPr marL="438912" indent="-320040" eaLnBrk="1" fontAlgn="auto" hangingPunct="1">
              <a:spcBef>
                <a:spcPts val="0"/>
              </a:spcBef>
              <a:spcAft>
                <a:spcPts val="0"/>
              </a:spcAft>
              <a:buFontTx/>
              <a:buChar char="•"/>
              <a:defRPr/>
            </a:pPr>
            <a:r>
              <a:rPr lang="en-US" sz="2800" i="1" dirty="0"/>
              <a:t>Cache structure which supports multiple outstanding misses is called a lockup free cache.</a:t>
            </a:r>
          </a:p>
          <a:p>
            <a:pPr marL="438912" indent="-320040" eaLnBrk="1" fontAlgn="auto" hangingPunct="1">
              <a:spcBef>
                <a:spcPts val="0"/>
              </a:spcBef>
              <a:spcAft>
                <a:spcPts val="0"/>
              </a:spcAft>
              <a:buFontTx/>
              <a:buChar char="•"/>
              <a:defRPr/>
            </a:pPr>
            <a:r>
              <a:rPr lang="en-US" sz="2800" i="1" dirty="0"/>
              <a:t>Since only one miss can be serviced at a time, a lockup free cache must include  circuits that keep track of all the outstanding misses.</a:t>
            </a:r>
          </a:p>
          <a:p>
            <a:pPr marL="438912" indent="-320040" eaLnBrk="1" fontAlgn="auto" hangingPunct="1">
              <a:spcBef>
                <a:spcPts val="0"/>
              </a:spcBef>
              <a:spcAft>
                <a:spcPts val="0"/>
              </a:spcAft>
              <a:buFontTx/>
              <a:buChar char="•"/>
              <a:defRPr/>
            </a:pPr>
            <a:r>
              <a:rPr lang="en-US" sz="2800" i="1" dirty="0"/>
              <a:t>Special registers may hold the necessary </a:t>
            </a:r>
          </a:p>
          <a:p>
            <a:pPr marL="438912" indent="-320040" eaLnBrk="1" fontAlgn="auto" hangingPunct="1">
              <a:spcBef>
                <a:spcPts val="0"/>
              </a:spcBef>
              <a:spcAft>
                <a:spcPts val="0"/>
              </a:spcAft>
              <a:buFont typeface="Wingdings 2"/>
              <a:buNone/>
              <a:defRPr/>
            </a:pPr>
            <a:r>
              <a:rPr lang="en-US" sz="2800" i="1" dirty="0"/>
              <a:t>	information about these misses.</a:t>
            </a:r>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chemeClr val="accent1">
                    <a:satMod val="150000"/>
                  </a:schemeClr>
                </a:solidFill>
              </a:rPr>
              <a:t>The Memory System</a:t>
            </a:r>
          </a:p>
        </p:txBody>
      </p:sp>
      <p:sp>
        <p:nvSpPr>
          <p:cNvPr id="52227" name="Subtitle 2"/>
          <p:cNvSpPr>
            <a:spLocks noGrp="1"/>
          </p:cNvSpPr>
          <p:nvPr>
            <p:ph type="subTitle" idx="1"/>
          </p:nvPr>
        </p:nvSpPr>
        <p:spPr>
          <a:xfrm>
            <a:off x="685800" y="1828800"/>
            <a:ext cx="8077200" cy="1500188"/>
          </a:xfrm>
        </p:spPr>
        <p:txBody>
          <a:bodyPr/>
          <a:lstStyle/>
          <a:p>
            <a:pPr eaLnBrk="1" hangingPunct="1"/>
            <a:r>
              <a:rPr lang="en-US" altLang="en-US" sz="2400"/>
              <a:t>Virtual Memory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5D395F7E-561F-4B25-A9C8-E79DEDED285A}" type="slidenum">
              <a:rPr lang="en-US" altLang="en-US">
                <a:solidFill>
                  <a:srgbClr val="3F3F3F"/>
                </a:solidFill>
                <a:latin typeface="Corbel" panose="020B0503020204020204" pitchFamily="34" charset="0"/>
              </a:rPr>
              <a:pPr algn="l" eaLnBrk="1" hangingPunct="1"/>
              <a:t>45</a:t>
            </a:fld>
            <a:endParaRPr lang="en-US" altLang="en-US">
              <a:solidFill>
                <a:srgbClr val="3F3F3F"/>
              </a:solidFill>
              <a:latin typeface="Corbel" panose="020B0503020204020204" pitchFamily="34" charset="0"/>
            </a:endParaRPr>
          </a:p>
        </p:txBody>
      </p:sp>
      <p:sp>
        <p:nvSpPr>
          <p:cNvPr id="442370"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Virtual memory</a:t>
            </a:r>
          </a:p>
        </p:txBody>
      </p:sp>
      <p:sp>
        <p:nvSpPr>
          <p:cNvPr id="442371" name="Rectangle 3"/>
          <p:cNvSpPr>
            <a:spLocks noGrp="1" noChangeArrowheads="1"/>
          </p:cNvSpPr>
          <p:nvPr>
            <p:ph type="body" idx="1"/>
          </p:nvPr>
        </p:nvSpPr>
        <p:spPr/>
        <p:txBody>
          <a:bodyPr rtlCol="0">
            <a:normAutofit fontScale="92500" lnSpcReduction="10000"/>
          </a:bodyPr>
          <a:lstStyle/>
          <a:p>
            <a:pPr marL="438912" indent="-320040" eaLnBrk="1" fontAlgn="auto" hangingPunct="1">
              <a:spcBef>
                <a:spcPts val="0"/>
              </a:spcBef>
              <a:spcAft>
                <a:spcPts val="0"/>
              </a:spcAft>
              <a:buFont typeface="Wingdings 2"/>
              <a:buChar char=""/>
              <a:defRPr/>
            </a:pPr>
            <a:r>
              <a:rPr lang="en-US">
                <a:solidFill>
                  <a:schemeClr val="accent2"/>
                </a:solidFill>
              </a:rPr>
              <a:t>Recall that an important challenge in the design of a computer system is to provide a large, fast memory system at an affordable cost.</a:t>
            </a:r>
            <a:r>
              <a:rPr lang="en-US"/>
              <a:t> </a:t>
            </a:r>
          </a:p>
          <a:p>
            <a:pPr marL="438912" indent="-320040" eaLnBrk="1" fontAlgn="auto" hangingPunct="1">
              <a:spcBef>
                <a:spcPts val="0"/>
              </a:spcBef>
              <a:spcAft>
                <a:spcPts val="0"/>
              </a:spcAft>
              <a:buFont typeface="Wingdings 2"/>
              <a:buChar char=""/>
              <a:defRPr/>
            </a:pPr>
            <a:r>
              <a:rPr lang="en-US"/>
              <a:t>Architectural solutions to increase the effective speed and size of the memory system.</a:t>
            </a:r>
          </a:p>
          <a:p>
            <a:pPr marL="438912" indent="-320040" eaLnBrk="1" fontAlgn="auto" hangingPunct="1">
              <a:spcBef>
                <a:spcPts val="0"/>
              </a:spcBef>
              <a:spcAft>
                <a:spcPts val="0"/>
              </a:spcAft>
              <a:buFont typeface="Wingdings 2"/>
              <a:buChar char=""/>
              <a:defRPr/>
            </a:pPr>
            <a:r>
              <a:rPr lang="en-US"/>
              <a:t>Cache memories were developed to increase the effective speed of the memory system.</a:t>
            </a:r>
          </a:p>
          <a:p>
            <a:pPr marL="438912" indent="-320040" eaLnBrk="1" fontAlgn="auto" hangingPunct="1">
              <a:spcBef>
                <a:spcPts val="0"/>
              </a:spcBef>
              <a:spcAft>
                <a:spcPts val="0"/>
              </a:spcAft>
              <a:buFont typeface="Wingdings 2"/>
              <a:buChar char=""/>
              <a:defRPr/>
            </a:pPr>
            <a:r>
              <a:rPr lang="en-US" u="sng">
                <a:solidFill>
                  <a:srgbClr val="CC3300"/>
                </a:solidFill>
              </a:rPr>
              <a:t>Virtual memory</a:t>
            </a:r>
            <a:r>
              <a:rPr lang="en-US">
                <a:solidFill>
                  <a:srgbClr val="CC3300"/>
                </a:solidFill>
              </a:rPr>
              <a:t> is an architectural solution to increase the effective size of the memory system.</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F1BC4E3B-0339-4C9B-A6FC-283E18D6FCAC}" type="slidenum">
              <a:rPr lang="en-US" altLang="en-US">
                <a:solidFill>
                  <a:srgbClr val="3F3F3F"/>
                </a:solidFill>
                <a:latin typeface="Corbel" panose="020B0503020204020204" pitchFamily="34" charset="0"/>
              </a:rPr>
              <a:pPr algn="l" eaLnBrk="1" hangingPunct="1"/>
              <a:t>46</a:t>
            </a:fld>
            <a:endParaRPr lang="en-US" altLang="en-US">
              <a:solidFill>
                <a:srgbClr val="3F3F3F"/>
              </a:solidFill>
              <a:latin typeface="Corbel" panose="020B0503020204020204" pitchFamily="34" charset="0"/>
            </a:endParaRPr>
          </a:p>
        </p:txBody>
      </p:sp>
      <p:sp>
        <p:nvSpPr>
          <p:cNvPr id="443394"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Virtual memory (contd..)</a:t>
            </a:r>
          </a:p>
        </p:txBody>
      </p:sp>
      <p:sp>
        <p:nvSpPr>
          <p:cNvPr id="443395" name="Rectangle 3"/>
          <p:cNvSpPr>
            <a:spLocks noGrp="1" noChangeArrowheads="1"/>
          </p:cNvSpPr>
          <p:nvPr>
            <p:ph type="body" idx="1"/>
          </p:nvPr>
        </p:nvSpPr>
        <p:spPr/>
        <p:txBody>
          <a:bodyPr rtlCol="0">
            <a:normAutofit fontScale="85000" lnSpcReduction="10000"/>
          </a:bodyPr>
          <a:lstStyle/>
          <a:p>
            <a:pPr marL="438912" indent="-320040" eaLnBrk="1" fontAlgn="auto" hangingPunct="1">
              <a:spcBef>
                <a:spcPts val="0"/>
              </a:spcBef>
              <a:spcAft>
                <a:spcPts val="0"/>
              </a:spcAft>
              <a:buFont typeface="Wingdings 2"/>
              <a:buChar char=""/>
              <a:defRPr/>
            </a:pPr>
            <a:r>
              <a:rPr lang="en-US"/>
              <a:t>Recall that the </a:t>
            </a:r>
            <a:r>
              <a:rPr lang="en-US">
                <a:solidFill>
                  <a:schemeClr val="accent2"/>
                </a:solidFill>
              </a:rPr>
              <a:t>addressable memory space depends on the number of address bits in a computer.</a:t>
            </a:r>
          </a:p>
          <a:p>
            <a:pPr marL="731520" lvl="1" indent="-274320" eaLnBrk="1" fontAlgn="auto" hangingPunct="1">
              <a:spcAft>
                <a:spcPts val="0"/>
              </a:spcAft>
              <a:buFont typeface="Wingdings"/>
              <a:buChar char=""/>
              <a:defRPr/>
            </a:pPr>
            <a:r>
              <a:rPr lang="en-US" sz="1800"/>
              <a:t>For example, if a computer issues 32-bit addresses, the addressable memory space is 4G bytes.</a:t>
            </a:r>
            <a:endParaRPr lang="en-US"/>
          </a:p>
          <a:p>
            <a:pPr marL="438912" indent="-320040" eaLnBrk="1" fontAlgn="auto" hangingPunct="1">
              <a:spcBef>
                <a:spcPts val="0"/>
              </a:spcBef>
              <a:spcAft>
                <a:spcPts val="0"/>
              </a:spcAft>
              <a:buFont typeface="Wingdings 2"/>
              <a:buChar char=""/>
              <a:defRPr/>
            </a:pPr>
            <a:r>
              <a:rPr lang="en-US">
                <a:solidFill>
                  <a:schemeClr val="accent2"/>
                </a:solidFill>
              </a:rPr>
              <a:t>Physical main memory in a computer is generally not as large as the entire possible addressable space.</a:t>
            </a:r>
            <a:endParaRPr lang="en-US"/>
          </a:p>
          <a:p>
            <a:pPr marL="731520" lvl="1" indent="-274320" eaLnBrk="1" fontAlgn="auto" hangingPunct="1">
              <a:spcAft>
                <a:spcPts val="0"/>
              </a:spcAft>
              <a:buFont typeface="Wingdings"/>
              <a:buChar char=""/>
              <a:defRPr/>
            </a:pPr>
            <a:r>
              <a:rPr lang="en-US" sz="1800"/>
              <a:t>Physical memory typically ranges from a few hundred megabytes to 1G bytes.</a:t>
            </a:r>
          </a:p>
          <a:p>
            <a:pPr marL="438912" indent="-320040" eaLnBrk="1" fontAlgn="auto" hangingPunct="1">
              <a:spcBef>
                <a:spcPts val="0"/>
              </a:spcBef>
              <a:spcAft>
                <a:spcPts val="0"/>
              </a:spcAft>
              <a:buFont typeface="Wingdings 2"/>
              <a:buChar char=""/>
              <a:defRPr/>
            </a:pPr>
            <a:r>
              <a:rPr lang="en-US">
                <a:solidFill>
                  <a:schemeClr val="accent2"/>
                </a:solidFill>
              </a:rPr>
              <a:t>Large programs that cannot fit completely into the main memory have their parts stored on secondary storage devices such as magnetic disks.</a:t>
            </a:r>
            <a:endParaRPr lang="en-US"/>
          </a:p>
          <a:p>
            <a:pPr marL="731520" lvl="1" indent="-274320" eaLnBrk="1" fontAlgn="auto" hangingPunct="1">
              <a:spcAft>
                <a:spcPts val="0"/>
              </a:spcAft>
              <a:buFont typeface="Wingdings"/>
              <a:buChar char=""/>
              <a:defRPr/>
            </a:pPr>
            <a:r>
              <a:rPr lang="en-US" sz="1800"/>
              <a:t>Pieces of programs must be transferred to the main memory from secondary storage before they can be executed.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07DA302E-5B2C-41EF-947C-5B5F15A20913}" type="slidenum">
              <a:rPr lang="en-US" altLang="en-US">
                <a:solidFill>
                  <a:srgbClr val="3F3F3F"/>
                </a:solidFill>
                <a:latin typeface="Corbel" panose="020B0503020204020204" pitchFamily="34" charset="0"/>
              </a:rPr>
              <a:pPr algn="l" eaLnBrk="1" hangingPunct="1"/>
              <a:t>47</a:t>
            </a:fld>
            <a:endParaRPr lang="en-US" altLang="en-US">
              <a:solidFill>
                <a:srgbClr val="3F3F3F"/>
              </a:solidFill>
              <a:latin typeface="Corbel" panose="020B0503020204020204" pitchFamily="34" charset="0"/>
            </a:endParaRPr>
          </a:p>
        </p:txBody>
      </p:sp>
      <p:sp>
        <p:nvSpPr>
          <p:cNvPr id="444418"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Virtual memory (contd..)</a:t>
            </a:r>
          </a:p>
        </p:txBody>
      </p:sp>
      <p:sp>
        <p:nvSpPr>
          <p:cNvPr id="444419" name="Rectangle 3"/>
          <p:cNvSpPr>
            <a:spLocks noGrp="1" noChangeArrowheads="1"/>
          </p:cNvSpPr>
          <p:nvPr>
            <p:ph type="body" idx="1"/>
          </p:nvPr>
        </p:nvSpPr>
        <p:spPr/>
        <p:txBody>
          <a:bodyPr rtlCol="0">
            <a:normAutofit lnSpcReduction="10000"/>
          </a:bodyPr>
          <a:lstStyle/>
          <a:p>
            <a:pPr marL="438912" indent="-320040" eaLnBrk="1" fontAlgn="auto" hangingPunct="1">
              <a:spcBef>
                <a:spcPts val="0"/>
              </a:spcBef>
              <a:spcAft>
                <a:spcPts val="0"/>
              </a:spcAft>
              <a:buFont typeface="Wingdings 2"/>
              <a:buChar char=""/>
              <a:defRPr/>
            </a:pPr>
            <a:r>
              <a:rPr lang="en-US">
                <a:solidFill>
                  <a:schemeClr val="accent2"/>
                </a:solidFill>
              </a:rPr>
              <a:t>When a new piece of a program is to be transferred to the main memory, and the main memory is full, then some other piece in the main memory must be replaced.</a:t>
            </a:r>
            <a:r>
              <a:rPr lang="en-US"/>
              <a:t> </a:t>
            </a:r>
          </a:p>
          <a:p>
            <a:pPr marL="731520" lvl="1" indent="-274320" eaLnBrk="1" fontAlgn="auto" hangingPunct="1">
              <a:spcAft>
                <a:spcPts val="0"/>
              </a:spcAft>
              <a:buFont typeface="Wingdings"/>
              <a:buChar char=""/>
              <a:defRPr/>
            </a:pPr>
            <a:r>
              <a:rPr lang="en-US" sz="1800"/>
              <a:t>Recall this is very similar to what we studied in case of cache memories.</a:t>
            </a:r>
            <a:endParaRPr lang="en-US"/>
          </a:p>
          <a:p>
            <a:pPr marL="438912" indent="-320040" eaLnBrk="1" fontAlgn="auto" hangingPunct="1">
              <a:spcBef>
                <a:spcPts val="0"/>
              </a:spcBef>
              <a:spcAft>
                <a:spcPts val="0"/>
              </a:spcAft>
              <a:buFont typeface="Wingdings 2"/>
              <a:buChar char=""/>
              <a:defRPr/>
            </a:pPr>
            <a:r>
              <a:rPr lang="en-US">
                <a:solidFill>
                  <a:schemeClr val="accent2"/>
                </a:solidFill>
              </a:rPr>
              <a:t>Operating system automatically transfers data between the main memory and secondary storage.</a:t>
            </a:r>
          </a:p>
          <a:p>
            <a:pPr marL="731520" lvl="1" indent="-274320" eaLnBrk="1" fontAlgn="auto" hangingPunct="1">
              <a:spcAft>
                <a:spcPts val="0"/>
              </a:spcAft>
              <a:buFont typeface="Wingdings"/>
              <a:buChar char=""/>
              <a:defRPr/>
            </a:pPr>
            <a:r>
              <a:rPr lang="en-US" sz="1800"/>
              <a:t>Application programmer need not be concerned with this transfer.</a:t>
            </a:r>
          </a:p>
          <a:p>
            <a:pPr marL="731520" lvl="1" indent="-274320" eaLnBrk="1" fontAlgn="auto" hangingPunct="1">
              <a:spcAft>
                <a:spcPts val="0"/>
              </a:spcAft>
              <a:buFont typeface="Wingdings"/>
              <a:buChar char=""/>
              <a:defRPr/>
            </a:pPr>
            <a:r>
              <a:rPr lang="en-US" sz="1800"/>
              <a:t>Also, application programmer does not need to be aware of the limitations imposed by the available physical memory.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D90275CC-F269-4E83-A418-39593EAB24E4}" type="slidenum">
              <a:rPr lang="en-US" altLang="en-US">
                <a:solidFill>
                  <a:srgbClr val="3F3F3F"/>
                </a:solidFill>
                <a:latin typeface="Corbel" panose="020B0503020204020204" pitchFamily="34" charset="0"/>
              </a:rPr>
              <a:pPr algn="l" eaLnBrk="1" hangingPunct="1"/>
              <a:t>48</a:t>
            </a:fld>
            <a:endParaRPr lang="en-US" altLang="en-US">
              <a:solidFill>
                <a:srgbClr val="3F3F3F"/>
              </a:solidFill>
              <a:latin typeface="Corbel" panose="020B0503020204020204" pitchFamily="34" charset="0"/>
            </a:endParaRPr>
          </a:p>
        </p:txBody>
      </p:sp>
      <p:sp>
        <p:nvSpPr>
          <p:cNvPr id="445442"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Virtual memory (contd..)</a:t>
            </a:r>
          </a:p>
        </p:txBody>
      </p:sp>
      <p:sp>
        <p:nvSpPr>
          <p:cNvPr id="445443" name="Rectangle 3"/>
          <p:cNvSpPr>
            <a:spLocks noGrp="1" noChangeArrowheads="1"/>
          </p:cNvSpPr>
          <p:nvPr>
            <p:ph type="body" idx="1"/>
          </p:nvPr>
        </p:nvSpPr>
        <p:spPr/>
        <p:txBody>
          <a:bodyPr rtlCol="0">
            <a:normAutofit fontScale="85000" lnSpcReduction="20000"/>
          </a:bodyPr>
          <a:lstStyle/>
          <a:p>
            <a:pPr marL="438912" indent="-320040" eaLnBrk="1" fontAlgn="auto" hangingPunct="1">
              <a:spcBef>
                <a:spcPts val="0"/>
              </a:spcBef>
              <a:spcAft>
                <a:spcPts val="0"/>
              </a:spcAft>
              <a:buFont typeface="Wingdings 2"/>
              <a:buChar char=""/>
              <a:defRPr/>
            </a:pPr>
            <a:r>
              <a:rPr lang="en-US" dirty="0">
                <a:solidFill>
                  <a:schemeClr val="accent2"/>
                </a:solidFill>
              </a:rPr>
              <a:t>Techniques that automatically move program and data between main memory and secondary storage when they are required for execution are called </a:t>
            </a:r>
            <a:r>
              <a:rPr lang="en-US" u="sng" dirty="0">
                <a:solidFill>
                  <a:schemeClr val="accent2"/>
                </a:solidFill>
              </a:rPr>
              <a:t>virtual-memory</a:t>
            </a:r>
            <a:r>
              <a:rPr lang="en-US" dirty="0">
                <a:solidFill>
                  <a:schemeClr val="accent2"/>
                </a:solidFill>
              </a:rPr>
              <a:t> techniques.</a:t>
            </a:r>
            <a:r>
              <a:rPr lang="en-US" dirty="0"/>
              <a:t> </a:t>
            </a:r>
          </a:p>
          <a:p>
            <a:pPr marL="438912" indent="-320040" eaLnBrk="1" fontAlgn="auto" hangingPunct="1">
              <a:spcBef>
                <a:spcPts val="0"/>
              </a:spcBef>
              <a:spcAft>
                <a:spcPts val="0"/>
              </a:spcAft>
              <a:buFont typeface="Wingdings 2"/>
              <a:buChar char=""/>
              <a:defRPr/>
            </a:pPr>
            <a:r>
              <a:rPr lang="en-US" dirty="0"/>
              <a:t>Programs and processors reference an instruction or data independent of the size of the main memory.</a:t>
            </a:r>
          </a:p>
          <a:p>
            <a:pPr marL="438912" indent="-320040" eaLnBrk="1" fontAlgn="auto" hangingPunct="1">
              <a:spcBef>
                <a:spcPts val="0"/>
              </a:spcBef>
              <a:spcAft>
                <a:spcPts val="0"/>
              </a:spcAft>
              <a:buFont typeface="Wingdings 2"/>
              <a:buChar char=""/>
              <a:defRPr/>
            </a:pPr>
            <a:r>
              <a:rPr lang="en-US" dirty="0"/>
              <a:t>Processor issues binary addresses for instructions and data </a:t>
            </a:r>
            <a:r>
              <a:rPr lang="en-US" dirty="0">
                <a:solidFill>
                  <a:schemeClr val="accent2"/>
                </a:solidFill>
              </a:rPr>
              <a:t>called logical or virtual addresses.</a:t>
            </a:r>
            <a:r>
              <a:rPr lang="en-US" dirty="0"/>
              <a:t> </a:t>
            </a:r>
          </a:p>
          <a:p>
            <a:pPr marL="438912" indent="-320040" eaLnBrk="1" fontAlgn="auto" hangingPunct="1">
              <a:spcBef>
                <a:spcPts val="0"/>
              </a:spcBef>
              <a:spcAft>
                <a:spcPts val="0"/>
              </a:spcAft>
              <a:buFont typeface="Wingdings 2"/>
              <a:buChar char=""/>
              <a:defRPr/>
            </a:pPr>
            <a:r>
              <a:rPr lang="en-US" dirty="0">
                <a:solidFill>
                  <a:schemeClr val="accent2"/>
                </a:solidFill>
              </a:rPr>
              <a:t>Virtual addresses are translated into physical addresses</a:t>
            </a:r>
            <a:r>
              <a:rPr lang="en-US" dirty="0"/>
              <a:t> by a combination of hardware and software subsystems. </a:t>
            </a:r>
          </a:p>
          <a:p>
            <a:pPr marL="731520" lvl="1" indent="-274320" eaLnBrk="1" fontAlgn="auto" hangingPunct="1">
              <a:spcAft>
                <a:spcPts val="0"/>
              </a:spcAft>
              <a:buFont typeface="Wingdings"/>
              <a:buChar char=""/>
              <a:defRPr/>
            </a:pPr>
            <a:r>
              <a:rPr lang="en-US" sz="1800" dirty="0"/>
              <a:t>If virtual address refers to a part of the program that is currently in the main memory, it is accessed immediately.</a:t>
            </a:r>
          </a:p>
          <a:p>
            <a:pPr marL="731520" lvl="1" indent="-274320" eaLnBrk="1" fontAlgn="auto" hangingPunct="1">
              <a:spcAft>
                <a:spcPts val="0"/>
              </a:spcAft>
              <a:buFont typeface="Wingdings"/>
              <a:buChar char=""/>
              <a:defRPr/>
            </a:pPr>
            <a:r>
              <a:rPr lang="en-US" sz="1800" dirty="0"/>
              <a:t>If the address refers to a part of the program that is not currently in the main memory, it is first transferred to the main memory before it can be used.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5F3EE965-8782-49E7-9067-64222BE87ABA}" type="slidenum">
              <a:rPr lang="en-US" altLang="en-US">
                <a:solidFill>
                  <a:srgbClr val="3F3F3F"/>
                </a:solidFill>
                <a:latin typeface="Corbel" panose="020B0503020204020204" pitchFamily="34" charset="0"/>
              </a:rPr>
              <a:pPr algn="l" eaLnBrk="1" hangingPunct="1"/>
              <a:t>49</a:t>
            </a:fld>
            <a:endParaRPr lang="en-US" altLang="en-US">
              <a:solidFill>
                <a:srgbClr val="3F3F3F"/>
              </a:solidFill>
              <a:latin typeface="Corbel" panose="020B0503020204020204" pitchFamily="34" charset="0"/>
            </a:endParaRPr>
          </a:p>
        </p:txBody>
      </p:sp>
      <p:sp>
        <p:nvSpPr>
          <p:cNvPr id="57347" name="Rectangle 45"/>
          <p:cNvSpPr>
            <a:spLocks noChangeArrowheads="1"/>
          </p:cNvSpPr>
          <p:nvPr/>
        </p:nvSpPr>
        <p:spPr bwMode="auto">
          <a:xfrm>
            <a:off x="731838" y="1528762"/>
            <a:ext cx="7878762" cy="5329238"/>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46466" name="Rectangle 2"/>
          <p:cNvSpPr>
            <a:spLocks noGrp="1" noChangeArrowheads="1"/>
          </p:cNvSpPr>
          <p:nvPr>
            <p:ph type="title"/>
          </p:nvPr>
        </p:nvSpPr>
        <p:spPr>
          <a:xfrm>
            <a:off x="457200" y="152400"/>
            <a:ext cx="8229600" cy="1251062"/>
          </a:xfrm>
        </p:spPr>
        <p:txBody>
          <a:bodyPr/>
          <a:lstStyle/>
          <a:p>
            <a:pPr eaLnBrk="1" fontAlgn="auto" hangingPunct="1">
              <a:spcAft>
                <a:spcPts val="0"/>
              </a:spcAft>
              <a:defRPr/>
            </a:pPr>
            <a:r>
              <a:rPr lang="en-US">
                <a:solidFill>
                  <a:schemeClr val="accent1">
                    <a:satMod val="150000"/>
                  </a:schemeClr>
                </a:solidFill>
              </a:rPr>
              <a:t>Virtual memory organization</a:t>
            </a:r>
          </a:p>
        </p:txBody>
      </p:sp>
      <p:sp>
        <p:nvSpPr>
          <p:cNvPr id="57349" name="Rectangle 4"/>
          <p:cNvSpPr>
            <a:spLocks noChangeArrowheads="1"/>
          </p:cNvSpPr>
          <p:nvPr/>
        </p:nvSpPr>
        <p:spPr bwMode="auto">
          <a:xfrm>
            <a:off x="833438" y="4641850"/>
            <a:ext cx="3111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Data</a:t>
            </a:r>
            <a:endParaRPr lang="en-US" altLang="en-US" sz="2400">
              <a:latin typeface="Corbel" panose="020B0503020204020204" pitchFamily="34" charset="0"/>
            </a:endParaRPr>
          </a:p>
        </p:txBody>
      </p:sp>
      <p:sp>
        <p:nvSpPr>
          <p:cNvPr id="57350" name="Rectangle 5"/>
          <p:cNvSpPr>
            <a:spLocks noChangeArrowheads="1"/>
          </p:cNvSpPr>
          <p:nvPr/>
        </p:nvSpPr>
        <p:spPr bwMode="auto">
          <a:xfrm>
            <a:off x="833438" y="2938462"/>
            <a:ext cx="3111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Data</a:t>
            </a:r>
            <a:endParaRPr lang="en-US" altLang="en-US" sz="2400">
              <a:latin typeface="Corbel" panose="020B0503020204020204" pitchFamily="34" charset="0"/>
            </a:endParaRPr>
          </a:p>
        </p:txBody>
      </p:sp>
      <p:sp>
        <p:nvSpPr>
          <p:cNvPr id="57351" name="Rectangle 6"/>
          <p:cNvSpPr>
            <a:spLocks noChangeArrowheads="1"/>
          </p:cNvSpPr>
          <p:nvPr/>
        </p:nvSpPr>
        <p:spPr bwMode="auto">
          <a:xfrm>
            <a:off x="2232025" y="5772150"/>
            <a:ext cx="9302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DMA transfer</a:t>
            </a:r>
            <a:endParaRPr lang="en-US" altLang="en-US" sz="2400">
              <a:latin typeface="Corbel" panose="020B0503020204020204" pitchFamily="34" charset="0"/>
            </a:endParaRPr>
          </a:p>
        </p:txBody>
      </p:sp>
      <p:sp>
        <p:nvSpPr>
          <p:cNvPr id="57352" name="Rectangle 7"/>
          <p:cNvSpPr>
            <a:spLocks noChangeArrowheads="1"/>
          </p:cNvSpPr>
          <p:nvPr/>
        </p:nvSpPr>
        <p:spPr bwMode="auto">
          <a:xfrm>
            <a:off x="2967038" y="4641850"/>
            <a:ext cx="10937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Physical address</a:t>
            </a:r>
            <a:endParaRPr lang="en-US" altLang="en-US" sz="2400">
              <a:latin typeface="Corbel" panose="020B0503020204020204" pitchFamily="34" charset="0"/>
            </a:endParaRPr>
          </a:p>
        </p:txBody>
      </p:sp>
      <p:sp>
        <p:nvSpPr>
          <p:cNvPr id="57353" name="Rectangle 8"/>
          <p:cNvSpPr>
            <a:spLocks noChangeArrowheads="1"/>
          </p:cNvSpPr>
          <p:nvPr/>
        </p:nvSpPr>
        <p:spPr bwMode="auto">
          <a:xfrm>
            <a:off x="2967038" y="3494087"/>
            <a:ext cx="10937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Physical address</a:t>
            </a:r>
            <a:endParaRPr lang="en-US" altLang="en-US" sz="2400">
              <a:latin typeface="Corbel" panose="020B0503020204020204" pitchFamily="34" charset="0"/>
            </a:endParaRPr>
          </a:p>
        </p:txBody>
      </p:sp>
      <p:sp>
        <p:nvSpPr>
          <p:cNvPr id="57354" name="Rectangle 9"/>
          <p:cNvSpPr>
            <a:spLocks noChangeArrowheads="1"/>
          </p:cNvSpPr>
          <p:nvPr/>
        </p:nvSpPr>
        <p:spPr bwMode="auto">
          <a:xfrm>
            <a:off x="2967038" y="2365375"/>
            <a:ext cx="10033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Virtual address</a:t>
            </a:r>
            <a:endParaRPr lang="en-US" altLang="en-US" sz="2400">
              <a:latin typeface="Corbel" panose="020B0503020204020204" pitchFamily="34" charset="0"/>
            </a:endParaRPr>
          </a:p>
        </p:txBody>
      </p:sp>
      <p:sp>
        <p:nvSpPr>
          <p:cNvPr id="57355" name="Rectangle 10"/>
          <p:cNvSpPr>
            <a:spLocks noChangeArrowheads="1"/>
          </p:cNvSpPr>
          <p:nvPr/>
        </p:nvSpPr>
        <p:spPr bwMode="auto">
          <a:xfrm>
            <a:off x="1658938" y="6345237"/>
            <a:ext cx="8286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dirty="0">
                <a:solidFill>
                  <a:srgbClr val="000000"/>
                </a:solidFill>
                <a:latin typeface="Nimbus Roman No9 L"/>
              </a:rPr>
              <a:t>Disk storage</a:t>
            </a:r>
            <a:endParaRPr lang="en-US" altLang="en-US" sz="2400" dirty="0">
              <a:latin typeface="Corbel" panose="020B0503020204020204" pitchFamily="34" charset="0"/>
            </a:endParaRPr>
          </a:p>
        </p:txBody>
      </p:sp>
      <p:sp>
        <p:nvSpPr>
          <p:cNvPr id="57356" name="Rectangle 11"/>
          <p:cNvSpPr>
            <a:spLocks noChangeArrowheads="1"/>
          </p:cNvSpPr>
          <p:nvPr/>
        </p:nvSpPr>
        <p:spPr bwMode="auto">
          <a:xfrm>
            <a:off x="1604963" y="5199062"/>
            <a:ext cx="9398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Main memory</a:t>
            </a:r>
            <a:endParaRPr lang="en-US" altLang="en-US" sz="2400">
              <a:latin typeface="Corbel" panose="020B0503020204020204" pitchFamily="34" charset="0"/>
            </a:endParaRPr>
          </a:p>
        </p:txBody>
      </p:sp>
      <p:sp>
        <p:nvSpPr>
          <p:cNvPr id="57357" name="Rectangle 12"/>
          <p:cNvSpPr>
            <a:spLocks noChangeArrowheads="1"/>
          </p:cNvSpPr>
          <p:nvPr/>
        </p:nvSpPr>
        <p:spPr bwMode="auto">
          <a:xfrm>
            <a:off x="1855788" y="4068762"/>
            <a:ext cx="4111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Cache</a:t>
            </a:r>
            <a:endParaRPr lang="en-US" altLang="en-US" sz="2400">
              <a:latin typeface="Corbel" panose="020B0503020204020204" pitchFamily="34" charset="0"/>
            </a:endParaRPr>
          </a:p>
        </p:txBody>
      </p:sp>
      <p:sp>
        <p:nvSpPr>
          <p:cNvPr id="57358" name="Rectangle 13"/>
          <p:cNvSpPr>
            <a:spLocks noChangeArrowheads="1"/>
          </p:cNvSpPr>
          <p:nvPr/>
        </p:nvSpPr>
        <p:spPr bwMode="auto">
          <a:xfrm>
            <a:off x="2573338" y="2938462"/>
            <a:ext cx="4111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MMU</a:t>
            </a:r>
            <a:endParaRPr lang="en-US" altLang="en-US" sz="2400">
              <a:latin typeface="Corbel" panose="020B0503020204020204" pitchFamily="34" charset="0"/>
            </a:endParaRPr>
          </a:p>
        </p:txBody>
      </p:sp>
      <p:sp>
        <p:nvSpPr>
          <p:cNvPr id="57359" name="Rectangle 14"/>
          <p:cNvSpPr>
            <a:spLocks noChangeArrowheads="1"/>
          </p:cNvSpPr>
          <p:nvPr/>
        </p:nvSpPr>
        <p:spPr bwMode="auto">
          <a:xfrm>
            <a:off x="1747838" y="1790700"/>
            <a:ext cx="6413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Processor</a:t>
            </a:r>
            <a:endParaRPr lang="en-US" altLang="en-US" sz="2400">
              <a:latin typeface="Corbel" panose="020B0503020204020204" pitchFamily="34" charset="0"/>
            </a:endParaRPr>
          </a:p>
        </p:txBody>
      </p:sp>
      <p:sp>
        <p:nvSpPr>
          <p:cNvPr id="57360" name="Freeform 15"/>
          <p:cNvSpPr>
            <a:spLocks/>
          </p:cNvSpPr>
          <p:nvPr/>
        </p:nvSpPr>
        <p:spPr bwMode="auto">
          <a:xfrm>
            <a:off x="2752725" y="4911725"/>
            <a:ext cx="53975" cy="107950"/>
          </a:xfrm>
          <a:custGeom>
            <a:avLst/>
            <a:gdLst>
              <a:gd name="T0" fmla="*/ 0 w 3"/>
              <a:gd name="T1" fmla="*/ 0 h 6"/>
              <a:gd name="T2" fmla="*/ 647394217 w 3"/>
              <a:gd name="T3" fmla="*/ 1942200361 h 6"/>
              <a:gd name="T4" fmla="*/ 971100181 w 3"/>
              <a:gd name="T5" fmla="*/ 0 h 6"/>
              <a:gd name="T6" fmla="*/ 64739421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61" name="Freeform 16"/>
          <p:cNvSpPr>
            <a:spLocks/>
          </p:cNvSpPr>
          <p:nvPr/>
        </p:nvSpPr>
        <p:spPr bwMode="auto">
          <a:xfrm>
            <a:off x="2752725" y="4911725"/>
            <a:ext cx="53975" cy="107950"/>
          </a:xfrm>
          <a:custGeom>
            <a:avLst/>
            <a:gdLst>
              <a:gd name="T0" fmla="*/ 0 w 34"/>
              <a:gd name="T1" fmla="*/ 0 h 68"/>
              <a:gd name="T2" fmla="*/ 55443437 w 34"/>
              <a:gd name="T3" fmla="*/ 171370598 h 68"/>
              <a:gd name="T4" fmla="*/ 85685299 w 34"/>
              <a:gd name="T5" fmla="*/ 0 h 68"/>
              <a:gd name="T6" fmla="*/ 55443437 w 34"/>
              <a:gd name="T7" fmla="*/ 0 h 68"/>
              <a:gd name="T8" fmla="*/ 0 w 34"/>
              <a:gd name="T9" fmla="*/ 0 h 68"/>
              <a:gd name="T10" fmla="*/ 0 60000 65536"/>
              <a:gd name="T11" fmla="*/ 0 60000 65536"/>
              <a:gd name="T12" fmla="*/ 0 60000 65536"/>
              <a:gd name="T13" fmla="*/ 0 60000 65536"/>
              <a:gd name="T14" fmla="*/ 0 60000 65536"/>
              <a:gd name="T15" fmla="*/ 0 w 34"/>
              <a:gd name="T16" fmla="*/ 0 h 68"/>
              <a:gd name="T17" fmla="*/ 34 w 34"/>
              <a:gd name="T18" fmla="*/ 68 h 68"/>
            </a:gdLst>
            <a:ahLst/>
            <a:cxnLst>
              <a:cxn ang="T10">
                <a:pos x="T0" y="T1"/>
              </a:cxn>
              <a:cxn ang="T11">
                <a:pos x="T2" y="T3"/>
              </a:cxn>
              <a:cxn ang="T12">
                <a:pos x="T4" y="T5"/>
              </a:cxn>
              <a:cxn ang="T13">
                <a:pos x="T6" y="T7"/>
              </a:cxn>
              <a:cxn ang="T14">
                <a:pos x="T8" y="T9"/>
              </a:cxn>
            </a:cxnLst>
            <a:rect l="T15" t="T16" r="T17" b="T18"/>
            <a:pathLst>
              <a:path w="34" h="68">
                <a:moveTo>
                  <a:pt x="0" y="0"/>
                </a:moveTo>
                <a:lnTo>
                  <a:pt x="22" y="68"/>
                </a:lnTo>
                <a:lnTo>
                  <a:pt x="34" y="0"/>
                </a:lnTo>
                <a:lnTo>
                  <a:pt x="22"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62" name="Line 17"/>
          <p:cNvSpPr>
            <a:spLocks noChangeShapeType="1"/>
          </p:cNvSpPr>
          <p:nvPr/>
        </p:nvSpPr>
        <p:spPr bwMode="auto">
          <a:xfrm flipV="1">
            <a:off x="2787650" y="4427537"/>
            <a:ext cx="1588" cy="484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3" name="Freeform 18"/>
          <p:cNvSpPr>
            <a:spLocks/>
          </p:cNvSpPr>
          <p:nvPr/>
        </p:nvSpPr>
        <p:spPr bwMode="auto">
          <a:xfrm>
            <a:off x="2752725" y="3783012"/>
            <a:ext cx="53975" cy="106363"/>
          </a:xfrm>
          <a:custGeom>
            <a:avLst/>
            <a:gdLst>
              <a:gd name="T0" fmla="*/ 0 w 3"/>
              <a:gd name="T1" fmla="*/ 0 h 6"/>
              <a:gd name="T2" fmla="*/ 647394217 w 3"/>
              <a:gd name="T3" fmla="*/ 1885514583 h 6"/>
              <a:gd name="T4" fmla="*/ 971100181 w 3"/>
              <a:gd name="T5" fmla="*/ 0 h 6"/>
              <a:gd name="T6" fmla="*/ 64739421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64" name="Freeform 19"/>
          <p:cNvSpPr>
            <a:spLocks/>
          </p:cNvSpPr>
          <p:nvPr/>
        </p:nvSpPr>
        <p:spPr bwMode="auto">
          <a:xfrm>
            <a:off x="2752725" y="3783012"/>
            <a:ext cx="53975" cy="106363"/>
          </a:xfrm>
          <a:custGeom>
            <a:avLst/>
            <a:gdLst>
              <a:gd name="T0" fmla="*/ 0 w 34"/>
              <a:gd name="T1" fmla="*/ 0 h 67"/>
              <a:gd name="T2" fmla="*/ 55443437 w 34"/>
              <a:gd name="T3" fmla="*/ 168852029 h 67"/>
              <a:gd name="T4" fmla="*/ 85685299 w 34"/>
              <a:gd name="T5" fmla="*/ 0 h 67"/>
              <a:gd name="T6" fmla="*/ 55443437 w 34"/>
              <a:gd name="T7" fmla="*/ 0 h 67"/>
              <a:gd name="T8" fmla="*/ 0 w 34"/>
              <a:gd name="T9" fmla="*/ 0 h 67"/>
              <a:gd name="T10" fmla="*/ 0 60000 65536"/>
              <a:gd name="T11" fmla="*/ 0 60000 65536"/>
              <a:gd name="T12" fmla="*/ 0 60000 65536"/>
              <a:gd name="T13" fmla="*/ 0 60000 65536"/>
              <a:gd name="T14" fmla="*/ 0 60000 65536"/>
              <a:gd name="T15" fmla="*/ 0 w 34"/>
              <a:gd name="T16" fmla="*/ 0 h 67"/>
              <a:gd name="T17" fmla="*/ 34 w 34"/>
              <a:gd name="T18" fmla="*/ 67 h 67"/>
            </a:gdLst>
            <a:ahLst/>
            <a:cxnLst>
              <a:cxn ang="T10">
                <a:pos x="T0" y="T1"/>
              </a:cxn>
              <a:cxn ang="T11">
                <a:pos x="T2" y="T3"/>
              </a:cxn>
              <a:cxn ang="T12">
                <a:pos x="T4" y="T5"/>
              </a:cxn>
              <a:cxn ang="T13">
                <a:pos x="T6" y="T7"/>
              </a:cxn>
              <a:cxn ang="T14">
                <a:pos x="T8" y="T9"/>
              </a:cxn>
            </a:cxnLst>
            <a:rect l="T15" t="T16" r="T17" b="T18"/>
            <a:pathLst>
              <a:path w="34" h="67">
                <a:moveTo>
                  <a:pt x="0" y="0"/>
                </a:moveTo>
                <a:lnTo>
                  <a:pt x="22" y="67"/>
                </a:lnTo>
                <a:lnTo>
                  <a:pt x="34" y="0"/>
                </a:lnTo>
                <a:lnTo>
                  <a:pt x="22" y="0"/>
                </a:lnTo>
                <a:lnTo>
                  <a:pt x="0" y="0"/>
                </a:lnTo>
                <a:close/>
              </a:path>
            </a:pathLst>
          </a:custGeom>
          <a:solidFill>
            <a:srgbClr val="CC3300"/>
          </a:solidFill>
          <a:ln w="0">
            <a:solidFill>
              <a:srgbClr val="CC33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65" name="Line 20"/>
          <p:cNvSpPr>
            <a:spLocks noChangeShapeType="1"/>
          </p:cNvSpPr>
          <p:nvPr/>
        </p:nvSpPr>
        <p:spPr bwMode="auto">
          <a:xfrm flipV="1">
            <a:off x="2787650" y="3298825"/>
            <a:ext cx="1588" cy="484187"/>
          </a:xfrm>
          <a:prstGeom prst="line">
            <a:avLst/>
          </a:prstGeom>
          <a:noFill/>
          <a:ln w="17526">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6" name="Freeform 21"/>
          <p:cNvSpPr>
            <a:spLocks/>
          </p:cNvSpPr>
          <p:nvPr/>
        </p:nvSpPr>
        <p:spPr bwMode="auto">
          <a:xfrm>
            <a:off x="2752725" y="2652712"/>
            <a:ext cx="53975" cy="107950"/>
          </a:xfrm>
          <a:custGeom>
            <a:avLst/>
            <a:gdLst>
              <a:gd name="T0" fmla="*/ 0 w 3"/>
              <a:gd name="T1" fmla="*/ 0 h 6"/>
              <a:gd name="T2" fmla="*/ 647394217 w 3"/>
              <a:gd name="T3" fmla="*/ 1942200361 h 6"/>
              <a:gd name="T4" fmla="*/ 971100181 w 3"/>
              <a:gd name="T5" fmla="*/ 0 h 6"/>
              <a:gd name="T6" fmla="*/ 64739421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67" name="Freeform 22"/>
          <p:cNvSpPr>
            <a:spLocks/>
          </p:cNvSpPr>
          <p:nvPr/>
        </p:nvSpPr>
        <p:spPr bwMode="auto">
          <a:xfrm>
            <a:off x="2752725" y="2652712"/>
            <a:ext cx="53975" cy="107950"/>
          </a:xfrm>
          <a:custGeom>
            <a:avLst/>
            <a:gdLst>
              <a:gd name="T0" fmla="*/ 0 w 34"/>
              <a:gd name="T1" fmla="*/ 0 h 68"/>
              <a:gd name="T2" fmla="*/ 55443437 w 34"/>
              <a:gd name="T3" fmla="*/ 171370598 h 68"/>
              <a:gd name="T4" fmla="*/ 85685299 w 34"/>
              <a:gd name="T5" fmla="*/ 0 h 68"/>
              <a:gd name="T6" fmla="*/ 55443437 w 34"/>
              <a:gd name="T7" fmla="*/ 0 h 68"/>
              <a:gd name="T8" fmla="*/ 0 w 34"/>
              <a:gd name="T9" fmla="*/ 0 h 68"/>
              <a:gd name="T10" fmla="*/ 0 60000 65536"/>
              <a:gd name="T11" fmla="*/ 0 60000 65536"/>
              <a:gd name="T12" fmla="*/ 0 60000 65536"/>
              <a:gd name="T13" fmla="*/ 0 60000 65536"/>
              <a:gd name="T14" fmla="*/ 0 60000 65536"/>
              <a:gd name="T15" fmla="*/ 0 w 34"/>
              <a:gd name="T16" fmla="*/ 0 h 68"/>
              <a:gd name="T17" fmla="*/ 34 w 34"/>
              <a:gd name="T18" fmla="*/ 68 h 68"/>
            </a:gdLst>
            <a:ahLst/>
            <a:cxnLst>
              <a:cxn ang="T10">
                <a:pos x="T0" y="T1"/>
              </a:cxn>
              <a:cxn ang="T11">
                <a:pos x="T2" y="T3"/>
              </a:cxn>
              <a:cxn ang="T12">
                <a:pos x="T4" y="T5"/>
              </a:cxn>
              <a:cxn ang="T13">
                <a:pos x="T6" y="T7"/>
              </a:cxn>
              <a:cxn ang="T14">
                <a:pos x="T8" y="T9"/>
              </a:cxn>
            </a:cxnLst>
            <a:rect l="T15" t="T16" r="T17" b="T18"/>
            <a:pathLst>
              <a:path w="34" h="68">
                <a:moveTo>
                  <a:pt x="0" y="0"/>
                </a:moveTo>
                <a:lnTo>
                  <a:pt x="22" y="68"/>
                </a:lnTo>
                <a:lnTo>
                  <a:pt x="34" y="0"/>
                </a:lnTo>
                <a:lnTo>
                  <a:pt x="22" y="0"/>
                </a:lnTo>
                <a:lnTo>
                  <a:pt x="0" y="0"/>
                </a:lnTo>
                <a:close/>
              </a:path>
            </a:pathLst>
          </a:custGeom>
          <a:solidFill>
            <a:srgbClr val="CC3300"/>
          </a:solidFill>
          <a:ln w="0">
            <a:solidFill>
              <a:srgbClr val="CC33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68" name="Line 23"/>
          <p:cNvSpPr>
            <a:spLocks noChangeShapeType="1"/>
          </p:cNvSpPr>
          <p:nvPr/>
        </p:nvSpPr>
        <p:spPr bwMode="auto">
          <a:xfrm flipV="1">
            <a:off x="2787650" y="2168525"/>
            <a:ext cx="1588" cy="466725"/>
          </a:xfrm>
          <a:prstGeom prst="line">
            <a:avLst/>
          </a:prstGeom>
          <a:noFill/>
          <a:ln w="17526">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9" name="Freeform 24"/>
          <p:cNvSpPr>
            <a:spLocks/>
          </p:cNvSpPr>
          <p:nvPr/>
        </p:nvSpPr>
        <p:spPr bwMode="auto">
          <a:xfrm>
            <a:off x="2035175" y="5592762"/>
            <a:ext cx="53975" cy="107950"/>
          </a:xfrm>
          <a:custGeom>
            <a:avLst/>
            <a:gdLst>
              <a:gd name="T0" fmla="*/ 971100181 w 3"/>
              <a:gd name="T1" fmla="*/ 1942200361 h 6"/>
              <a:gd name="T2" fmla="*/ 323706104 w 3"/>
              <a:gd name="T3" fmla="*/ 0 h 6"/>
              <a:gd name="T4" fmla="*/ 0 w 3"/>
              <a:gd name="T5" fmla="*/ 1942200361 h 6"/>
              <a:gd name="T6" fmla="*/ 323706104 w 3"/>
              <a:gd name="T7" fmla="*/ 1942200361 h 6"/>
              <a:gd name="T8" fmla="*/ 971100181 w 3"/>
              <a:gd name="T9" fmla="*/ 1942200361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0" name="Freeform 25"/>
          <p:cNvSpPr>
            <a:spLocks/>
          </p:cNvSpPr>
          <p:nvPr/>
        </p:nvSpPr>
        <p:spPr bwMode="auto">
          <a:xfrm>
            <a:off x="2035175" y="5592762"/>
            <a:ext cx="53975" cy="107950"/>
          </a:xfrm>
          <a:custGeom>
            <a:avLst/>
            <a:gdLst>
              <a:gd name="T0" fmla="*/ 85685299 w 34"/>
              <a:gd name="T1" fmla="*/ 171370598 h 68"/>
              <a:gd name="T2" fmla="*/ 27720925 w 34"/>
              <a:gd name="T3" fmla="*/ 0 h 68"/>
              <a:gd name="T4" fmla="*/ 0 w 34"/>
              <a:gd name="T5" fmla="*/ 171370598 h 68"/>
              <a:gd name="T6" fmla="*/ 27720925 w 34"/>
              <a:gd name="T7" fmla="*/ 171370598 h 68"/>
              <a:gd name="T8" fmla="*/ 85685299 w 34"/>
              <a:gd name="T9" fmla="*/ 171370598 h 68"/>
              <a:gd name="T10" fmla="*/ 0 60000 65536"/>
              <a:gd name="T11" fmla="*/ 0 60000 65536"/>
              <a:gd name="T12" fmla="*/ 0 60000 65536"/>
              <a:gd name="T13" fmla="*/ 0 60000 65536"/>
              <a:gd name="T14" fmla="*/ 0 60000 65536"/>
              <a:gd name="T15" fmla="*/ 0 w 34"/>
              <a:gd name="T16" fmla="*/ 0 h 68"/>
              <a:gd name="T17" fmla="*/ 34 w 34"/>
              <a:gd name="T18" fmla="*/ 68 h 68"/>
            </a:gdLst>
            <a:ahLst/>
            <a:cxnLst>
              <a:cxn ang="T10">
                <a:pos x="T0" y="T1"/>
              </a:cxn>
              <a:cxn ang="T11">
                <a:pos x="T2" y="T3"/>
              </a:cxn>
              <a:cxn ang="T12">
                <a:pos x="T4" y="T5"/>
              </a:cxn>
              <a:cxn ang="T13">
                <a:pos x="T6" y="T7"/>
              </a:cxn>
              <a:cxn ang="T14">
                <a:pos x="T8" y="T9"/>
              </a:cxn>
            </a:cxnLst>
            <a:rect l="T15" t="T16" r="T17" b="T18"/>
            <a:pathLst>
              <a:path w="34" h="68">
                <a:moveTo>
                  <a:pt x="34" y="68"/>
                </a:moveTo>
                <a:lnTo>
                  <a:pt x="11" y="0"/>
                </a:lnTo>
                <a:lnTo>
                  <a:pt x="0" y="68"/>
                </a:lnTo>
                <a:lnTo>
                  <a:pt x="11" y="68"/>
                </a:lnTo>
                <a:lnTo>
                  <a:pt x="34" y="68"/>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1" name="Freeform 26"/>
          <p:cNvSpPr>
            <a:spLocks/>
          </p:cNvSpPr>
          <p:nvPr/>
        </p:nvSpPr>
        <p:spPr bwMode="auto">
          <a:xfrm>
            <a:off x="2035175" y="6059487"/>
            <a:ext cx="53975" cy="107950"/>
          </a:xfrm>
          <a:custGeom>
            <a:avLst/>
            <a:gdLst>
              <a:gd name="T0" fmla="*/ 0 w 3"/>
              <a:gd name="T1" fmla="*/ 0 h 6"/>
              <a:gd name="T2" fmla="*/ 323706104 w 3"/>
              <a:gd name="T3" fmla="*/ 1942200361 h 6"/>
              <a:gd name="T4" fmla="*/ 971100181 w 3"/>
              <a:gd name="T5" fmla="*/ 0 h 6"/>
              <a:gd name="T6" fmla="*/ 323706104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2" name="Freeform 27"/>
          <p:cNvSpPr>
            <a:spLocks/>
          </p:cNvSpPr>
          <p:nvPr/>
        </p:nvSpPr>
        <p:spPr bwMode="auto">
          <a:xfrm>
            <a:off x="2035175" y="6059487"/>
            <a:ext cx="53975" cy="107950"/>
          </a:xfrm>
          <a:custGeom>
            <a:avLst/>
            <a:gdLst>
              <a:gd name="T0" fmla="*/ 0 w 34"/>
              <a:gd name="T1" fmla="*/ 0 h 68"/>
              <a:gd name="T2" fmla="*/ 27720925 w 34"/>
              <a:gd name="T3" fmla="*/ 171370598 h 68"/>
              <a:gd name="T4" fmla="*/ 85685299 w 34"/>
              <a:gd name="T5" fmla="*/ 0 h 68"/>
              <a:gd name="T6" fmla="*/ 27720925 w 34"/>
              <a:gd name="T7" fmla="*/ 0 h 68"/>
              <a:gd name="T8" fmla="*/ 0 w 34"/>
              <a:gd name="T9" fmla="*/ 0 h 68"/>
              <a:gd name="T10" fmla="*/ 0 60000 65536"/>
              <a:gd name="T11" fmla="*/ 0 60000 65536"/>
              <a:gd name="T12" fmla="*/ 0 60000 65536"/>
              <a:gd name="T13" fmla="*/ 0 60000 65536"/>
              <a:gd name="T14" fmla="*/ 0 60000 65536"/>
              <a:gd name="T15" fmla="*/ 0 w 34"/>
              <a:gd name="T16" fmla="*/ 0 h 68"/>
              <a:gd name="T17" fmla="*/ 34 w 34"/>
              <a:gd name="T18" fmla="*/ 68 h 68"/>
            </a:gdLst>
            <a:ahLst/>
            <a:cxnLst>
              <a:cxn ang="T10">
                <a:pos x="T0" y="T1"/>
              </a:cxn>
              <a:cxn ang="T11">
                <a:pos x="T2" y="T3"/>
              </a:cxn>
              <a:cxn ang="T12">
                <a:pos x="T4" y="T5"/>
              </a:cxn>
              <a:cxn ang="T13">
                <a:pos x="T6" y="T7"/>
              </a:cxn>
              <a:cxn ang="T14">
                <a:pos x="T8" y="T9"/>
              </a:cxn>
            </a:cxnLst>
            <a:rect l="T15" t="T16" r="T17" b="T18"/>
            <a:pathLst>
              <a:path w="34" h="68">
                <a:moveTo>
                  <a:pt x="0" y="0"/>
                </a:moveTo>
                <a:lnTo>
                  <a:pt x="11" y="68"/>
                </a:lnTo>
                <a:lnTo>
                  <a:pt x="34"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3" name="Line 28"/>
          <p:cNvSpPr>
            <a:spLocks noChangeShapeType="1"/>
          </p:cNvSpPr>
          <p:nvPr/>
        </p:nvSpPr>
        <p:spPr bwMode="auto">
          <a:xfrm flipV="1">
            <a:off x="2052638" y="5718175"/>
            <a:ext cx="1587" cy="3238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4" name="Freeform 29"/>
          <p:cNvSpPr>
            <a:spLocks/>
          </p:cNvSpPr>
          <p:nvPr/>
        </p:nvSpPr>
        <p:spPr bwMode="auto">
          <a:xfrm>
            <a:off x="1317625" y="4464050"/>
            <a:ext cx="36513" cy="107950"/>
          </a:xfrm>
          <a:custGeom>
            <a:avLst/>
            <a:gdLst>
              <a:gd name="T0" fmla="*/ 666599552 w 2"/>
              <a:gd name="T1" fmla="*/ 1942200361 h 6"/>
              <a:gd name="T2" fmla="*/ 333308904 w 2"/>
              <a:gd name="T3" fmla="*/ 0 h 6"/>
              <a:gd name="T4" fmla="*/ 0 w 2"/>
              <a:gd name="T5" fmla="*/ 1942200361 h 6"/>
              <a:gd name="T6" fmla="*/ 333308904 w 2"/>
              <a:gd name="T7" fmla="*/ 1942200361 h 6"/>
              <a:gd name="T8" fmla="*/ 666599552 w 2"/>
              <a:gd name="T9" fmla="*/ 1942200361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5" name="Freeform 30"/>
          <p:cNvSpPr>
            <a:spLocks/>
          </p:cNvSpPr>
          <p:nvPr/>
        </p:nvSpPr>
        <p:spPr bwMode="auto">
          <a:xfrm>
            <a:off x="1317625" y="4464050"/>
            <a:ext cx="36513" cy="107950"/>
          </a:xfrm>
          <a:custGeom>
            <a:avLst/>
            <a:gdLst>
              <a:gd name="T0" fmla="*/ 57965187 w 23"/>
              <a:gd name="T1" fmla="*/ 171370598 h 68"/>
              <a:gd name="T2" fmla="*/ 27722895 w 23"/>
              <a:gd name="T3" fmla="*/ 0 h 68"/>
              <a:gd name="T4" fmla="*/ 0 w 23"/>
              <a:gd name="T5" fmla="*/ 171370598 h 68"/>
              <a:gd name="T6" fmla="*/ 27722895 w 23"/>
              <a:gd name="T7" fmla="*/ 171370598 h 68"/>
              <a:gd name="T8" fmla="*/ 57965187 w 23"/>
              <a:gd name="T9" fmla="*/ 17137059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23" y="68"/>
                </a:moveTo>
                <a:lnTo>
                  <a:pt x="11" y="0"/>
                </a:lnTo>
                <a:lnTo>
                  <a:pt x="0" y="68"/>
                </a:lnTo>
                <a:lnTo>
                  <a:pt x="11" y="68"/>
                </a:lnTo>
                <a:lnTo>
                  <a:pt x="23" y="68"/>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6" name="Freeform 31"/>
          <p:cNvSpPr>
            <a:spLocks/>
          </p:cNvSpPr>
          <p:nvPr/>
        </p:nvSpPr>
        <p:spPr bwMode="auto">
          <a:xfrm>
            <a:off x="1317625" y="4911725"/>
            <a:ext cx="36513" cy="107950"/>
          </a:xfrm>
          <a:custGeom>
            <a:avLst/>
            <a:gdLst>
              <a:gd name="T0" fmla="*/ 0 w 2"/>
              <a:gd name="T1" fmla="*/ 0 h 6"/>
              <a:gd name="T2" fmla="*/ 333308904 w 2"/>
              <a:gd name="T3" fmla="*/ 1942200361 h 6"/>
              <a:gd name="T4" fmla="*/ 666599552 w 2"/>
              <a:gd name="T5" fmla="*/ 0 h 6"/>
              <a:gd name="T6" fmla="*/ 333308904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7" name="Freeform 32"/>
          <p:cNvSpPr>
            <a:spLocks/>
          </p:cNvSpPr>
          <p:nvPr/>
        </p:nvSpPr>
        <p:spPr bwMode="auto">
          <a:xfrm>
            <a:off x="1317625" y="4911725"/>
            <a:ext cx="36513" cy="107950"/>
          </a:xfrm>
          <a:custGeom>
            <a:avLst/>
            <a:gdLst>
              <a:gd name="T0" fmla="*/ 0 w 23"/>
              <a:gd name="T1" fmla="*/ 0 h 68"/>
              <a:gd name="T2" fmla="*/ 27722895 w 23"/>
              <a:gd name="T3" fmla="*/ 171370598 h 68"/>
              <a:gd name="T4" fmla="*/ 57965187 w 23"/>
              <a:gd name="T5" fmla="*/ 0 h 68"/>
              <a:gd name="T6" fmla="*/ 27722895 w 23"/>
              <a:gd name="T7" fmla="*/ 0 h 68"/>
              <a:gd name="T8" fmla="*/ 0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0" y="0"/>
                </a:moveTo>
                <a:lnTo>
                  <a:pt x="11" y="68"/>
                </a:lnTo>
                <a:lnTo>
                  <a:pt x="23"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8" name="Line 33"/>
          <p:cNvSpPr>
            <a:spLocks noChangeShapeType="1"/>
          </p:cNvSpPr>
          <p:nvPr/>
        </p:nvSpPr>
        <p:spPr bwMode="auto">
          <a:xfrm flipV="1">
            <a:off x="1335088" y="4572000"/>
            <a:ext cx="1587" cy="3397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9" name="Freeform 34"/>
          <p:cNvSpPr>
            <a:spLocks/>
          </p:cNvSpPr>
          <p:nvPr/>
        </p:nvSpPr>
        <p:spPr bwMode="auto">
          <a:xfrm>
            <a:off x="1317625" y="2185987"/>
            <a:ext cx="36513" cy="107950"/>
          </a:xfrm>
          <a:custGeom>
            <a:avLst/>
            <a:gdLst>
              <a:gd name="T0" fmla="*/ 666599552 w 2"/>
              <a:gd name="T1" fmla="*/ 1942200361 h 6"/>
              <a:gd name="T2" fmla="*/ 333308904 w 2"/>
              <a:gd name="T3" fmla="*/ 0 h 6"/>
              <a:gd name="T4" fmla="*/ 0 w 2"/>
              <a:gd name="T5" fmla="*/ 1942200361 h 6"/>
              <a:gd name="T6" fmla="*/ 333308904 w 2"/>
              <a:gd name="T7" fmla="*/ 1942200361 h 6"/>
              <a:gd name="T8" fmla="*/ 666599552 w 2"/>
              <a:gd name="T9" fmla="*/ 1942200361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80" name="Freeform 35"/>
          <p:cNvSpPr>
            <a:spLocks/>
          </p:cNvSpPr>
          <p:nvPr/>
        </p:nvSpPr>
        <p:spPr bwMode="auto">
          <a:xfrm>
            <a:off x="1317625" y="2185987"/>
            <a:ext cx="36513" cy="107950"/>
          </a:xfrm>
          <a:custGeom>
            <a:avLst/>
            <a:gdLst>
              <a:gd name="T0" fmla="*/ 57965187 w 23"/>
              <a:gd name="T1" fmla="*/ 171370598 h 68"/>
              <a:gd name="T2" fmla="*/ 27722895 w 23"/>
              <a:gd name="T3" fmla="*/ 0 h 68"/>
              <a:gd name="T4" fmla="*/ 0 w 23"/>
              <a:gd name="T5" fmla="*/ 171370598 h 68"/>
              <a:gd name="T6" fmla="*/ 27722895 w 23"/>
              <a:gd name="T7" fmla="*/ 171370598 h 68"/>
              <a:gd name="T8" fmla="*/ 57965187 w 23"/>
              <a:gd name="T9" fmla="*/ 17137059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23" y="68"/>
                </a:moveTo>
                <a:lnTo>
                  <a:pt x="11" y="0"/>
                </a:lnTo>
                <a:lnTo>
                  <a:pt x="0" y="68"/>
                </a:lnTo>
                <a:lnTo>
                  <a:pt x="11" y="68"/>
                </a:lnTo>
                <a:lnTo>
                  <a:pt x="23" y="68"/>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81" name="Freeform 36"/>
          <p:cNvSpPr>
            <a:spLocks/>
          </p:cNvSpPr>
          <p:nvPr/>
        </p:nvSpPr>
        <p:spPr bwMode="auto">
          <a:xfrm>
            <a:off x="1317625" y="3783012"/>
            <a:ext cx="36513" cy="106363"/>
          </a:xfrm>
          <a:custGeom>
            <a:avLst/>
            <a:gdLst>
              <a:gd name="T0" fmla="*/ 0 w 2"/>
              <a:gd name="T1" fmla="*/ 0 h 6"/>
              <a:gd name="T2" fmla="*/ 333308904 w 2"/>
              <a:gd name="T3" fmla="*/ 1885514583 h 6"/>
              <a:gd name="T4" fmla="*/ 666599552 w 2"/>
              <a:gd name="T5" fmla="*/ 0 h 6"/>
              <a:gd name="T6" fmla="*/ 333308904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82" name="Freeform 37"/>
          <p:cNvSpPr>
            <a:spLocks/>
          </p:cNvSpPr>
          <p:nvPr/>
        </p:nvSpPr>
        <p:spPr bwMode="auto">
          <a:xfrm>
            <a:off x="1317625" y="3783012"/>
            <a:ext cx="36513" cy="106363"/>
          </a:xfrm>
          <a:custGeom>
            <a:avLst/>
            <a:gdLst>
              <a:gd name="T0" fmla="*/ 0 w 23"/>
              <a:gd name="T1" fmla="*/ 0 h 67"/>
              <a:gd name="T2" fmla="*/ 27722895 w 23"/>
              <a:gd name="T3" fmla="*/ 168852029 h 67"/>
              <a:gd name="T4" fmla="*/ 57965187 w 23"/>
              <a:gd name="T5" fmla="*/ 0 h 67"/>
              <a:gd name="T6" fmla="*/ 27722895 w 23"/>
              <a:gd name="T7" fmla="*/ 0 h 67"/>
              <a:gd name="T8" fmla="*/ 0 w 23"/>
              <a:gd name="T9" fmla="*/ 0 h 67"/>
              <a:gd name="T10" fmla="*/ 0 60000 65536"/>
              <a:gd name="T11" fmla="*/ 0 60000 65536"/>
              <a:gd name="T12" fmla="*/ 0 60000 65536"/>
              <a:gd name="T13" fmla="*/ 0 60000 65536"/>
              <a:gd name="T14" fmla="*/ 0 60000 65536"/>
              <a:gd name="T15" fmla="*/ 0 w 23"/>
              <a:gd name="T16" fmla="*/ 0 h 67"/>
              <a:gd name="T17" fmla="*/ 23 w 23"/>
              <a:gd name="T18" fmla="*/ 67 h 67"/>
            </a:gdLst>
            <a:ahLst/>
            <a:cxnLst>
              <a:cxn ang="T10">
                <a:pos x="T0" y="T1"/>
              </a:cxn>
              <a:cxn ang="T11">
                <a:pos x="T2" y="T3"/>
              </a:cxn>
              <a:cxn ang="T12">
                <a:pos x="T4" y="T5"/>
              </a:cxn>
              <a:cxn ang="T13">
                <a:pos x="T6" y="T7"/>
              </a:cxn>
              <a:cxn ang="T14">
                <a:pos x="T8" y="T9"/>
              </a:cxn>
            </a:cxnLst>
            <a:rect l="T15" t="T16" r="T17" b="T18"/>
            <a:pathLst>
              <a:path w="23" h="67">
                <a:moveTo>
                  <a:pt x="0" y="0"/>
                </a:moveTo>
                <a:lnTo>
                  <a:pt x="11" y="67"/>
                </a:lnTo>
                <a:lnTo>
                  <a:pt x="23"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83" name="Line 38"/>
          <p:cNvSpPr>
            <a:spLocks noChangeShapeType="1"/>
          </p:cNvSpPr>
          <p:nvPr/>
        </p:nvSpPr>
        <p:spPr bwMode="auto">
          <a:xfrm flipV="1">
            <a:off x="1335088" y="2293937"/>
            <a:ext cx="1587" cy="14890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4" name="Rectangle 39"/>
          <p:cNvSpPr>
            <a:spLocks noChangeArrowheads="1"/>
          </p:cNvSpPr>
          <p:nvPr/>
        </p:nvSpPr>
        <p:spPr bwMode="auto">
          <a:xfrm>
            <a:off x="941388" y="5056187"/>
            <a:ext cx="2222500" cy="5191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57385" name="Rectangle 40"/>
          <p:cNvSpPr>
            <a:spLocks noChangeArrowheads="1"/>
          </p:cNvSpPr>
          <p:nvPr/>
        </p:nvSpPr>
        <p:spPr bwMode="auto">
          <a:xfrm>
            <a:off x="941388" y="3925887"/>
            <a:ext cx="2222500" cy="5016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57386" name="Rectangle 41"/>
          <p:cNvSpPr>
            <a:spLocks noChangeArrowheads="1"/>
          </p:cNvSpPr>
          <p:nvPr/>
        </p:nvSpPr>
        <p:spPr bwMode="auto">
          <a:xfrm>
            <a:off x="941388" y="1612900"/>
            <a:ext cx="2222500" cy="52070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57387" name="Rectangle 42"/>
          <p:cNvSpPr>
            <a:spLocks noChangeArrowheads="1"/>
          </p:cNvSpPr>
          <p:nvPr/>
        </p:nvSpPr>
        <p:spPr bwMode="auto">
          <a:xfrm>
            <a:off x="941388" y="6184900"/>
            <a:ext cx="2222500" cy="52070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57388" name="Rectangle 43"/>
          <p:cNvSpPr>
            <a:spLocks noChangeArrowheads="1"/>
          </p:cNvSpPr>
          <p:nvPr/>
        </p:nvSpPr>
        <p:spPr bwMode="auto">
          <a:xfrm>
            <a:off x="2197100" y="2778125"/>
            <a:ext cx="1165225" cy="520700"/>
          </a:xfrm>
          <a:prstGeom prst="rect">
            <a:avLst/>
          </a:prstGeom>
          <a:noFill/>
          <a:ln w="17526">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57389" name="Text Box 44"/>
          <p:cNvSpPr txBox="1">
            <a:spLocks noChangeArrowheads="1"/>
          </p:cNvSpPr>
          <p:nvPr/>
        </p:nvSpPr>
        <p:spPr bwMode="auto">
          <a:xfrm>
            <a:off x="4343400" y="1502688"/>
            <a:ext cx="3997325"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i="1" dirty="0">
                <a:solidFill>
                  <a:schemeClr val="accent2"/>
                </a:solidFill>
                <a:latin typeface="Corbel" panose="020B0503020204020204" pitchFamily="34" charset="0"/>
              </a:rPr>
              <a:t>Memory management unit (MMU) translates</a:t>
            </a:r>
          </a:p>
          <a:p>
            <a:pPr eaLnBrk="1" hangingPunct="1"/>
            <a:r>
              <a:rPr lang="en-US" altLang="en-US" i="1" dirty="0">
                <a:solidFill>
                  <a:schemeClr val="accent2"/>
                </a:solidFill>
                <a:latin typeface="Corbel" panose="020B0503020204020204" pitchFamily="34" charset="0"/>
              </a:rPr>
              <a:t>virtual addresses into physical addresses. </a:t>
            </a:r>
          </a:p>
          <a:p>
            <a:pPr eaLnBrk="1" hangingPunct="1">
              <a:buFontTx/>
              <a:buChar char="•"/>
            </a:pPr>
            <a:r>
              <a:rPr lang="en-US" altLang="en-US" i="1" dirty="0">
                <a:solidFill>
                  <a:schemeClr val="accent2"/>
                </a:solidFill>
                <a:latin typeface="Corbel" panose="020B0503020204020204" pitchFamily="34" charset="0"/>
              </a:rPr>
              <a:t>If the desired data or instructions are in the</a:t>
            </a:r>
          </a:p>
          <a:p>
            <a:pPr eaLnBrk="1" hangingPunct="1"/>
            <a:r>
              <a:rPr lang="en-US" altLang="en-US" i="1" dirty="0">
                <a:solidFill>
                  <a:schemeClr val="accent2"/>
                </a:solidFill>
                <a:latin typeface="Corbel" panose="020B0503020204020204" pitchFamily="34" charset="0"/>
              </a:rPr>
              <a:t> main memory they are fetched as described </a:t>
            </a:r>
          </a:p>
          <a:p>
            <a:pPr eaLnBrk="1" hangingPunct="1"/>
            <a:r>
              <a:rPr lang="en-US" altLang="en-US" i="1" dirty="0">
                <a:solidFill>
                  <a:schemeClr val="accent2"/>
                </a:solidFill>
                <a:latin typeface="Corbel" panose="020B0503020204020204" pitchFamily="34" charset="0"/>
              </a:rPr>
              <a:t> previously.</a:t>
            </a:r>
          </a:p>
          <a:p>
            <a:pPr eaLnBrk="1" hangingPunct="1">
              <a:buFontTx/>
              <a:buChar char="•"/>
            </a:pPr>
            <a:r>
              <a:rPr lang="en-US" altLang="en-US" i="1" dirty="0">
                <a:solidFill>
                  <a:schemeClr val="accent2"/>
                </a:solidFill>
                <a:latin typeface="Corbel" panose="020B0503020204020204" pitchFamily="34" charset="0"/>
              </a:rPr>
              <a:t>If the desired data or instructions are not in </a:t>
            </a:r>
          </a:p>
          <a:p>
            <a:pPr eaLnBrk="1" hangingPunct="1"/>
            <a:r>
              <a:rPr lang="en-US" altLang="en-US" i="1" dirty="0">
                <a:solidFill>
                  <a:schemeClr val="accent2"/>
                </a:solidFill>
                <a:latin typeface="Corbel" panose="020B0503020204020204" pitchFamily="34" charset="0"/>
              </a:rPr>
              <a:t> the main memory, they must be transferred </a:t>
            </a:r>
          </a:p>
          <a:p>
            <a:pPr eaLnBrk="1" hangingPunct="1"/>
            <a:r>
              <a:rPr lang="en-US" altLang="en-US" i="1" dirty="0">
                <a:solidFill>
                  <a:schemeClr val="accent2"/>
                </a:solidFill>
                <a:latin typeface="Corbel" panose="020B0503020204020204" pitchFamily="34" charset="0"/>
              </a:rPr>
              <a:t> from secondary storage to the main memory.</a:t>
            </a:r>
          </a:p>
          <a:p>
            <a:pPr eaLnBrk="1" hangingPunct="1">
              <a:buFontTx/>
              <a:buChar char="•"/>
            </a:pPr>
            <a:r>
              <a:rPr lang="en-US" altLang="en-US" i="1" dirty="0">
                <a:solidFill>
                  <a:schemeClr val="accent2"/>
                </a:solidFill>
                <a:latin typeface="Corbel" panose="020B0503020204020204" pitchFamily="34" charset="0"/>
              </a:rPr>
              <a:t>MMU causes the operating system to bring </a:t>
            </a:r>
          </a:p>
          <a:p>
            <a:pPr eaLnBrk="1" hangingPunct="1"/>
            <a:r>
              <a:rPr lang="en-US" altLang="en-US" i="1" dirty="0">
                <a:solidFill>
                  <a:schemeClr val="accent2"/>
                </a:solidFill>
                <a:latin typeface="Corbel" panose="020B0503020204020204" pitchFamily="34" charset="0"/>
              </a:rPr>
              <a:t> the data from the secondary storage into the </a:t>
            </a:r>
          </a:p>
          <a:p>
            <a:pPr eaLnBrk="1" hangingPunct="1"/>
            <a:r>
              <a:rPr lang="en-US" altLang="en-US" i="1" dirty="0">
                <a:solidFill>
                  <a:schemeClr val="accent2"/>
                </a:solidFill>
                <a:latin typeface="Corbel" panose="020B0503020204020204" pitchFamily="34" charset="0"/>
              </a:rPr>
              <a:t> main memory.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chemeClr val="accent1">
                    <a:satMod val="150000"/>
                  </a:schemeClr>
                </a:solidFill>
              </a:rPr>
              <a:t>Internal organization of memory chips</a:t>
            </a:r>
          </a:p>
        </p:txBody>
      </p:sp>
      <p:sp>
        <p:nvSpPr>
          <p:cNvPr id="13315" name="Content Placeholder 2"/>
          <p:cNvSpPr>
            <a:spLocks noGrp="1"/>
          </p:cNvSpPr>
          <p:nvPr>
            <p:ph idx="1"/>
          </p:nvPr>
        </p:nvSpPr>
        <p:spPr/>
        <p:txBody>
          <a:bodyPr/>
          <a:lstStyle/>
          <a:p>
            <a:pPr eaLnBrk="1" hangingPunct="1"/>
            <a:r>
              <a:rPr lang="en-US" altLang="en-US" sz="2200" dirty="0"/>
              <a:t>Each memory cell can hold one bit of information.</a:t>
            </a:r>
          </a:p>
          <a:p>
            <a:pPr eaLnBrk="1" hangingPunct="1"/>
            <a:r>
              <a:rPr lang="en-US" altLang="en-US" sz="2200" dirty="0"/>
              <a:t>Memory cells are organized in the form of an array. </a:t>
            </a:r>
          </a:p>
          <a:p>
            <a:pPr eaLnBrk="1" hangingPunct="1"/>
            <a:r>
              <a:rPr lang="en-US" altLang="en-US" sz="2200" dirty="0"/>
              <a:t>One row is one memory word. </a:t>
            </a:r>
          </a:p>
          <a:p>
            <a:pPr eaLnBrk="1" hangingPunct="1"/>
            <a:r>
              <a:rPr lang="en-US" altLang="en-US" sz="2200" dirty="0"/>
              <a:t>All cells of a row are connected to a common line, known as the “word line”. </a:t>
            </a:r>
          </a:p>
          <a:p>
            <a:pPr eaLnBrk="1" hangingPunct="1"/>
            <a:r>
              <a:rPr lang="en-US" altLang="en-US" sz="2200" dirty="0"/>
              <a:t>Word line is connected to the address decoder.</a:t>
            </a:r>
          </a:p>
          <a:p>
            <a:pPr eaLnBrk="1" hangingPunct="1"/>
            <a:r>
              <a:rPr lang="en-US" altLang="en-US" sz="2200" dirty="0"/>
              <a:t>Sense/write circuits are connected to the data input/output lines of the memory chip.</a:t>
            </a:r>
            <a:endParaRPr lang="en-US" altLang="en-US" sz="4800" dirty="0"/>
          </a:p>
          <a:p>
            <a:pPr eaLnBrk="1" hangingPunct="1">
              <a:buFont typeface="Wingdings 2" panose="05020102010507070707" pitchFamily="18" charset="2"/>
              <a:buNone/>
            </a:pPr>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E523CDE2-D249-467D-B047-C5727EF66328}" type="slidenum">
              <a:rPr lang="en-US" altLang="en-US">
                <a:solidFill>
                  <a:srgbClr val="3F3F3F"/>
                </a:solidFill>
                <a:latin typeface="Corbel" panose="020B0503020204020204" pitchFamily="34" charset="0"/>
              </a:rPr>
              <a:pPr algn="l" eaLnBrk="1" hangingPunct="1"/>
              <a:t>50</a:t>
            </a:fld>
            <a:endParaRPr lang="en-US" altLang="en-US">
              <a:solidFill>
                <a:srgbClr val="3F3F3F"/>
              </a:solidFill>
              <a:latin typeface="Corbel" panose="020B0503020204020204" pitchFamily="34" charset="0"/>
            </a:endParaRPr>
          </a:p>
        </p:txBody>
      </p:sp>
      <p:sp>
        <p:nvSpPr>
          <p:cNvPr id="447490"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Address translation</a:t>
            </a:r>
          </a:p>
        </p:txBody>
      </p:sp>
      <p:sp>
        <p:nvSpPr>
          <p:cNvPr id="447491" name="Rectangle 3"/>
          <p:cNvSpPr>
            <a:spLocks noGrp="1" noChangeArrowheads="1"/>
          </p:cNvSpPr>
          <p:nvPr>
            <p:ph type="body" idx="1"/>
          </p:nvPr>
        </p:nvSpPr>
        <p:spPr/>
        <p:txBody>
          <a:bodyPr rtlCol="0">
            <a:normAutofit fontScale="92500" lnSpcReduction="20000"/>
          </a:bodyPr>
          <a:lstStyle/>
          <a:p>
            <a:pPr marL="438912" indent="-320040" eaLnBrk="1" fontAlgn="auto" hangingPunct="1">
              <a:spcBef>
                <a:spcPts val="0"/>
              </a:spcBef>
              <a:spcAft>
                <a:spcPts val="0"/>
              </a:spcAft>
              <a:buFont typeface="Wingdings 2"/>
              <a:buChar char=""/>
              <a:defRPr/>
            </a:pPr>
            <a:r>
              <a:rPr lang="en-US" dirty="0"/>
              <a:t>Assume that </a:t>
            </a:r>
            <a:r>
              <a:rPr lang="en-US" dirty="0">
                <a:solidFill>
                  <a:schemeClr val="accent2"/>
                </a:solidFill>
              </a:rPr>
              <a:t>program and data are composed of fixed-length units called pages.</a:t>
            </a:r>
            <a:r>
              <a:rPr lang="en-US" dirty="0"/>
              <a:t> </a:t>
            </a:r>
          </a:p>
          <a:p>
            <a:pPr marL="438912" indent="-320040" eaLnBrk="1" fontAlgn="auto" hangingPunct="1">
              <a:spcBef>
                <a:spcPts val="0"/>
              </a:spcBef>
              <a:spcAft>
                <a:spcPts val="0"/>
              </a:spcAft>
              <a:buFont typeface="Wingdings 2"/>
              <a:buChar char=""/>
              <a:defRPr/>
            </a:pPr>
            <a:r>
              <a:rPr lang="en-US" dirty="0">
                <a:solidFill>
                  <a:schemeClr val="accent2"/>
                </a:solidFill>
              </a:rPr>
              <a:t>A page consists of a block of words that occupy contiguous locations in the main memory</a:t>
            </a:r>
            <a:r>
              <a:rPr lang="en-US" dirty="0"/>
              <a:t>.</a:t>
            </a:r>
          </a:p>
          <a:p>
            <a:pPr marL="438912" indent="-320040" eaLnBrk="1" fontAlgn="auto" hangingPunct="1">
              <a:spcBef>
                <a:spcPts val="0"/>
              </a:spcBef>
              <a:spcAft>
                <a:spcPts val="0"/>
              </a:spcAft>
              <a:buFont typeface="Wingdings 2"/>
              <a:buChar char=""/>
              <a:defRPr/>
            </a:pPr>
            <a:r>
              <a:rPr lang="en-US" dirty="0">
                <a:solidFill>
                  <a:schemeClr val="accent2"/>
                </a:solidFill>
              </a:rPr>
              <a:t>Page is a basic unit of information that is transferred between secondary storage and main memory.</a:t>
            </a:r>
            <a:r>
              <a:rPr lang="en-US" dirty="0"/>
              <a:t> </a:t>
            </a:r>
          </a:p>
          <a:p>
            <a:pPr marL="438912" indent="-320040" eaLnBrk="1" fontAlgn="auto" hangingPunct="1">
              <a:spcBef>
                <a:spcPts val="0"/>
              </a:spcBef>
              <a:spcAft>
                <a:spcPts val="0"/>
              </a:spcAft>
              <a:buFont typeface="Wingdings 2"/>
              <a:buChar char=""/>
              <a:defRPr/>
            </a:pPr>
            <a:r>
              <a:rPr lang="en-US" dirty="0">
                <a:solidFill>
                  <a:schemeClr val="accent2"/>
                </a:solidFill>
              </a:rPr>
              <a:t>Size of a page commonly ranges from 2K to 16K bytes.</a:t>
            </a:r>
            <a:r>
              <a:rPr lang="en-US" dirty="0"/>
              <a:t> </a:t>
            </a:r>
          </a:p>
          <a:p>
            <a:pPr marL="731520" lvl="1" indent="-274320" eaLnBrk="1" fontAlgn="auto" hangingPunct="1">
              <a:spcAft>
                <a:spcPts val="0"/>
              </a:spcAft>
              <a:buFont typeface="Wingdings"/>
              <a:buChar char=""/>
              <a:defRPr/>
            </a:pPr>
            <a:r>
              <a:rPr lang="en-US" sz="1800" dirty="0"/>
              <a:t>Pages should not be too small, because the access time of a secondary storage device is much larger than the main memory. </a:t>
            </a:r>
          </a:p>
          <a:p>
            <a:pPr marL="731520" lvl="1" indent="-274320" eaLnBrk="1" fontAlgn="auto" hangingPunct="1">
              <a:spcAft>
                <a:spcPts val="0"/>
              </a:spcAft>
              <a:buFont typeface="Wingdings"/>
              <a:buChar char=""/>
              <a:defRPr/>
            </a:pPr>
            <a:r>
              <a:rPr lang="en-US" sz="1800" dirty="0"/>
              <a:t>Pages should not be too large, else a large portion of the page may not be used, and it will occupy valuable space in the main memory.</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37D730FA-2CA1-4570-9256-EC45EC0AC791}" type="slidenum">
              <a:rPr lang="en-US" altLang="en-US">
                <a:solidFill>
                  <a:srgbClr val="3F3F3F"/>
                </a:solidFill>
                <a:latin typeface="Corbel" panose="020B0503020204020204" pitchFamily="34" charset="0"/>
              </a:rPr>
              <a:pPr algn="l" eaLnBrk="1" hangingPunct="1"/>
              <a:t>51</a:t>
            </a:fld>
            <a:endParaRPr lang="en-US" altLang="en-US">
              <a:solidFill>
                <a:srgbClr val="3F3F3F"/>
              </a:solidFill>
              <a:latin typeface="Corbel" panose="020B0503020204020204" pitchFamily="34" charset="0"/>
            </a:endParaRPr>
          </a:p>
        </p:txBody>
      </p:sp>
      <p:sp>
        <p:nvSpPr>
          <p:cNvPr id="448514"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59396" name="Rectangle 3"/>
          <p:cNvSpPr>
            <a:spLocks noGrp="1" noChangeArrowheads="1"/>
          </p:cNvSpPr>
          <p:nvPr>
            <p:ph type="body" idx="1"/>
          </p:nvPr>
        </p:nvSpPr>
        <p:spPr/>
        <p:txBody>
          <a:bodyPr/>
          <a:lstStyle/>
          <a:p>
            <a:pPr eaLnBrk="1" hangingPunct="1"/>
            <a:r>
              <a:rPr lang="en-US" altLang="en-US">
                <a:solidFill>
                  <a:schemeClr val="accent2"/>
                </a:solidFill>
              </a:rPr>
              <a:t>Concepts of virtual memory are similar to the concepts of cache memory. </a:t>
            </a:r>
          </a:p>
          <a:p>
            <a:pPr eaLnBrk="1" hangingPunct="1"/>
            <a:r>
              <a:rPr lang="en-US" altLang="en-US">
                <a:solidFill>
                  <a:schemeClr val="accent2"/>
                </a:solidFill>
              </a:rPr>
              <a:t>Cache memory:</a:t>
            </a:r>
            <a:endParaRPr lang="en-US" altLang="en-US"/>
          </a:p>
          <a:p>
            <a:pPr lvl="1" eaLnBrk="1" hangingPunct="1"/>
            <a:r>
              <a:rPr lang="en-US" altLang="en-US" sz="1800"/>
              <a:t>Introduced to bridge the speed gap between the processor and the main memory.</a:t>
            </a:r>
          </a:p>
          <a:p>
            <a:pPr lvl="1" eaLnBrk="1" hangingPunct="1"/>
            <a:r>
              <a:rPr lang="en-US" altLang="en-US" sz="1800"/>
              <a:t>Implemented in hardware.</a:t>
            </a:r>
          </a:p>
          <a:p>
            <a:pPr eaLnBrk="1" hangingPunct="1"/>
            <a:r>
              <a:rPr lang="en-US" altLang="en-US">
                <a:solidFill>
                  <a:schemeClr val="accent2"/>
                </a:solidFill>
              </a:rPr>
              <a:t>Virtual memory:</a:t>
            </a:r>
            <a:endParaRPr lang="en-US" altLang="en-US"/>
          </a:p>
          <a:p>
            <a:pPr lvl="1" eaLnBrk="1" hangingPunct="1"/>
            <a:r>
              <a:rPr lang="en-US" altLang="en-US" sz="1800"/>
              <a:t>Introduced to bridge the speed gap between the main memory and secondary storage. </a:t>
            </a:r>
          </a:p>
          <a:p>
            <a:pPr lvl="1" eaLnBrk="1" hangingPunct="1"/>
            <a:r>
              <a:rPr lang="en-US" altLang="en-US" sz="1800"/>
              <a:t>Implemented in part by software.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5A6EB407-18CE-458B-8473-6A7ABF38AF23}" type="slidenum">
              <a:rPr lang="en-US" altLang="en-US">
                <a:solidFill>
                  <a:srgbClr val="3F3F3F"/>
                </a:solidFill>
                <a:latin typeface="Corbel" panose="020B0503020204020204" pitchFamily="34" charset="0"/>
              </a:rPr>
              <a:pPr algn="l" eaLnBrk="1" hangingPunct="1"/>
              <a:t>52</a:t>
            </a:fld>
            <a:endParaRPr lang="en-US" altLang="en-US">
              <a:solidFill>
                <a:srgbClr val="3F3F3F"/>
              </a:solidFill>
              <a:latin typeface="Corbel" panose="020B0503020204020204" pitchFamily="34" charset="0"/>
            </a:endParaRPr>
          </a:p>
        </p:txBody>
      </p:sp>
      <p:sp>
        <p:nvSpPr>
          <p:cNvPr id="449538"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449539" name="Rectangle 3"/>
          <p:cNvSpPr>
            <a:spLocks noGrp="1" noChangeArrowheads="1"/>
          </p:cNvSpPr>
          <p:nvPr>
            <p:ph type="body" idx="1"/>
          </p:nvPr>
        </p:nvSpPr>
        <p:spPr/>
        <p:txBody>
          <a:bodyPr rtlCol="0">
            <a:normAutofit fontScale="85000" lnSpcReduction="20000"/>
          </a:bodyPr>
          <a:lstStyle/>
          <a:p>
            <a:pPr marL="438912" indent="-320040" eaLnBrk="1" fontAlgn="auto" hangingPunct="1">
              <a:spcBef>
                <a:spcPts val="0"/>
              </a:spcBef>
              <a:spcAft>
                <a:spcPts val="0"/>
              </a:spcAft>
              <a:buFont typeface="Wingdings 2"/>
              <a:buChar char=""/>
              <a:defRPr/>
            </a:pPr>
            <a:r>
              <a:rPr lang="en-US">
                <a:solidFill>
                  <a:schemeClr val="accent2"/>
                </a:solidFill>
              </a:rPr>
              <a:t>Each virtual or logical address generated by a processor is interpreted as a virtual page number (high-order bits) plus an offset (low-order bits) that specifies the location of a particular byte within that page.</a:t>
            </a:r>
          </a:p>
          <a:p>
            <a:pPr marL="438912" indent="-320040" eaLnBrk="1" fontAlgn="auto" hangingPunct="1">
              <a:spcBef>
                <a:spcPts val="0"/>
              </a:spcBef>
              <a:spcAft>
                <a:spcPts val="0"/>
              </a:spcAft>
              <a:buFont typeface="Wingdings 2"/>
              <a:buChar char=""/>
              <a:defRPr/>
            </a:pPr>
            <a:r>
              <a:rPr lang="en-US">
                <a:solidFill>
                  <a:schemeClr val="accent2"/>
                </a:solidFill>
              </a:rPr>
              <a:t>Information about the main memory location of each page is kept in the </a:t>
            </a:r>
            <a:r>
              <a:rPr lang="en-US" u="sng">
                <a:solidFill>
                  <a:schemeClr val="accent2"/>
                </a:solidFill>
              </a:rPr>
              <a:t>page table</a:t>
            </a:r>
            <a:r>
              <a:rPr lang="en-US">
                <a:solidFill>
                  <a:schemeClr val="accent2"/>
                </a:solidFill>
              </a:rPr>
              <a:t>.</a:t>
            </a:r>
            <a:endParaRPr lang="en-US"/>
          </a:p>
          <a:p>
            <a:pPr marL="731520" lvl="1" indent="-274320" eaLnBrk="1" fontAlgn="auto" hangingPunct="1">
              <a:spcAft>
                <a:spcPts val="0"/>
              </a:spcAft>
              <a:buFont typeface="Wingdings"/>
              <a:buChar char=""/>
              <a:defRPr/>
            </a:pPr>
            <a:r>
              <a:rPr lang="en-US" sz="1800"/>
              <a:t>Main memory address where the page is stored. </a:t>
            </a:r>
          </a:p>
          <a:p>
            <a:pPr marL="731520" lvl="1" indent="-274320" eaLnBrk="1" fontAlgn="auto" hangingPunct="1">
              <a:spcAft>
                <a:spcPts val="0"/>
              </a:spcAft>
              <a:buFont typeface="Wingdings"/>
              <a:buChar char=""/>
              <a:defRPr/>
            </a:pPr>
            <a:r>
              <a:rPr lang="en-US" sz="1800"/>
              <a:t>Current status of the page.</a:t>
            </a:r>
            <a:r>
              <a:rPr lang="en-US"/>
              <a:t> </a:t>
            </a:r>
          </a:p>
          <a:p>
            <a:pPr marL="438912" indent="-320040" eaLnBrk="1" fontAlgn="auto" hangingPunct="1">
              <a:spcBef>
                <a:spcPts val="0"/>
              </a:spcBef>
              <a:spcAft>
                <a:spcPts val="0"/>
              </a:spcAft>
              <a:buFont typeface="Wingdings 2"/>
              <a:buChar char=""/>
              <a:defRPr/>
            </a:pPr>
            <a:r>
              <a:rPr lang="en-US">
                <a:solidFill>
                  <a:schemeClr val="accent2"/>
                </a:solidFill>
              </a:rPr>
              <a:t>Area of the main memory that can hold a page is called as </a:t>
            </a:r>
            <a:r>
              <a:rPr lang="en-US" u="sng">
                <a:solidFill>
                  <a:schemeClr val="accent2"/>
                </a:solidFill>
              </a:rPr>
              <a:t>page frame</a:t>
            </a:r>
            <a:r>
              <a:rPr lang="en-US">
                <a:solidFill>
                  <a:schemeClr val="accent2"/>
                </a:solidFill>
              </a:rPr>
              <a:t>.</a:t>
            </a:r>
            <a:endParaRPr lang="en-US"/>
          </a:p>
          <a:p>
            <a:pPr marL="438912" indent="-320040" eaLnBrk="1" fontAlgn="auto" hangingPunct="1">
              <a:spcBef>
                <a:spcPts val="0"/>
              </a:spcBef>
              <a:spcAft>
                <a:spcPts val="0"/>
              </a:spcAft>
              <a:buFont typeface="Wingdings 2"/>
              <a:buChar char=""/>
              <a:defRPr/>
            </a:pPr>
            <a:r>
              <a:rPr lang="en-US">
                <a:solidFill>
                  <a:schemeClr val="accent2"/>
                </a:solidFill>
              </a:rPr>
              <a:t>Starting address of the page table is kept in a </a:t>
            </a:r>
            <a:r>
              <a:rPr lang="en-US" u="sng">
                <a:solidFill>
                  <a:schemeClr val="accent2"/>
                </a:solidFill>
              </a:rPr>
              <a:t>page table base register</a:t>
            </a:r>
            <a:r>
              <a:rPr lang="en-US" u="sng"/>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1952A778-A0AB-4368-8A7E-31EEA1443EF0}" type="slidenum">
              <a:rPr lang="en-US" altLang="en-US">
                <a:solidFill>
                  <a:srgbClr val="3F3F3F"/>
                </a:solidFill>
                <a:latin typeface="Corbel" panose="020B0503020204020204" pitchFamily="34" charset="0"/>
              </a:rPr>
              <a:pPr algn="l" eaLnBrk="1" hangingPunct="1"/>
              <a:t>53</a:t>
            </a:fld>
            <a:endParaRPr lang="en-US" altLang="en-US">
              <a:solidFill>
                <a:srgbClr val="3F3F3F"/>
              </a:solidFill>
              <a:latin typeface="Corbel" panose="020B0503020204020204" pitchFamily="34" charset="0"/>
            </a:endParaRPr>
          </a:p>
        </p:txBody>
      </p:sp>
      <p:sp>
        <p:nvSpPr>
          <p:cNvPr id="45158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61444" name="Rectangle 3"/>
          <p:cNvSpPr>
            <a:spLocks noGrp="1" noChangeArrowheads="1"/>
          </p:cNvSpPr>
          <p:nvPr>
            <p:ph type="body" idx="1"/>
          </p:nvPr>
        </p:nvSpPr>
        <p:spPr/>
        <p:txBody>
          <a:bodyPr/>
          <a:lstStyle/>
          <a:p>
            <a:pPr eaLnBrk="1" hangingPunct="1"/>
            <a:r>
              <a:rPr lang="en-US" altLang="en-US" dirty="0">
                <a:solidFill>
                  <a:schemeClr val="accent2"/>
                </a:solidFill>
              </a:rPr>
              <a:t>Virtual page number generated by the processor is added to the contents of the page table base register.</a:t>
            </a:r>
            <a:r>
              <a:rPr lang="en-US" altLang="en-US" dirty="0"/>
              <a:t> </a:t>
            </a:r>
          </a:p>
          <a:p>
            <a:pPr lvl="1" eaLnBrk="1" hangingPunct="1"/>
            <a:r>
              <a:rPr lang="en-US" altLang="en-US" sz="1800" dirty="0"/>
              <a:t>This provides the address of the corresponding entry in the page table.</a:t>
            </a:r>
            <a:r>
              <a:rPr lang="en-US" altLang="en-US" dirty="0"/>
              <a:t> </a:t>
            </a:r>
          </a:p>
          <a:p>
            <a:pPr eaLnBrk="1" hangingPunct="1"/>
            <a:r>
              <a:rPr lang="en-US" altLang="en-US" dirty="0">
                <a:solidFill>
                  <a:schemeClr val="accent2"/>
                </a:solidFill>
              </a:rPr>
              <a:t>The contents of this location in the page table give the starting address of the page if the page is currently in the main memory.</a:t>
            </a:r>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lide Number Placeholder 3"/>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947F70E4-04D7-40A4-A8CD-2AD9292FB7B2}" type="slidenum">
              <a:rPr lang="en-US" altLang="en-US">
                <a:solidFill>
                  <a:srgbClr val="3F3F3F"/>
                </a:solidFill>
                <a:latin typeface="Corbel" panose="020B0503020204020204" pitchFamily="34" charset="0"/>
              </a:rPr>
              <a:pPr algn="l" eaLnBrk="1" hangingPunct="1"/>
              <a:t>54</a:t>
            </a:fld>
            <a:endParaRPr lang="en-US" altLang="en-US">
              <a:solidFill>
                <a:srgbClr val="3F3F3F"/>
              </a:solidFill>
              <a:latin typeface="Corbel" panose="020B0503020204020204" pitchFamily="34" charset="0"/>
            </a:endParaRPr>
          </a:p>
        </p:txBody>
      </p:sp>
      <p:sp>
        <p:nvSpPr>
          <p:cNvPr id="452610" name="Rectangle 2"/>
          <p:cNvSpPr>
            <a:spLocks noGrp="1" noChangeArrowheads="1"/>
          </p:cNvSpPr>
          <p:nvPr>
            <p:ph type="title"/>
          </p:nvPr>
        </p:nvSpPr>
        <p:spPr>
          <a:xfrm>
            <a:off x="457200" y="152400"/>
            <a:ext cx="8229600" cy="1251062"/>
          </a:xfrm>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62468" name="Rectangle 4"/>
          <p:cNvSpPr>
            <a:spLocks noChangeArrowheads="1"/>
          </p:cNvSpPr>
          <p:nvPr/>
        </p:nvSpPr>
        <p:spPr bwMode="auto">
          <a:xfrm>
            <a:off x="3838575" y="5653087"/>
            <a:ext cx="630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Page frame</a:t>
            </a:r>
            <a:endParaRPr lang="en-CA" altLang="en-US" sz="2400">
              <a:latin typeface="Corbel" panose="020B0503020204020204" pitchFamily="34" charset="0"/>
            </a:endParaRPr>
          </a:p>
        </p:txBody>
      </p:sp>
      <p:sp>
        <p:nvSpPr>
          <p:cNvPr id="62469" name="Rectangle 5"/>
          <p:cNvSpPr>
            <a:spLocks noChangeArrowheads="1"/>
          </p:cNvSpPr>
          <p:nvPr/>
        </p:nvSpPr>
        <p:spPr bwMode="auto">
          <a:xfrm>
            <a:off x="5718175" y="1581150"/>
            <a:ext cx="17192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Virtual address from processor</a:t>
            </a:r>
            <a:endParaRPr lang="en-CA" altLang="en-US" sz="2400">
              <a:latin typeface="Corbel" panose="020B0503020204020204" pitchFamily="34" charset="0"/>
            </a:endParaRPr>
          </a:p>
        </p:txBody>
      </p:sp>
      <p:sp>
        <p:nvSpPr>
          <p:cNvPr id="62470" name="Rectangle 6"/>
          <p:cNvSpPr>
            <a:spLocks noChangeArrowheads="1"/>
          </p:cNvSpPr>
          <p:nvPr/>
        </p:nvSpPr>
        <p:spPr bwMode="auto">
          <a:xfrm>
            <a:off x="3852863" y="5775325"/>
            <a:ext cx="6064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in memory</a:t>
            </a:r>
            <a:endParaRPr lang="en-CA" altLang="en-US" sz="2400">
              <a:latin typeface="Corbel" panose="020B0503020204020204" pitchFamily="34" charset="0"/>
            </a:endParaRPr>
          </a:p>
        </p:txBody>
      </p:sp>
      <p:sp>
        <p:nvSpPr>
          <p:cNvPr id="62471" name="Freeform 7"/>
          <p:cNvSpPr>
            <a:spLocks/>
          </p:cNvSpPr>
          <p:nvPr/>
        </p:nvSpPr>
        <p:spPr bwMode="auto">
          <a:xfrm>
            <a:off x="5035550" y="6081712"/>
            <a:ext cx="1765300" cy="92075"/>
          </a:xfrm>
          <a:custGeom>
            <a:avLst/>
            <a:gdLst>
              <a:gd name="T0" fmla="*/ 2147483647 w 115"/>
              <a:gd name="T1" fmla="*/ 0 h 6"/>
              <a:gd name="T2" fmla="*/ 2147483647 w 115"/>
              <a:gd name="T3" fmla="*/ 1412967635 h 6"/>
              <a:gd name="T4" fmla="*/ 2147483647 w 115"/>
              <a:gd name="T5" fmla="*/ 1412967635 h 6"/>
              <a:gd name="T6" fmla="*/ 1413821199 w 115"/>
              <a:gd name="T7" fmla="*/ 1412967635 h 6"/>
              <a:gd name="T8" fmla="*/ 0 w 115"/>
              <a:gd name="T9" fmla="*/ 1412967635 h 6"/>
              <a:gd name="T10" fmla="*/ 0 w 115"/>
              <a:gd name="T11" fmla="*/ 0 h 6"/>
              <a:gd name="T12" fmla="*/ 0 60000 65536"/>
              <a:gd name="T13" fmla="*/ 0 60000 65536"/>
              <a:gd name="T14" fmla="*/ 0 60000 65536"/>
              <a:gd name="T15" fmla="*/ 0 60000 65536"/>
              <a:gd name="T16" fmla="*/ 0 60000 65536"/>
              <a:gd name="T17" fmla="*/ 0 60000 65536"/>
              <a:gd name="T18" fmla="*/ 0 w 115"/>
              <a:gd name="T19" fmla="*/ 0 h 6"/>
              <a:gd name="T20" fmla="*/ 115 w 115"/>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5" h="6">
                <a:moveTo>
                  <a:pt x="115" y="0"/>
                </a:moveTo>
                <a:lnTo>
                  <a:pt x="115" y="6"/>
                </a:lnTo>
                <a:lnTo>
                  <a:pt x="109" y="6"/>
                </a:lnTo>
                <a:lnTo>
                  <a:pt x="6" y="6"/>
                </a:lnTo>
                <a:lnTo>
                  <a:pt x="0" y="6"/>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72" name="Rectangle 8"/>
          <p:cNvSpPr>
            <a:spLocks noChangeArrowheads="1"/>
          </p:cNvSpPr>
          <p:nvPr/>
        </p:nvSpPr>
        <p:spPr bwMode="auto">
          <a:xfrm>
            <a:off x="6278563" y="2014537"/>
            <a:ext cx="3476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Offset</a:t>
            </a:r>
            <a:endParaRPr lang="en-CA" altLang="en-US" sz="2400">
              <a:latin typeface="Corbel" panose="020B0503020204020204" pitchFamily="34" charset="0"/>
            </a:endParaRPr>
          </a:p>
        </p:txBody>
      </p:sp>
      <p:sp>
        <p:nvSpPr>
          <p:cNvPr id="62473" name="Rectangle 9"/>
          <p:cNvSpPr>
            <a:spLocks noChangeArrowheads="1"/>
          </p:cNvSpPr>
          <p:nvPr/>
        </p:nvSpPr>
        <p:spPr bwMode="auto">
          <a:xfrm>
            <a:off x="6278563" y="5821362"/>
            <a:ext cx="3476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Offset</a:t>
            </a:r>
            <a:endParaRPr lang="en-CA" altLang="en-US" sz="2400">
              <a:latin typeface="Corbel" panose="020B0503020204020204" pitchFamily="34" charset="0"/>
            </a:endParaRPr>
          </a:p>
        </p:txBody>
      </p:sp>
      <p:sp>
        <p:nvSpPr>
          <p:cNvPr id="62474" name="Freeform 10"/>
          <p:cNvSpPr>
            <a:spLocks/>
          </p:cNvSpPr>
          <p:nvPr/>
        </p:nvSpPr>
        <p:spPr bwMode="auto">
          <a:xfrm>
            <a:off x="4498975" y="1846262"/>
            <a:ext cx="2301875" cy="92075"/>
          </a:xfrm>
          <a:custGeom>
            <a:avLst/>
            <a:gdLst>
              <a:gd name="T0" fmla="*/ 2147483647 w 150"/>
              <a:gd name="T1" fmla="*/ 1412967635 h 6"/>
              <a:gd name="T2" fmla="*/ 2147483647 w 150"/>
              <a:gd name="T3" fmla="*/ 0 h 6"/>
              <a:gd name="T4" fmla="*/ 2147483647 w 150"/>
              <a:gd name="T5" fmla="*/ 0 h 6"/>
              <a:gd name="T6" fmla="*/ 1412967509 w 150"/>
              <a:gd name="T7" fmla="*/ 0 h 6"/>
              <a:gd name="T8" fmla="*/ 0 w 150"/>
              <a:gd name="T9" fmla="*/ 0 h 6"/>
              <a:gd name="T10" fmla="*/ 0 w 150"/>
              <a:gd name="T11" fmla="*/ 1412967635 h 6"/>
              <a:gd name="T12" fmla="*/ 0 60000 65536"/>
              <a:gd name="T13" fmla="*/ 0 60000 65536"/>
              <a:gd name="T14" fmla="*/ 0 60000 65536"/>
              <a:gd name="T15" fmla="*/ 0 60000 65536"/>
              <a:gd name="T16" fmla="*/ 0 60000 65536"/>
              <a:gd name="T17" fmla="*/ 0 60000 65536"/>
              <a:gd name="T18" fmla="*/ 0 w 150"/>
              <a:gd name="T19" fmla="*/ 0 h 6"/>
              <a:gd name="T20" fmla="*/ 150 w 150"/>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0" h="6">
                <a:moveTo>
                  <a:pt x="150" y="6"/>
                </a:moveTo>
                <a:lnTo>
                  <a:pt x="150" y="0"/>
                </a:lnTo>
                <a:lnTo>
                  <a:pt x="144" y="0"/>
                </a:lnTo>
                <a:lnTo>
                  <a:pt x="6" y="0"/>
                </a:lnTo>
                <a:lnTo>
                  <a:pt x="0" y="0"/>
                </a:lnTo>
                <a:lnTo>
                  <a:pt x="0" y="6"/>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75" name="Line 11"/>
          <p:cNvSpPr>
            <a:spLocks noChangeShapeType="1"/>
          </p:cNvSpPr>
          <p:nvPr/>
        </p:nvSpPr>
        <p:spPr bwMode="auto">
          <a:xfrm flipV="1">
            <a:off x="6094413" y="1984375"/>
            <a:ext cx="1587" cy="2603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6" name="Rectangle 12"/>
          <p:cNvSpPr>
            <a:spLocks noChangeArrowheads="1"/>
          </p:cNvSpPr>
          <p:nvPr/>
        </p:nvSpPr>
        <p:spPr bwMode="auto">
          <a:xfrm>
            <a:off x="4697413" y="2014537"/>
            <a:ext cx="11525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Virtual page number</a:t>
            </a:r>
            <a:endParaRPr lang="en-CA" altLang="en-US" sz="2400">
              <a:latin typeface="Corbel" panose="020B0503020204020204" pitchFamily="34" charset="0"/>
            </a:endParaRPr>
          </a:p>
        </p:txBody>
      </p:sp>
      <p:sp>
        <p:nvSpPr>
          <p:cNvPr id="62477" name="Rectangle 13"/>
          <p:cNvSpPr>
            <a:spLocks noChangeArrowheads="1"/>
          </p:cNvSpPr>
          <p:nvPr/>
        </p:nvSpPr>
        <p:spPr bwMode="auto">
          <a:xfrm>
            <a:off x="2027238" y="1984375"/>
            <a:ext cx="1411287" cy="2603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62478" name="Rectangle 14"/>
          <p:cNvSpPr>
            <a:spLocks noChangeArrowheads="1"/>
          </p:cNvSpPr>
          <p:nvPr/>
        </p:nvSpPr>
        <p:spPr bwMode="auto">
          <a:xfrm>
            <a:off x="2225675" y="2014537"/>
            <a:ext cx="1028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Page table address</a:t>
            </a:r>
            <a:endParaRPr lang="en-CA" altLang="en-US" sz="2400">
              <a:latin typeface="Corbel" panose="020B0503020204020204" pitchFamily="34" charset="0"/>
            </a:endParaRPr>
          </a:p>
        </p:txBody>
      </p:sp>
      <p:sp>
        <p:nvSpPr>
          <p:cNvPr id="62479" name="Rectangle 15"/>
          <p:cNvSpPr>
            <a:spLocks noChangeArrowheads="1"/>
          </p:cNvSpPr>
          <p:nvPr/>
        </p:nvSpPr>
        <p:spPr bwMode="auto">
          <a:xfrm>
            <a:off x="2087563" y="1708150"/>
            <a:ext cx="13096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Page table base register</a:t>
            </a:r>
            <a:endParaRPr lang="en-CA" altLang="en-US" sz="2400">
              <a:latin typeface="Corbel" panose="020B0503020204020204" pitchFamily="34" charset="0"/>
            </a:endParaRPr>
          </a:p>
        </p:txBody>
      </p:sp>
      <p:sp>
        <p:nvSpPr>
          <p:cNvPr id="62480" name="Line 16"/>
          <p:cNvSpPr>
            <a:spLocks noChangeShapeType="1"/>
          </p:cNvSpPr>
          <p:nvPr/>
        </p:nvSpPr>
        <p:spPr bwMode="auto">
          <a:xfrm flipV="1">
            <a:off x="6094413" y="5775325"/>
            <a:ext cx="1587" cy="2603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1" name="Rectangle 17"/>
          <p:cNvSpPr>
            <a:spLocks noChangeArrowheads="1"/>
          </p:cNvSpPr>
          <p:nvPr/>
        </p:nvSpPr>
        <p:spPr bwMode="auto">
          <a:xfrm>
            <a:off x="3132138" y="5653087"/>
            <a:ext cx="425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Control</a:t>
            </a:r>
            <a:endParaRPr lang="en-CA" altLang="en-US" sz="2400">
              <a:latin typeface="Corbel" panose="020B0503020204020204" pitchFamily="34" charset="0"/>
            </a:endParaRPr>
          </a:p>
        </p:txBody>
      </p:sp>
      <p:sp>
        <p:nvSpPr>
          <p:cNvPr id="62482" name="Rectangle 18"/>
          <p:cNvSpPr>
            <a:spLocks noChangeArrowheads="1"/>
          </p:cNvSpPr>
          <p:nvPr/>
        </p:nvSpPr>
        <p:spPr bwMode="auto">
          <a:xfrm>
            <a:off x="3240088" y="5775325"/>
            <a:ext cx="2000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bits</a:t>
            </a:r>
            <a:endParaRPr lang="en-CA" altLang="en-US" sz="2400">
              <a:latin typeface="Corbel" panose="020B0503020204020204" pitchFamily="34" charset="0"/>
            </a:endParaRPr>
          </a:p>
        </p:txBody>
      </p:sp>
      <p:sp>
        <p:nvSpPr>
          <p:cNvPr id="62483" name="Line 19"/>
          <p:cNvSpPr>
            <a:spLocks noChangeShapeType="1"/>
          </p:cNvSpPr>
          <p:nvPr/>
        </p:nvSpPr>
        <p:spPr bwMode="auto">
          <a:xfrm flipV="1">
            <a:off x="3608388" y="3303587"/>
            <a:ext cx="1587" cy="21193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4" name="Line 20"/>
          <p:cNvSpPr>
            <a:spLocks noChangeShapeType="1"/>
          </p:cNvSpPr>
          <p:nvPr/>
        </p:nvSpPr>
        <p:spPr bwMode="auto">
          <a:xfrm flipH="1">
            <a:off x="3086100" y="3303587"/>
            <a:ext cx="1597025" cy="15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5" name="Line 21"/>
          <p:cNvSpPr>
            <a:spLocks noChangeShapeType="1"/>
          </p:cNvSpPr>
          <p:nvPr/>
        </p:nvSpPr>
        <p:spPr bwMode="auto">
          <a:xfrm flipH="1">
            <a:off x="3086100" y="3565525"/>
            <a:ext cx="1597025" cy="15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6" name="Line 22"/>
          <p:cNvSpPr>
            <a:spLocks noChangeShapeType="1"/>
          </p:cNvSpPr>
          <p:nvPr/>
        </p:nvSpPr>
        <p:spPr bwMode="auto">
          <a:xfrm flipH="1">
            <a:off x="3086100" y="3825875"/>
            <a:ext cx="1597025" cy="15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7" name="Line 23"/>
          <p:cNvSpPr>
            <a:spLocks noChangeShapeType="1"/>
          </p:cNvSpPr>
          <p:nvPr/>
        </p:nvSpPr>
        <p:spPr bwMode="auto">
          <a:xfrm flipH="1">
            <a:off x="3086100" y="4362450"/>
            <a:ext cx="1597025" cy="15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8" name="Line 24"/>
          <p:cNvSpPr>
            <a:spLocks noChangeShapeType="1"/>
          </p:cNvSpPr>
          <p:nvPr/>
        </p:nvSpPr>
        <p:spPr bwMode="auto">
          <a:xfrm flipH="1">
            <a:off x="3086100" y="4624387"/>
            <a:ext cx="1597025" cy="15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9" name="Line 25"/>
          <p:cNvSpPr>
            <a:spLocks noChangeShapeType="1"/>
          </p:cNvSpPr>
          <p:nvPr/>
        </p:nvSpPr>
        <p:spPr bwMode="auto">
          <a:xfrm flipH="1">
            <a:off x="3086100" y="5160962"/>
            <a:ext cx="1597025" cy="15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0" name="Freeform 26"/>
          <p:cNvSpPr>
            <a:spLocks/>
          </p:cNvSpPr>
          <p:nvPr/>
        </p:nvSpPr>
        <p:spPr bwMode="auto">
          <a:xfrm>
            <a:off x="3086100" y="3303587"/>
            <a:ext cx="1597025" cy="2119313"/>
          </a:xfrm>
          <a:custGeom>
            <a:avLst/>
            <a:gdLst>
              <a:gd name="T0" fmla="*/ 2147483647 w 104"/>
              <a:gd name="T1" fmla="*/ 2147483647 h 138"/>
              <a:gd name="T2" fmla="*/ 0 w 104"/>
              <a:gd name="T3" fmla="*/ 2147483647 h 138"/>
              <a:gd name="T4" fmla="*/ 0 w 104"/>
              <a:gd name="T5" fmla="*/ 2147483647 h 138"/>
              <a:gd name="T6" fmla="*/ 0 w 104"/>
              <a:gd name="T7" fmla="*/ 0 h 138"/>
              <a:gd name="T8" fmla="*/ 0 60000 65536"/>
              <a:gd name="T9" fmla="*/ 0 60000 65536"/>
              <a:gd name="T10" fmla="*/ 0 60000 65536"/>
              <a:gd name="T11" fmla="*/ 0 60000 65536"/>
              <a:gd name="T12" fmla="*/ 0 w 104"/>
              <a:gd name="T13" fmla="*/ 0 h 138"/>
              <a:gd name="T14" fmla="*/ 104 w 104"/>
              <a:gd name="T15" fmla="*/ 138 h 138"/>
            </a:gdLst>
            <a:ahLst/>
            <a:cxnLst>
              <a:cxn ang="T8">
                <a:pos x="T0" y="T1"/>
              </a:cxn>
              <a:cxn ang="T9">
                <a:pos x="T2" y="T3"/>
              </a:cxn>
              <a:cxn ang="T10">
                <a:pos x="T4" y="T5"/>
              </a:cxn>
              <a:cxn ang="T11">
                <a:pos x="T6" y="T7"/>
              </a:cxn>
            </a:cxnLst>
            <a:rect l="T12" t="T13" r="T14" b="T15"/>
            <a:pathLst>
              <a:path w="104" h="138">
                <a:moveTo>
                  <a:pt x="104" y="138"/>
                </a:moveTo>
                <a:lnTo>
                  <a:pt x="0" y="138"/>
                </a:lnTo>
                <a:lnTo>
                  <a:pt x="0" y="0"/>
                </a:lnTo>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91" name="Line 27"/>
          <p:cNvSpPr>
            <a:spLocks noChangeShapeType="1"/>
          </p:cNvSpPr>
          <p:nvPr/>
        </p:nvSpPr>
        <p:spPr bwMode="auto">
          <a:xfrm flipV="1">
            <a:off x="4683125" y="3303587"/>
            <a:ext cx="1588" cy="21193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2" name="Rectangle 28"/>
          <p:cNvSpPr>
            <a:spLocks noChangeArrowheads="1"/>
          </p:cNvSpPr>
          <p:nvPr/>
        </p:nvSpPr>
        <p:spPr bwMode="auto">
          <a:xfrm>
            <a:off x="4498975" y="1984375"/>
            <a:ext cx="2301875" cy="2603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62493" name="Rectangle 29"/>
          <p:cNvSpPr>
            <a:spLocks noChangeArrowheads="1"/>
          </p:cNvSpPr>
          <p:nvPr/>
        </p:nvSpPr>
        <p:spPr bwMode="auto">
          <a:xfrm>
            <a:off x="5035550" y="5775325"/>
            <a:ext cx="1765300" cy="2603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62494" name="Freeform 30"/>
          <p:cNvSpPr>
            <a:spLocks/>
          </p:cNvSpPr>
          <p:nvPr/>
        </p:nvSpPr>
        <p:spPr bwMode="auto">
          <a:xfrm>
            <a:off x="2886075" y="4470400"/>
            <a:ext cx="92075" cy="46037"/>
          </a:xfrm>
          <a:custGeom>
            <a:avLst/>
            <a:gdLst>
              <a:gd name="T0" fmla="*/ 0 w 6"/>
              <a:gd name="T1" fmla="*/ 706468472 h 3"/>
              <a:gd name="T2" fmla="*/ 1412967635 w 6"/>
              <a:gd name="T3" fmla="*/ 470973826 h 3"/>
              <a:gd name="T4" fmla="*/ 0 w 6"/>
              <a:gd name="T5" fmla="*/ 0 h 3"/>
              <a:gd name="T6" fmla="*/ 0 w 6"/>
              <a:gd name="T7" fmla="*/ 470973826 h 3"/>
              <a:gd name="T8" fmla="*/ 0 w 6"/>
              <a:gd name="T9" fmla="*/ 706468472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95" name="Freeform 31"/>
          <p:cNvSpPr>
            <a:spLocks/>
          </p:cNvSpPr>
          <p:nvPr/>
        </p:nvSpPr>
        <p:spPr bwMode="auto">
          <a:xfrm>
            <a:off x="2886075" y="4470400"/>
            <a:ext cx="92075" cy="46037"/>
          </a:xfrm>
          <a:custGeom>
            <a:avLst/>
            <a:gdLst>
              <a:gd name="T0" fmla="*/ 0 w 58"/>
              <a:gd name="T1" fmla="*/ 73082949 h 29"/>
              <a:gd name="T2" fmla="*/ 146169074 w 58"/>
              <a:gd name="T3" fmla="*/ 50402577 h 29"/>
              <a:gd name="T4" fmla="*/ 0 w 58"/>
              <a:gd name="T5" fmla="*/ 0 h 29"/>
              <a:gd name="T6" fmla="*/ 0 w 58"/>
              <a:gd name="T7" fmla="*/ 50402577 h 29"/>
              <a:gd name="T8" fmla="*/ 0 w 58"/>
              <a:gd name="T9" fmla="*/ 7308294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20"/>
                </a:lnTo>
                <a:lnTo>
                  <a:pt x="0" y="0"/>
                </a:lnTo>
                <a:lnTo>
                  <a:pt x="0" y="20"/>
                </a:lnTo>
                <a:lnTo>
                  <a:pt x="0" y="2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96" name="Freeform 32"/>
          <p:cNvSpPr>
            <a:spLocks/>
          </p:cNvSpPr>
          <p:nvPr/>
        </p:nvSpPr>
        <p:spPr bwMode="auto">
          <a:xfrm>
            <a:off x="2732088" y="2921000"/>
            <a:ext cx="139700" cy="1581150"/>
          </a:xfrm>
          <a:custGeom>
            <a:avLst/>
            <a:gdLst>
              <a:gd name="T0" fmla="*/ 2147483647 w 9"/>
              <a:gd name="T1" fmla="*/ 2147483647 h 103"/>
              <a:gd name="T2" fmla="*/ 0 w 9"/>
              <a:gd name="T3" fmla="*/ 2147483647 h 103"/>
              <a:gd name="T4" fmla="*/ 0 w 9"/>
              <a:gd name="T5" fmla="*/ 0 h 103"/>
              <a:gd name="T6" fmla="*/ 0 60000 65536"/>
              <a:gd name="T7" fmla="*/ 0 60000 65536"/>
              <a:gd name="T8" fmla="*/ 0 60000 65536"/>
              <a:gd name="T9" fmla="*/ 0 w 9"/>
              <a:gd name="T10" fmla="*/ 0 h 103"/>
              <a:gd name="T11" fmla="*/ 9 w 9"/>
              <a:gd name="T12" fmla="*/ 103 h 103"/>
            </a:gdLst>
            <a:ahLst/>
            <a:cxnLst>
              <a:cxn ang="T6">
                <a:pos x="T0" y="T1"/>
              </a:cxn>
              <a:cxn ang="T7">
                <a:pos x="T2" y="T3"/>
              </a:cxn>
              <a:cxn ang="T8">
                <a:pos x="T4" y="T5"/>
              </a:cxn>
            </a:cxnLst>
            <a:rect l="T9" t="T10" r="T11" b="T12"/>
            <a:pathLst>
              <a:path w="9" h="103">
                <a:moveTo>
                  <a:pt x="9" y="103"/>
                </a:moveTo>
                <a:lnTo>
                  <a:pt x="0" y="103"/>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97" name="Freeform 33"/>
          <p:cNvSpPr>
            <a:spLocks/>
          </p:cNvSpPr>
          <p:nvPr/>
        </p:nvSpPr>
        <p:spPr bwMode="auto">
          <a:xfrm>
            <a:off x="2717800" y="2520950"/>
            <a:ext cx="30163" cy="92075"/>
          </a:xfrm>
          <a:custGeom>
            <a:avLst/>
            <a:gdLst>
              <a:gd name="T0" fmla="*/ 0 w 2"/>
              <a:gd name="T1" fmla="*/ 0 h 6"/>
              <a:gd name="T2" fmla="*/ 227459133 w 2"/>
              <a:gd name="T3" fmla="*/ 1412967635 h 6"/>
              <a:gd name="T4" fmla="*/ 454903185 w 2"/>
              <a:gd name="T5" fmla="*/ 0 h 6"/>
              <a:gd name="T6" fmla="*/ 227459133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98" name="Freeform 34"/>
          <p:cNvSpPr>
            <a:spLocks/>
          </p:cNvSpPr>
          <p:nvPr/>
        </p:nvSpPr>
        <p:spPr bwMode="auto">
          <a:xfrm>
            <a:off x="2717800" y="2520950"/>
            <a:ext cx="30163" cy="92075"/>
          </a:xfrm>
          <a:custGeom>
            <a:avLst/>
            <a:gdLst>
              <a:gd name="T0" fmla="*/ 0 w 19"/>
              <a:gd name="T1" fmla="*/ 0 h 58"/>
              <a:gd name="T2" fmla="*/ 22682573 w 19"/>
              <a:gd name="T3" fmla="*/ 146169074 h 58"/>
              <a:gd name="T4" fmla="*/ 47884549 w 19"/>
              <a:gd name="T5" fmla="*/ 0 h 58"/>
              <a:gd name="T6" fmla="*/ 22682573 w 19"/>
              <a:gd name="T7" fmla="*/ 0 h 58"/>
              <a:gd name="T8" fmla="*/ 0 w 19"/>
              <a:gd name="T9" fmla="*/ 0 h 58"/>
              <a:gd name="T10" fmla="*/ 0 60000 65536"/>
              <a:gd name="T11" fmla="*/ 0 60000 65536"/>
              <a:gd name="T12" fmla="*/ 0 60000 65536"/>
              <a:gd name="T13" fmla="*/ 0 60000 65536"/>
              <a:gd name="T14" fmla="*/ 0 60000 65536"/>
              <a:gd name="T15" fmla="*/ 0 w 19"/>
              <a:gd name="T16" fmla="*/ 0 h 58"/>
              <a:gd name="T17" fmla="*/ 19 w 19"/>
              <a:gd name="T18" fmla="*/ 58 h 58"/>
            </a:gdLst>
            <a:ahLst/>
            <a:cxnLst>
              <a:cxn ang="T10">
                <a:pos x="T0" y="T1"/>
              </a:cxn>
              <a:cxn ang="T11">
                <a:pos x="T2" y="T3"/>
              </a:cxn>
              <a:cxn ang="T12">
                <a:pos x="T4" y="T5"/>
              </a:cxn>
              <a:cxn ang="T13">
                <a:pos x="T6" y="T7"/>
              </a:cxn>
              <a:cxn ang="T14">
                <a:pos x="T8" y="T9"/>
              </a:cxn>
            </a:cxnLst>
            <a:rect l="T15" t="T16" r="T17" b="T18"/>
            <a:pathLst>
              <a:path w="19" h="58">
                <a:moveTo>
                  <a:pt x="0" y="0"/>
                </a:moveTo>
                <a:lnTo>
                  <a:pt x="9" y="58"/>
                </a:lnTo>
                <a:lnTo>
                  <a:pt x="19" y="0"/>
                </a:lnTo>
                <a:lnTo>
                  <a:pt x="9"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99" name="Line 35"/>
          <p:cNvSpPr>
            <a:spLocks noChangeShapeType="1"/>
          </p:cNvSpPr>
          <p:nvPr/>
        </p:nvSpPr>
        <p:spPr bwMode="auto">
          <a:xfrm flipV="1">
            <a:off x="2732088" y="2244725"/>
            <a:ext cx="1587" cy="2619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0" name="Freeform 36"/>
          <p:cNvSpPr>
            <a:spLocks/>
          </p:cNvSpPr>
          <p:nvPr/>
        </p:nvSpPr>
        <p:spPr bwMode="auto">
          <a:xfrm>
            <a:off x="2901950" y="2751137"/>
            <a:ext cx="92075" cy="46038"/>
          </a:xfrm>
          <a:custGeom>
            <a:avLst/>
            <a:gdLst>
              <a:gd name="T0" fmla="*/ 1412967635 w 6"/>
              <a:gd name="T1" fmla="*/ 0 h 3"/>
              <a:gd name="T2" fmla="*/ 0 w 6"/>
              <a:gd name="T3" fmla="*/ 235499701 h 3"/>
              <a:gd name="T4" fmla="*/ 1412967635 w 6"/>
              <a:gd name="T5" fmla="*/ 706499163 h 3"/>
              <a:gd name="T6" fmla="*/ 1412967635 w 6"/>
              <a:gd name="T7" fmla="*/ 235499701 h 3"/>
              <a:gd name="T8" fmla="*/ 1412967635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1" name="Freeform 37"/>
          <p:cNvSpPr>
            <a:spLocks/>
          </p:cNvSpPr>
          <p:nvPr/>
        </p:nvSpPr>
        <p:spPr bwMode="auto">
          <a:xfrm>
            <a:off x="2901950" y="2751137"/>
            <a:ext cx="92075" cy="46038"/>
          </a:xfrm>
          <a:custGeom>
            <a:avLst/>
            <a:gdLst>
              <a:gd name="T0" fmla="*/ 146169074 w 58"/>
              <a:gd name="T1" fmla="*/ 0 h 29"/>
              <a:gd name="T2" fmla="*/ 0 w 58"/>
              <a:gd name="T3" fmla="*/ 25201836 h 29"/>
              <a:gd name="T4" fmla="*/ 146169074 w 58"/>
              <a:gd name="T5" fmla="*/ 73086124 h 29"/>
              <a:gd name="T6" fmla="*/ 146169074 w 58"/>
              <a:gd name="T7" fmla="*/ 25201836 h 29"/>
              <a:gd name="T8" fmla="*/ 146169074 w 58"/>
              <a:gd name="T9" fmla="*/ 0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58" y="0"/>
                </a:moveTo>
                <a:lnTo>
                  <a:pt x="0" y="10"/>
                </a:lnTo>
                <a:lnTo>
                  <a:pt x="58" y="29"/>
                </a:lnTo>
                <a:lnTo>
                  <a:pt x="58" y="10"/>
                </a:lnTo>
                <a:lnTo>
                  <a:pt x="58"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2" name="Freeform 38"/>
          <p:cNvSpPr>
            <a:spLocks/>
          </p:cNvSpPr>
          <p:nvPr/>
        </p:nvSpPr>
        <p:spPr bwMode="auto">
          <a:xfrm>
            <a:off x="2994025" y="2244725"/>
            <a:ext cx="2301875" cy="522287"/>
          </a:xfrm>
          <a:custGeom>
            <a:avLst/>
            <a:gdLst>
              <a:gd name="T0" fmla="*/ 0 w 150"/>
              <a:gd name="T1" fmla="*/ 2147483647 h 34"/>
              <a:gd name="T2" fmla="*/ 2147483647 w 150"/>
              <a:gd name="T3" fmla="*/ 2147483647 h 34"/>
              <a:gd name="T4" fmla="*/ 2147483647 w 150"/>
              <a:gd name="T5" fmla="*/ 0 h 34"/>
              <a:gd name="T6" fmla="*/ 0 60000 65536"/>
              <a:gd name="T7" fmla="*/ 0 60000 65536"/>
              <a:gd name="T8" fmla="*/ 0 60000 65536"/>
              <a:gd name="T9" fmla="*/ 0 w 150"/>
              <a:gd name="T10" fmla="*/ 0 h 34"/>
              <a:gd name="T11" fmla="*/ 150 w 150"/>
              <a:gd name="T12" fmla="*/ 34 h 34"/>
            </a:gdLst>
            <a:ahLst/>
            <a:cxnLst>
              <a:cxn ang="T6">
                <a:pos x="T0" y="T1"/>
              </a:cxn>
              <a:cxn ang="T7">
                <a:pos x="T2" y="T3"/>
              </a:cxn>
              <a:cxn ang="T8">
                <a:pos x="T4" y="T5"/>
              </a:cxn>
            </a:cxnLst>
            <a:rect l="T9" t="T10" r="T11" b="T12"/>
            <a:pathLst>
              <a:path w="150" h="34">
                <a:moveTo>
                  <a:pt x="0" y="34"/>
                </a:moveTo>
                <a:lnTo>
                  <a:pt x="150" y="34"/>
                </a:lnTo>
                <a:lnTo>
                  <a:pt x="15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3" name="Freeform 39"/>
          <p:cNvSpPr>
            <a:spLocks/>
          </p:cNvSpPr>
          <p:nvPr/>
        </p:nvSpPr>
        <p:spPr bwMode="auto">
          <a:xfrm>
            <a:off x="5541963" y="5667375"/>
            <a:ext cx="30162" cy="92075"/>
          </a:xfrm>
          <a:custGeom>
            <a:avLst/>
            <a:gdLst>
              <a:gd name="T0" fmla="*/ 0 w 2"/>
              <a:gd name="T1" fmla="*/ 0 h 6"/>
              <a:gd name="T2" fmla="*/ 227436511 w 2"/>
              <a:gd name="T3" fmla="*/ 1412967635 h 6"/>
              <a:gd name="T4" fmla="*/ 454873023 w 2"/>
              <a:gd name="T5" fmla="*/ 0 h 6"/>
              <a:gd name="T6" fmla="*/ 227436511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4" name="Freeform 40"/>
          <p:cNvSpPr>
            <a:spLocks/>
          </p:cNvSpPr>
          <p:nvPr/>
        </p:nvSpPr>
        <p:spPr bwMode="auto">
          <a:xfrm>
            <a:off x="5541963" y="5667375"/>
            <a:ext cx="30162" cy="92075"/>
          </a:xfrm>
          <a:custGeom>
            <a:avLst/>
            <a:gdLst>
              <a:gd name="T0" fmla="*/ 0 w 19"/>
              <a:gd name="T1" fmla="*/ 0 h 58"/>
              <a:gd name="T2" fmla="*/ 25201141 w 19"/>
              <a:gd name="T3" fmla="*/ 146169074 h 58"/>
              <a:gd name="T4" fmla="*/ 47881374 w 19"/>
              <a:gd name="T5" fmla="*/ 0 h 58"/>
              <a:gd name="T6" fmla="*/ 25201141 w 19"/>
              <a:gd name="T7" fmla="*/ 0 h 58"/>
              <a:gd name="T8" fmla="*/ 0 w 19"/>
              <a:gd name="T9" fmla="*/ 0 h 58"/>
              <a:gd name="T10" fmla="*/ 0 60000 65536"/>
              <a:gd name="T11" fmla="*/ 0 60000 65536"/>
              <a:gd name="T12" fmla="*/ 0 60000 65536"/>
              <a:gd name="T13" fmla="*/ 0 60000 65536"/>
              <a:gd name="T14" fmla="*/ 0 60000 65536"/>
              <a:gd name="T15" fmla="*/ 0 w 19"/>
              <a:gd name="T16" fmla="*/ 0 h 58"/>
              <a:gd name="T17" fmla="*/ 19 w 19"/>
              <a:gd name="T18" fmla="*/ 58 h 58"/>
            </a:gdLst>
            <a:ahLst/>
            <a:cxnLst>
              <a:cxn ang="T10">
                <a:pos x="T0" y="T1"/>
              </a:cxn>
              <a:cxn ang="T11">
                <a:pos x="T2" y="T3"/>
              </a:cxn>
              <a:cxn ang="T12">
                <a:pos x="T4" y="T5"/>
              </a:cxn>
              <a:cxn ang="T13">
                <a:pos x="T6" y="T7"/>
              </a:cxn>
              <a:cxn ang="T14">
                <a:pos x="T8" y="T9"/>
              </a:cxn>
            </a:cxnLst>
            <a:rect l="T15" t="T16" r="T17" b="T18"/>
            <a:pathLst>
              <a:path w="19" h="58">
                <a:moveTo>
                  <a:pt x="0" y="0"/>
                </a:moveTo>
                <a:lnTo>
                  <a:pt x="10" y="58"/>
                </a:lnTo>
                <a:lnTo>
                  <a:pt x="19" y="0"/>
                </a:lnTo>
                <a:lnTo>
                  <a:pt x="10"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5" name="Freeform 41"/>
          <p:cNvSpPr>
            <a:spLocks/>
          </p:cNvSpPr>
          <p:nvPr/>
        </p:nvSpPr>
        <p:spPr bwMode="auto">
          <a:xfrm>
            <a:off x="4144963" y="4502150"/>
            <a:ext cx="1412875" cy="1150937"/>
          </a:xfrm>
          <a:custGeom>
            <a:avLst/>
            <a:gdLst>
              <a:gd name="T0" fmla="*/ 2147483647 w 92"/>
              <a:gd name="T1" fmla="*/ 2147483647 h 75"/>
              <a:gd name="T2" fmla="*/ 2147483647 w 92"/>
              <a:gd name="T3" fmla="*/ 0 h 75"/>
              <a:gd name="T4" fmla="*/ 0 w 92"/>
              <a:gd name="T5" fmla="*/ 0 h 75"/>
              <a:gd name="T6" fmla="*/ 0 60000 65536"/>
              <a:gd name="T7" fmla="*/ 0 60000 65536"/>
              <a:gd name="T8" fmla="*/ 0 60000 65536"/>
              <a:gd name="T9" fmla="*/ 0 w 92"/>
              <a:gd name="T10" fmla="*/ 0 h 75"/>
              <a:gd name="T11" fmla="*/ 92 w 92"/>
              <a:gd name="T12" fmla="*/ 75 h 75"/>
            </a:gdLst>
            <a:ahLst/>
            <a:cxnLst>
              <a:cxn ang="T6">
                <a:pos x="T0" y="T1"/>
              </a:cxn>
              <a:cxn ang="T7">
                <a:pos x="T2" y="T3"/>
              </a:cxn>
              <a:cxn ang="T8">
                <a:pos x="T4" y="T5"/>
              </a:cxn>
            </a:cxnLst>
            <a:rect l="T9" t="T10" r="T11" b="T12"/>
            <a:pathLst>
              <a:path w="92" h="75">
                <a:moveTo>
                  <a:pt x="92" y="75"/>
                </a:moveTo>
                <a:lnTo>
                  <a:pt x="92" y="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6" name="Freeform 42"/>
          <p:cNvSpPr>
            <a:spLocks/>
          </p:cNvSpPr>
          <p:nvPr/>
        </p:nvSpPr>
        <p:spPr bwMode="auto">
          <a:xfrm>
            <a:off x="6416675" y="5667375"/>
            <a:ext cx="46038" cy="92075"/>
          </a:xfrm>
          <a:custGeom>
            <a:avLst/>
            <a:gdLst>
              <a:gd name="T0" fmla="*/ 0 w 3"/>
              <a:gd name="T1" fmla="*/ 0 h 6"/>
              <a:gd name="T2" fmla="*/ 470999402 w 3"/>
              <a:gd name="T3" fmla="*/ 1412967635 h 6"/>
              <a:gd name="T4" fmla="*/ 706499163 w 3"/>
              <a:gd name="T5" fmla="*/ 0 h 6"/>
              <a:gd name="T6" fmla="*/ 47099940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7" name="Freeform 43"/>
          <p:cNvSpPr>
            <a:spLocks/>
          </p:cNvSpPr>
          <p:nvPr/>
        </p:nvSpPr>
        <p:spPr bwMode="auto">
          <a:xfrm>
            <a:off x="6416675" y="5667375"/>
            <a:ext cx="46038" cy="92075"/>
          </a:xfrm>
          <a:custGeom>
            <a:avLst/>
            <a:gdLst>
              <a:gd name="T0" fmla="*/ 0 w 29"/>
              <a:gd name="T1" fmla="*/ 0 h 58"/>
              <a:gd name="T2" fmla="*/ 50403672 w 29"/>
              <a:gd name="T3" fmla="*/ 146169074 h 58"/>
              <a:gd name="T4" fmla="*/ 73086124 w 29"/>
              <a:gd name="T5" fmla="*/ 0 h 58"/>
              <a:gd name="T6" fmla="*/ 50403672 w 29"/>
              <a:gd name="T7" fmla="*/ 0 h 58"/>
              <a:gd name="T8" fmla="*/ 0 w 29"/>
              <a:gd name="T9" fmla="*/ 0 h 58"/>
              <a:gd name="T10" fmla="*/ 0 60000 65536"/>
              <a:gd name="T11" fmla="*/ 0 60000 65536"/>
              <a:gd name="T12" fmla="*/ 0 60000 65536"/>
              <a:gd name="T13" fmla="*/ 0 60000 65536"/>
              <a:gd name="T14" fmla="*/ 0 60000 65536"/>
              <a:gd name="T15" fmla="*/ 0 w 29"/>
              <a:gd name="T16" fmla="*/ 0 h 58"/>
              <a:gd name="T17" fmla="*/ 29 w 29"/>
              <a:gd name="T18" fmla="*/ 58 h 58"/>
            </a:gdLst>
            <a:ahLst/>
            <a:cxnLst>
              <a:cxn ang="T10">
                <a:pos x="T0" y="T1"/>
              </a:cxn>
              <a:cxn ang="T11">
                <a:pos x="T2" y="T3"/>
              </a:cxn>
              <a:cxn ang="T12">
                <a:pos x="T4" y="T5"/>
              </a:cxn>
              <a:cxn ang="T13">
                <a:pos x="T6" y="T7"/>
              </a:cxn>
              <a:cxn ang="T14">
                <a:pos x="T8" y="T9"/>
              </a:cxn>
            </a:cxnLst>
            <a:rect l="T15" t="T16" r="T17" b="T18"/>
            <a:pathLst>
              <a:path w="29" h="58">
                <a:moveTo>
                  <a:pt x="0" y="0"/>
                </a:moveTo>
                <a:lnTo>
                  <a:pt x="20" y="58"/>
                </a:lnTo>
                <a:lnTo>
                  <a:pt x="29" y="0"/>
                </a:lnTo>
                <a:lnTo>
                  <a:pt x="20"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8" name="Line 44"/>
          <p:cNvSpPr>
            <a:spLocks noChangeShapeType="1"/>
          </p:cNvSpPr>
          <p:nvPr/>
        </p:nvSpPr>
        <p:spPr bwMode="auto">
          <a:xfrm flipV="1">
            <a:off x="6448425" y="2244725"/>
            <a:ext cx="1588" cy="34083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9" name="Freeform 45"/>
          <p:cNvSpPr>
            <a:spLocks/>
          </p:cNvSpPr>
          <p:nvPr/>
        </p:nvSpPr>
        <p:spPr bwMode="auto">
          <a:xfrm>
            <a:off x="2287588" y="2414587"/>
            <a:ext cx="444500" cy="1027113"/>
          </a:xfrm>
          <a:custGeom>
            <a:avLst/>
            <a:gdLst>
              <a:gd name="T0" fmla="*/ 2147483647 w 29"/>
              <a:gd name="T1" fmla="*/ 2147483647 h 67"/>
              <a:gd name="T2" fmla="*/ 0 w 29"/>
              <a:gd name="T3" fmla="*/ 2147483647 h 67"/>
              <a:gd name="T4" fmla="*/ 0 w 29"/>
              <a:gd name="T5" fmla="*/ 0 h 67"/>
              <a:gd name="T6" fmla="*/ 2147483647 w 29"/>
              <a:gd name="T7" fmla="*/ 0 h 67"/>
              <a:gd name="T8" fmla="*/ 0 60000 65536"/>
              <a:gd name="T9" fmla="*/ 0 60000 65536"/>
              <a:gd name="T10" fmla="*/ 0 60000 65536"/>
              <a:gd name="T11" fmla="*/ 0 60000 65536"/>
              <a:gd name="T12" fmla="*/ 0 w 29"/>
              <a:gd name="T13" fmla="*/ 0 h 67"/>
              <a:gd name="T14" fmla="*/ 29 w 29"/>
              <a:gd name="T15" fmla="*/ 67 h 67"/>
            </a:gdLst>
            <a:ahLst/>
            <a:cxnLst>
              <a:cxn ang="T8">
                <a:pos x="T0" y="T1"/>
              </a:cxn>
              <a:cxn ang="T9">
                <a:pos x="T2" y="T3"/>
              </a:cxn>
              <a:cxn ang="T10">
                <a:pos x="T4" y="T5"/>
              </a:cxn>
              <a:cxn ang="T11">
                <a:pos x="T6" y="T7"/>
              </a:cxn>
            </a:cxnLst>
            <a:rect l="T12" t="T13" r="T14" b="T15"/>
            <a:pathLst>
              <a:path w="29" h="67">
                <a:moveTo>
                  <a:pt x="26" y="67"/>
                </a:moveTo>
                <a:lnTo>
                  <a:pt x="0" y="67"/>
                </a:lnTo>
                <a:lnTo>
                  <a:pt x="0" y="0"/>
                </a:lnTo>
                <a:lnTo>
                  <a:pt x="29"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10" name="Freeform 46"/>
          <p:cNvSpPr>
            <a:spLocks/>
          </p:cNvSpPr>
          <p:nvPr/>
        </p:nvSpPr>
        <p:spPr bwMode="auto">
          <a:xfrm>
            <a:off x="2886075" y="3411537"/>
            <a:ext cx="92075" cy="46038"/>
          </a:xfrm>
          <a:custGeom>
            <a:avLst/>
            <a:gdLst>
              <a:gd name="T0" fmla="*/ 0 w 6"/>
              <a:gd name="T1" fmla="*/ 706499163 h 3"/>
              <a:gd name="T2" fmla="*/ 1412967635 w 6"/>
              <a:gd name="T3" fmla="*/ 470999402 h 3"/>
              <a:gd name="T4" fmla="*/ 0 w 6"/>
              <a:gd name="T5" fmla="*/ 0 h 3"/>
              <a:gd name="T6" fmla="*/ 0 w 6"/>
              <a:gd name="T7" fmla="*/ 470999402 h 3"/>
              <a:gd name="T8" fmla="*/ 0 w 6"/>
              <a:gd name="T9" fmla="*/ 70649916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11" name="Freeform 47"/>
          <p:cNvSpPr>
            <a:spLocks/>
          </p:cNvSpPr>
          <p:nvPr/>
        </p:nvSpPr>
        <p:spPr bwMode="auto">
          <a:xfrm>
            <a:off x="2886075" y="3411537"/>
            <a:ext cx="92075" cy="46038"/>
          </a:xfrm>
          <a:custGeom>
            <a:avLst/>
            <a:gdLst>
              <a:gd name="T0" fmla="*/ 0 w 58"/>
              <a:gd name="T1" fmla="*/ 73086124 h 29"/>
              <a:gd name="T2" fmla="*/ 146169074 w 58"/>
              <a:gd name="T3" fmla="*/ 47884282 h 29"/>
              <a:gd name="T4" fmla="*/ 0 w 58"/>
              <a:gd name="T5" fmla="*/ 0 h 29"/>
              <a:gd name="T6" fmla="*/ 0 w 58"/>
              <a:gd name="T7" fmla="*/ 47884282 h 29"/>
              <a:gd name="T8" fmla="*/ 0 w 58"/>
              <a:gd name="T9" fmla="*/ 73086124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12" name="Line 48"/>
          <p:cNvSpPr>
            <a:spLocks noChangeShapeType="1"/>
          </p:cNvSpPr>
          <p:nvPr/>
        </p:nvSpPr>
        <p:spPr bwMode="auto">
          <a:xfrm flipH="1">
            <a:off x="2778125" y="3441700"/>
            <a:ext cx="93663"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3" name="Freeform 49"/>
          <p:cNvSpPr>
            <a:spLocks/>
          </p:cNvSpPr>
          <p:nvPr/>
        </p:nvSpPr>
        <p:spPr bwMode="auto">
          <a:xfrm>
            <a:off x="5634038" y="1722437"/>
            <a:ext cx="30162" cy="92075"/>
          </a:xfrm>
          <a:custGeom>
            <a:avLst/>
            <a:gdLst>
              <a:gd name="T0" fmla="*/ 0 w 2"/>
              <a:gd name="T1" fmla="*/ 0 h 6"/>
              <a:gd name="T2" fmla="*/ 227436511 w 2"/>
              <a:gd name="T3" fmla="*/ 1412967635 h 6"/>
              <a:gd name="T4" fmla="*/ 454873023 w 2"/>
              <a:gd name="T5" fmla="*/ 0 h 6"/>
              <a:gd name="T6" fmla="*/ 227436511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14" name="Freeform 50"/>
          <p:cNvSpPr>
            <a:spLocks/>
          </p:cNvSpPr>
          <p:nvPr/>
        </p:nvSpPr>
        <p:spPr bwMode="auto">
          <a:xfrm>
            <a:off x="5634038" y="1722437"/>
            <a:ext cx="30162" cy="92075"/>
          </a:xfrm>
          <a:custGeom>
            <a:avLst/>
            <a:gdLst>
              <a:gd name="T0" fmla="*/ 0 w 19"/>
              <a:gd name="T1" fmla="*/ 0 h 58"/>
              <a:gd name="T2" fmla="*/ 25201141 w 19"/>
              <a:gd name="T3" fmla="*/ 146169074 h 58"/>
              <a:gd name="T4" fmla="*/ 47881374 w 19"/>
              <a:gd name="T5" fmla="*/ 0 h 58"/>
              <a:gd name="T6" fmla="*/ 25201141 w 19"/>
              <a:gd name="T7" fmla="*/ 0 h 58"/>
              <a:gd name="T8" fmla="*/ 0 w 19"/>
              <a:gd name="T9" fmla="*/ 0 h 58"/>
              <a:gd name="T10" fmla="*/ 0 60000 65536"/>
              <a:gd name="T11" fmla="*/ 0 60000 65536"/>
              <a:gd name="T12" fmla="*/ 0 60000 65536"/>
              <a:gd name="T13" fmla="*/ 0 60000 65536"/>
              <a:gd name="T14" fmla="*/ 0 60000 65536"/>
              <a:gd name="T15" fmla="*/ 0 w 19"/>
              <a:gd name="T16" fmla="*/ 0 h 58"/>
              <a:gd name="T17" fmla="*/ 19 w 19"/>
              <a:gd name="T18" fmla="*/ 58 h 58"/>
            </a:gdLst>
            <a:ahLst/>
            <a:cxnLst>
              <a:cxn ang="T10">
                <a:pos x="T0" y="T1"/>
              </a:cxn>
              <a:cxn ang="T11">
                <a:pos x="T2" y="T3"/>
              </a:cxn>
              <a:cxn ang="T12">
                <a:pos x="T4" y="T5"/>
              </a:cxn>
              <a:cxn ang="T13">
                <a:pos x="T6" y="T7"/>
              </a:cxn>
              <a:cxn ang="T14">
                <a:pos x="T8" y="T9"/>
              </a:cxn>
            </a:cxnLst>
            <a:rect l="T15" t="T16" r="T17" b="T18"/>
            <a:pathLst>
              <a:path w="19" h="58">
                <a:moveTo>
                  <a:pt x="0" y="0"/>
                </a:moveTo>
                <a:lnTo>
                  <a:pt x="10" y="58"/>
                </a:lnTo>
                <a:lnTo>
                  <a:pt x="19" y="0"/>
                </a:lnTo>
                <a:lnTo>
                  <a:pt x="10"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15" name="Line 51"/>
          <p:cNvSpPr>
            <a:spLocks noChangeShapeType="1"/>
          </p:cNvSpPr>
          <p:nvPr/>
        </p:nvSpPr>
        <p:spPr bwMode="auto">
          <a:xfrm flipV="1">
            <a:off x="5649913" y="1577975"/>
            <a:ext cx="1587" cy="1365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6" name="Freeform 52"/>
          <p:cNvSpPr>
            <a:spLocks/>
          </p:cNvSpPr>
          <p:nvPr/>
        </p:nvSpPr>
        <p:spPr bwMode="auto">
          <a:xfrm>
            <a:off x="5894388" y="6308725"/>
            <a:ext cx="46037" cy="92075"/>
          </a:xfrm>
          <a:custGeom>
            <a:avLst/>
            <a:gdLst>
              <a:gd name="T0" fmla="*/ 0 w 3"/>
              <a:gd name="T1" fmla="*/ 0 h 6"/>
              <a:gd name="T2" fmla="*/ 235494586 w 3"/>
              <a:gd name="T3" fmla="*/ 1412967635 h 6"/>
              <a:gd name="T4" fmla="*/ 706468472 w 3"/>
              <a:gd name="T5" fmla="*/ 0 h 6"/>
              <a:gd name="T6" fmla="*/ 235494586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17" name="Freeform 53"/>
          <p:cNvSpPr>
            <a:spLocks/>
          </p:cNvSpPr>
          <p:nvPr/>
        </p:nvSpPr>
        <p:spPr bwMode="auto">
          <a:xfrm>
            <a:off x="5894388" y="6286500"/>
            <a:ext cx="46037" cy="92075"/>
          </a:xfrm>
          <a:custGeom>
            <a:avLst/>
            <a:gdLst>
              <a:gd name="T0" fmla="*/ 0 w 29"/>
              <a:gd name="T1" fmla="*/ 0 h 58"/>
              <a:gd name="T2" fmla="*/ 25201288 w 29"/>
              <a:gd name="T3" fmla="*/ 146169074 h 58"/>
              <a:gd name="T4" fmla="*/ 73082949 w 29"/>
              <a:gd name="T5" fmla="*/ 0 h 58"/>
              <a:gd name="T6" fmla="*/ 25201288 w 29"/>
              <a:gd name="T7" fmla="*/ 0 h 58"/>
              <a:gd name="T8" fmla="*/ 0 w 29"/>
              <a:gd name="T9" fmla="*/ 0 h 58"/>
              <a:gd name="T10" fmla="*/ 0 60000 65536"/>
              <a:gd name="T11" fmla="*/ 0 60000 65536"/>
              <a:gd name="T12" fmla="*/ 0 60000 65536"/>
              <a:gd name="T13" fmla="*/ 0 60000 65536"/>
              <a:gd name="T14" fmla="*/ 0 60000 65536"/>
              <a:gd name="T15" fmla="*/ 0 w 29"/>
              <a:gd name="T16" fmla="*/ 0 h 58"/>
              <a:gd name="T17" fmla="*/ 29 w 29"/>
              <a:gd name="T18" fmla="*/ 58 h 58"/>
            </a:gdLst>
            <a:ahLst/>
            <a:cxnLst>
              <a:cxn ang="T10">
                <a:pos x="T0" y="T1"/>
              </a:cxn>
              <a:cxn ang="T11">
                <a:pos x="T2" y="T3"/>
              </a:cxn>
              <a:cxn ang="T12">
                <a:pos x="T4" y="T5"/>
              </a:cxn>
              <a:cxn ang="T13">
                <a:pos x="T6" y="T7"/>
              </a:cxn>
              <a:cxn ang="T14">
                <a:pos x="T8" y="T9"/>
              </a:cxn>
            </a:cxnLst>
            <a:rect l="T15" t="T16" r="T17" b="T18"/>
            <a:pathLst>
              <a:path w="29" h="58">
                <a:moveTo>
                  <a:pt x="0" y="0"/>
                </a:moveTo>
                <a:lnTo>
                  <a:pt x="10" y="58"/>
                </a:lnTo>
                <a:lnTo>
                  <a:pt x="29" y="0"/>
                </a:lnTo>
                <a:lnTo>
                  <a:pt x="10"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18" name="Line 54"/>
          <p:cNvSpPr>
            <a:spLocks noChangeShapeType="1"/>
          </p:cNvSpPr>
          <p:nvPr/>
        </p:nvSpPr>
        <p:spPr bwMode="auto">
          <a:xfrm flipV="1">
            <a:off x="5910263" y="6173787"/>
            <a:ext cx="1587" cy="1365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9" name="Rectangle 55"/>
          <p:cNvSpPr>
            <a:spLocks noChangeArrowheads="1"/>
          </p:cNvSpPr>
          <p:nvPr/>
        </p:nvSpPr>
        <p:spPr bwMode="auto">
          <a:xfrm>
            <a:off x="4675188" y="6461125"/>
            <a:ext cx="18780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Physical address in main memory</a:t>
            </a:r>
            <a:endParaRPr lang="en-CA" altLang="en-US" sz="2400" dirty="0">
              <a:latin typeface="Corbel" panose="020B0503020204020204" pitchFamily="34" charset="0"/>
            </a:endParaRPr>
          </a:p>
        </p:txBody>
      </p:sp>
      <p:sp>
        <p:nvSpPr>
          <p:cNvPr id="62520" name="Rectangle 56"/>
          <p:cNvSpPr>
            <a:spLocks noChangeArrowheads="1"/>
          </p:cNvSpPr>
          <p:nvPr/>
        </p:nvSpPr>
        <p:spPr bwMode="auto">
          <a:xfrm>
            <a:off x="3454400" y="3089275"/>
            <a:ext cx="8540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PAGE TABLE</a:t>
            </a:r>
            <a:endParaRPr lang="en-CA" altLang="en-US" sz="2400">
              <a:latin typeface="Corbel" panose="020B0503020204020204" pitchFamily="34" charset="0"/>
            </a:endParaRPr>
          </a:p>
        </p:txBody>
      </p:sp>
      <p:sp>
        <p:nvSpPr>
          <p:cNvPr id="62521" name="Rectangle 57"/>
          <p:cNvSpPr>
            <a:spLocks noChangeArrowheads="1"/>
          </p:cNvSpPr>
          <p:nvPr/>
        </p:nvSpPr>
        <p:spPr bwMode="auto">
          <a:xfrm>
            <a:off x="5235575" y="5821362"/>
            <a:ext cx="630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Page frame</a:t>
            </a:r>
            <a:endParaRPr lang="en-CA" altLang="en-US" sz="2400">
              <a:latin typeface="Corbel" panose="020B0503020204020204" pitchFamily="34" charset="0"/>
            </a:endParaRPr>
          </a:p>
        </p:txBody>
      </p:sp>
      <p:sp>
        <p:nvSpPr>
          <p:cNvPr id="62522" name="Freeform 58"/>
          <p:cNvSpPr>
            <a:spLocks/>
          </p:cNvSpPr>
          <p:nvPr/>
        </p:nvSpPr>
        <p:spPr bwMode="auto">
          <a:xfrm>
            <a:off x="3346450" y="5529262"/>
            <a:ext cx="246063" cy="77788"/>
          </a:xfrm>
          <a:custGeom>
            <a:avLst/>
            <a:gdLst>
              <a:gd name="T0" fmla="*/ 2147483647 w 16"/>
              <a:gd name="T1" fmla="*/ 0 h 5"/>
              <a:gd name="T2" fmla="*/ 2147483647 w 16"/>
              <a:gd name="T3" fmla="*/ 242045109 h 5"/>
              <a:gd name="T4" fmla="*/ 2147483647 w 16"/>
              <a:gd name="T5" fmla="*/ 484074661 h 5"/>
              <a:gd name="T6" fmla="*/ 2147483647 w 16"/>
              <a:gd name="T7" fmla="*/ 484074661 h 5"/>
              <a:gd name="T8" fmla="*/ 2147483647 w 16"/>
              <a:gd name="T9" fmla="*/ 484074661 h 5"/>
              <a:gd name="T10" fmla="*/ 2147483647 w 16"/>
              <a:gd name="T11" fmla="*/ 484074661 h 5"/>
              <a:gd name="T12" fmla="*/ 2147483647 w 16"/>
              <a:gd name="T13" fmla="*/ 484074661 h 5"/>
              <a:gd name="T14" fmla="*/ 1892101017 w 16"/>
              <a:gd name="T15" fmla="*/ 484074661 h 5"/>
              <a:gd name="T16" fmla="*/ 1182563316 w 16"/>
              <a:gd name="T17" fmla="*/ 484074661 h 5"/>
              <a:gd name="T18" fmla="*/ 709537941 w 16"/>
              <a:gd name="T19" fmla="*/ 484074661 h 5"/>
              <a:gd name="T20" fmla="*/ 473025254 w 16"/>
              <a:gd name="T21" fmla="*/ 484074661 h 5"/>
              <a:gd name="T22" fmla="*/ 473025254 w 16"/>
              <a:gd name="T23" fmla="*/ 484074661 h 5"/>
              <a:gd name="T24" fmla="*/ 236512627 w 16"/>
              <a:gd name="T25" fmla="*/ 726119831 h 5"/>
              <a:gd name="T26" fmla="*/ 236512627 w 16"/>
              <a:gd name="T27" fmla="*/ 968149322 h 5"/>
              <a:gd name="T28" fmla="*/ 0 w 16"/>
              <a:gd name="T29" fmla="*/ 1210194613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5"/>
              <a:gd name="T47" fmla="*/ 16 w 16"/>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5">
                <a:moveTo>
                  <a:pt x="16" y="0"/>
                </a:moveTo>
                <a:lnTo>
                  <a:pt x="15" y="1"/>
                </a:lnTo>
                <a:lnTo>
                  <a:pt x="15" y="2"/>
                </a:lnTo>
                <a:lnTo>
                  <a:pt x="14" y="2"/>
                </a:lnTo>
                <a:lnTo>
                  <a:pt x="13" y="2"/>
                </a:lnTo>
                <a:lnTo>
                  <a:pt x="11" y="2"/>
                </a:lnTo>
                <a:lnTo>
                  <a:pt x="8" y="2"/>
                </a:lnTo>
                <a:lnTo>
                  <a:pt x="5" y="2"/>
                </a:lnTo>
                <a:lnTo>
                  <a:pt x="3" y="2"/>
                </a:lnTo>
                <a:lnTo>
                  <a:pt x="2" y="2"/>
                </a:lnTo>
                <a:lnTo>
                  <a:pt x="1" y="3"/>
                </a:lnTo>
                <a:lnTo>
                  <a:pt x="1" y="4"/>
                </a:lnTo>
                <a:lnTo>
                  <a:pt x="0" y="5"/>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23" name="Freeform 59"/>
          <p:cNvSpPr>
            <a:spLocks/>
          </p:cNvSpPr>
          <p:nvPr/>
        </p:nvSpPr>
        <p:spPr bwMode="auto">
          <a:xfrm>
            <a:off x="3086100" y="5529262"/>
            <a:ext cx="260350" cy="77788"/>
          </a:xfrm>
          <a:custGeom>
            <a:avLst/>
            <a:gdLst>
              <a:gd name="T0" fmla="*/ 0 w 17"/>
              <a:gd name="T1" fmla="*/ 0 h 5"/>
              <a:gd name="T2" fmla="*/ 234544675 w 17"/>
              <a:gd name="T3" fmla="*/ 242045109 h 5"/>
              <a:gd name="T4" fmla="*/ 469074036 w 17"/>
              <a:gd name="T5" fmla="*/ 484074661 h 5"/>
              <a:gd name="T6" fmla="*/ 469074036 w 17"/>
              <a:gd name="T7" fmla="*/ 484074661 h 5"/>
              <a:gd name="T8" fmla="*/ 703618771 w 17"/>
              <a:gd name="T9" fmla="*/ 484074661 h 5"/>
              <a:gd name="T10" fmla="*/ 703618771 w 17"/>
              <a:gd name="T11" fmla="*/ 484074661 h 5"/>
              <a:gd name="T12" fmla="*/ 1407237541 w 17"/>
              <a:gd name="T13" fmla="*/ 484074661 h 5"/>
              <a:gd name="T14" fmla="*/ 2110856551 w 17"/>
              <a:gd name="T15" fmla="*/ 484074661 h 5"/>
              <a:gd name="T16" fmla="*/ 2147483647 w 17"/>
              <a:gd name="T17" fmla="*/ 484074661 h 5"/>
              <a:gd name="T18" fmla="*/ 2147483647 w 17"/>
              <a:gd name="T19" fmla="*/ 484074661 h 5"/>
              <a:gd name="T20" fmla="*/ 2147483647 w 17"/>
              <a:gd name="T21" fmla="*/ 484074661 h 5"/>
              <a:gd name="T22" fmla="*/ 2147483647 w 17"/>
              <a:gd name="T23" fmla="*/ 484074661 h 5"/>
              <a:gd name="T24" fmla="*/ 2147483647 w 17"/>
              <a:gd name="T25" fmla="*/ 726119831 h 5"/>
              <a:gd name="T26" fmla="*/ 2147483647 w 17"/>
              <a:gd name="T27" fmla="*/ 968149322 h 5"/>
              <a:gd name="T28" fmla="*/ 2147483647 w 17"/>
              <a:gd name="T29" fmla="*/ 1210194613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5"/>
              <a:gd name="T47" fmla="*/ 17 w 17"/>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5">
                <a:moveTo>
                  <a:pt x="0" y="0"/>
                </a:moveTo>
                <a:lnTo>
                  <a:pt x="1" y="1"/>
                </a:lnTo>
                <a:lnTo>
                  <a:pt x="2" y="2"/>
                </a:lnTo>
                <a:lnTo>
                  <a:pt x="3" y="2"/>
                </a:lnTo>
                <a:lnTo>
                  <a:pt x="6" y="2"/>
                </a:lnTo>
                <a:lnTo>
                  <a:pt x="9" y="2"/>
                </a:lnTo>
                <a:lnTo>
                  <a:pt x="11" y="2"/>
                </a:lnTo>
                <a:lnTo>
                  <a:pt x="14" y="2"/>
                </a:lnTo>
                <a:lnTo>
                  <a:pt x="15" y="2"/>
                </a:lnTo>
                <a:lnTo>
                  <a:pt x="15" y="3"/>
                </a:lnTo>
                <a:lnTo>
                  <a:pt x="16" y="4"/>
                </a:lnTo>
                <a:lnTo>
                  <a:pt x="17" y="5"/>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24" name="Freeform 60"/>
          <p:cNvSpPr>
            <a:spLocks/>
          </p:cNvSpPr>
          <p:nvPr/>
        </p:nvSpPr>
        <p:spPr bwMode="auto">
          <a:xfrm>
            <a:off x="4144963" y="5545137"/>
            <a:ext cx="522287" cy="76200"/>
          </a:xfrm>
          <a:custGeom>
            <a:avLst/>
            <a:gdLst>
              <a:gd name="T0" fmla="*/ 2147483647 w 34"/>
              <a:gd name="T1" fmla="*/ 0 h 5"/>
              <a:gd name="T2" fmla="*/ 2147483647 w 34"/>
              <a:gd name="T3" fmla="*/ 232257571 h 5"/>
              <a:gd name="T4" fmla="*/ 2147483647 w 34"/>
              <a:gd name="T5" fmla="*/ 232257571 h 5"/>
              <a:gd name="T6" fmla="*/ 2147483647 w 34"/>
              <a:gd name="T7" fmla="*/ 232257571 h 5"/>
              <a:gd name="T8" fmla="*/ 2147483647 w 34"/>
              <a:gd name="T9" fmla="*/ 232257571 h 5"/>
              <a:gd name="T10" fmla="*/ 2147483647 w 34"/>
              <a:gd name="T11" fmla="*/ 232257571 h 5"/>
              <a:gd name="T12" fmla="*/ 2147483647 w 34"/>
              <a:gd name="T13" fmla="*/ 232257571 h 5"/>
              <a:gd name="T14" fmla="*/ 2147483647 w 34"/>
              <a:gd name="T15" fmla="*/ 232257571 h 5"/>
              <a:gd name="T16" fmla="*/ 707913867 w 34"/>
              <a:gd name="T17" fmla="*/ 232257571 h 5"/>
              <a:gd name="T18" fmla="*/ 707913867 w 34"/>
              <a:gd name="T19" fmla="*/ 232257571 h 5"/>
              <a:gd name="T20" fmla="*/ 707913867 w 34"/>
              <a:gd name="T21" fmla="*/ 232257571 h 5"/>
              <a:gd name="T22" fmla="*/ 471947658 w 34"/>
              <a:gd name="T23" fmla="*/ 464515142 h 5"/>
              <a:gd name="T24" fmla="*/ 471947658 w 34"/>
              <a:gd name="T25" fmla="*/ 696772772 h 5"/>
              <a:gd name="T26" fmla="*/ 0 w 34"/>
              <a:gd name="T27" fmla="*/ 1161288033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
              <a:gd name="T43" fmla="*/ 0 h 5"/>
              <a:gd name="T44" fmla="*/ 34 w 34"/>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 h="5">
                <a:moveTo>
                  <a:pt x="34" y="0"/>
                </a:moveTo>
                <a:lnTo>
                  <a:pt x="33" y="1"/>
                </a:lnTo>
                <a:lnTo>
                  <a:pt x="32" y="1"/>
                </a:lnTo>
                <a:lnTo>
                  <a:pt x="31" y="1"/>
                </a:lnTo>
                <a:lnTo>
                  <a:pt x="22" y="1"/>
                </a:lnTo>
                <a:lnTo>
                  <a:pt x="17" y="1"/>
                </a:lnTo>
                <a:lnTo>
                  <a:pt x="13" y="1"/>
                </a:lnTo>
                <a:lnTo>
                  <a:pt x="3" y="1"/>
                </a:lnTo>
                <a:lnTo>
                  <a:pt x="2" y="2"/>
                </a:lnTo>
                <a:lnTo>
                  <a:pt x="2" y="3"/>
                </a:lnTo>
                <a:lnTo>
                  <a:pt x="0" y="5"/>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25" name="Freeform 61"/>
          <p:cNvSpPr>
            <a:spLocks/>
          </p:cNvSpPr>
          <p:nvPr/>
        </p:nvSpPr>
        <p:spPr bwMode="auto">
          <a:xfrm>
            <a:off x="3638550" y="5545137"/>
            <a:ext cx="506413" cy="76200"/>
          </a:xfrm>
          <a:custGeom>
            <a:avLst/>
            <a:gdLst>
              <a:gd name="T0" fmla="*/ 0 w 33"/>
              <a:gd name="T1" fmla="*/ 0 h 5"/>
              <a:gd name="T2" fmla="*/ 235497342 w 33"/>
              <a:gd name="T3" fmla="*/ 232257571 h 5"/>
              <a:gd name="T4" fmla="*/ 235497342 w 33"/>
              <a:gd name="T5" fmla="*/ 232257571 h 5"/>
              <a:gd name="T6" fmla="*/ 470994684 w 33"/>
              <a:gd name="T7" fmla="*/ 232257571 h 5"/>
              <a:gd name="T8" fmla="*/ 470994684 w 33"/>
              <a:gd name="T9" fmla="*/ 232257571 h 5"/>
              <a:gd name="T10" fmla="*/ 706492086 w 33"/>
              <a:gd name="T11" fmla="*/ 232257571 h 5"/>
              <a:gd name="T12" fmla="*/ 2147483647 w 33"/>
              <a:gd name="T13" fmla="*/ 232257571 h 5"/>
              <a:gd name="T14" fmla="*/ 2147483647 w 33"/>
              <a:gd name="T15" fmla="*/ 232257571 h 5"/>
              <a:gd name="T16" fmla="*/ 2147483647 w 33"/>
              <a:gd name="T17" fmla="*/ 232257571 h 5"/>
              <a:gd name="T18" fmla="*/ 2147483647 w 33"/>
              <a:gd name="T19" fmla="*/ 232257571 h 5"/>
              <a:gd name="T20" fmla="*/ 2147483647 w 33"/>
              <a:gd name="T21" fmla="*/ 232257571 h 5"/>
              <a:gd name="T22" fmla="*/ 2147483647 w 33"/>
              <a:gd name="T23" fmla="*/ 232257571 h 5"/>
              <a:gd name="T24" fmla="*/ 2147483647 w 33"/>
              <a:gd name="T25" fmla="*/ 464515142 h 5"/>
              <a:gd name="T26" fmla="*/ 2147483647 w 33"/>
              <a:gd name="T27" fmla="*/ 696772772 h 5"/>
              <a:gd name="T28" fmla="*/ 2147483647 w 33"/>
              <a:gd name="T29" fmla="*/ 1161288033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5"/>
              <a:gd name="T47" fmla="*/ 33 w 33"/>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5">
                <a:moveTo>
                  <a:pt x="0" y="0"/>
                </a:moveTo>
                <a:lnTo>
                  <a:pt x="1" y="1"/>
                </a:lnTo>
                <a:lnTo>
                  <a:pt x="2" y="1"/>
                </a:lnTo>
                <a:lnTo>
                  <a:pt x="3" y="1"/>
                </a:lnTo>
                <a:lnTo>
                  <a:pt x="12" y="1"/>
                </a:lnTo>
                <a:lnTo>
                  <a:pt x="17" y="1"/>
                </a:lnTo>
                <a:lnTo>
                  <a:pt x="21" y="1"/>
                </a:lnTo>
                <a:lnTo>
                  <a:pt x="31" y="1"/>
                </a:lnTo>
                <a:lnTo>
                  <a:pt x="32" y="2"/>
                </a:lnTo>
                <a:lnTo>
                  <a:pt x="32" y="3"/>
                </a:lnTo>
                <a:lnTo>
                  <a:pt x="33" y="5"/>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26" name="Freeform 62"/>
          <p:cNvSpPr>
            <a:spLocks/>
          </p:cNvSpPr>
          <p:nvPr/>
        </p:nvSpPr>
        <p:spPr bwMode="auto">
          <a:xfrm>
            <a:off x="4129088" y="3994150"/>
            <a:ext cx="31750" cy="31750"/>
          </a:xfrm>
          <a:custGeom>
            <a:avLst/>
            <a:gdLst>
              <a:gd name="T0" fmla="*/ 25201559 w 20"/>
              <a:gd name="T1" fmla="*/ 25201559 h 20"/>
              <a:gd name="T2" fmla="*/ 50403118 w 20"/>
              <a:gd name="T3" fmla="*/ 25201559 h 20"/>
              <a:gd name="T4" fmla="*/ 50403118 w 20"/>
              <a:gd name="T5" fmla="*/ 0 h 20"/>
              <a:gd name="T6" fmla="*/ 25201559 w 20"/>
              <a:gd name="T7" fmla="*/ 0 h 20"/>
              <a:gd name="T8" fmla="*/ 0 w 20"/>
              <a:gd name="T9" fmla="*/ 0 h 20"/>
              <a:gd name="T10" fmla="*/ 0 w 20"/>
              <a:gd name="T11" fmla="*/ 25201559 h 20"/>
              <a:gd name="T12" fmla="*/ 0 w 20"/>
              <a:gd name="T13" fmla="*/ 50403118 h 20"/>
              <a:gd name="T14" fmla="*/ 25201559 w 20"/>
              <a:gd name="T15" fmla="*/ 50403118 h 20"/>
              <a:gd name="T16" fmla="*/ 50403118 w 20"/>
              <a:gd name="T17" fmla="*/ 50403118 h 20"/>
              <a:gd name="T18" fmla="*/ 50403118 w 20"/>
              <a:gd name="T19" fmla="*/ 25201559 h 20"/>
              <a:gd name="T20" fmla="*/ 25201559 w 20"/>
              <a:gd name="T21" fmla="*/ 25201559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27" name="Freeform 63"/>
          <p:cNvSpPr>
            <a:spLocks/>
          </p:cNvSpPr>
          <p:nvPr/>
        </p:nvSpPr>
        <p:spPr bwMode="auto">
          <a:xfrm>
            <a:off x="4144963" y="3994150"/>
            <a:ext cx="15875" cy="15875"/>
          </a:xfrm>
          <a:custGeom>
            <a:avLst/>
            <a:gdLst>
              <a:gd name="T0" fmla="*/ 252015567 w 1"/>
              <a:gd name="T1" fmla="*/ 0 h 1"/>
              <a:gd name="T2" fmla="*/ 0 w 1"/>
              <a:gd name="T3" fmla="*/ 0 h 1"/>
              <a:gd name="T4" fmla="*/ 0 w 1"/>
              <a:gd name="T5" fmla="*/ 0 h 1"/>
              <a:gd name="T6" fmla="*/ 0 w 1"/>
              <a:gd name="T7" fmla="*/ 252015567 h 1"/>
              <a:gd name="T8" fmla="*/ 252015567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28" name="Freeform 64"/>
          <p:cNvSpPr>
            <a:spLocks/>
          </p:cNvSpPr>
          <p:nvPr/>
        </p:nvSpPr>
        <p:spPr bwMode="auto">
          <a:xfrm>
            <a:off x="4129088" y="4086225"/>
            <a:ext cx="31750" cy="31750"/>
          </a:xfrm>
          <a:custGeom>
            <a:avLst/>
            <a:gdLst>
              <a:gd name="T0" fmla="*/ 25201559 w 20"/>
              <a:gd name="T1" fmla="*/ 25201559 h 20"/>
              <a:gd name="T2" fmla="*/ 50403118 w 20"/>
              <a:gd name="T3" fmla="*/ 25201559 h 20"/>
              <a:gd name="T4" fmla="*/ 50403118 w 20"/>
              <a:gd name="T5" fmla="*/ 0 h 20"/>
              <a:gd name="T6" fmla="*/ 25201559 w 20"/>
              <a:gd name="T7" fmla="*/ 0 h 20"/>
              <a:gd name="T8" fmla="*/ 0 w 20"/>
              <a:gd name="T9" fmla="*/ 0 h 20"/>
              <a:gd name="T10" fmla="*/ 0 w 20"/>
              <a:gd name="T11" fmla="*/ 25201559 h 20"/>
              <a:gd name="T12" fmla="*/ 0 w 20"/>
              <a:gd name="T13" fmla="*/ 50403118 h 20"/>
              <a:gd name="T14" fmla="*/ 25201559 w 20"/>
              <a:gd name="T15" fmla="*/ 50403118 h 20"/>
              <a:gd name="T16" fmla="*/ 50403118 w 20"/>
              <a:gd name="T17" fmla="*/ 50403118 h 20"/>
              <a:gd name="T18" fmla="*/ 50403118 w 20"/>
              <a:gd name="T19" fmla="*/ 25201559 h 20"/>
              <a:gd name="T20" fmla="*/ 25201559 w 20"/>
              <a:gd name="T21" fmla="*/ 25201559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29" name="Freeform 65"/>
          <p:cNvSpPr>
            <a:spLocks/>
          </p:cNvSpPr>
          <p:nvPr/>
        </p:nvSpPr>
        <p:spPr bwMode="auto">
          <a:xfrm>
            <a:off x="4144963" y="4086225"/>
            <a:ext cx="15875" cy="15875"/>
          </a:xfrm>
          <a:custGeom>
            <a:avLst/>
            <a:gdLst>
              <a:gd name="T0" fmla="*/ 252015567 w 1"/>
              <a:gd name="T1" fmla="*/ 0 h 1"/>
              <a:gd name="T2" fmla="*/ 0 w 1"/>
              <a:gd name="T3" fmla="*/ 0 h 1"/>
              <a:gd name="T4" fmla="*/ 0 w 1"/>
              <a:gd name="T5" fmla="*/ 0 h 1"/>
              <a:gd name="T6" fmla="*/ 0 w 1"/>
              <a:gd name="T7" fmla="*/ 252015567 h 1"/>
              <a:gd name="T8" fmla="*/ 252015567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0" name="Freeform 66"/>
          <p:cNvSpPr>
            <a:spLocks/>
          </p:cNvSpPr>
          <p:nvPr/>
        </p:nvSpPr>
        <p:spPr bwMode="auto">
          <a:xfrm>
            <a:off x="4129088" y="4178300"/>
            <a:ext cx="31750" cy="31750"/>
          </a:xfrm>
          <a:custGeom>
            <a:avLst/>
            <a:gdLst>
              <a:gd name="T0" fmla="*/ 25201559 w 20"/>
              <a:gd name="T1" fmla="*/ 25201559 h 20"/>
              <a:gd name="T2" fmla="*/ 50403118 w 20"/>
              <a:gd name="T3" fmla="*/ 25201559 h 20"/>
              <a:gd name="T4" fmla="*/ 50403118 w 20"/>
              <a:gd name="T5" fmla="*/ 0 h 20"/>
              <a:gd name="T6" fmla="*/ 25201559 w 20"/>
              <a:gd name="T7" fmla="*/ 0 h 20"/>
              <a:gd name="T8" fmla="*/ 0 w 20"/>
              <a:gd name="T9" fmla="*/ 0 h 20"/>
              <a:gd name="T10" fmla="*/ 0 w 20"/>
              <a:gd name="T11" fmla="*/ 25201559 h 20"/>
              <a:gd name="T12" fmla="*/ 0 w 20"/>
              <a:gd name="T13" fmla="*/ 50403118 h 20"/>
              <a:gd name="T14" fmla="*/ 25201559 w 20"/>
              <a:gd name="T15" fmla="*/ 50403118 h 20"/>
              <a:gd name="T16" fmla="*/ 50403118 w 20"/>
              <a:gd name="T17" fmla="*/ 50403118 h 20"/>
              <a:gd name="T18" fmla="*/ 50403118 w 20"/>
              <a:gd name="T19" fmla="*/ 25201559 h 20"/>
              <a:gd name="T20" fmla="*/ 25201559 w 20"/>
              <a:gd name="T21" fmla="*/ 25201559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1" name="Freeform 67"/>
          <p:cNvSpPr>
            <a:spLocks/>
          </p:cNvSpPr>
          <p:nvPr/>
        </p:nvSpPr>
        <p:spPr bwMode="auto">
          <a:xfrm>
            <a:off x="4144963" y="4178300"/>
            <a:ext cx="15875" cy="15875"/>
          </a:xfrm>
          <a:custGeom>
            <a:avLst/>
            <a:gdLst>
              <a:gd name="T0" fmla="*/ 252015567 w 1"/>
              <a:gd name="T1" fmla="*/ 0 h 1"/>
              <a:gd name="T2" fmla="*/ 0 w 1"/>
              <a:gd name="T3" fmla="*/ 0 h 1"/>
              <a:gd name="T4" fmla="*/ 0 w 1"/>
              <a:gd name="T5" fmla="*/ 0 h 1"/>
              <a:gd name="T6" fmla="*/ 0 w 1"/>
              <a:gd name="T7" fmla="*/ 252015567 h 1"/>
              <a:gd name="T8" fmla="*/ 252015567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2" name="Freeform 68"/>
          <p:cNvSpPr>
            <a:spLocks/>
          </p:cNvSpPr>
          <p:nvPr/>
        </p:nvSpPr>
        <p:spPr bwMode="auto">
          <a:xfrm>
            <a:off x="4129088" y="4792662"/>
            <a:ext cx="31750" cy="31750"/>
          </a:xfrm>
          <a:custGeom>
            <a:avLst/>
            <a:gdLst>
              <a:gd name="T0" fmla="*/ 25201559 w 20"/>
              <a:gd name="T1" fmla="*/ 25201559 h 20"/>
              <a:gd name="T2" fmla="*/ 50403118 w 20"/>
              <a:gd name="T3" fmla="*/ 25201559 h 20"/>
              <a:gd name="T4" fmla="*/ 50403118 w 20"/>
              <a:gd name="T5" fmla="*/ 0 h 20"/>
              <a:gd name="T6" fmla="*/ 25201559 w 20"/>
              <a:gd name="T7" fmla="*/ 0 h 20"/>
              <a:gd name="T8" fmla="*/ 0 w 20"/>
              <a:gd name="T9" fmla="*/ 0 h 20"/>
              <a:gd name="T10" fmla="*/ 0 w 20"/>
              <a:gd name="T11" fmla="*/ 25201559 h 20"/>
              <a:gd name="T12" fmla="*/ 0 w 20"/>
              <a:gd name="T13" fmla="*/ 50403118 h 20"/>
              <a:gd name="T14" fmla="*/ 25201559 w 20"/>
              <a:gd name="T15" fmla="*/ 50403118 h 20"/>
              <a:gd name="T16" fmla="*/ 50403118 w 20"/>
              <a:gd name="T17" fmla="*/ 50403118 h 20"/>
              <a:gd name="T18" fmla="*/ 50403118 w 20"/>
              <a:gd name="T19" fmla="*/ 25201559 h 20"/>
              <a:gd name="T20" fmla="*/ 25201559 w 20"/>
              <a:gd name="T21" fmla="*/ 25201559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3" name="Freeform 69"/>
          <p:cNvSpPr>
            <a:spLocks/>
          </p:cNvSpPr>
          <p:nvPr/>
        </p:nvSpPr>
        <p:spPr bwMode="auto">
          <a:xfrm>
            <a:off x="4129088" y="4792662"/>
            <a:ext cx="15875" cy="15875"/>
          </a:xfrm>
          <a:custGeom>
            <a:avLst/>
            <a:gdLst>
              <a:gd name="T0" fmla="*/ 252015567 w 1"/>
              <a:gd name="T1" fmla="*/ 0 h 1"/>
              <a:gd name="T2" fmla="*/ 0 w 1"/>
              <a:gd name="T3" fmla="*/ 0 h 1"/>
              <a:gd name="T4" fmla="*/ 0 w 1"/>
              <a:gd name="T5" fmla="*/ 0 h 1"/>
              <a:gd name="T6" fmla="*/ 0 w 1"/>
              <a:gd name="T7" fmla="*/ 252015567 h 1"/>
              <a:gd name="T8" fmla="*/ 252015567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4" name="Freeform 70"/>
          <p:cNvSpPr>
            <a:spLocks/>
          </p:cNvSpPr>
          <p:nvPr/>
        </p:nvSpPr>
        <p:spPr bwMode="auto">
          <a:xfrm>
            <a:off x="4129088" y="4870450"/>
            <a:ext cx="31750" cy="30162"/>
          </a:xfrm>
          <a:custGeom>
            <a:avLst/>
            <a:gdLst>
              <a:gd name="T0" fmla="*/ 25201559 w 20"/>
              <a:gd name="T1" fmla="*/ 22680234 h 19"/>
              <a:gd name="T2" fmla="*/ 50403118 w 20"/>
              <a:gd name="T3" fmla="*/ 22680234 h 19"/>
              <a:gd name="T4" fmla="*/ 50403118 w 20"/>
              <a:gd name="T5" fmla="*/ 0 h 19"/>
              <a:gd name="T6" fmla="*/ 25201559 w 20"/>
              <a:gd name="T7" fmla="*/ 0 h 19"/>
              <a:gd name="T8" fmla="*/ 0 w 20"/>
              <a:gd name="T9" fmla="*/ 0 h 19"/>
              <a:gd name="T10" fmla="*/ 0 w 20"/>
              <a:gd name="T11" fmla="*/ 22680234 h 19"/>
              <a:gd name="T12" fmla="*/ 0 w 20"/>
              <a:gd name="T13" fmla="*/ 47881374 h 19"/>
              <a:gd name="T14" fmla="*/ 25201559 w 20"/>
              <a:gd name="T15" fmla="*/ 47881374 h 19"/>
              <a:gd name="T16" fmla="*/ 50403118 w 20"/>
              <a:gd name="T17" fmla="*/ 47881374 h 19"/>
              <a:gd name="T18" fmla="*/ 50403118 w 20"/>
              <a:gd name="T19" fmla="*/ 22680234 h 19"/>
              <a:gd name="T20" fmla="*/ 25201559 w 20"/>
              <a:gd name="T21" fmla="*/ 22680234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19"/>
              <a:gd name="T35" fmla="*/ 20 w 20"/>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19">
                <a:moveTo>
                  <a:pt x="10" y="9"/>
                </a:moveTo>
                <a:lnTo>
                  <a:pt x="20" y="9"/>
                </a:lnTo>
                <a:lnTo>
                  <a:pt x="20" y="0"/>
                </a:lnTo>
                <a:lnTo>
                  <a:pt x="10" y="0"/>
                </a:lnTo>
                <a:lnTo>
                  <a:pt x="0" y="0"/>
                </a:lnTo>
                <a:lnTo>
                  <a:pt x="0" y="9"/>
                </a:lnTo>
                <a:lnTo>
                  <a:pt x="0" y="19"/>
                </a:lnTo>
                <a:lnTo>
                  <a:pt x="10" y="19"/>
                </a:lnTo>
                <a:lnTo>
                  <a:pt x="20" y="19"/>
                </a:lnTo>
                <a:lnTo>
                  <a:pt x="20" y="9"/>
                </a:lnTo>
                <a:lnTo>
                  <a:pt x="10"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5" name="Freeform 71"/>
          <p:cNvSpPr>
            <a:spLocks/>
          </p:cNvSpPr>
          <p:nvPr/>
        </p:nvSpPr>
        <p:spPr bwMode="auto">
          <a:xfrm>
            <a:off x="4129088" y="4884737"/>
            <a:ext cx="15875" cy="15875"/>
          </a:xfrm>
          <a:custGeom>
            <a:avLst/>
            <a:gdLst>
              <a:gd name="T0" fmla="*/ 252015567 w 1"/>
              <a:gd name="T1" fmla="*/ 0 h 1"/>
              <a:gd name="T2" fmla="*/ 0 w 1"/>
              <a:gd name="T3" fmla="*/ 0 h 1"/>
              <a:gd name="T4" fmla="*/ 0 w 1"/>
              <a:gd name="T5" fmla="*/ 0 h 1"/>
              <a:gd name="T6" fmla="*/ 0 w 1"/>
              <a:gd name="T7" fmla="*/ 252015567 h 1"/>
              <a:gd name="T8" fmla="*/ 252015567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6" name="Freeform 72"/>
          <p:cNvSpPr>
            <a:spLocks/>
          </p:cNvSpPr>
          <p:nvPr/>
        </p:nvSpPr>
        <p:spPr bwMode="auto">
          <a:xfrm>
            <a:off x="4129088" y="4962525"/>
            <a:ext cx="31750" cy="30162"/>
          </a:xfrm>
          <a:custGeom>
            <a:avLst/>
            <a:gdLst>
              <a:gd name="T0" fmla="*/ 25201559 w 20"/>
              <a:gd name="T1" fmla="*/ 22680234 h 19"/>
              <a:gd name="T2" fmla="*/ 50403118 w 20"/>
              <a:gd name="T3" fmla="*/ 22680234 h 19"/>
              <a:gd name="T4" fmla="*/ 50403118 w 20"/>
              <a:gd name="T5" fmla="*/ 0 h 19"/>
              <a:gd name="T6" fmla="*/ 25201559 w 20"/>
              <a:gd name="T7" fmla="*/ 0 h 19"/>
              <a:gd name="T8" fmla="*/ 0 w 20"/>
              <a:gd name="T9" fmla="*/ 0 h 19"/>
              <a:gd name="T10" fmla="*/ 0 w 20"/>
              <a:gd name="T11" fmla="*/ 22680234 h 19"/>
              <a:gd name="T12" fmla="*/ 0 w 20"/>
              <a:gd name="T13" fmla="*/ 47881374 h 19"/>
              <a:gd name="T14" fmla="*/ 25201559 w 20"/>
              <a:gd name="T15" fmla="*/ 47881374 h 19"/>
              <a:gd name="T16" fmla="*/ 50403118 w 20"/>
              <a:gd name="T17" fmla="*/ 47881374 h 19"/>
              <a:gd name="T18" fmla="*/ 50403118 w 20"/>
              <a:gd name="T19" fmla="*/ 22680234 h 19"/>
              <a:gd name="T20" fmla="*/ 25201559 w 20"/>
              <a:gd name="T21" fmla="*/ 22680234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19"/>
              <a:gd name="T35" fmla="*/ 20 w 20"/>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19">
                <a:moveTo>
                  <a:pt x="10" y="9"/>
                </a:moveTo>
                <a:lnTo>
                  <a:pt x="20" y="9"/>
                </a:lnTo>
                <a:lnTo>
                  <a:pt x="20" y="0"/>
                </a:lnTo>
                <a:lnTo>
                  <a:pt x="10" y="0"/>
                </a:lnTo>
                <a:lnTo>
                  <a:pt x="0" y="0"/>
                </a:lnTo>
                <a:lnTo>
                  <a:pt x="0" y="9"/>
                </a:lnTo>
                <a:lnTo>
                  <a:pt x="0" y="19"/>
                </a:lnTo>
                <a:lnTo>
                  <a:pt x="10" y="19"/>
                </a:lnTo>
                <a:lnTo>
                  <a:pt x="20" y="19"/>
                </a:lnTo>
                <a:lnTo>
                  <a:pt x="20" y="9"/>
                </a:lnTo>
                <a:lnTo>
                  <a:pt x="10"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7" name="Freeform 73"/>
          <p:cNvSpPr>
            <a:spLocks/>
          </p:cNvSpPr>
          <p:nvPr/>
        </p:nvSpPr>
        <p:spPr bwMode="auto">
          <a:xfrm>
            <a:off x="4129088" y="4976812"/>
            <a:ext cx="15875" cy="15875"/>
          </a:xfrm>
          <a:custGeom>
            <a:avLst/>
            <a:gdLst>
              <a:gd name="T0" fmla="*/ 252015567 w 1"/>
              <a:gd name="T1" fmla="*/ 0 h 1"/>
              <a:gd name="T2" fmla="*/ 0 w 1"/>
              <a:gd name="T3" fmla="*/ 0 h 1"/>
              <a:gd name="T4" fmla="*/ 0 w 1"/>
              <a:gd name="T5" fmla="*/ 0 h 1"/>
              <a:gd name="T6" fmla="*/ 0 w 1"/>
              <a:gd name="T7" fmla="*/ 252015567 h 1"/>
              <a:gd name="T8" fmla="*/ 252015567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8" name="Freeform 74"/>
          <p:cNvSpPr>
            <a:spLocks/>
          </p:cNvSpPr>
          <p:nvPr/>
        </p:nvSpPr>
        <p:spPr bwMode="auto">
          <a:xfrm>
            <a:off x="2579688" y="2628900"/>
            <a:ext cx="292100" cy="292100"/>
          </a:xfrm>
          <a:custGeom>
            <a:avLst/>
            <a:gdLst>
              <a:gd name="T0" fmla="*/ 2147483647 w 19"/>
              <a:gd name="T1" fmla="*/ 0 h 19"/>
              <a:gd name="T2" fmla="*/ 1418099290 w 19"/>
              <a:gd name="T3" fmla="*/ 236354986 h 19"/>
              <a:gd name="T4" fmla="*/ 709049645 w 19"/>
              <a:gd name="T5" fmla="*/ 709049645 h 19"/>
              <a:gd name="T6" fmla="*/ 236354986 w 19"/>
              <a:gd name="T7" fmla="*/ 1418099290 h 19"/>
              <a:gd name="T8" fmla="*/ 0 w 19"/>
              <a:gd name="T9" fmla="*/ 2147483647 h 19"/>
              <a:gd name="T10" fmla="*/ 236354986 w 19"/>
              <a:gd name="T11" fmla="*/ 2147483647 h 19"/>
              <a:gd name="T12" fmla="*/ 709049645 w 19"/>
              <a:gd name="T13" fmla="*/ 2147483647 h 19"/>
              <a:gd name="T14" fmla="*/ 1418099290 w 19"/>
              <a:gd name="T15" fmla="*/ 2147483647 h 19"/>
              <a:gd name="T16" fmla="*/ 2147483647 w 19"/>
              <a:gd name="T17" fmla="*/ 2147483647 h 19"/>
              <a:gd name="T18" fmla="*/ 2147483647 w 19"/>
              <a:gd name="T19" fmla="*/ 2147483647 h 19"/>
              <a:gd name="T20" fmla="*/ 2147483647 w 19"/>
              <a:gd name="T21" fmla="*/ 2147483647 h 19"/>
              <a:gd name="T22" fmla="*/ 2147483647 w 19"/>
              <a:gd name="T23" fmla="*/ 2147483647 h 19"/>
              <a:gd name="T24" fmla="*/ 2147483647 w 19"/>
              <a:gd name="T25" fmla="*/ 2147483647 h 19"/>
              <a:gd name="T26" fmla="*/ 2147483647 w 19"/>
              <a:gd name="T27" fmla="*/ 1418099290 h 19"/>
              <a:gd name="T28" fmla="*/ 2147483647 w 19"/>
              <a:gd name="T29" fmla="*/ 709049645 h 19"/>
              <a:gd name="T30" fmla="*/ 2147483647 w 19"/>
              <a:gd name="T31" fmla="*/ 236354986 h 19"/>
              <a:gd name="T32" fmla="*/ 2147483647 w 19"/>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9"/>
              <a:gd name="T53" fmla="*/ 19 w 19"/>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9">
                <a:moveTo>
                  <a:pt x="10" y="0"/>
                </a:moveTo>
                <a:lnTo>
                  <a:pt x="6" y="1"/>
                </a:lnTo>
                <a:lnTo>
                  <a:pt x="3" y="3"/>
                </a:lnTo>
                <a:lnTo>
                  <a:pt x="1" y="6"/>
                </a:lnTo>
                <a:lnTo>
                  <a:pt x="0" y="10"/>
                </a:lnTo>
                <a:lnTo>
                  <a:pt x="1" y="13"/>
                </a:lnTo>
                <a:lnTo>
                  <a:pt x="3" y="16"/>
                </a:lnTo>
                <a:lnTo>
                  <a:pt x="6" y="18"/>
                </a:lnTo>
                <a:lnTo>
                  <a:pt x="10" y="19"/>
                </a:lnTo>
                <a:lnTo>
                  <a:pt x="13" y="18"/>
                </a:lnTo>
                <a:lnTo>
                  <a:pt x="16" y="16"/>
                </a:lnTo>
                <a:lnTo>
                  <a:pt x="18" y="13"/>
                </a:lnTo>
                <a:lnTo>
                  <a:pt x="19" y="10"/>
                </a:lnTo>
                <a:lnTo>
                  <a:pt x="18" y="6"/>
                </a:lnTo>
                <a:lnTo>
                  <a:pt x="16" y="3"/>
                </a:lnTo>
                <a:lnTo>
                  <a:pt x="13" y="1"/>
                </a:lnTo>
                <a:lnTo>
                  <a:pt x="10" y="0"/>
                </a:lnTo>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9" name="Rectangle 75"/>
          <p:cNvSpPr>
            <a:spLocks noChangeArrowheads="1"/>
          </p:cNvSpPr>
          <p:nvPr/>
        </p:nvSpPr>
        <p:spPr bwMode="auto">
          <a:xfrm>
            <a:off x="2671763" y="2628900"/>
            <a:ext cx="12223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700">
                <a:solidFill>
                  <a:srgbClr val="000000"/>
                </a:solidFill>
                <a:latin typeface="Nimbus Roman No9 L"/>
              </a:rPr>
              <a:t>+</a:t>
            </a:r>
            <a:endParaRPr lang="en-CA" altLang="en-US" sz="2400">
              <a:latin typeface="Corbel" panose="020B0503020204020204" pitchFamily="34" charset="0"/>
            </a:endParaRPr>
          </a:p>
        </p:txBody>
      </p:sp>
      <p:sp>
        <p:nvSpPr>
          <p:cNvPr id="62540" name="Text Box 78"/>
          <p:cNvSpPr txBox="1">
            <a:spLocks noChangeArrowheads="1"/>
          </p:cNvSpPr>
          <p:nvPr/>
        </p:nvSpPr>
        <p:spPr bwMode="auto">
          <a:xfrm>
            <a:off x="6896100" y="2170112"/>
            <a:ext cx="17684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a:solidFill>
                  <a:srgbClr val="CC3300"/>
                </a:solidFill>
                <a:latin typeface="Corbel" panose="020B0503020204020204" pitchFamily="34" charset="0"/>
              </a:rPr>
              <a:t>Virtual address is</a:t>
            </a:r>
          </a:p>
          <a:p>
            <a:pPr eaLnBrk="1" hangingPunct="1"/>
            <a:r>
              <a:rPr lang="en-US" altLang="en-US" sz="1600" i="1">
                <a:solidFill>
                  <a:srgbClr val="CC3300"/>
                </a:solidFill>
                <a:latin typeface="Corbel" panose="020B0503020204020204" pitchFamily="34" charset="0"/>
              </a:rPr>
              <a:t>interpreted as page</a:t>
            </a:r>
          </a:p>
          <a:p>
            <a:pPr eaLnBrk="1" hangingPunct="1"/>
            <a:r>
              <a:rPr lang="en-US" altLang="en-US" sz="1600" i="1">
                <a:solidFill>
                  <a:srgbClr val="CC3300"/>
                </a:solidFill>
                <a:latin typeface="Corbel" panose="020B0503020204020204" pitchFamily="34" charset="0"/>
              </a:rPr>
              <a:t>number and offset.</a:t>
            </a:r>
          </a:p>
        </p:txBody>
      </p:sp>
      <p:sp>
        <p:nvSpPr>
          <p:cNvPr id="62541" name="Freeform 79"/>
          <p:cNvSpPr>
            <a:spLocks/>
          </p:cNvSpPr>
          <p:nvPr/>
        </p:nvSpPr>
        <p:spPr bwMode="auto">
          <a:xfrm>
            <a:off x="5994400" y="2273300"/>
            <a:ext cx="952500" cy="338137"/>
          </a:xfrm>
          <a:custGeom>
            <a:avLst/>
            <a:gdLst>
              <a:gd name="T0" fmla="*/ 1512093532 w 600"/>
              <a:gd name="T1" fmla="*/ 536791738 h 213"/>
              <a:gd name="T2" fmla="*/ 257055932 w 600"/>
              <a:gd name="T3" fmla="*/ 259574941 h 213"/>
              <a:gd name="T4" fmla="*/ 0 w 600"/>
              <a:gd name="T5" fmla="*/ 0 h 213"/>
              <a:gd name="T6" fmla="*/ 0 60000 65536"/>
              <a:gd name="T7" fmla="*/ 0 60000 65536"/>
              <a:gd name="T8" fmla="*/ 0 60000 65536"/>
              <a:gd name="T9" fmla="*/ 0 w 600"/>
              <a:gd name="T10" fmla="*/ 0 h 213"/>
              <a:gd name="T11" fmla="*/ 600 w 600"/>
              <a:gd name="T12" fmla="*/ 213 h 213"/>
            </a:gdLst>
            <a:ahLst/>
            <a:cxnLst>
              <a:cxn ang="T6">
                <a:pos x="T0" y="T1"/>
              </a:cxn>
              <a:cxn ang="T7">
                <a:pos x="T2" y="T3"/>
              </a:cxn>
              <a:cxn ang="T8">
                <a:pos x="T4" y="T5"/>
              </a:cxn>
            </a:cxnLst>
            <a:rect l="T9" t="T10" r="T11" b="T12"/>
            <a:pathLst>
              <a:path w="600" h="213">
                <a:moveTo>
                  <a:pt x="600" y="213"/>
                </a:moveTo>
                <a:cubicBezTo>
                  <a:pt x="401" y="176"/>
                  <a:pt x="202" y="139"/>
                  <a:pt x="102" y="103"/>
                </a:cubicBezTo>
                <a:cubicBezTo>
                  <a:pt x="2" y="67"/>
                  <a:pt x="1" y="33"/>
                  <a:pt x="0" y="0"/>
                </a:cubicBez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42" name="Text Box 80"/>
          <p:cNvSpPr txBox="1">
            <a:spLocks noChangeArrowheads="1"/>
          </p:cNvSpPr>
          <p:nvPr/>
        </p:nvSpPr>
        <p:spPr bwMode="auto">
          <a:xfrm>
            <a:off x="279400" y="5026025"/>
            <a:ext cx="28098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dirty="0">
                <a:solidFill>
                  <a:srgbClr val="CC3300"/>
                </a:solidFill>
                <a:latin typeface="Corbel" panose="020B0503020204020204" pitchFamily="34" charset="0"/>
              </a:rPr>
              <a:t>Page table holds information</a:t>
            </a:r>
          </a:p>
          <a:p>
            <a:pPr eaLnBrk="1" hangingPunct="1"/>
            <a:r>
              <a:rPr lang="en-US" altLang="en-US" sz="1600" i="1" dirty="0">
                <a:solidFill>
                  <a:srgbClr val="CC3300"/>
                </a:solidFill>
                <a:latin typeface="Corbel" panose="020B0503020204020204" pitchFamily="34" charset="0"/>
              </a:rPr>
              <a:t>about each page. This includes</a:t>
            </a:r>
          </a:p>
          <a:p>
            <a:pPr eaLnBrk="1" hangingPunct="1"/>
            <a:r>
              <a:rPr lang="en-US" altLang="en-US" sz="1600" i="1" dirty="0">
                <a:solidFill>
                  <a:srgbClr val="CC3300"/>
                </a:solidFill>
                <a:latin typeface="Corbel" panose="020B0503020204020204" pitchFamily="34" charset="0"/>
              </a:rPr>
              <a:t>the starting address of the page </a:t>
            </a:r>
          </a:p>
          <a:p>
            <a:pPr eaLnBrk="1" hangingPunct="1"/>
            <a:r>
              <a:rPr lang="en-US" altLang="en-US" sz="1600" i="1" dirty="0">
                <a:solidFill>
                  <a:srgbClr val="CC3300"/>
                </a:solidFill>
                <a:latin typeface="Corbel" panose="020B0503020204020204" pitchFamily="34" charset="0"/>
              </a:rPr>
              <a:t>in the main memory.</a:t>
            </a:r>
          </a:p>
        </p:txBody>
      </p:sp>
      <p:sp>
        <p:nvSpPr>
          <p:cNvPr id="62543" name="Text Box 81"/>
          <p:cNvSpPr txBox="1">
            <a:spLocks noChangeArrowheads="1"/>
          </p:cNvSpPr>
          <p:nvPr/>
        </p:nvSpPr>
        <p:spPr bwMode="auto">
          <a:xfrm>
            <a:off x="615950" y="1481137"/>
            <a:ext cx="13890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a:solidFill>
                  <a:srgbClr val="CC3300"/>
                </a:solidFill>
                <a:latin typeface="Corbel" panose="020B0503020204020204" pitchFamily="34" charset="0"/>
              </a:rPr>
              <a:t>PTBR holds</a:t>
            </a:r>
          </a:p>
          <a:p>
            <a:pPr eaLnBrk="1" hangingPunct="1"/>
            <a:r>
              <a:rPr lang="en-US" altLang="en-US" sz="1600" i="1">
                <a:solidFill>
                  <a:srgbClr val="CC3300"/>
                </a:solidFill>
                <a:latin typeface="Corbel" panose="020B0503020204020204" pitchFamily="34" charset="0"/>
              </a:rPr>
              <a:t>the address of </a:t>
            </a:r>
          </a:p>
          <a:p>
            <a:pPr eaLnBrk="1" hangingPunct="1"/>
            <a:r>
              <a:rPr lang="en-US" altLang="en-US" sz="1600" i="1">
                <a:solidFill>
                  <a:srgbClr val="CC3300"/>
                </a:solidFill>
                <a:latin typeface="Corbel" panose="020B0503020204020204" pitchFamily="34" charset="0"/>
              </a:rPr>
              <a:t>the page table.</a:t>
            </a:r>
          </a:p>
        </p:txBody>
      </p:sp>
      <p:sp>
        <p:nvSpPr>
          <p:cNvPr id="62544" name="Freeform 82"/>
          <p:cNvSpPr>
            <a:spLocks/>
          </p:cNvSpPr>
          <p:nvPr/>
        </p:nvSpPr>
        <p:spPr bwMode="auto">
          <a:xfrm>
            <a:off x="1998663" y="4530725"/>
            <a:ext cx="1068387" cy="414337"/>
          </a:xfrm>
          <a:custGeom>
            <a:avLst/>
            <a:gdLst>
              <a:gd name="T0" fmla="*/ 0 w 673"/>
              <a:gd name="T1" fmla="*/ 657759085 h 261"/>
              <a:gd name="T2" fmla="*/ 1217234061 w 673"/>
              <a:gd name="T3" fmla="*/ 88204552 h 261"/>
              <a:gd name="T4" fmla="*/ 1696063747 w 673"/>
              <a:gd name="T5" fmla="*/ 123486705 h 261"/>
              <a:gd name="T6" fmla="*/ 0 60000 65536"/>
              <a:gd name="T7" fmla="*/ 0 60000 65536"/>
              <a:gd name="T8" fmla="*/ 0 60000 65536"/>
              <a:gd name="T9" fmla="*/ 0 w 673"/>
              <a:gd name="T10" fmla="*/ 0 h 261"/>
              <a:gd name="T11" fmla="*/ 673 w 673"/>
              <a:gd name="T12" fmla="*/ 261 h 261"/>
            </a:gdLst>
            <a:ahLst/>
            <a:cxnLst>
              <a:cxn ang="T6">
                <a:pos x="T0" y="T1"/>
              </a:cxn>
              <a:cxn ang="T7">
                <a:pos x="T2" y="T3"/>
              </a:cxn>
              <a:cxn ang="T8">
                <a:pos x="T4" y="T5"/>
              </a:cxn>
            </a:cxnLst>
            <a:rect l="T9" t="T10" r="T11" b="T12"/>
            <a:pathLst>
              <a:path w="673" h="261">
                <a:moveTo>
                  <a:pt x="0" y="261"/>
                </a:moveTo>
                <a:cubicBezTo>
                  <a:pt x="185" y="165"/>
                  <a:pt x="371" y="70"/>
                  <a:pt x="483" y="35"/>
                </a:cubicBezTo>
                <a:cubicBezTo>
                  <a:pt x="595" y="0"/>
                  <a:pt x="634" y="24"/>
                  <a:pt x="673" y="49"/>
                </a:cubicBez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45" name="Freeform 83"/>
          <p:cNvSpPr>
            <a:spLocks/>
          </p:cNvSpPr>
          <p:nvPr/>
        </p:nvSpPr>
        <p:spPr bwMode="auto">
          <a:xfrm>
            <a:off x="1754188" y="1646237"/>
            <a:ext cx="347662" cy="314325"/>
          </a:xfrm>
          <a:custGeom>
            <a:avLst/>
            <a:gdLst>
              <a:gd name="T0" fmla="*/ 0 w 219"/>
              <a:gd name="T1" fmla="*/ 0 h 198"/>
              <a:gd name="T2" fmla="*/ 312498938 w 219"/>
              <a:gd name="T3" fmla="*/ 128527185 h 198"/>
              <a:gd name="T4" fmla="*/ 551912676 w 219"/>
              <a:gd name="T5" fmla="*/ 498990982 h 198"/>
              <a:gd name="T6" fmla="*/ 0 60000 65536"/>
              <a:gd name="T7" fmla="*/ 0 60000 65536"/>
              <a:gd name="T8" fmla="*/ 0 60000 65536"/>
              <a:gd name="T9" fmla="*/ 0 w 219"/>
              <a:gd name="T10" fmla="*/ 0 h 198"/>
              <a:gd name="T11" fmla="*/ 219 w 219"/>
              <a:gd name="T12" fmla="*/ 198 h 198"/>
            </a:gdLst>
            <a:ahLst/>
            <a:cxnLst>
              <a:cxn ang="T6">
                <a:pos x="T0" y="T1"/>
              </a:cxn>
              <a:cxn ang="T7">
                <a:pos x="T2" y="T3"/>
              </a:cxn>
              <a:cxn ang="T8">
                <a:pos x="T4" y="T5"/>
              </a:cxn>
            </a:cxnLst>
            <a:rect l="T9" t="T10" r="T11" b="T12"/>
            <a:pathLst>
              <a:path w="219" h="198">
                <a:moveTo>
                  <a:pt x="0" y="0"/>
                </a:moveTo>
                <a:cubicBezTo>
                  <a:pt x="43" y="9"/>
                  <a:pt x="87" y="18"/>
                  <a:pt x="124" y="51"/>
                </a:cubicBezTo>
                <a:cubicBezTo>
                  <a:pt x="161" y="84"/>
                  <a:pt x="190" y="141"/>
                  <a:pt x="219" y="198"/>
                </a:cubicBez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46" name="Text Box 84"/>
          <p:cNvSpPr txBox="1">
            <a:spLocks noChangeArrowheads="1"/>
          </p:cNvSpPr>
          <p:nvPr/>
        </p:nvSpPr>
        <p:spPr bwMode="auto">
          <a:xfrm>
            <a:off x="517525" y="3109912"/>
            <a:ext cx="1924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a:solidFill>
                  <a:srgbClr val="CC3300"/>
                </a:solidFill>
                <a:latin typeface="Corbel" panose="020B0503020204020204" pitchFamily="34" charset="0"/>
              </a:rPr>
              <a:t>PTBR + virtual</a:t>
            </a:r>
          </a:p>
          <a:p>
            <a:pPr eaLnBrk="1" hangingPunct="1"/>
            <a:r>
              <a:rPr lang="en-US" altLang="en-US" sz="1600" i="1">
                <a:solidFill>
                  <a:srgbClr val="CC3300"/>
                </a:solidFill>
                <a:latin typeface="Corbel" panose="020B0503020204020204" pitchFamily="34" charset="0"/>
              </a:rPr>
              <a:t>page number provide</a:t>
            </a:r>
          </a:p>
          <a:p>
            <a:pPr eaLnBrk="1" hangingPunct="1"/>
            <a:r>
              <a:rPr lang="en-US" altLang="en-US" sz="1600" i="1">
                <a:solidFill>
                  <a:srgbClr val="CC3300"/>
                </a:solidFill>
                <a:latin typeface="Corbel" panose="020B0503020204020204" pitchFamily="34" charset="0"/>
              </a:rPr>
              <a:t>the entry of the page </a:t>
            </a:r>
          </a:p>
          <a:p>
            <a:pPr eaLnBrk="1" hangingPunct="1"/>
            <a:r>
              <a:rPr lang="en-US" altLang="en-US" sz="1600" i="1">
                <a:solidFill>
                  <a:srgbClr val="CC3300"/>
                </a:solidFill>
                <a:latin typeface="Corbel" panose="020B0503020204020204" pitchFamily="34" charset="0"/>
              </a:rPr>
              <a:t>in the page table.</a:t>
            </a:r>
          </a:p>
        </p:txBody>
      </p:sp>
      <p:sp>
        <p:nvSpPr>
          <p:cNvPr id="62547" name="Freeform 85"/>
          <p:cNvSpPr>
            <a:spLocks/>
          </p:cNvSpPr>
          <p:nvPr/>
        </p:nvSpPr>
        <p:spPr bwMode="auto">
          <a:xfrm>
            <a:off x="1498600" y="2670175"/>
            <a:ext cx="1092200" cy="452437"/>
          </a:xfrm>
          <a:custGeom>
            <a:avLst/>
            <a:gdLst>
              <a:gd name="T0" fmla="*/ 0 w 688"/>
              <a:gd name="T1" fmla="*/ 718242835 h 285"/>
              <a:gd name="T2" fmla="*/ 902216014 w 688"/>
              <a:gd name="T3" fmla="*/ 108365808 h 285"/>
              <a:gd name="T4" fmla="*/ 1733867678 w 688"/>
              <a:gd name="T5" fmla="*/ 70564292 h 285"/>
              <a:gd name="T6" fmla="*/ 0 60000 65536"/>
              <a:gd name="T7" fmla="*/ 0 60000 65536"/>
              <a:gd name="T8" fmla="*/ 0 60000 65536"/>
              <a:gd name="T9" fmla="*/ 0 w 688"/>
              <a:gd name="T10" fmla="*/ 0 h 285"/>
              <a:gd name="T11" fmla="*/ 688 w 688"/>
              <a:gd name="T12" fmla="*/ 285 h 285"/>
            </a:gdLst>
            <a:ahLst/>
            <a:cxnLst>
              <a:cxn ang="T6">
                <a:pos x="T0" y="T1"/>
              </a:cxn>
              <a:cxn ang="T7">
                <a:pos x="T2" y="T3"/>
              </a:cxn>
              <a:cxn ang="T8">
                <a:pos x="T4" y="T5"/>
              </a:cxn>
            </a:cxnLst>
            <a:rect l="T9" t="T10" r="T11" b="T12"/>
            <a:pathLst>
              <a:path w="688" h="285">
                <a:moveTo>
                  <a:pt x="0" y="285"/>
                </a:moveTo>
                <a:cubicBezTo>
                  <a:pt x="121" y="185"/>
                  <a:pt x="243" y="86"/>
                  <a:pt x="358" y="43"/>
                </a:cubicBezTo>
                <a:cubicBezTo>
                  <a:pt x="473" y="0"/>
                  <a:pt x="580" y="14"/>
                  <a:pt x="688" y="28"/>
                </a:cubicBez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48" name="Text Box 86"/>
          <p:cNvSpPr txBox="1">
            <a:spLocks noChangeArrowheads="1"/>
          </p:cNvSpPr>
          <p:nvPr/>
        </p:nvSpPr>
        <p:spPr bwMode="auto">
          <a:xfrm>
            <a:off x="4995863" y="3692525"/>
            <a:ext cx="30432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a:solidFill>
                  <a:srgbClr val="CC3300"/>
                </a:solidFill>
                <a:latin typeface="Corbel" panose="020B0503020204020204" pitchFamily="34" charset="0"/>
              </a:rPr>
              <a:t>This entry has the starting location</a:t>
            </a:r>
          </a:p>
          <a:p>
            <a:pPr eaLnBrk="1" hangingPunct="1"/>
            <a:r>
              <a:rPr lang="en-US" altLang="en-US" sz="1600" i="1">
                <a:solidFill>
                  <a:srgbClr val="CC3300"/>
                </a:solidFill>
                <a:latin typeface="Corbel" panose="020B0503020204020204" pitchFamily="34" charset="0"/>
              </a:rPr>
              <a:t>of the page.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609C776E-1A88-41D6-8925-F11D705621B0}" type="slidenum">
              <a:rPr lang="en-US" altLang="en-US">
                <a:solidFill>
                  <a:srgbClr val="3F3F3F"/>
                </a:solidFill>
                <a:latin typeface="Corbel" panose="020B0503020204020204" pitchFamily="34" charset="0"/>
              </a:rPr>
              <a:pPr algn="l" eaLnBrk="1" hangingPunct="1"/>
              <a:t>55</a:t>
            </a:fld>
            <a:endParaRPr lang="en-US" altLang="en-US">
              <a:solidFill>
                <a:srgbClr val="3F3F3F"/>
              </a:solidFill>
              <a:latin typeface="Corbel" panose="020B0503020204020204" pitchFamily="34" charset="0"/>
            </a:endParaRPr>
          </a:p>
        </p:txBody>
      </p:sp>
      <p:sp>
        <p:nvSpPr>
          <p:cNvPr id="453634"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453635" name="Rectangle 3"/>
          <p:cNvSpPr>
            <a:spLocks noGrp="1" noChangeArrowheads="1"/>
          </p:cNvSpPr>
          <p:nvPr>
            <p:ph type="body" idx="1"/>
          </p:nvPr>
        </p:nvSpPr>
        <p:spPr/>
        <p:txBody>
          <a:bodyPr rtlCol="0">
            <a:normAutofit fontScale="92500" lnSpcReduction="10000"/>
          </a:bodyPr>
          <a:lstStyle/>
          <a:p>
            <a:pPr marL="438912" indent="-320040" eaLnBrk="1" fontAlgn="auto" hangingPunct="1">
              <a:spcBef>
                <a:spcPts val="0"/>
              </a:spcBef>
              <a:spcAft>
                <a:spcPts val="0"/>
              </a:spcAft>
              <a:buFont typeface="Wingdings 2"/>
              <a:buChar char=""/>
              <a:defRPr/>
            </a:pPr>
            <a:r>
              <a:rPr lang="en-US">
                <a:solidFill>
                  <a:schemeClr val="accent2"/>
                </a:solidFill>
              </a:rPr>
              <a:t>Page table entry for a page also includes some control bits</a:t>
            </a:r>
            <a:r>
              <a:rPr lang="en-US"/>
              <a:t> which describe the status of the page while it is in the main memory.</a:t>
            </a:r>
          </a:p>
          <a:p>
            <a:pPr marL="438912" indent="-320040" eaLnBrk="1" fontAlgn="auto" hangingPunct="1">
              <a:spcBef>
                <a:spcPts val="0"/>
              </a:spcBef>
              <a:spcAft>
                <a:spcPts val="0"/>
              </a:spcAft>
              <a:buFont typeface="Wingdings 2"/>
              <a:buChar char=""/>
              <a:defRPr/>
            </a:pPr>
            <a:r>
              <a:rPr lang="en-US">
                <a:solidFill>
                  <a:schemeClr val="accent2"/>
                </a:solidFill>
              </a:rPr>
              <a:t>One bit indicates the validity of the page</a:t>
            </a:r>
            <a:r>
              <a:rPr lang="en-US"/>
              <a:t>. </a:t>
            </a:r>
          </a:p>
          <a:p>
            <a:pPr marL="731520" lvl="1" indent="-274320" eaLnBrk="1" fontAlgn="auto" hangingPunct="1">
              <a:spcAft>
                <a:spcPts val="0"/>
              </a:spcAft>
              <a:buFont typeface="Wingdings"/>
              <a:buChar char=""/>
              <a:defRPr/>
            </a:pPr>
            <a:r>
              <a:rPr lang="en-US" sz="1800"/>
              <a:t>Indicates whether the page is actually loaded into the main memory. </a:t>
            </a:r>
          </a:p>
          <a:p>
            <a:pPr marL="731520" lvl="1" indent="-274320" eaLnBrk="1" fontAlgn="auto" hangingPunct="1">
              <a:spcAft>
                <a:spcPts val="0"/>
              </a:spcAft>
              <a:buFont typeface="Wingdings"/>
              <a:buChar char=""/>
              <a:defRPr/>
            </a:pPr>
            <a:r>
              <a:rPr lang="en-US" sz="1800"/>
              <a:t>Allows the operating system to invalidate the page without actually removing it. </a:t>
            </a:r>
          </a:p>
          <a:p>
            <a:pPr marL="438912" indent="-320040" eaLnBrk="1" fontAlgn="auto" hangingPunct="1">
              <a:spcBef>
                <a:spcPts val="0"/>
              </a:spcBef>
              <a:spcAft>
                <a:spcPts val="0"/>
              </a:spcAft>
              <a:buFont typeface="Wingdings 2"/>
              <a:buChar char=""/>
              <a:defRPr/>
            </a:pPr>
            <a:r>
              <a:rPr lang="en-US">
                <a:solidFill>
                  <a:schemeClr val="accent2"/>
                </a:solidFill>
              </a:rPr>
              <a:t>One bit indicates whether the page has been modified during its residency in the main memory</a:t>
            </a:r>
            <a:r>
              <a:rPr lang="en-US" sz="1800"/>
              <a:t>.</a:t>
            </a:r>
          </a:p>
          <a:p>
            <a:pPr marL="731520" lvl="1" indent="-274320" eaLnBrk="1" fontAlgn="auto" hangingPunct="1">
              <a:spcAft>
                <a:spcPts val="0"/>
              </a:spcAft>
              <a:buFont typeface="Wingdings"/>
              <a:buChar char=""/>
              <a:defRPr/>
            </a:pPr>
            <a:r>
              <a:rPr lang="en-US" sz="1800"/>
              <a:t>This bit determines whether the page should be written back to the disk when it is removed from the main memory. </a:t>
            </a:r>
          </a:p>
          <a:p>
            <a:pPr marL="731520" lvl="1" indent="-274320" eaLnBrk="1" fontAlgn="auto" hangingPunct="1">
              <a:spcAft>
                <a:spcPts val="0"/>
              </a:spcAft>
              <a:buFont typeface="Wingdings"/>
              <a:buChar char=""/>
              <a:defRPr/>
            </a:pPr>
            <a:r>
              <a:rPr lang="en-US" sz="1800"/>
              <a:t>Similar to the dirty or modified bit in case of cache memory.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B2E7C0CF-3C07-4040-8D76-79E510E35439}" type="slidenum">
              <a:rPr lang="en-US" altLang="en-US">
                <a:solidFill>
                  <a:srgbClr val="3F3F3F"/>
                </a:solidFill>
                <a:latin typeface="Corbel" panose="020B0503020204020204" pitchFamily="34" charset="0"/>
              </a:rPr>
              <a:pPr algn="l" eaLnBrk="1" hangingPunct="1"/>
              <a:t>56</a:t>
            </a:fld>
            <a:endParaRPr lang="en-US" altLang="en-US">
              <a:solidFill>
                <a:srgbClr val="3F3F3F"/>
              </a:solidFill>
              <a:latin typeface="Corbel" panose="020B0503020204020204" pitchFamily="34" charset="0"/>
            </a:endParaRPr>
          </a:p>
        </p:txBody>
      </p:sp>
      <p:sp>
        <p:nvSpPr>
          <p:cNvPr id="454658"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64516" name="Rectangle 3"/>
          <p:cNvSpPr>
            <a:spLocks noGrp="1" noChangeArrowheads="1"/>
          </p:cNvSpPr>
          <p:nvPr>
            <p:ph type="body" idx="1"/>
          </p:nvPr>
        </p:nvSpPr>
        <p:spPr/>
        <p:txBody>
          <a:bodyPr/>
          <a:lstStyle/>
          <a:p>
            <a:pPr eaLnBrk="1" hangingPunct="1"/>
            <a:r>
              <a:rPr lang="en-US" altLang="en-US">
                <a:solidFill>
                  <a:schemeClr val="accent2"/>
                </a:solidFill>
              </a:rPr>
              <a:t>Other control bits for various other types of restrictions that may be imposed.</a:t>
            </a:r>
            <a:r>
              <a:rPr lang="en-US" altLang="en-US"/>
              <a:t> </a:t>
            </a:r>
          </a:p>
          <a:p>
            <a:pPr lvl="1" eaLnBrk="1" hangingPunct="1"/>
            <a:r>
              <a:rPr lang="en-US" altLang="en-US" sz="1800"/>
              <a:t>For example, a program may only have read permission for a page, but not write or modify permissions.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DEEC031A-23DF-4361-BAF9-07F7E7C50E6B}" type="slidenum">
              <a:rPr lang="en-US" altLang="en-US">
                <a:solidFill>
                  <a:srgbClr val="3F3F3F"/>
                </a:solidFill>
                <a:latin typeface="Corbel" panose="020B0503020204020204" pitchFamily="34" charset="0"/>
              </a:rPr>
              <a:pPr algn="l" eaLnBrk="1" hangingPunct="1"/>
              <a:t>57</a:t>
            </a:fld>
            <a:endParaRPr lang="en-US" altLang="en-US">
              <a:solidFill>
                <a:srgbClr val="3F3F3F"/>
              </a:solidFill>
              <a:latin typeface="Corbel" panose="020B0503020204020204" pitchFamily="34" charset="0"/>
            </a:endParaRPr>
          </a:p>
        </p:txBody>
      </p:sp>
      <p:sp>
        <p:nvSpPr>
          <p:cNvPr id="455682"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455683" name="Rectangle 3"/>
          <p:cNvSpPr>
            <a:spLocks noGrp="1" noChangeArrowheads="1"/>
          </p:cNvSpPr>
          <p:nvPr>
            <p:ph type="body" idx="1"/>
          </p:nvPr>
        </p:nvSpPr>
        <p:spPr/>
        <p:txBody>
          <a:bodyPr rtlCol="0">
            <a:normAutofit fontScale="85000" lnSpcReduction="10000"/>
          </a:bodyPr>
          <a:lstStyle/>
          <a:p>
            <a:pPr marL="438912" indent="-320040" eaLnBrk="1" fontAlgn="auto" hangingPunct="1">
              <a:spcBef>
                <a:spcPts val="0"/>
              </a:spcBef>
              <a:spcAft>
                <a:spcPts val="0"/>
              </a:spcAft>
              <a:buFont typeface="Wingdings 2"/>
              <a:buChar char=""/>
              <a:defRPr/>
            </a:pPr>
            <a:r>
              <a:rPr lang="en-US" dirty="0"/>
              <a:t>Where should the page table be located?</a:t>
            </a:r>
          </a:p>
          <a:p>
            <a:pPr marL="438912" indent="-320040" eaLnBrk="1" fontAlgn="auto" hangingPunct="1">
              <a:spcBef>
                <a:spcPts val="0"/>
              </a:spcBef>
              <a:spcAft>
                <a:spcPts val="0"/>
              </a:spcAft>
              <a:buFont typeface="Wingdings 2"/>
              <a:buChar char=""/>
              <a:defRPr/>
            </a:pPr>
            <a:r>
              <a:rPr lang="en-US" dirty="0">
                <a:solidFill>
                  <a:schemeClr val="accent2"/>
                </a:solidFill>
              </a:rPr>
              <a:t>Recall that the page table is used by the MMU for every read and write access to the memory.</a:t>
            </a:r>
            <a:r>
              <a:rPr lang="en-US" dirty="0"/>
              <a:t> </a:t>
            </a:r>
          </a:p>
          <a:p>
            <a:pPr marL="731520" lvl="1" indent="-274320" eaLnBrk="1" fontAlgn="auto" hangingPunct="1">
              <a:spcAft>
                <a:spcPts val="0"/>
              </a:spcAft>
              <a:buFont typeface="Wingdings"/>
              <a:buChar char=""/>
              <a:defRPr/>
            </a:pPr>
            <a:r>
              <a:rPr lang="en-US" sz="1800" dirty="0"/>
              <a:t>Ideal location for the page table is within the MMU. </a:t>
            </a:r>
          </a:p>
          <a:p>
            <a:pPr marL="438912" indent="-320040" eaLnBrk="1" fontAlgn="auto" hangingPunct="1">
              <a:spcBef>
                <a:spcPts val="0"/>
              </a:spcBef>
              <a:spcAft>
                <a:spcPts val="0"/>
              </a:spcAft>
              <a:buFont typeface="Wingdings 2"/>
              <a:buChar char=""/>
              <a:defRPr/>
            </a:pPr>
            <a:r>
              <a:rPr lang="en-US" dirty="0">
                <a:solidFill>
                  <a:schemeClr val="accent2"/>
                </a:solidFill>
              </a:rPr>
              <a:t>Page table is quite</a:t>
            </a:r>
            <a:r>
              <a:rPr lang="en-US" dirty="0"/>
              <a:t> </a:t>
            </a:r>
            <a:r>
              <a:rPr lang="en-US" dirty="0">
                <a:solidFill>
                  <a:schemeClr val="accent2"/>
                </a:solidFill>
              </a:rPr>
              <a:t>large</a:t>
            </a:r>
            <a:r>
              <a:rPr lang="en-US" dirty="0"/>
              <a:t>.</a:t>
            </a:r>
          </a:p>
          <a:p>
            <a:pPr marL="438912" indent="-320040" eaLnBrk="1" fontAlgn="auto" hangingPunct="1">
              <a:spcBef>
                <a:spcPts val="0"/>
              </a:spcBef>
              <a:spcAft>
                <a:spcPts val="0"/>
              </a:spcAft>
              <a:buFont typeface="Wingdings 2"/>
              <a:buChar char=""/>
              <a:defRPr/>
            </a:pPr>
            <a:r>
              <a:rPr lang="en-US" dirty="0">
                <a:solidFill>
                  <a:schemeClr val="accent2"/>
                </a:solidFill>
              </a:rPr>
              <a:t>MMU is implemented as part of the processor chip.</a:t>
            </a:r>
          </a:p>
          <a:p>
            <a:pPr marL="438912" indent="-320040" eaLnBrk="1" fontAlgn="auto" hangingPunct="1">
              <a:spcBef>
                <a:spcPts val="0"/>
              </a:spcBef>
              <a:spcAft>
                <a:spcPts val="0"/>
              </a:spcAft>
              <a:buFont typeface="Wingdings 2"/>
              <a:buChar char=""/>
              <a:defRPr/>
            </a:pPr>
            <a:r>
              <a:rPr lang="en-US" dirty="0">
                <a:solidFill>
                  <a:srgbClr val="CC3300"/>
                </a:solidFill>
              </a:rPr>
              <a:t>Impossible to include a complete page table on the chip.</a:t>
            </a:r>
            <a:r>
              <a:rPr lang="en-US" dirty="0"/>
              <a:t> </a:t>
            </a:r>
          </a:p>
          <a:p>
            <a:pPr marL="438912" indent="-320040" eaLnBrk="1" fontAlgn="auto" hangingPunct="1">
              <a:spcBef>
                <a:spcPts val="0"/>
              </a:spcBef>
              <a:spcAft>
                <a:spcPts val="0"/>
              </a:spcAft>
              <a:buFont typeface="Wingdings 2"/>
              <a:buChar char=""/>
              <a:defRPr/>
            </a:pPr>
            <a:r>
              <a:rPr lang="en-US" dirty="0">
                <a:solidFill>
                  <a:schemeClr val="accent2"/>
                </a:solidFill>
              </a:rPr>
              <a:t>Page table is kept in the main memory.</a:t>
            </a:r>
            <a:endParaRPr lang="en-US" dirty="0"/>
          </a:p>
          <a:p>
            <a:pPr marL="438912" indent="-320040" eaLnBrk="1" fontAlgn="auto" hangingPunct="1">
              <a:spcBef>
                <a:spcPts val="0"/>
              </a:spcBef>
              <a:spcAft>
                <a:spcPts val="0"/>
              </a:spcAft>
              <a:buFont typeface="Wingdings 2"/>
              <a:buChar char=""/>
              <a:defRPr/>
            </a:pPr>
            <a:r>
              <a:rPr lang="en-US" dirty="0">
                <a:solidFill>
                  <a:schemeClr val="accent2"/>
                </a:solidFill>
              </a:rPr>
              <a:t>A copy of a small portion of the page table can be accommodated within the MMU.</a:t>
            </a:r>
            <a:r>
              <a:rPr lang="en-US" dirty="0"/>
              <a:t> </a:t>
            </a:r>
          </a:p>
          <a:p>
            <a:pPr marL="731520" lvl="1" indent="-274320" eaLnBrk="1" fontAlgn="auto" hangingPunct="1">
              <a:spcAft>
                <a:spcPts val="0"/>
              </a:spcAft>
              <a:buFont typeface="Wingdings"/>
              <a:buChar char=""/>
              <a:defRPr/>
            </a:pPr>
            <a:r>
              <a:rPr lang="en-US" sz="1800" dirty="0"/>
              <a:t>Portion consists of page table entries that correspond to the most recently </a:t>
            </a:r>
          </a:p>
          <a:p>
            <a:pPr marL="731520" lvl="1" indent="-274320" eaLnBrk="1" fontAlgn="auto" hangingPunct="1">
              <a:spcAft>
                <a:spcPts val="0"/>
              </a:spcAft>
              <a:buNone/>
              <a:defRPr/>
            </a:pPr>
            <a:r>
              <a:rPr lang="en-US" sz="1800" dirty="0"/>
              <a:t>accessed pages.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9BE2FE09-4FC5-46D1-A252-F9DB144657E7}" type="slidenum">
              <a:rPr lang="en-US" altLang="en-US">
                <a:solidFill>
                  <a:srgbClr val="3F3F3F"/>
                </a:solidFill>
                <a:latin typeface="Corbel" panose="020B0503020204020204" pitchFamily="34" charset="0"/>
              </a:rPr>
              <a:pPr algn="l" eaLnBrk="1" hangingPunct="1"/>
              <a:t>58</a:t>
            </a:fld>
            <a:endParaRPr lang="en-US" altLang="en-US">
              <a:solidFill>
                <a:srgbClr val="3F3F3F"/>
              </a:solidFill>
              <a:latin typeface="Corbel" panose="020B0503020204020204" pitchFamily="34" charset="0"/>
            </a:endParaRPr>
          </a:p>
        </p:txBody>
      </p:sp>
      <p:sp>
        <p:nvSpPr>
          <p:cNvPr id="45670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456707" name="Rectangle 3"/>
          <p:cNvSpPr>
            <a:spLocks noGrp="1" noChangeArrowheads="1"/>
          </p:cNvSpPr>
          <p:nvPr>
            <p:ph type="body" idx="1"/>
          </p:nvPr>
        </p:nvSpPr>
        <p:spPr/>
        <p:txBody>
          <a:bodyPr rtlCol="0">
            <a:normAutofit fontScale="92500" lnSpcReduction="20000"/>
          </a:bodyPr>
          <a:lstStyle/>
          <a:p>
            <a:pPr marL="438912" indent="-320040" eaLnBrk="1" fontAlgn="auto" hangingPunct="1">
              <a:spcBef>
                <a:spcPts val="0"/>
              </a:spcBef>
              <a:spcAft>
                <a:spcPts val="0"/>
              </a:spcAft>
              <a:buFont typeface="Wingdings 2"/>
              <a:buChar char=""/>
              <a:defRPr/>
            </a:pPr>
            <a:r>
              <a:rPr lang="en-US">
                <a:solidFill>
                  <a:schemeClr val="accent2"/>
                </a:solidFill>
              </a:rPr>
              <a:t>A small cache called as Translation Lookaside Buffer (TLB) is included in the MMU.</a:t>
            </a:r>
          </a:p>
          <a:p>
            <a:pPr marL="731520" lvl="1" indent="-274320" eaLnBrk="1" fontAlgn="auto" hangingPunct="1">
              <a:spcAft>
                <a:spcPts val="0"/>
              </a:spcAft>
              <a:buFont typeface="Wingdings"/>
              <a:buChar char=""/>
              <a:defRPr/>
            </a:pPr>
            <a:r>
              <a:rPr lang="en-US" sz="1800"/>
              <a:t>TLB holds page table entries of the most recently accessed pages. </a:t>
            </a:r>
          </a:p>
          <a:p>
            <a:pPr marL="438912" indent="-320040" eaLnBrk="1" fontAlgn="auto" hangingPunct="1">
              <a:spcBef>
                <a:spcPts val="0"/>
              </a:spcBef>
              <a:spcAft>
                <a:spcPts val="0"/>
              </a:spcAft>
              <a:buFont typeface="Wingdings 2"/>
              <a:buChar char=""/>
              <a:defRPr/>
            </a:pPr>
            <a:r>
              <a:rPr lang="en-US"/>
              <a:t>Recall that cache memory holds most recently accessed blocks from the main memory. </a:t>
            </a:r>
          </a:p>
          <a:p>
            <a:pPr marL="731520" lvl="1" indent="-274320" eaLnBrk="1" fontAlgn="auto" hangingPunct="1">
              <a:spcAft>
                <a:spcPts val="0"/>
              </a:spcAft>
              <a:buFont typeface="Wingdings"/>
              <a:buChar char=""/>
              <a:defRPr/>
            </a:pPr>
            <a:r>
              <a:rPr lang="en-US" sz="1800">
                <a:solidFill>
                  <a:schemeClr val="accent2"/>
                </a:solidFill>
              </a:rPr>
              <a:t>Operation of the TLB and page table in the main memory is similar to the operation of the cache and main memory.</a:t>
            </a:r>
            <a:r>
              <a:rPr lang="en-US"/>
              <a:t> </a:t>
            </a:r>
          </a:p>
          <a:p>
            <a:pPr marL="438912" indent="-320040" eaLnBrk="1" fontAlgn="auto" hangingPunct="1">
              <a:spcBef>
                <a:spcPts val="0"/>
              </a:spcBef>
              <a:spcAft>
                <a:spcPts val="0"/>
              </a:spcAft>
              <a:buFont typeface="Wingdings 2"/>
              <a:buChar char=""/>
              <a:defRPr/>
            </a:pPr>
            <a:r>
              <a:rPr lang="en-US">
                <a:solidFill>
                  <a:schemeClr val="accent2"/>
                </a:solidFill>
              </a:rPr>
              <a:t>Page table entry for a page includes:</a:t>
            </a:r>
            <a:endParaRPr lang="en-US"/>
          </a:p>
          <a:p>
            <a:pPr marL="731520" lvl="1" indent="-274320" eaLnBrk="1" fontAlgn="auto" hangingPunct="1">
              <a:spcAft>
                <a:spcPts val="0"/>
              </a:spcAft>
              <a:buFont typeface="Wingdings"/>
              <a:buChar char=""/>
              <a:defRPr/>
            </a:pPr>
            <a:r>
              <a:rPr lang="en-US" sz="1800"/>
              <a:t>Address of the page frame where the page resides in the main memory.</a:t>
            </a:r>
          </a:p>
          <a:p>
            <a:pPr marL="731520" lvl="1" indent="-274320" eaLnBrk="1" fontAlgn="auto" hangingPunct="1">
              <a:spcAft>
                <a:spcPts val="0"/>
              </a:spcAft>
              <a:buFont typeface="Wingdings"/>
              <a:buChar char=""/>
              <a:defRPr/>
            </a:pPr>
            <a:r>
              <a:rPr lang="en-US" sz="1800"/>
              <a:t>Some control bits.</a:t>
            </a:r>
            <a:r>
              <a:rPr lang="en-US"/>
              <a:t> </a:t>
            </a:r>
          </a:p>
          <a:p>
            <a:pPr marL="438912" indent="-320040" eaLnBrk="1" fontAlgn="auto" hangingPunct="1">
              <a:spcBef>
                <a:spcPts val="0"/>
              </a:spcBef>
              <a:spcAft>
                <a:spcPts val="0"/>
              </a:spcAft>
              <a:buFont typeface="Wingdings 2"/>
              <a:buChar char=""/>
              <a:defRPr/>
            </a:pPr>
            <a:r>
              <a:rPr lang="en-US">
                <a:solidFill>
                  <a:schemeClr val="accent2"/>
                </a:solidFill>
              </a:rPr>
              <a:t>In addition to the above for each page, TLB must hold the virtual page number for each page.</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3"/>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8CAD018D-904F-4DC4-8051-4C3C7EB7EDC7}" type="slidenum">
              <a:rPr lang="en-US" altLang="en-US">
                <a:solidFill>
                  <a:srgbClr val="3F3F3F"/>
                </a:solidFill>
                <a:latin typeface="Corbel" panose="020B0503020204020204" pitchFamily="34" charset="0"/>
              </a:rPr>
              <a:pPr algn="l" eaLnBrk="1" hangingPunct="1"/>
              <a:t>59</a:t>
            </a:fld>
            <a:endParaRPr lang="en-US" altLang="en-US">
              <a:solidFill>
                <a:srgbClr val="3F3F3F"/>
              </a:solidFill>
              <a:latin typeface="Corbel" panose="020B0503020204020204" pitchFamily="34" charset="0"/>
            </a:endParaRPr>
          </a:p>
        </p:txBody>
      </p:sp>
      <p:sp>
        <p:nvSpPr>
          <p:cNvPr id="457730" name="Rectangle 2"/>
          <p:cNvSpPr>
            <a:spLocks noGrp="1" noChangeArrowheads="1"/>
          </p:cNvSpPr>
          <p:nvPr>
            <p:ph type="title"/>
          </p:nvPr>
        </p:nvSpPr>
        <p:spPr>
          <a:xfrm>
            <a:off x="457200" y="152400"/>
            <a:ext cx="8229600" cy="1251062"/>
          </a:xfrm>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67588" name="Freeform 4"/>
          <p:cNvSpPr>
            <a:spLocks/>
          </p:cNvSpPr>
          <p:nvPr/>
        </p:nvSpPr>
        <p:spPr bwMode="auto">
          <a:xfrm>
            <a:off x="3471863" y="6302375"/>
            <a:ext cx="1649412" cy="85725"/>
          </a:xfrm>
          <a:custGeom>
            <a:avLst/>
            <a:gdLst>
              <a:gd name="T0" fmla="*/ 2147483647 w 115"/>
              <a:gd name="T1" fmla="*/ 0 h 6"/>
              <a:gd name="T2" fmla="*/ 2147483647 w 115"/>
              <a:gd name="T3" fmla="*/ 1224795995 h 6"/>
              <a:gd name="T4" fmla="*/ 2147483647 w 115"/>
              <a:gd name="T5" fmla="*/ 1224795995 h 6"/>
              <a:gd name="T6" fmla="*/ 1234276634 w 115"/>
              <a:gd name="T7" fmla="*/ 1224795995 h 6"/>
              <a:gd name="T8" fmla="*/ 0 w 115"/>
              <a:gd name="T9" fmla="*/ 1224795995 h 6"/>
              <a:gd name="T10" fmla="*/ 0 w 115"/>
              <a:gd name="T11" fmla="*/ 0 h 6"/>
              <a:gd name="T12" fmla="*/ 0 60000 65536"/>
              <a:gd name="T13" fmla="*/ 0 60000 65536"/>
              <a:gd name="T14" fmla="*/ 0 60000 65536"/>
              <a:gd name="T15" fmla="*/ 0 60000 65536"/>
              <a:gd name="T16" fmla="*/ 0 60000 65536"/>
              <a:gd name="T17" fmla="*/ 0 60000 65536"/>
              <a:gd name="T18" fmla="*/ 0 w 115"/>
              <a:gd name="T19" fmla="*/ 0 h 6"/>
              <a:gd name="T20" fmla="*/ 115 w 115"/>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5" h="6">
                <a:moveTo>
                  <a:pt x="115" y="0"/>
                </a:moveTo>
                <a:lnTo>
                  <a:pt x="115" y="6"/>
                </a:lnTo>
                <a:lnTo>
                  <a:pt x="110" y="6"/>
                </a:lnTo>
                <a:lnTo>
                  <a:pt x="6" y="6"/>
                </a:lnTo>
                <a:lnTo>
                  <a:pt x="0" y="6"/>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89" name="Freeform 5"/>
          <p:cNvSpPr>
            <a:spLocks/>
          </p:cNvSpPr>
          <p:nvPr/>
        </p:nvSpPr>
        <p:spPr bwMode="auto">
          <a:xfrm>
            <a:off x="2982913" y="1852612"/>
            <a:ext cx="2138362" cy="87313"/>
          </a:xfrm>
          <a:custGeom>
            <a:avLst/>
            <a:gdLst>
              <a:gd name="T0" fmla="*/ 2147483647 w 149"/>
              <a:gd name="T1" fmla="*/ 1270593379 h 6"/>
              <a:gd name="T2" fmla="*/ 2147483647 w 149"/>
              <a:gd name="T3" fmla="*/ 0 h 6"/>
              <a:gd name="T4" fmla="*/ 2147483647 w 149"/>
              <a:gd name="T5" fmla="*/ 0 h 6"/>
              <a:gd name="T6" fmla="*/ 1029815074 w 149"/>
              <a:gd name="T7" fmla="*/ 0 h 6"/>
              <a:gd name="T8" fmla="*/ 0 w 149"/>
              <a:gd name="T9" fmla="*/ 0 h 6"/>
              <a:gd name="T10" fmla="*/ 0 w 149"/>
              <a:gd name="T11" fmla="*/ 1270593379 h 6"/>
              <a:gd name="T12" fmla="*/ 0 60000 65536"/>
              <a:gd name="T13" fmla="*/ 0 60000 65536"/>
              <a:gd name="T14" fmla="*/ 0 60000 65536"/>
              <a:gd name="T15" fmla="*/ 0 60000 65536"/>
              <a:gd name="T16" fmla="*/ 0 60000 65536"/>
              <a:gd name="T17" fmla="*/ 0 60000 65536"/>
              <a:gd name="T18" fmla="*/ 0 w 149"/>
              <a:gd name="T19" fmla="*/ 0 h 6"/>
              <a:gd name="T20" fmla="*/ 149 w 149"/>
              <a:gd name="T21" fmla="*/ 6 h 6"/>
            </a:gdLst>
            <a:ahLst/>
            <a:cxnLst>
              <a:cxn ang="T12">
                <a:pos x="T0" y="T1"/>
              </a:cxn>
              <a:cxn ang="T13">
                <a:pos x="T2" y="T3"/>
              </a:cxn>
              <a:cxn ang="T14">
                <a:pos x="T4" y="T5"/>
              </a:cxn>
              <a:cxn ang="T15">
                <a:pos x="T6" y="T7"/>
              </a:cxn>
              <a:cxn ang="T16">
                <a:pos x="T8" y="T9"/>
              </a:cxn>
              <a:cxn ang="T17">
                <a:pos x="T10" y="T11"/>
              </a:cxn>
            </a:cxnLst>
            <a:rect l="T18" t="T19" r="T20" b="T21"/>
            <a:pathLst>
              <a:path w="149" h="6">
                <a:moveTo>
                  <a:pt x="149" y="6"/>
                </a:moveTo>
                <a:lnTo>
                  <a:pt x="149" y="0"/>
                </a:lnTo>
                <a:lnTo>
                  <a:pt x="144" y="0"/>
                </a:lnTo>
                <a:lnTo>
                  <a:pt x="5" y="0"/>
                </a:lnTo>
                <a:lnTo>
                  <a:pt x="0" y="0"/>
                </a:lnTo>
                <a:lnTo>
                  <a:pt x="0" y="6"/>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90" name="Freeform 6"/>
          <p:cNvSpPr>
            <a:spLocks/>
          </p:cNvSpPr>
          <p:nvPr/>
        </p:nvSpPr>
        <p:spPr bwMode="auto">
          <a:xfrm>
            <a:off x="4275138" y="6492875"/>
            <a:ext cx="42862" cy="85725"/>
          </a:xfrm>
          <a:custGeom>
            <a:avLst/>
            <a:gdLst>
              <a:gd name="T0" fmla="*/ 0 w 3"/>
              <a:gd name="T1" fmla="*/ 0 h 6"/>
              <a:gd name="T2" fmla="*/ 408260532 w 3"/>
              <a:gd name="T3" fmla="*/ 1224795995 h 6"/>
              <a:gd name="T4" fmla="*/ 612383710 w 3"/>
              <a:gd name="T5" fmla="*/ 0 h 6"/>
              <a:gd name="T6" fmla="*/ 40826053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91" name="Freeform 7"/>
          <p:cNvSpPr>
            <a:spLocks/>
          </p:cNvSpPr>
          <p:nvPr/>
        </p:nvSpPr>
        <p:spPr bwMode="auto">
          <a:xfrm>
            <a:off x="4275138" y="6492875"/>
            <a:ext cx="42862" cy="85725"/>
          </a:xfrm>
          <a:custGeom>
            <a:avLst/>
            <a:gdLst>
              <a:gd name="T0" fmla="*/ 0 w 27"/>
              <a:gd name="T1" fmla="*/ 0 h 54"/>
              <a:gd name="T2" fmla="*/ 45362283 w 27"/>
              <a:gd name="T3" fmla="*/ 136088449 h 54"/>
              <a:gd name="T4" fmla="*/ 68042637 w 27"/>
              <a:gd name="T5" fmla="*/ 0 h 54"/>
              <a:gd name="T6" fmla="*/ 45362283 w 27"/>
              <a:gd name="T7" fmla="*/ 0 h 54"/>
              <a:gd name="T8" fmla="*/ 0 w 27"/>
              <a:gd name="T9" fmla="*/ 0 h 54"/>
              <a:gd name="T10" fmla="*/ 0 60000 65536"/>
              <a:gd name="T11" fmla="*/ 0 60000 65536"/>
              <a:gd name="T12" fmla="*/ 0 60000 65536"/>
              <a:gd name="T13" fmla="*/ 0 60000 65536"/>
              <a:gd name="T14" fmla="*/ 0 60000 65536"/>
              <a:gd name="T15" fmla="*/ 0 w 27"/>
              <a:gd name="T16" fmla="*/ 0 h 54"/>
              <a:gd name="T17" fmla="*/ 27 w 27"/>
              <a:gd name="T18" fmla="*/ 54 h 54"/>
            </a:gdLst>
            <a:ahLst/>
            <a:cxnLst>
              <a:cxn ang="T10">
                <a:pos x="T0" y="T1"/>
              </a:cxn>
              <a:cxn ang="T11">
                <a:pos x="T2" y="T3"/>
              </a:cxn>
              <a:cxn ang="T12">
                <a:pos x="T4" y="T5"/>
              </a:cxn>
              <a:cxn ang="T13">
                <a:pos x="T6" y="T7"/>
              </a:cxn>
              <a:cxn ang="T14">
                <a:pos x="T8" y="T9"/>
              </a:cxn>
            </a:cxnLst>
            <a:rect l="T15" t="T16" r="T17" b="T18"/>
            <a:pathLst>
              <a:path w="27" h="54">
                <a:moveTo>
                  <a:pt x="0" y="0"/>
                </a:moveTo>
                <a:lnTo>
                  <a:pt x="18" y="54"/>
                </a:lnTo>
                <a:lnTo>
                  <a:pt x="27" y="0"/>
                </a:lnTo>
                <a:lnTo>
                  <a:pt x="18"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92" name="Line 8"/>
          <p:cNvSpPr>
            <a:spLocks noChangeShapeType="1"/>
          </p:cNvSpPr>
          <p:nvPr/>
        </p:nvSpPr>
        <p:spPr bwMode="auto">
          <a:xfrm flipV="1">
            <a:off x="4291013" y="6388100"/>
            <a:ext cx="1587" cy="128587"/>
          </a:xfrm>
          <a:prstGeom prst="line">
            <a:avLst/>
          </a:prstGeom>
          <a:noFill/>
          <a:ln w="14351">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3" name="Freeform 9"/>
          <p:cNvSpPr>
            <a:spLocks/>
          </p:cNvSpPr>
          <p:nvPr/>
        </p:nvSpPr>
        <p:spPr bwMode="auto">
          <a:xfrm>
            <a:off x="4030663" y="1752600"/>
            <a:ext cx="42862" cy="85725"/>
          </a:xfrm>
          <a:custGeom>
            <a:avLst/>
            <a:gdLst>
              <a:gd name="T0" fmla="*/ 0 w 3"/>
              <a:gd name="T1" fmla="*/ 0 h 6"/>
              <a:gd name="T2" fmla="*/ 204123122 w 3"/>
              <a:gd name="T3" fmla="*/ 1224795995 h 6"/>
              <a:gd name="T4" fmla="*/ 612383710 w 3"/>
              <a:gd name="T5" fmla="*/ 0 h 6"/>
              <a:gd name="T6" fmla="*/ 20412312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94" name="Freeform 10"/>
          <p:cNvSpPr>
            <a:spLocks/>
          </p:cNvSpPr>
          <p:nvPr/>
        </p:nvSpPr>
        <p:spPr bwMode="auto">
          <a:xfrm>
            <a:off x="4030663" y="1752600"/>
            <a:ext cx="42862" cy="85725"/>
          </a:xfrm>
          <a:custGeom>
            <a:avLst/>
            <a:gdLst>
              <a:gd name="T0" fmla="*/ 0 w 27"/>
              <a:gd name="T1" fmla="*/ 0 h 54"/>
              <a:gd name="T2" fmla="*/ 22680348 w 27"/>
              <a:gd name="T3" fmla="*/ 136088449 h 54"/>
              <a:gd name="T4" fmla="*/ 68042637 w 27"/>
              <a:gd name="T5" fmla="*/ 0 h 54"/>
              <a:gd name="T6" fmla="*/ 22680348 w 27"/>
              <a:gd name="T7" fmla="*/ 0 h 54"/>
              <a:gd name="T8" fmla="*/ 0 w 27"/>
              <a:gd name="T9" fmla="*/ 0 h 54"/>
              <a:gd name="T10" fmla="*/ 0 60000 65536"/>
              <a:gd name="T11" fmla="*/ 0 60000 65536"/>
              <a:gd name="T12" fmla="*/ 0 60000 65536"/>
              <a:gd name="T13" fmla="*/ 0 60000 65536"/>
              <a:gd name="T14" fmla="*/ 0 60000 65536"/>
              <a:gd name="T15" fmla="*/ 0 w 27"/>
              <a:gd name="T16" fmla="*/ 0 h 54"/>
              <a:gd name="T17" fmla="*/ 27 w 27"/>
              <a:gd name="T18" fmla="*/ 54 h 54"/>
            </a:gdLst>
            <a:ahLst/>
            <a:cxnLst>
              <a:cxn ang="T10">
                <a:pos x="T0" y="T1"/>
              </a:cxn>
              <a:cxn ang="T11">
                <a:pos x="T2" y="T3"/>
              </a:cxn>
              <a:cxn ang="T12">
                <a:pos x="T4" y="T5"/>
              </a:cxn>
              <a:cxn ang="T13">
                <a:pos x="T6" y="T7"/>
              </a:cxn>
              <a:cxn ang="T14">
                <a:pos x="T8" y="T9"/>
              </a:cxn>
            </a:cxnLst>
            <a:rect l="T15" t="T16" r="T17" b="T18"/>
            <a:pathLst>
              <a:path w="27" h="54">
                <a:moveTo>
                  <a:pt x="0" y="0"/>
                </a:moveTo>
                <a:lnTo>
                  <a:pt x="9" y="54"/>
                </a:lnTo>
                <a:lnTo>
                  <a:pt x="27" y="0"/>
                </a:lnTo>
                <a:lnTo>
                  <a:pt x="9"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95" name="Line 11"/>
          <p:cNvSpPr>
            <a:spLocks noChangeShapeType="1"/>
          </p:cNvSpPr>
          <p:nvPr/>
        </p:nvSpPr>
        <p:spPr bwMode="auto">
          <a:xfrm flipV="1">
            <a:off x="4044950" y="1651000"/>
            <a:ext cx="1588" cy="21431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6" name="Freeform 12"/>
          <p:cNvSpPr>
            <a:spLocks/>
          </p:cNvSpPr>
          <p:nvPr/>
        </p:nvSpPr>
        <p:spPr bwMode="auto">
          <a:xfrm>
            <a:off x="4767263" y="5872162"/>
            <a:ext cx="42862" cy="85725"/>
          </a:xfrm>
          <a:custGeom>
            <a:avLst/>
            <a:gdLst>
              <a:gd name="T0" fmla="*/ 0 w 3"/>
              <a:gd name="T1" fmla="*/ 0 h 6"/>
              <a:gd name="T2" fmla="*/ 204123122 w 3"/>
              <a:gd name="T3" fmla="*/ 1224795995 h 6"/>
              <a:gd name="T4" fmla="*/ 612383710 w 3"/>
              <a:gd name="T5" fmla="*/ 0 h 6"/>
              <a:gd name="T6" fmla="*/ 20412312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97" name="Freeform 13"/>
          <p:cNvSpPr>
            <a:spLocks/>
          </p:cNvSpPr>
          <p:nvPr/>
        </p:nvSpPr>
        <p:spPr bwMode="auto">
          <a:xfrm>
            <a:off x="4767263" y="5872162"/>
            <a:ext cx="42862" cy="85725"/>
          </a:xfrm>
          <a:custGeom>
            <a:avLst/>
            <a:gdLst>
              <a:gd name="T0" fmla="*/ 0 w 27"/>
              <a:gd name="T1" fmla="*/ 0 h 54"/>
              <a:gd name="T2" fmla="*/ 22680348 w 27"/>
              <a:gd name="T3" fmla="*/ 136088449 h 54"/>
              <a:gd name="T4" fmla="*/ 68042637 w 27"/>
              <a:gd name="T5" fmla="*/ 0 h 54"/>
              <a:gd name="T6" fmla="*/ 22680348 w 27"/>
              <a:gd name="T7" fmla="*/ 0 h 54"/>
              <a:gd name="T8" fmla="*/ 0 w 27"/>
              <a:gd name="T9" fmla="*/ 0 h 54"/>
              <a:gd name="T10" fmla="*/ 0 60000 65536"/>
              <a:gd name="T11" fmla="*/ 0 60000 65536"/>
              <a:gd name="T12" fmla="*/ 0 60000 65536"/>
              <a:gd name="T13" fmla="*/ 0 60000 65536"/>
              <a:gd name="T14" fmla="*/ 0 60000 65536"/>
              <a:gd name="T15" fmla="*/ 0 w 27"/>
              <a:gd name="T16" fmla="*/ 0 h 54"/>
              <a:gd name="T17" fmla="*/ 27 w 27"/>
              <a:gd name="T18" fmla="*/ 54 h 54"/>
            </a:gdLst>
            <a:ahLst/>
            <a:cxnLst>
              <a:cxn ang="T10">
                <a:pos x="T0" y="T1"/>
              </a:cxn>
              <a:cxn ang="T11">
                <a:pos x="T2" y="T3"/>
              </a:cxn>
              <a:cxn ang="T12">
                <a:pos x="T4" y="T5"/>
              </a:cxn>
              <a:cxn ang="T13">
                <a:pos x="T6" y="T7"/>
              </a:cxn>
              <a:cxn ang="T14">
                <a:pos x="T8" y="T9"/>
              </a:cxn>
            </a:cxnLst>
            <a:rect l="T15" t="T16" r="T17" b="T18"/>
            <a:pathLst>
              <a:path w="27" h="54">
                <a:moveTo>
                  <a:pt x="0" y="0"/>
                </a:moveTo>
                <a:lnTo>
                  <a:pt x="9" y="54"/>
                </a:lnTo>
                <a:lnTo>
                  <a:pt x="27" y="0"/>
                </a:lnTo>
                <a:lnTo>
                  <a:pt x="9"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98" name="Line 14"/>
          <p:cNvSpPr>
            <a:spLocks noChangeShapeType="1"/>
          </p:cNvSpPr>
          <p:nvPr/>
        </p:nvSpPr>
        <p:spPr bwMode="auto">
          <a:xfrm flipV="1">
            <a:off x="4791075" y="2255837"/>
            <a:ext cx="1588" cy="36496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9" name="Rectangle 15"/>
          <p:cNvSpPr>
            <a:spLocks noChangeArrowheads="1"/>
          </p:cNvSpPr>
          <p:nvPr/>
        </p:nvSpPr>
        <p:spPr bwMode="auto">
          <a:xfrm>
            <a:off x="357188" y="4422775"/>
            <a:ext cx="155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No</a:t>
            </a:r>
            <a:endParaRPr lang="en-CA" altLang="en-US" sz="2400">
              <a:latin typeface="Corbel" panose="020B0503020204020204" pitchFamily="34" charset="0"/>
            </a:endParaRPr>
          </a:p>
        </p:txBody>
      </p:sp>
      <p:sp>
        <p:nvSpPr>
          <p:cNvPr id="67600" name="Rectangle 16"/>
          <p:cNvSpPr>
            <a:spLocks noChangeArrowheads="1"/>
          </p:cNvSpPr>
          <p:nvPr/>
        </p:nvSpPr>
        <p:spPr bwMode="auto">
          <a:xfrm>
            <a:off x="601663" y="4781550"/>
            <a:ext cx="198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Yes</a:t>
            </a:r>
            <a:endParaRPr lang="en-CA" altLang="en-US" sz="2400">
              <a:latin typeface="Corbel" panose="020B0503020204020204" pitchFamily="34" charset="0"/>
            </a:endParaRPr>
          </a:p>
        </p:txBody>
      </p:sp>
      <p:sp>
        <p:nvSpPr>
          <p:cNvPr id="67601" name="Rectangle 17"/>
          <p:cNvSpPr>
            <a:spLocks noChangeArrowheads="1"/>
          </p:cNvSpPr>
          <p:nvPr/>
        </p:nvSpPr>
        <p:spPr bwMode="auto">
          <a:xfrm>
            <a:off x="773113" y="5484812"/>
            <a:ext cx="161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Hit</a:t>
            </a:r>
            <a:endParaRPr lang="en-CA" altLang="en-US" sz="2400">
              <a:latin typeface="Corbel" panose="020B0503020204020204" pitchFamily="34" charset="0"/>
            </a:endParaRPr>
          </a:p>
        </p:txBody>
      </p:sp>
      <p:sp>
        <p:nvSpPr>
          <p:cNvPr id="67602" name="Rectangle 18"/>
          <p:cNvSpPr>
            <a:spLocks noChangeArrowheads="1"/>
          </p:cNvSpPr>
          <p:nvPr/>
        </p:nvSpPr>
        <p:spPr bwMode="auto">
          <a:xfrm>
            <a:off x="228600" y="5040312"/>
            <a:ext cx="2460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Miss</a:t>
            </a:r>
            <a:endParaRPr lang="en-CA" altLang="en-US" sz="2400">
              <a:latin typeface="Corbel" panose="020B0503020204020204" pitchFamily="34" charset="0"/>
            </a:endParaRPr>
          </a:p>
        </p:txBody>
      </p:sp>
      <p:sp>
        <p:nvSpPr>
          <p:cNvPr id="67603" name="Rectangle 19"/>
          <p:cNvSpPr>
            <a:spLocks noChangeArrowheads="1"/>
          </p:cNvSpPr>
          <p:nvPr/>
        </p:nvSpPr>
        <p:spPr bwMode="auto">
          <a:xfrm>
            <a:off x="3228975" y="1524000"/>
            <a:ext cx="157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Virtual address from processor</a:t>
            </a:r>
            <a:endParaRPr lang="en-CA" altLang="en-US" sz="2400" dirty="0">
              <a:latin typeface="Corbel" panose="020B0503020204020204" pitchFamily="34" charset="0"/>
            </a:endParaRPr>
          </a:p>
        </p:txBody>
      </p:sp>
      <p:sp>
        <p:nvSpPr>
          <p:cNvPr id="67604" name="Line 20"/>
          <p:cNvSpPr>
            <a:spLocks noChangeShapeType="1"/>
          </p:cNvSpPr>
          <p:nvPr/>
        </p:nvSpPr>
        <p:spPr bwMode="auto">
          <a:xfrm flipV="1">
            <a:off x="2982913" y="3087687"/>
            <a:ext cx="1587" cy="2397125"/>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5" name="Rectangle 21"/>
          <p:cNvSpPr>
            <a:spLocks noChangeArrowheads="1"/>
          </p:cNvSpPr>
          <p:nvPr/>
        </p:nvSpPr>
        <p:spPr bwMode="auto">
          <a:xfrm>
            <a:off x="2854325" y="2873375"/>
            <a:ext cx="2397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TLB</a:t>
            </a:r>
            <a:endParaRPr lang="en-CA" altLang="en-US" sz="2400">
              <a:latin typeface="Corbel" panose="020B0503020204020204" pitchFamily="34" charset="0"/>
            </a:endParaRPr>
          </a:p>
        </p:txBody>
      </p:sp>
      <p:sp>
        <p:nvSpPr>
          <p:cNvPr id="67606" name="Rectangle 22"/>
          <p:cNvSpPr>
            <a:spLocks noChangeArrowheads="1"/>
          </p:cNvSpPr>
          <p:nvPr/>
        </p:nvSpPr>
        <p:spPr bwMode="auto">
          <a:xfrm>
            <a:off x="4648200" y="2054225"/>
            <a:ext cx="3190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Offset</a:t>
            </a:r>
            <a:endParaRPr lang="en-CA" altLang="en-US" sz="2400">
              <a:latin typeface="Corbel" panose="020B0503020204020204" pitchFamily="34" charset="0"/>
            </a:endParaRPr>
          </a:p>
        </p:txBody>
      </p:sp>
      <p:sp>
        <p:nvSpPr>
          <p:cNvPr id="67607" name="Line 23"/>
          <p:cNvSpPr>
            <a:spLocks noChangeShapeType="1"/>
          </p:cNvSpPr>
          <p:nvPr/>
        </p:nvSpPr>
        <p:spPr bwMode="auto">
          <a:xfrm flipV="1">
            <a:off x="4460875" y="2011362"/>
            <a:ext cx="1588" cy="244475"/>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8" name="Rectangle 24"/>
          <p:cNvSpPr>
            <a:spLocks noChangeArrowheads="1"/>
          </p:cNvSpPr>
          <p:nvPr/>
        </p:nvSpPr>
        <p:spPr bwMode="auto">
          <a:xfrm>
            <a:off x="3170238" y="2054225"/>
            <a:ext cx="1054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Virtual page number</a:t>
            </a:r>
            <a:endParaRPr lang="en-CA" altLang="en-US" sz="2400">
              <a:latin typeface="Corbel" panose="020B0503020204020204" pitchFamily="34" charset="0"/>
            </a:endParaRPr>
          </a:p>
        </p:txBody>
      </p:sp>
      <p:sp>
        <p:nvSpPr>
          <p:cNvPr id="67609" name="Rectangle 25"/>
          <p:cNvSpPr>
            <a:spLocks noChangeArrowheads="1"/>
          </p:cNvSpPr>
          <p:nvPr/>
        </p:nvSpPr>
        <p:spPr bwMode="auto">
          <a:xfrm>
            <a:off x="2982913" y="2011362"/>
            <a:ext cx="2138362" cy="244475"/>
          </a:xfrm>
          <a:prstGeom prst="rect">
            <a:avLst/>
          </a:prstGeom>
          <a:noFill/>
          <a:ln w="142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67610" name="Line 26"/>
          <p:cNvSpPr>
            <a:spLocks noChangeShapeType="1"/>
          </p:cNvSpPr>
          <p:nvPr/>
        </p:nvSpPr>
        <p:spPr bwMode="auto">
          <a:xfrm flipV="1">
            <a:off x="3471863" y="3087687"/>
            <a:ext cx="1587" cy="2397125"/>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1" name="Line 27"/>
          <p:cNvSpPr>
            <a:spLocks noChangeShapeType="1"/>
          </p:cNvSpPr>
          <p:nvPr/>
        </p:nvSpPr>
        <p:spPr bwMode="auto">
          <a:xfrm flipH="1">
            <a:off x="1792288" y="3503612"/>
            <a:ext cx="2668587" cy="1588"/>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2" name="Rectangle 28"/>
          <p:cNvSpPr>
            <a:spLocks noChangeArrowheads="1"/>
          </p:cNvSpPr>
          <p:nvPr/>
        </p:nvSpPr>
        <p:spPr bwMode="auto">
          <a:xfrm>
            <a:off x="2179638" y="3260725"/>
            <a:ext cx="3889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number</a:t>
            </a:r>
            <a:endParaRPr lang="en-CA" altLang="en-US" sz="2400">
              <a:latin typeface="Corbel" panose="020B0503020204020204" pitchFamily="34" charset="0"/>
            </a:endParaRPr>
          </a:p>
        </p:txBody>
      </p:sp>
      <p:sp>
        <p:nvSpPr>
          <p:cNvPr id="67613" name="Rectangle 29"/>
          <p:cNvSpPr>
            <a:spLocks noChangeArrowheads="1"/>
          </p:cNvSpPr>
          <p:nvPr/>
        </p:nvSpPr>
        <p:spPr bwMode="auto">
          <a:xfrm>
            <a:off x="2065338" y="3144837"/>
            <a:ext cx="6334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Virtual page</a:t>
            </a:r>
            <a:endParaRPr lang="en-CA" altLang="en-US" sz="2400">
              <a:latin typeface="Corbel" panose="020B0503020204020204" pitchFamily="34" charset="0"/>
            </a:endParaRPr>
          </a:p>
        </p:txBody>
      </p:sp>
      <p:sp>
        <p:nvSpPr>
          <p:cNvPr id="67614" name="Rectangle 30"/>
          <p:cNvSpPr>
            <a:spLocks noChangeArrowheads="1"/>
          </p:cNvSpPr>
          <p:nvPr/>
        </p:nvSpPr>
        <p:spPr bwMode="auto">
          <a:xfrm>
            <a:off x="3671888" y="3144837"/>
            <a:ext cx="577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Page frame</a:t>
            </a:r>
            <a:endParaRPr lang="en-CA" altLang="en-US" sz="2400">
              <a:latin typeface="Corbel" panose="020B0503020204020204" pitchFamily="34" charset="0"/>
            </a:endParaRPr>
          </a:p>
        </p:txBody>
      </p:sp>
      <p:sp>
        <p:nvSpPr>
          <p:cNvPr id="67615" name="Rectangle 31"/>
          <p:cNvSpPr>
            <a:spLocks noChangeArrowheads="1"/>
          </p:cNvSpPr>
          <p:nvPr/>
        </p:nvSpPr>
        <p:spPr bwMode="auto">
          <a:xfrm>
            <a:off x="3686175" y="3260725"/>
            <a:ext cx="5540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in memory</a:t>
            </a:r>
            <a:endParaRPr lang="en-CA" altLang="en-US" sz="2400">
              <a:latin typeface="Corbel" panose="020B0503020204020204" pitchFamily="34" charset="0"/>
            </a:endParaRPr>
          </a:p>
        </p:txBody>
      </p:sp>
      <p:sp>
        <p:nvSpPr>
          <p:cNvPr id="67616" name="Rectangle 32"/>
          <p:cNvSpPr>
            <a:spLocks noChangeArrowheads="1"/>
          </p:cNvSpPr>
          <p:nvPr/>
        </p:nvSpPr>
        <p:spPr bwMode="auto">
          <a:xfrm>
            <a:off x="3040063" y="3144837"/>
            <a:ext cx="3873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Control</a:t>
            </a:r>
            <a:endParaRPr lang="en-CA" altLang="en-US" sz="2400">
              <a:latin typeface="Corbel" panose="020B0503020204020204" pitchFamily="34" charset="0"/>
            </a:endParaRPr>
          </a:p>
        </p:txBody>
      </p:sp>
      <p:sp>
        <p:nvSpPr>
          <p:cNvPr id="67617" name="Rectangle 33"/>
          <p:cNvSpPr>
            <a:spLocks noChangeArrowheads="1"/>
          </p:cNvSpPr>
          <p:nvPr/>
        </p:nvSpPr>
        <p:spPr bwMode="auto">
          <a:xfrm>
            <a:off x="3127375" y="3260725"/>
            <a:ext cx="1825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bits</a:t>
            </a:r>
            <a:endParaRPr lang="en-CA" altLang="en-US" sz="2400">
              <a:latin typeface="Corbel" panose="020B0503020204020204" pitchFamily="34" charset="0"/>
            </a:endParaRPr>
          </a:p>
        </p:txBody>
      </p:sp>
      <p:sp>
        <p:nvSpPr>
          <p:cNvPr id="67618" name="Line 34"/>
          <p:cNvSpPr>
            <a:spLocks noChangeShapeType="1"/>
          </p:cNvSpPr>
          <p:nvPr/>
        </p:nvSpPr>
        <p:spPr bwMode="auto">
          <a:xfrm flipH="1">
            <a:off x="1792288" y="3748087"/>
            <a:ext cx="2668587" cy="1588"/>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9" name="Line 35"/>
          <p:cNvSpPr>
            <a:spLocks noChangeShapeType="1"/>
          </p:cNvSpPr>
          <p:nvPr/>
        </p:nvSpPr>
        <p:spPr bwMode="auto">
          <a:xfrm flipH="1">
            <a:off x="1792288" y="3992562"/>
            <a:ext cx="2668587" cy="1588"/>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0" name="Line 36"/>
          <p:cNvSpPr>
            <a:spLocks noChangeShapeType="1"/>
          </p:cNvSpPr>
          <p:nvPr/>
        </p:nvSpPr>
        <p:spPr bwMode="auto">
          <a:xfrm flipH="1">
            <a:off x="1792288" y="4494212"/>
            <a:ext cx="2668587" cy="1588"/>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1" name="Line 37"/>
          <p:cNvSpPr>
            <a:spLocks noChangeShapeType="1"/>
          </p:cNvSpPr>
          <p:nvPr/>
        </p:nvSpPr>
        <p:spPr bwMode="auto">
          <a:xfrm flipH="1">
            <a:off x="1792288" y="4738687"/>
            <a:ext cx="2668587" cy="1588"/>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2" name="Line 38"/>
          <p:cNvSpPr>
            <a:spLocks noChangeShapeType="1"/>
          </p:cNvSpPr>
          <p:nvPr/>
        </p:nvSpPr>
        <p:spPr bwMode="auto">
          <a:xfrm flipH="1">
            <a:off x="1792288" y="5226050"/>
            <a:ext cx="2668587" cy="158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3" name="Rectangle 39"/>
          <p:cNvSpPr>
            <a:spLocks noChangeArrowheads="1"/>
          </p:cNvSpPr>
          <p:nvPr/>
        </p:nvSpPr>
        <p:spPr bwMode="auto">
          <a:xfrm>
            <a:off x="4648200" y="6016625"/>
            <a:ext cx="3190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Offset</a:t>
            </a:r>
            <a:endParaRPr lang="en-CA" altLang="en-US" sz="2400">
              <a:latin typeface="Corbel" panose="020B0503020204020204" pitchFamily="34" charset="0"/>
            </a:endParaRPr>
          </a:p>
        </p:txBody>
      </p:sp>
      <p:sp>
        <p:nvSpPr>
          <p:cNvPr id="67624" name="Line 40"/>
          <p:cNvSpPr>
            <a:spLocks noChangeShapeType="1"/>
          </p:cNvSpPr>
          <p:nvPr/>
        </p:nvSpPr>
        <p:spPr bwMode="auto">
          <a:xfrm flipV="1">
            <a:off x="4460875" y="5972175"/>
            <a:ext cx="1588" cy="258762"/>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5" name="Rectangle 41"/>
          <p:cNvSpPr>
            <a:spLocks noChangeArrowheads="1"/>
          </p:cNvSpPr>
          <p:nvPr/>
        </p:nvSpPr>
        <p:spPr bwMode="auto">
          <a:xfrm>
            <a:off x="3471863" y="5972175"/>
            <a:ext cx="1649412" cy="258762"/>
          </a:xfrm>
          <a:prstGeom prst="rect">
            <a:avLst/>
          </a:prstGeom>
          <a:noFill/>
          <a:ln w="142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67626" name="Rectangle 42"/>
          <p:cNvSpPr>
            <a:spLocks noChangeArrowheads="1"/>
          </p:cNvSpPr>
          <p:nvPr/>
        </p:nvSpPr>
        <p:spPr bwMode="auto">
          <a:xfrm>
            <a:off x="3671888" y="6016625"/>
            <a:ext cx="577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Page frame</a:t>
            </a:r>
            <a:endParaRPr lang="en-CA" altLang="en-US" sz="2400">
              <a:latin typeface="Corbel" panose="020B0503020204020204" pitchFamily="34" charset="0"/>
            </a:endParaRPr>
          </a:p>
        </p:txBody>
      </p:sp>
      <p:sp>
        <p:nvSpPr>
          <p:cNvPr id="67627" name="Freeform 43"/>
          <p:cNvSpPr>
            <a:spLocks/>
          </p:cNvSpPr>
          <p:nvPr/>
        </p:nvSpPr>
        <p:spPr bwMode="auto">
          <a:xfrm>
            <a:off x="615950" y="4451350"/>
            <a:ext cx="501650" cy="330200"/>
          </a:xfrm>
          <a:custGeom>
            <a:avLst/>
            <a:gdLst>
              <a:gd name="T0" fmla="*/ 2147483647 w 35"/>
              <a:gd name="T1" fmla="*/ 0 h 23"/>
              <a:gd name="T2" fmla="*/ 2147483647 w 35"/>
              <a:gd name="T3" fmla="*/ 2147483647 h 23"/>
              <a:gd name="T4" fmla="*/ 2147483647 w 35"/>
              <a:gd name="T5" fmla="*/ 2147483647 h 23"/>
              <a:gd name="T6" fmla="*/ 0 w 35"/>
              <a:gd name="T7" fmla="*/ 2147483647 h 23"/>
              <a:gd name="T8" fmla="*/ 2147483647 w 35"/>
              <a:gd name="T9" fmla="*/ 0 h 23"/>
              <a:gd name="T10" fmla="*/ 0 60000 65536"/>
              <a:gd name="T11" fmla="*/ 0 60000 65536"/>
              <a:gd name="T12" fmla="*/ 0 60000 65536"/>
              <a:gd name="T13" fmla="*/ 0 60000 65536"/>
              <a:gd name="T14" fmla="*/ 0 60000 65536"/>
              <a:gd name="T15" fmla="*/ 0 w 35"/>
              <a:gd name="T16" fmla="*/ 0 h 23"/>
              <a:gd name="T17" fmla="*/ 35 w 35"/>
              <a:gd name="T18" fmla="*/ 23 h 23"/>
            </a:gdLst>
            <a:ahLst/>
            <a:cxnLst>
              <a:cxn ang="T10">
                <a:pos x="T0" y="T1"/>
              </a:cxn>
              <a:cxn ang="T11">
                <a:pos x="T2" y="T3"/>
              </a:cxn>
              <a:cxn ang="T12">
                <a:pos x="T4" y="T5"/>
              </a:cxn>
              <a:cxn ang="T13">
                <a:pos x="T6" y="T7"/>
              </a:cxn>
              <a:cxn ang="T14">
                <a:pos x="T8" y="T9"/>
              </a:cxn>
            </a:cxnLst>
            <a:rect l="T15" t="T16" r="T17" b="T18"/>
            <a:pathLst>
              <a:path w="35" h="23">
                <a:moveTo>
                  <a:pt x="17" y="0"/>
                </a:moveTo>
                <a:lnTo>
                  <a:pt x="35" y="11"/>
                </a:lnTo>
                <a:lnTo>
                  <a:pt x="17" y="23"/>
                </a:lnTo>
                <a:lnTo>
                  <a:pt x="0" y="11"/>
                </a:lnTo>
                <a:lnTo>
                  <a:pt x="17"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28" name="Freeform 44"/>
          <p:cNvSpPr>
            <a:spLocks/>
          </p:cNvSpPr>
          <p:nvPr/>
        </p:nvSpPr>
        <p:spPr bwMode="auto">
          <a:xfrm>
            <a:off x="846138" y="4335462"/>
            <a:ext cx="42862" cy="87313"/>
          </a:xfrm>
          <a:custGeom>
            <a:avLst/>
            <a:gdLst>
              <a:gd name="T0" fmla="*/ 0 w 3"/>
              <a:gd name="T1" fmla="*/ 0 h 6"/>
              <a:gd name="T2" fmla="*/ 204123122 w 3"/>
              <a:gd name="T3" fmla="*/ 1270593379 h 6"/>
              <a:gd name="T4" fmla="*/ 612383710 w 3"/>
              <a:gd name="T5" fmla="*/ 0 h 6"/>
              <a:gd name="T6" fmla="*/ 20412312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29" name="Freeform 45"/>
          <p:cNvSpPr>
            <a:spLocks/>
          </p:cNvSpPr>
          <p:nvPr/>
        </p:nvSpPr>
        <p:spPr bwMode="auto">
          <a:xfrm>
            <a:off x="846138" y="4335462"/>
            <a:ext cx="42862" cy="87313"/>
          </a:xfrm>
          <a:custGeom>
            <a:avLst/>
            <a:gdLst>
              <a:gd name="T0" fmla="*/ 0 w 27"/>
              <a:gd name="T1" fmla="*/ 0 h 55"/>
              <a:gd name="T2" fmla="*/ 22680348 w 27"/>
              <a:gd name="T3" fmla="*/ 138610192 h 55"/>
              <a:gd name="T4" fmla="*/ 68042637 w 27"/>
              <a:gd name="T5" fmla="*/ 0 h 55"/>
              <a:gd name="T6" fmla="*/ 22680348 w 27"/>
              <a:gd name="T7" fmla="*/ 0 h 55"/>
              <a:gd name="T8" fmla="*/ 0 w 27"/>
              <a:gd name="T9" fmla="*/ 0 h 55"/>
              <a:gd name="T10" fmla="*/ 0 60000 65536"/>
              <a:gd name="T11" fmla="*/ 0 60000 65536"/>
              <a:gd name="T12" fmla="*/ 0 60000 65536"/>
              <a:gd name="T13" fmla="*/ 0 60000 65536"/>
              <a:gd name="T14" fmla="*/ 0 60000 65536"/>
              <a:gd name="T15" fmla="*/ 0 w 27"/>
              <a:gd name="T16" fmla="*/ 0 h 55"/>
              <a:gd name="T17" fmla="*/ 27 w 27"/>
              <a:gd name="T18" fmla="*/ 55 h 55"/>
            </a:gdLst>
            <a:ahLst/>
            <a:cxnLst>
              <a:cxn ang="T10">
                <a:pos x="T0" y="T1"/>
              </a:cxn>
              <a:cxn ang="T11">
                <a:pos x="T2" y="T3"/>
              </a:cxn>
              <a:cxn ang="T12">
                <a:pos x="T4" y="T5"/>
              </a:cxn>
              <a:cxn ang="T13">
                <a:pos x="T6" y="T7"/>
              </a:cxn>
              <a:cxn ang="T14">
                <a:pos x="T8" y="T9"/>
              </a:cxn>
            </a:cxnLst>
            <a:rect l="T15" t="T16" r="T17" b="T18"/>
            <a:pathLst>
              <a:path w="27" h="55">
                <a:moveTo>
                  <a:pt x="0" y="0"/>
                </a:moveTo>
                <a:lnTo>
                  <a:pt x="9" y="55"/>
                </a:lnTo>
                <a:lnTo>
                  <a:pt x="27" y="0"/>
                </a:lnTo>
                <a:lnTo>
                  <a:pt x="9"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0" name="Freeform 46"/>
          <p:cNvSpPr>
            <a:spLocks/>
          </p:cNvSpPr>
          <p:nvPr/>
        </p:nvSpPr>
        <p:spPr bwMode="auto">
          <a:xfrm>
            <a:off x="860425" y="2255837"/>
            <a:ext cx="2840038" cy="2079625"/>
          </a:xfrm>
          <a:custGeom>
            <a:avLst/>
            <a:gdLst>
              <a:gd name="T0" fmla="*/ 0 w 198"/>
              <a:gd name="T1" fmla="*/ 2147483647 h 145"/>
              <a:gd name="T2" fmla="*/ 0 w 198"/>
              <a:gd name="T3" fmla="*/ 2147483647 h 145"/>
              <a:gd name="T4" fmla="*/ 2147483647 w 198"/>
              <a:gd name="T5" fmla="*/ 2147483647 h 145"/>
              <a:gd name="T6" fmla="*/ 2147483647 w 198"/>
              <a:gd name="T7" fmla="*/ 0 h 145"/>
              <a:gd name="T8" fmla="*/ 0 60000 65536"/>
              <a:gd name="T9" fmla="*/ 0 60000 65536"/>
              <a:gd name="T10" fmla="*/ 0 60000 65536"/>
              <a:gd name="T11" fmla="*/ 0 60000 65536"/>
              <a:gd name="T12" fmla="*/ 0 w 198"/>
              <a:gd name="T13" fmla="*/ 0 h 145"/>
              <a:gd name="T14" fmla="*/ 198 w 198"/>
              <a:gd name="T15" fmla="*/ 145 h 145"/>
            </a:gdLst>
            <a:ahLst/>
            <a:cxnLst>
              <a:cxn ang="T8">
                <a:pos x="T0" y="T1"/>
              </a:cxn>
              <a:cxn ang="T9">
                <a:pos x="T2" y="T3"/>
              </a:cxn>
              <a:cxn ang="T10">
                <a:pos x="T4" y="T5"/>
              </a:cxn>
              <a:cxn ang="T11">
                <a:pos x="T6" y="T7"/>
              </a:cxn>
            </a:cxnLst>
            <a:rect l="T12" t="T13" r="T14" b="T15"/>
            <a:pathLst>
              <a:path w="198" h="145">
                <a:moveTo>
                  <a:pt x="0" y="145"/>
                </a:moveTo>
                <a:lnTo>
                  <a:pt x="0" y="23"/>
                </a:lnTo>
                <a:lnTo>
                  <a:pt x="198" y="23"/>
                </a:lnTo>
                <a:lnTo>
                  <a:pt x="198"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1" name="Freeform 47"/>
          <p:cNvSpPr>
            <a:spLocks/>
          </p:cNvSpPr>
          <p:nvPr/>
        </p:nvSpPr>
        <p:spPr bwMode="auto">
          <a:xfrm>
            <a:off x="846138" y="5368925"/>
            <a:ext cx="42862" cy="87312"/>
          </a:xfrm>
          <a:custGeom>
            <a:avLst/>
            <a:gdLst>
              <a:gd name="T0" fmla="*/ 0 w 3"/>
              <a:gd name="T1" fmla="*/ 0 h 6"/>
              <a:gd name="T2" fmla="*/ 204123122 w 3"/>
              <a:gd name="T3" fmla="*/ 1270564275 h 6"/>
              <a:gd name="T4" fmla="*/ 612383710 w 3"/>
              <a:gd name="T5" fmla="*/ 0 h 6"/>
              <a:gd name="T6" fmla="*/ 20412312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2" name="Freeform 48"/>
          <p:cNvSpPr>
            <a:spLocks/>
          </p:cNvSpPr>
          <p:nvPr/>
        </p:nvSpPr>
        <p:spPr bwMode="auto">
          <a:xfrm>
            <a:off x="846138" y="5368925"/>
            <a:ext cx="42862" cy="87312"/>
          </a:xfrm>
          <a:custGeom>
            <a:avLst/>
            <a:gdLst>
              <a:gd name="T0" fmla="*/ 0 w 27"/>
              <a:gd name="T1" fmla="*/ 0 h 55"/>
              <a:gd name="T2" fmla="*/ 22680348 w 27"/>
              <a:gd name="T3" fmla="*/ 138607017 h 55"/>
              <a:gd name="T4" fmla="*/ 68042637 w 27"/>
              <a:gd name="T5" fmla="*/ 0 h 55"/>
              <a:gd name="T6" fmla="*/ 22680348 w 27"/>
              <a:gd name="T7" fmla="*/ 0 h 55"/>
              <a:gd name="T8" fmla="*/ 0 w 27"/>
              <a:gd name="T9" fmla="*/ 0 h 55"/>
              <a:gd name="T10" fmla="*/ 0 60000 65536"/>
              <a:gd name="T11" fmla="*/ 0 60000 65536"/>
              <a:gd name="T12" fmla="*/ 0 60000 65536"/>
              <a:gd name="T13" fmla="*/ 0 60000 65536"/>
              <a:gd name="T14" fmla="*/ 0 60000 65536"/>
              <a:gd name="T15" fmla="*/ 0 w 27"/>
              <a:gd name="T16" fmla="*/ 0 h 55"/>
              <a:gd name="T17" fmla="*/ 27 w 27"/>
              <a:gd name="T18" fmla="*/ 55 h 55"/>
            </a:gdLst>
            <a:ahLst/>
            <a:cxnLst>
              <a:cxn ang="T10">
                <a:pos x="T0" y="T1"/>
              </a:cxn>
              <a:cxn ang="T11">
                <a:pos x="T2" y="T3"/>
              </a:cxn>
              <a:cxn ang="T12">
                <a:pos x="T4" y="T5"/>
              </a:cxn>
              <a:cxn ang="T13">
                <a:pos x="T6" y="T7"/>
              </a:cxn>
              <a:cxn ang="T14">
                <a:pos x="T8" y="T9"/>
              </a:cxn>
            </a:cxnLst>
            <a:rect l="T15" t="T16" r="T17" b="T18"/>
            <a:pathLst>
              <a:path w="27" h="55">
                <a:moveTo>
                  <a:pt x="0" y="0"/>
                </a:moveTo>
                <a:lnTo>
                  <a:pt x="9" y="55"/>
                </a:lnTo>
                <a:lnTo>
                  <a:pt x="27" y="0"/>
                </a:lnTo>
                <a:lnTo>
                  <a:pt x="9"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3" name="Line 49"/>
          <p:cNvSpPr>
            <a:spLocks noChangeShapeType="1"/>
          </p:cNvSpPr>
          <p:nvPr/>
        </p:nvSpPr>
        <p:spPr bwMode="auto">
          <a:xfrm flipV="1">
            <a:off x="860425" y="4781550"/>
            <a:ext cx="1588" cy="587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34" name="Freeform 50"/>
          <p:cNvSpPr>
            <a:spLocks/>
          </p:cNvSpPr>
          <p:nvPr/>
        </p:nvSpPr>
        <p:spPr bwMode="auto">
          <a:xfrm>
            <a:off x="357188" y="4910137"/>
            <a:ext cx="28575" cy="100013"/>
          </a:xfrm>
          <a:custGeom>
            <a:avLst/>
            <a:gdLst>
              <a:gd name="T0" fmla="*/ 0 w 2"/>
              <a:gd name="T1" fmla="*/ 0 h 7"/>
              <a:gd name="T2" fmla="*/ 204139758 w 2"/>
              <a:gd name="T3" fmla="*/ 1428942938 h 7"/>
              <a:gd name="T4" fmla="*/ 408265229 w 2"/>
              <a:gd name="T5" fmla="*/ 0 h 7"/>
              <a:gd name="T6" fmla="*/ 204139758 w 2"/>
              <a:gd name="T7" fmla="*/ 0 h 7"/>
              <a:gd name="T8" fmla="*/ 0 w 2"/>
              <a:gd name="T9" fmla="*/ 0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0" y="0"/>
                </a:moveTo>
                <a:lnTo>
                  <a:pt x="1" y="7"/>
                </a:lnTo>
                <a:lnTo>
                  <a:pt x="2"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5" name="Freeform 51"/>
          <p:cNvSpPr>
            <a:spLocks/>
          </p:cNvSpPr>
          <p:nvPr/>
        </p:nvSpPr>
        <p:spPr bwMode="auto">
          <a:xfrm>
            <a:off x="357188" y="4910137"/>
            <a:ext cx="28575" cy="100013"/>
          </a:xfrm>
          <a:custGeom>
            <a:avLst/>
            <a:gdLst>
              <a:gd name="T0" fmla="*/ 0 w 18"/>
              <a:gd name="T1" fmla="*/ 0 h 63"/>
              <a:gd name="T2" fmla="*/ 22682197 w 18"/>
              <a:gd name="T3" fmla="*/ 158771442 h 63"/>
              <a:gd name="T4" fmla="*/ 45362806 w 18"/>
              <a:gd name="T5" fmla="*/ 0 h 63"/>
              <a:gd name="T6" fmla="*/ 22682197 w 18"/>
              <a:gd name="T7" fmla="*/ 0 h 63"/>
              <a:gd name="T8" fmla="*/ 0 w 18"/>
              <a:gd name="T9" fmla="*/ 0 h 63"/>
              <a:gd name="T10" fmla="*/ 0 60000 65536"/>
              <a:gd name="T11" fmla="*/ 0 60000 65536"/>
              <a:gd name="T12" fmla="*/ 0 60000 65536"/>
              <a:gd name="T13" fmla="*/ 0 60000 65536"/>
              <a:gd name="T14" fmla="*/ 0 60000 65536"/>
              <a:gd name="T15" fmla="*/ 0 w 18"/>
              <a:gd name="T16" fmla="*/ 0 h 63"/>
              <a:gd name="T17" fmla="*/ 18 w 18"/>
              <a:gd name="T18" fmla="*/ 63 h 63"/>
            </a:gdLst>
            <a:ahLst/>
            <a:cxnLst>
              <a:cxn ang="T10">
                <a:pos x="T0" y="T1"/>
              </a:cxn>
              <a:cxn ang="T11">
                <a:pos x="T2" y="T3"/>
              </a:cxn>
              <a:cxn ang="T12">
                <a:pos x="T4" y="T5"/>
              </a:cxn>
              <a:cxn ang="T13">
                <a:pos x="T6" y="T7"/>
              </a:cxn>
              <a:cxn ang="T14">
                <a:pos x="T8" y="T9"/>
              </a:cxn>
            </a:cxnLst>
            <a:rect l="T15" t="T16" r="T17" b="T18"/>
            <a:pathLst>
              <a:path w="18" h="63">
                <a:moveTo>
                  <a:pt x="0" y="0"/>
                </a:moveTo>
                <a:lnTo>
                  <a:pt x="9" y="63"/>
                </a:lnTo>
                <a:lnTo>
                  <a:pt x="18" y="0"/>
                </a:lnTo>
                <a:lnTo>
                  <a:pt x="9"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6" name="Freeform 52"/>
          <p:cNvSpPr>
            <a:spLocks/>
          </p:cNvSpPr>
          <p:nvPr/>
        </p:nvSpPr>
        <p:spPr bwMode="auto">
          <a:xfrm>
            <a:off x="371475" y="4608512"/>
            <a:ext cx="244475" cy="301625"/>
          </a:xfrm>
          <a:custGeom>
            <a:avLst/>
            <a:gdLst>
              <a:gd name="T0" fmla="*/ 0 w 17"/>
              <a:gd name="T1" fmla="*/ 2147483647 h 21"/>
              <a:gd name="T2" fmla="*/ 0 w 17"/>
              <a:gd name="T3" fmla="*/ 0 h 21"/>
              <a:gd name="T4" fmla="*/ 2147483647 w 17"/>
              <a:gd name="T5" fmla="*/ 0 h 21"/>
              <a:gd name="T6" fmla="*/ 0 60000 65536"/>
              <a:gd name="T7" fmla="*/ 0 60000 65536"/>
              <a:gd name="T8" fmla="*/ 0 60000 65536"/>
              <a:gd name="T9" fmla="*/ 0 w 17"/>
              <a:gd name="T10" fmla="*/ 0 h 21"/>
              <a:gd name="T11" fmla="*/ 17 w 17"/>
              <a:gd name="T12" fmla="*/ 21 h 21"/>
            </a:gdLst>
            <a:ahLst/>
            <a:cxnLst>
              <a:cxn ang="T6">
                <a:pos x="T0" y="T1"/>
              </a:cxn>
              <a:cxn ang="T7">
                <a:pos x="T2" y="T3"/>
              </a:cxn>
              <a:cxn ang="T8">
                <a:pos x="T4" y="T5"/>
              </a:cxn>
            </a:cxnLst>
            <a:rect l="T9" t="T10" r="T11" b="T12"/>
            <a:pathLst>
              <a:path w="17" h="21">
                <a:moveTo>
                  <a:pt x="0" y="21"/>
                </a:moveTo>
                <a:lnTo>
                  <a:pt x="0" y="0"/>
                </a:lnTo>
                <a:lnTo>
                  <a:pt x="17"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7" name="Rectangle 53"/>
          <p:cNvSpPr>
            <a:spLocks noChangeArrowheads="1"/>
          </p:cNvSpPr>
          <p:nvPr/>
        </p:nvSpPr>
        <p:spPr bwMode="auto">
          <a:xfrm>
            <a:off x="803275" y="4522787"/>
            <a:ext cx="1285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a:t>
            </a:r>
            <a:endParaRPr lang="en-CA" altLang="en-US" sz="2400">
              <a:latin typeface="Corbel" panose="020B0503020204020204" pitchFamily="34" charset="0"/>
            </a:endParaRPr>
          </a:p>
        </p:txBody>
      </p:sp>
      <p:sp>
        <p:nvSpPr>
          <p:cNvPr id="67638" name="Freeform 54"/>
          <p:cNvSpPr>
            <a:spLocks/>
          </p:cNvSpPr>
          <p:nvPr/>
        </p:nvSpPr>
        <p:spPr bwMode="auto">
          <a:xfrm>
            <a:off x="1219200" y="4594225"/>
            <a:ext cx="85725" cy="42862"/>
          </a:xfrm>
          <a:custGeom>
            <a:avLst/>
            <a:gdLst>
              <a:gd name="T0" fmla="*/ 1224795995 w 6"/>
              <a:gd name="T1" fmla="*/ 0 h 3"/>
              <a:gd name="T2" fmla="*/ 0 w 6"/>
              <a:gd name="T3" fmla="*/ 204123122 h 3"/>
              <a:gd name="T4" fmla="*/ 1224795995 w 6"/>
              <a:gd name="T5" fmla="*/ 612383710 h 3"/>
              <a:gd name="T6" fmla="*/ 1224795995 w 6"/>
              <a:gd name="T7" fmla="*/ 204123122 h 3"/>
              <a:gd name="T8" fmla="*/ 1224795995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9" name="Freeform 55"/>
          <p:cNvSpPr>
            <a:spLocks/>
          </p:cNvSpPr>
          <p:nvPr/>
        </p:nvSpPr>
        <p:spPr bwMode="auto">
          <a:xfrm>
            <a:off x="1219200" y="4594225"/>
            <a:ext cx="85725" cy="42862"/>
          </a:xfrm>
          <a:custGeom>
            <a:avLst/>
            <a:gdLst>
              <a:gd name="T0" fmla="*/ 136088449 w 54"/>
              <a:gd name="T1" fmla="*/ 0 h 27"/>
              <a:gd name="T2" fmla="*/ 0 w 54"/>
              <a:gd name="T3" fmla="*/ 22680348 h 27"/>
              <a:gd name="T4" fmla="*/ 136088449 w 54"/>
              <a:gd name="T5" fmla="*/ 68042637 h 27"/>
              <a:gd name="T6" fmla="*/ 136088449 w 54"/>
              <a:gd name="T7" fmla="*/ 22680348 h 27"/>
              <a:gd name="T8" fmla="*/ 136088449 w 54"/>
              <a:gd name="T9" fmla="*/ 0 h 27"/>
              <a:gd name="T10" fmla="*/ 0 60000 65536"/>
              <a:gd name="T11" fmla="*/ 0 60000 65536"/>
              <a:gd name="T12" fmla="*/ 0 60000 65536"/>
              <a:gd name="T13" fmla="*/ 0 60000 65536"/>
              <a:gd name="T14" fmla="*/ 0 60000 65536"/>
              <a:gd name="T15" fmla="*/ 0 w 54"/>
              <a:gd name="T16" fmla="*/ 0 h 27"/>
              <a:gd name="T17" fmla="*/ 54 w 54"/>
              <a:gd name="T18" fmla="*/ 27 h 27"/>
            </a:gdLst>
            <a:ahLst/>
            <a:cxnLst>
              <a:cxn ang="T10">
                <a:pos x="T0" y="T1"/>
              </a:cxn>
              <a:cxn ang="T11">
                <a:pos x="T2" y="T3"/>
              </a:cxn>
              <a:cxn ang="T12">
                <a:pos x="T4" y="T5"/>
              </a:cxn>
              <a:cxn ang="T13">
                <a:pos x="T6" y="T7"/>
              </a:cxn>
              <a:cxn ang="T14">
                <a:pos x="T8" y="T9"/>
              </a:cxn>
            </a:cxnLst>
            <a:rect l="T15" t="T16" r="T17" b="T18"/>
            <a:pathLst>
              <a:path w="54" h="27">
                <a:moveTo>
                  <a:pt x="54" y="0"/>
                </a:moveTo>
                <a:lnTo>
                  <a:pt x="0" y="9"/>
                </a:lnTo>
                <a:lnTo>
                  <a:pt x="54" y="27"/>
                </a:lnTo>
                <a:lnTo>
                  <a:pt x="54" y="9"/>
                </a:lnTo>
                <a:lnTo>
                  <a:pt x="54"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40" name="Line 56"/>
          <p:cNvSpPr>
            <a:spLocks noChangeShapeType="1"/>
          </p:cNvSpPr>
          <p:nvPr/>
        </p:nvSpPr>
        <p:spPr bwMode="auto">
          <a:xfrm>
            <a:off x="1304925" y="4608512"/>
            <a:ext cx="107632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1" name="Freeform 57"/>
          <p:cNvSpPr>
            <a:spLocks/>
          </p:cNvSpPr>
          <p:nvPr/>
        </p:nvSpPr>
        <p:spPr bwMode="auto">
          <a:xfrm>
            <a:off x="3944938" y="5872162"/>
            <a:ext cx="42862" cy="85725"/>
          </a:xfrm>
          <a:custGeom>
            <a:avLst/>
            <a:gdLst>
              <a:gd name="T0" fmla="*/ 0 w 3"/>
              <a:gd name="T1" fmla="*/ 0 h 6"/>
              <a:gd name="T2" fmla="*/ 408260532 w 3"/>
              <a:gd name="T3" fmla="*/ 1224795995 h 6"/>
              <a:gd name="T4" fmla="*/ 612383710 w 3"/>
              <a:gd name="T5" fmla="*/ 0 h 6"/>
              <a:gd name="T6" fmla="*/ 40826053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42" name="Freeform 58"/>
          <p:cNvSpPr>
            <a:spLocks/>
          </p:cNvSpPr>
          <p:nvPr/>
        </p:nvSpPr>
        <p:spPr bwMode="auto">
          <a:xfrm>
            <a:off x="3944938" y="5872162"/>
            <a:ext cx="42862" cy="85725"/>
          </a:xfrm>
          <a:custGeom>
            <a:avLst/>
            <a:gdLst>
              <a:gd name="T0" fmla="*/ 0 w 27"/>
              <a:gd name="T1" fmla="*/ 0 h 54"/>
              <a:gd name="T2" fmla="*/ 45362283 w 27"/>
              <a:gd name="T3" fmla="*/ 136088449 h 54"/>
              <a:gd name="T4" fmla="*/ 68042637 w 27"/>
              <a:gd name="T5" fmla="*/ 0 h 54"/>
              <a:gd name="T6" fmla="*/ 45362283 w 27"/>
              <a:gd name="T7" fmla="*/ 0 h 54"/>
              <a:gd name="T8" fmla="*/ 0 w 27"/>
              <a:gd name="T9" fmla="*/ 0 h 54"/>
              <a:gd name="T10" fmla="*/ 0 60000 65536"/>
              <a:gd name="T11" fmla="*/ 0 60000 65536"/>
              <a:gd name="T12" fmla="*/ 0 60000 65536"/>
              <a:gd name="T13" fmla="*/ 0 60000 65536"/>
              <a:gd name="T14" fmla="*/ 0 60000 65536"/>
              <a:gd name="T15" fmla="*/ 0 w 27"/>
              <a:gd name="T16" fmla="*/ 0 h 54"/>
              <a:gd name="T17" fmla="*/ 27 w 27"/>
              <a:gd name="T18" fmla="*/ 54 h 54"/>
            </a:gdLst>
            <a:ahLst/>
            <a:cxnLst>
              <a:cxn ang="T10">
                <a:pos x="T0" y="T1"/>
              </a:cxn>
              <a:cxn ang="T11">
                <a:pos x="T2" y="T3"/>
              </a:cxn>
              <a:cxn ang="T12">
                <a:pos x="T4" y="T5"/>
              </a:cxn>
              <a:cxn ang="T13">
                <a:pos x="T6" y="T7"/>
              </a:cxn>
              <a:cxn ang="T14">
                <a:pos x="T8" y="T9"/>
              </a:cxn>
            </a:cxnLst>
            <a:rect l="T15" t="T16" r="T17" b="T18"/>
            <a:pathLst>
              <a:path w="27" h="54">
                <a:moveTo>
                  <a:pt x="0" y="0"/>
                </a:moveTo>
                <a:lnTo>
                  <a:pt x="18" y="54"/>
                </a:lnTo>
                <a:lnTo>
                  <a:pt x="27" y="0"/>
                </a:lnTo>
                <a:lnTo>
                  <a:pt x="18"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43" name="Line 59"/>
          <p:cNvSpPr>
            <a:spLocks noChangeShapeType="1"/>
          </p:cNvSpPr>
          <p:nvPr/>
        </p:nvSpPr>
        <p:spPr bwMode="auto">
          <a:xfrm flipV="1">
            <a:off x="3973513" y="5484812"/>
            <a:ext cx="1587" cy="4206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4" name="Freeform 60"/>
          <p:cNvSpPr>
            <a:spLocks/>
          </p:cNvSpPr>
          <p:nvPr/>
        </p:nvSpPr>
        <p:spPr bwMode="auto">
          <a:xfrm>
            <a:off x="1806575" y="3087687"/>
            <a:ext cx="2654300" cy="2397125"/>
          </a:xfrm>
          <a:custGeom>
            <a:avLst/>
            <a:gdLst>
              <a:gd name="T0" fmla="*/ 2147483647 w 185"/>
              <a:gd name="T1" fmla="*/ 2147483647 h 167"/>
              <a:gd name="T2" fmla="*/ 0 w 185"/>
              <a:gd name="T3" fmla="*/ 2147483647 h 167"/>
              <a:gd name="T4" fmla="*/ 0 w 185"/>
              <a:gd name="T5" fmla="*/ 2147483647 h 167"/>
              <a:gd name="T6" fmla="*/ 0 w 185"/>
              <a:gd name="T7" fmla="*/ 0 h 167"/>
              <a:gd name="T8" fmla="*/ 0 60000 65536"/>
              <a:gd name="T9" fmla="*/ 0 60000 65536"/>
              <a:gd name="T10" fmla="*/ 0 60000 65536"/>
              <a:gd name="T11" fmla="*/ 0 60000 65536"/>
              <a:gd name="T12" fmla="*/ 0 w 185"/>
              <a:gd name="T13" fmla="*/ 0 h 167"/>
              <a:gd name="T14" fmla="*/ 185 w 185"/>
              <a:gd name="T15" fmla="*/ 167 h 167"/>
            </a:gdLst>
            <a:ahLst/>
            <a:cxnLst>
              <a:cxn ang="T8">
                <a:pos x="T0" y="T1"/>
              </a:cxn>
              <a:cxn ang="T9">
                <a:pos x="T2" y="T3"/>
              </a:cxn>
              <a:cxn ang="T10">
                <a:pos x="T4" y="T5"/>
              </a:cxn>
              <a:cxn ang="T11">
                <a:pos x="T6" y="T7"/>
              </a:cxn>
            </a:cxnLst>
            <a:rect l="T12" t="T13" r="T14" b="T15"/>
            <a:pathLst>
              <a:path w="185" h="167">
                <a:moveTo>
                  <a:pt x="185" y="167"/>
                </a:moveTo>
                <a:lnTo>
                  <a:pt x="0" y="167"/>
                </a:lnTo>
                <a:lnTo>
                  <a:pt x="0" y="0"/>
                </a:lnTo>
              </a:path>
            </a:pathLst>
          </a:custGeom>
          <a:noFill/>
          <a:ln w="14288">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45" name="Line 61"/>
          <p:cNvSpPr>
            <a:spLocks noChangeShapeType="1"/>
          </p:cNvSpPr>
          <p:nvPr/>
        </p:nvSpPr>
        <p:spPr bwMode="auto">
          <a:xfrm flipV="1">
            <a:off x="4460875" y="3087687"/>
            <a:ext cx="1588" cy="2397125"/>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6" name="Line 62"/>
          <p:cNvSpPr>
            <a:spLocks noChangeShapeType="1"/>
          </p:cNvSpPr>
          <p:nvPr/>
        </p:nvSpPr>
        <p:spPr bwMode="auto">
          <a:xfrm flipH="1">
            <a:off x="1792288" y="3087687"/>
            <a:ext cx="2668587" cy="1588"/>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7" name="Freeform 63"/>
          <p:cNvSpPr>
            <a:spLocks/>
          </p:cNvSpPr>
          <p:nvPr/>
        </p:nvSpPr>
        <p:spPr bwMode="auto">
          <a:xfrm>
            <a:off x="2366963" y="4881562"/>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48" name="Freeform 64"/>
          <p:cNvSpPr>
            <a:spLocks/>
          </p:cNvSpPr>
          <p:nvPr/>
        </p:nvSpPr>
        <p:spPr bwMode="auto">
          <a:xfrm>
            <a:off x="2381250" y="4895850"/>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49" name="Freeform 65"/>
          <p:cNvSpPr>
            <a:spLocks/>
          </p:cNvSpPr>
          <p:nvPr/>
        </p:nvSpPr>
        <p:spPr bwMode="auto">
          <a:xfrm>
            <a:off x="2366963" y="4967287"/>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0" name="Freeform 66"/>
          <p:cNvSpPr>
            <a:spLocks/>
          </p:cNvSpPr>
          <p:nvPr/>
        </p:nvSpPr>
        <p:spPr bwMode="auto">
          <a:xfrm>
            <a:off x="2381250" y="4981575"/>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1" name="Freeform 67"/>
          <p:cNvSpPr>
            <a:spLocks/>
          </p:cNvSpPr>
          <p:nvPr/>
        </p:nvSpPr>
        <p:spPr bwMode="auto">
          <a:xfrm>
            <a:off x="2366963" y="5053012"/>
            <a:ext cx="28575" cy="30163"/>
          </a:xfrm>
          <a:custGeom>
            <a:avLst/>
            <a:gdLst>
              <a:gd name="T0" fmla="*/ 22682197 w 18"/>
              <a:gd name="T1" fmla="*/ 25201976 h 19"/>
              <a:gd name="T2" fmla="*/ 45362806 w 18"/>
              <a:gd name="T3" fmla="*/ 25201976 h 19"/>
              <a:gd name="T4" fmla="*/ 45362806 w 18"/>
              <a:gd name="T5" fmla="*/ 0 h 19"/>
              <a:gd name="T6" fmla="*/ 22682197 w 18"/>
              <a:gd name="T7" fmla="*/ 0 h 19"/>
              <a:gd name="T8" fmla="*/ 0 w 18"/>
              <a:gd name="T9" fmla="*/ 0 h 19"/>
              <a:gd name="T10" fmla="*/ 0 w 18"/>
              <a:gd name="T11" fmla="*/ 25201976 h 19"/>
              <a:gd name="T12" fmla="*/ 0 w 18"/>
              <a:gd name="T13" fmla="*/ 47884549 h 19"/>
              <a:gd name="T14" fmla="*/ 22682197 w 18"/>
              <a:gd name="T15" fmla="*/ 47884549 h 19"/>
              <a:gd name="T16" fmla="*/ 45362806 w 18"/>
              <a:gd name="T17" fmla="*/ 47884549 h 19"/>
              <a:gd name="T18" fmla="*/ 45362806 w 18"/>
              <a:gd name="T19" fmla="*/ 25201976 h 19"/>
              <a:gd name="T20" fmla="*/ 22682197 w 18"/>
              <a:gd name="T21" fmla="*/ 25201976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9"/>
              <a:gd name="T35" fmla="*/ 18 w 18"/>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9">
                <a:moveTo>
                  <a:pt x="9" y="10"/>
                </a:moveTo>
                <a:lnTo>
                  <a:pt x="18" y="10"/>
                </a:lnTo>
                <a:lnTo>
                  <a:pt x="18" y="0"/>
                </a:lnTo>
                <a:lnTo>
                  <a:pt x="9" y="0"/>
                </a:lnTo>
                <a:lnTo>
                  <a:pt x="0" y="0"/>
                </a:lnTo>
                <a:lnTo>
                  <a:pt x="0" y="10"/>
                </a:lnTo>
                <a:lnTo>
                  <a:pt x="0" y="19"/>
                </a:lnTo>
                <a:lnTo>
                  <a:pt x="9" y="19"/>
                </a:lnTo>
                <a:lnTo>
                  <a:pt x="18" y="19"/>
                </a:lnTo>
                <a:lnTo>
                  <a:pt x="18" y="10"/>
                </a:lnTo>
                <a:lnTo>
                  <a:pt x="9"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2" name="Freeform 68"/>
          <p:cNvSpPr>
            <a:spLocks/>
          </p:cNvSpPr>
          <p:nvPr/>
        </p:nvSpPr>
        <p:spPr bwMode="auto">
          <a:xfrm>
            <a:off x="2381250" y="5068887"/>
            <a:ext cx="14288" cy="14288"/>
          </a:xfrm>
          <a:custGeom>
            <a:avLst/>
            <a:gdLst>
              <a:gd name="T0" fmla="*/ 204146902 w 1"/>
              <a:gd name="T1" fmla="*/ 0 h 1"/>
              <a:gd name="T2" fmla="*/ 0 w 1"/>
              <a:gd name="T3" fmla="*/ 0 h 1"/>
              <a:gd name="T4" fmla="*/ 0 w 1"/>
              <a:gd name="T5" fmla="*/ 0 h 1"/>
              <a:gd name="T6" fmla="*/ 0 w 1"/>
              <a:gd name="T7" fmla="*/ 204146902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3" name="Freeform 69"/>
          <p:cNvSpPr>
            <a:spLocks/>
          </p:cNvSpPr>
          <p:nvPr/>
        </p:nvSpPr>
        <p:spPr bwMode="auto">
          <a:xfrm>
            <a:off x="3959225" y="4881562"/>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4" name="Freeform 70"/>
          <p:cNvSpPr>
            <a:spLocks/>
          </p:cNvSpPr>
          <p:nvPr/>
        </p:nvSpPr>
        <p:spPr bwMode="auto">
          <a:xfrm>
            <a:off x="3959225" y="4895850"/>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5" name="Freeform 71"/>
          <p:cNvSpPr>
            <a:spLocks/>
          </p:cNvSpPr>
          <p:nvPr/>
        </p:nvSpPr>
        <p:spPr bwMode="auto">
          <a:xfrm>
            <a:off x="3959225" y="4967287"/>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6" name="Freeform 72"/>
          <p:cNvSpPr>
            <a:spLocks/>
          </p:cNvSpPr>
          <p:nvPr/>
        </p:nvSpPr>
        <p:spPr bwMode="auto">
          <a:xfrm>
            <a:off x="3959225" y="4981575"/>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7" name="Freeform 73"/>
          <p:cNvSpPr>
            <a:spLocks/>
          </p:cNvSpPr>
          <p:nvPr/>
        </p:nvSpPr>
        <p:spPr bwMode="auto">
          <a:xfrm>
            <a:off x="3959225" y="5053012"/>
            <a:ext cx="28575" cy="30163"/>
          </a:xfrm>
          <a:custGeom>
            <a:avLst/>
            <a:gdLst>
              <a:gd name="T0" fmla="*/ 22682197 w 18"/>
              <a:gd name="T1" fmla="*/ 25201976 h 19"/>
              <a:gd name="T2" fmla="*/ 45362806 w 18"/>
              <a:gd name="T3" fmla="*/ 25201976 h 19"/>
              <a:gd name="T4" fmla="*/ 45362806 w 18"/>
              <a:gd name="T5" fmla="*/ 0 h 19"/>
              <a:gd name="T6" fmla="*/ 22682197 w 18"/>
              <a:gd name="T7" fmla="*/ 0 h 19"/>
              <a:gd name="T8" fmla="*/ 0 w 18"/>
              <a:gd name="T9" fmla="*/ 0 h 19"/>
              <a:gd name="T10" fmla="*/ 0 w 18"/>
              <a:gd name="T11" fmla="*/ 25201976 h 19"/>
              <a:gd name="T12" fmla="*/ 0 w 18"/>
              <a:gd name="T13" fmla="*/ 47884549 h 19"/>
              <a:gd name="T14" fmla="*/ 22682197 w 18"/>
              <a:gd name="T15" fmla="*/ 47884549 h 19"/>
              <a:gd name="T16" fmla="*/ 45362806 w 18"/>
              <a:gd name="T17" fmla="*/ 47884549 h 19"/>
              <a:gd name="T18" fmla="*/ 45362806 w 18"/>
              <a:gd name="T19" fmla="*/ 25201976 h 19"/>
              <a:gd name="T20" fmla="*/ 22682197 w 18"/>
              <a:gd name="T21" fmla="*/ 25201976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9"/>
              <a:gd name="T35" fmla="*/ 18 w 18"/>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9">
                <a:moveTo>
                  <a:pt x="9" y="10"/>
                </a:moveTo>
                <a:lnTo>
                  <a:pt x="18" y="10"/>
                </a:lnTo>
                <a:lnTo>
                  <a:pt x="18" y="0"/>
                </a:lnTo>
                <a:lnTo>
                  <a:pt x="9" y="0"/>
                </a:lnTo>
                <a:lnTo>
                  <a:pt x="0" y="0"/>
                </a:lnTo>
                <a:lnTo>
                  <a:pt x="0" y="10"/>
                </a:lnTo>
                <a:lnTo>
                  <a:pt x="0" y="19"/>
                </a:lnTo>
                <a:lnTo>
                  <a:pt x="9" y="19"/>
                </a:lnTo>
                <a:lnTo>
                  <a:pt x="18" y="19"/>
                </a:lnTo>
                <a:lnTo>
                  <a:pt x="18" y="10"/>
                </a:lnTo>
                <a:lnTo>
                  <a:pt x="9"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8" name="Freeform 74"/>
          <p:cNvSpPr>
            <a:spLocks/>
          </p:cNvSpPr>
          <p:nvPr/>
        </p:nvSpPr>
        <p:spPr bwMode="auto">
          <a:xfrm>
            <a:off x="3959225" y="5068887"/>
            <a:ext cx="14288" cy="14288"/>
          </a:xfrm>
          <a:custGeom>
            <a:avLst/>
            <a:gdLst>
              <a:gd name="T0" fmla="*/ 204146902 w 1"/>
              <a:gd name="T1" fmla="*/ 0 h 1"/>
              <a:gd name="T2" fmla="*/ 0 w 1"/>
              <a:gd name="T3" fmla="*/ 0 h 1"/>
              <a:gd name="T4" fmla="*/ 0 w 1"/>
              <a:gd name="T5" fmla="*/ 0 h 1"/>
              <a:gd name="T6" fmla="*/ 0 w 1"/>
              <a:gd name="T7" fmla="*/ 204146902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9" name="Freeform 75"/>
          <p:cNvSpPr>
            <a:spLocks/>
          </p:cNvSpPr>
          <p:nvPr/>
        </p:nvSpPr>
        <p:spPr bwMode="auto">
          <a:xfrm>
            <a:off x="3959225" y="4135437"/>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0" name="Freeform 76"/>
          <p:cNvSpPr>
            <a:spLocks/>
          </p:cNvSpPr>
          <p:nvPr/>
        </p:nvSpPr>
        <p:spPr bwMode="auto">
          <a:xfrm>
            <a:off x="3959225" y="4149725"/>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1" name="Freeform 77"/>
          <p:cNvSpPr>
            <a:spLocks/>
          </p:cNvSpPr>
          <p:nvPr/>
        </p:nvSpPr>
        <p:spPr bwMode="auto">
          <a:xfrm>
            <a:off x="3959225" y="4221162"/>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2" name="Freeform 78"/>
          <p:cNvSpPr>
            <a:spLocks/>
          </p:cNvSpPr>
          <p:nvPr/>
        </p:nvSpPr>
        <p:spPr bwMode="auto">
          <a:xfrm>
            <a:off x="3959225" y="4235450"/>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3" name="Freeform 79"/>
          <p:cNvSpPr>
            <a:spLocks/>
          </p:cNvSpPr>
          <p:nvPr/>
        </p:nvSpPr>
        <p:spPr bwMode="auto">
          <a:xfrm>
            <a:off x="3959225" y="4306887"/>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4" name="Freeform 80"/>
          <p:cNvSpPr>
            <a:spLocks/>
          </p:cNvSpPr>
          <p:nvPr/>
        </p:nvSpPr>
        <p:spPr bwMode="auto">
          <a:xfrm>
            <a:off x="3959225" y="4321175"/>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5" name="Freeform 81"/>
          <p:cNvSpPr>
            <a:spLocks/>
          </p:cNvSpPr>
          <p:nvPr/>
        </p:nvSpPr>
        <p:spPr bwMode="auto">
          <a:xfrm>
            <a:off x="2366963" y="4135437"/>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6" name="Freeform 82"/>
          <p:cNvSpPr>
            <a:spLocks/>
          </p:cNvSpPr>
          <p:nvPr/>
        </p:nvSpPr>
        <p:spPr bwMode="auto">
          <a:xfrm>
            <a:off x="2381250" y="4149725"/>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7" name="Freeform 83"/>
          <p:cNvSpPr>
            <a:spLocks/>
          </p:cNvSpPr>
          <p:nvPr/>
        </p:nvSpPr>
        <p:spPr bwMode="auto">
          <a:xfrm>
            <a:off x="2366963" y="4221162"/>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8" name="Freeform 84"/>
          <p:cNvSpPr>
            <a:spLocks/>
          </p:cNvSpPr>
          <p:nvPr/>
        </p:nvSpPr>
        <p:spPr bwMode="auto">
          <a:xfrm>
            <a:off x="2381250" y="4235450"/>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9" name="Freeform 85"/>
          <p:cNvSpPr>
            <a:spLocks/>
          </p:cNvSpPr>
          <p:nvPr/>
        </p:nvSpPr>
        <p:spPr bwMode="auto">
          <a:xfrm>
            <a:off x="2366963" y="4306887"/>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0" name="Freeform 86"/>
          <p:cNvSpPr>
            <a:spLocks/>
          </p:cNvSpPr>
          <p:nvPr/>
        </p:nvSpPr>
        <p:spPr bwMode="auto">
          <a:xfrm>
            <a:off x="2381250" y="4321175"/>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1" name="Freeform 87"/>
          <p:cNvSpPr>
            <a:spLocks/>
          </p:cNvSpPr>
          <p:nvPr/>
        </p:nvSpPr>
        <p:spPr bwMode="auto">
          <a:xfrm>
            <a:off x="1174750" y="4810125"/>
            <a:ext cx="58738" cy="85725"/>
          </a:xfrm>
          <a:custGeom>
            <a:avLst/>
            <a:gdLst>
              <a:gd name="T0" fmla="*/ 862537979 w 4"/>
              <a:gd name="T1" fmla="*/ 1020670547 h 6"/>
              <a:gd name="T2" fmla="*/ 0 w 4"/>
              <a:gd name="T3" fmla="*/ 0 h 6"/>
              <a:gd name="T4" fmla="*/ 431268990 w 4"/>
              <a:gd name="T5" fmla="*/ 1224795995 h 6"/>
              <a:gd name="T6" fmla="*/ 646896199 w 4"/>
              <a:gd name="T7" fmla="*/ 1224795995 h 6"/>
              <a:gd name="T8" fmla="*/ 862537979 w 4"/>
              <a:gd name="T9" fmla="*/ 1020670547 h 6"/>
              <a:gd name="T10" fmla="*/ 0 60000 65536"/>
              <a:gd name="T11" fmla="*/ 0 60000 65536"/>
              <a:gd name="T12" fmla="*/ 0 60000 65536"/>
              <a:gd name="T13" fmla="*/ 0 60000 65536"/>
              <a:gd name="T14" fmla="*/ 0 60000 65536"/>
              <a:gd name="T15" fmla="*/ 0 w 4"/>
              <a:gd name="T16" fmla="*/ 0 h 6"/>
              <a:gd name="T17" fmla="*/ 4 w 4"/>
              <a:gd name="T18" fmla="*/ 6 h 6"/>
            </a:gdLst>
            <a:ahLst/>
            <a:cxnLst>
              <a:cxn ang="T10">
                <a:pos x="T0" y="T1"/>
              </a:cxn>
              <a:cxn ang="T11">
                <a:pos x="T2" y="T3"/>
              </a:cxn>
              <a:cxn ang="T12">
                <a:pos x="T4" y="T5"/>
              </a:cxn>
              <a:cxn ang="T13">
                <a:pos x="T6" y="T7"/>
              </a:cxn>
              <a:cxn ang="T14">
                <a:pos x="T8" y="T9"/>
              </a:cxn>
            </a:cxnLst>
            <a:rect l="T15" t="T16" r="T17" b="T18"/>
            <a:pathLst>
              <a:path w="4" h="6">
                <a:moveTo>
                  <a:pt x="4" y="5"/>
                </a:moveTo>
                <a:lnTo>
                  <a:pt x="0" y="0"/>
                </a:lnTo>
                <a:lnTo>
                  <a:pt x="2" y="6"/>
                </a:lnTo>
                <a:lnTo>
                  <a:pt x="3" y="6"/>
                </a:lnTo>
                <a:lnTo>
                  <a:pt x="4" y="5"/>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2" name="Freeform 88"/>
          <p:cNvSpPr>
            <a:spLocks/>
          </p:cNvSpPr>
          <p:nvPr/>
        </p:nvSpPr>
        <p:spPr bwMode="auto">
          <a:xfrm>
            <a:off x="1174750" y="4810125"/>
            <a:ext cx="58738" cy="85725"/>
          </a:xfrm>
          <a:custGeom>
            <a:avLst/>
            <a:gdLst>
              <a:gd name="T0" fmla="*/ 93247355 w 37"/>
              <a:gd name="T1" fmla="*/ 113407843 h 54"/>
              <a:gd name="T2" fmla="*/ 0 w 37"/>
              <a:gd name="T3" fmla="*/ 0 h 54"/>
              <a:gd name="T4" fmla="*/ 47884163 w 37"/>
              <a:gd name="T5" fmla="*/ 136088449 h 54"/>
              <a:gd name="T6" fmla="*/ 70564971 w 37"/>
              <a:gd name="T7" fmla="*/ 136088449 h 54"/>
              <a:gd name="T8" fmla="*/ 93247355 w 37"/>
              <a:gd name="T9" fmla="*/ 113407843 h 54"/>
              <a:gd name="T10" fmla="*/ 0 60000 65536"/>
              <a:gd name="T11" fmla="*/ 0 60000 65536"/>
              <a:gd name="T12" fmla="*/ 0 60000 65536"/>
              <a:gd name="T13" fmla="*/ 0 60000 65536"/>
              <a:gd name="T14" fmla="*/ 0 60000 65536"/>
              <a:gd name="T15" fmla="*/ 0 w 37"/>
              <a:gd name="T16" fmla="*/ 0 h 54"/>
              <a:gd name="T17" fmla="*/ 37 w 37"/>
              <a:gd name="T18" fmla="*/ 54 h 54"/>
            </a:gdLst>
            <a:ahLst/>
            <a:cxnLst>
              <a:cxn ang="T10">
                <a:pos x="T0" y="T1"/>
              </a:cxn>
              <a:cxn ang="T11">
                <a:pos x="T2" y="T3"/>
              </a:cxn>
              <a:cxn ang="T12">
                <a:pos x="T4" y="T5"/>
              </a:cxn>
              <a:cxn ang="T13">
                <a:pos x="T6" y="T7"/>
              </a:cxn>
              <a:cxn ang="T14">
                <a:pos x="T8" y="T9"/>
              </a:cxn>
            </a:cxnLst>
            <a:rect l="T15" t="T16" r="T17" b="T18"/>
            <a:pathLst>
              <a:path w="37" h="54">
                <a:moveTo>
                  <a:pt x="37" y="45"/>
                </a:moveTo>
                <a:lnTo>
                  <a:pt x="0" y="0"/>
                </a:lnTo>
                <a:lnTo>
                  <a:pt x="19" y="54"/>
                </a:lnTo>
                <a:lnTo>
                  <a:pt x="28" y="54"/>
                </a:lnTo>
                <a:lnTo>
                  <a:pt x="37" y="45"/>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3" name="Freeform 89"/>
          <p:cNvSpPr>
            <a:spLocks/>
          </p:cNvSpPr>
          <p:nvPr/>
        </p:nvSpPr>
        <p:spPr bwMode="auto">
          <a:xfrm>
            <a:off x="1219200" y="4895850"/>
            <a:ext cx="1162050" cy="458787"/>
          </a:xfrm>
          <a:custGeom>
            <a:avLst/>
            <a:gdLst>
              <a:gd name="T0" fmla="*/ 2147483647 w 81"/>
              <a:gd name="T1" fmla="*/ 2147483647 h 32"/>
              <a:gd name="T2" fmla="*/ 2147483647 w 81"/>
              <a:gd name="T3" fmla="*/ 2147483647 h 32"/>
              <a:gd name="T4" fmla="*/ 2147483647 w 81"/>
              <a:gd name="T5" fmla="*/ 2147483647 h 32"/>
              <a:gd name="T6" fmla="*/ 2147483647 w 81"/>
              <a:gd name="T7" fmla="*/ 2147483647 h 32"/>
              <a:gd name="T8" fmla="*/ 2147483647 w 81"/>
              <a:gd name="T9" fmla="*/ 2147483647 h 32"/>
              <a:gd name="T10" fmla="*/ 2147483647 w 81"/>
              <a:gd name="T11" fmla="*/ 2147483647 h 32"/>
              <a:gd name="T12" fmla="*/ 2147483647 w 81"/>
              <a:gd name="T13" fmla="*/ 2147483647 h 32"/>
              <a:gd name="T14" fmla="*/ 2147483647 w 81"/>
              <a:gd name="T15" fmla="*/ 2147483647 h 32"/>
              <a:gd name="T16" fmla="*/ 2147483647 w 81"/>
              <a:gd name="T17" fmla="*/ 2147483647 h 32"/>
              <a:gd name="T18" fmla="*/ 2058162827 w 81"/>
              <a:gd name="T19" fmla="*/ 2147483647 h 32"/>
              <a:gd name="T20" fmla="*/ 1029074240 w 81"/>
              <a:gd name="T21" fmla="*/ 1849972121 h 32"/>
              <a:gd name="T22" fmla="*/ 0 w 81"/>
              <a:gd name="T23" fmla="*/ 0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
              <a:gd name="T37" fmla="*/ 0 h 32"/>
              <a:gd name="T38" fmla="*/ 81 w 81"/>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 h="32">
                <a:moveTo>
                  <a:pt x="81" y="32"/>
                </a:moveTo>
                <a:lnTo>
                  <a:pt x="63" y="32"/>
                </a:lnTo>
                <a:lnTo>
                  <a:pt x="25" y="32"/>
                </a:lnTo>
                <a:lnTo>
                  <a:pt x="23" y="32"/>
                </a:lnTo>
                <a:lnTo>
                  <a:pt x="21" y="32"/>
                </a:lnTo>
                <a:lnTo>
                  <a:pt x="20" y="31"/>
                </a:lnTo>
                <a:lnTo>
                  <a:pt x="18" y="30"/>
                </a:lnTo>
                <a:lnTo>
                  <a:pt x="16" y="27"/>
                </a:lnTo>
                <a:lnTo>
                  <a:pt x="14" y="23"/>
                </a:lnTo>
                <a:lnTo>
                  <a:pt x="10" y="17"/>
                </a:lnTo>
                <a:lnTo>
                  <a:pt x="5" y="9"/>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4" name="Freeform 90"/>
          <p:cNvSpPr>
            <a:spLocks/>
          </p:cNvSpPr>
          <p:nvPr/>
        </p:nvSpPr>
        <p:spPr bwMode="auto">
          <a:xfrm>
            <a:off x="1174750" y="4321175"/>
            <a:ext cx="58738" cy="87312"/>
          </a:xfrm>
          <a:custGeom>
            <a:avLst/>
            <a:gdLst>
              <a:gd name="T0" fmla="*/ 431268990 w 4"/>
              <a:gd name="T1" fmla="*/ 0 h 6"/>
              <a:gd name="T2" fmla="*/ 0 w 4"/>
              <a:gd name="T3" fmla="*/ 1270564275 h 6"/>
              <a:gd name="T4" fmla="*/ 862537979 w 4"/>
              <a:gd name="T5" fmla="*/ 211760694 h 6"/>
              <a:gd name="T6" fmla="*/ 646896199 w 4"/>
              <a:gd name="T7" fmla="*/ 211760694 h 6"/>
              <a:gd name="T8" fmla="*/ 431268990 w 4"/>
              <a:gd name="T9" fmla="*/ 0 h 6"/>
              <a:gd name="T10" fmla="*/ 0 60000 65536"/>
              <a:gd name="T11" fmla="*/ 0 60000 65536"/>
              <a:gd name="T12" fmla="*/ 0 60000 65536"/>
              <a:gd name="T13" fmla="*/ 0 60000 65536"/>
              <a:gd name="T14" fmla="*/ 0 60000 65536"/>
              <a:gd name="T15" fmla="*/ 0 w 4"/>
              <a:gd name="T16" fmla="*/ 0 h 6"/>
              <a:gd name="T17" fmla="*/ 4 w 4"/>
              <a:gd name="T18" fmla="*/ 6 h 6"/>
            </a:gdLst>
            <a:ahLst/>
            <a:cxnLst>
              <a:cxn ang="T10">
                <a:pos x="T0" y="T1"/>
              </a:cxn>
              <a:cxn ang="T11">
                <a:pos x="T2" y="T3"/>
              </a:cxn>
              <a:cxn ang="T12">
                <a:pos x="T4" y="T5"/>
              </a:cxn>
              <a:cxn ang="T13">
                <a:pos x="T6" y="T7"/>
              </a:cxn>
              <a:cxn ang="T14">
                <a:pos x="T8" y="T9"/>
              </a:cxn>
            </a:cxnLst>
            <a:rect l="T15" t="T16" r="T17" b="T18"/>
            <a:pathLst>
              <a:path w="4" h="6">
                <a:moveTo>
                  <a:pt x="2" y="0"/>
                </a:moveTo>
                <a:lnTo>
                  <a:pt x="0" y="6"/>
                </a:lnTo>
                <a:lnTo>
                  <a:pt x="4" y="1"/>
                </a:lnTo>
                <a:lnTo>
                  <a:pt x="3" y="1"/>
                </a:lnTo>
                <a:lnTo>
                  <a:pt x="2"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5" name="Freeform 91"/>
          <p:cNvSpPr>
            <a:spLocks/>
          </p:cNvSpPr>
          <p:nvPr/>
        </p:nvSpPr>
        <p:spPr bwMode="auto">
          <a:xfrm>
            <a:off x="1174750" y="4321175"/>
            <a:ext cx="58738" cy="87312"/>
          </a:xfrm>
          <a:custGeom>
            <a:avLst/>
            <a:gdLst>
              <a:gd name="T0" fmla="*/ 47884163 w 37"/>
              <a:gd name="T1" fmla="*/ 0 h 55"/>
              <a:gd name="T2" fmla="*/ 0 w 37"/>
              <a:gd name="T3" fmla="*/ 138607017 h 55"/>
              <a:gd name="T4" fmla="*/ 93247355 w 37"/>
              <a:gd name="T5" fmla="*/ 22680483 h 55"/>
              <a:gd name="T6" fmla="*/ 70564971 w 37"/>
              <a:gd name="T7" fmla="*/ 22680483 h 55"/>
              <a:gd name="T8" fmla="*/ 47884163 w 37"/>
              <a:gd name="T9" fmla="*/ 0 h 55"/>
              <a:gd name="T10" fmla="*/ 0 60000 65536"/>
              <a:gd name="T11" fmla="*/ 0 60000 65536"/>
              <a:gd name="T12" fmla="*/ 0 60000 65536"/>
              <a:gd name="T13" fmla="*/ 0 60000 65536"/>
              <a:gd name="T14" fmla="*/ 0 60000 65536"/>
              <a:gd name="T15" fmla="*/ 0 w 37"/>
              <a:gd name="T16" fmla="*/ 0 h 55"/>
              <a:gd name="T17" fmla="*/ 37 w 37"/>
              <a:gd name="T18" fmla="*/ 55 h 55"/>
            </a:gdLst>
            <a:ahLst/>
            <a:cxnLst>
              <a:cxn ang="T10">
                <a:pos x="T0" y="T1"/>
              </a:cxn>
              <a:cxn ang="T11">
                <a:pos x="T2" y="T3"/>
              </a:cxn>
              <a:cxn ang="T12">
                <a:pos x="T4" y="T5"/>
              </a:cxn>
              <a:cxn ang="T13">
                <a:pos x="T6" y="T7"/>
              </a:cxn>
              <a:cxn ang="T14">
                <a:pos x="T8" y="T9"/>
              </a:cxn>
            </a:cxnLst>
            <a:rect l="T15" t="T16" r="T17" b="T18"/>
            <a:pathLst>
              <a:path w="37" h="55">
                <a:moveTo>
                  <a:pt x="19" y="0"/>
                </a:moveTo>
                <a:lnTo>
                  <a:pt x="0" y="55"/>
                </a:lnTo>
                <a:lnTo>
                  <a:pt x="37" y="9"/>
                </a:lnTo>
                <a:lnTo>
                  <a:pt x="28" y="9"/>
                </a:lnTo>
                <a:lnTo>
                  <a:pt x="19"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6" name="Freeform 92"/>
          <p:cNvSpPr>
            <a:spLocks/>
          </p:cNvSpPr>
          <p:nvPr/>
        </p:nvSpPr>
        <p:spPr bwMode="auto">
          <a:xfrm>
            <a:off x="1219200" y="3862387"/>
            <a:ext cx="1162050" cy="473075"/>
          </a:xfrm>
          <a:custGeom>
            <a:avLst/>
            <a:gdLst>
              <a:gd name="T0" fmla="*/ 2147483647 w 81"/>
              <a:gd name="T1" fmla="*/ 0 h 33"/>
              <a:gd name="T2" fmla="*/ 2147483647 w 81"/>
              <a:gd name="T3" fmla="*/ 0 h 33"/>
              <a:gd name="T4" fmla="*/ 2147483647 w 81"/>
              <a:gd name="T5" fmla="*/ 0 h 33"/>
              <a:gd name="T6" fmla="*/ 2147483647 w 81"/>
              <a:gd name="T7" fmla="*/ 0 h 33"/>
              <a:gd name="T8" fmla="*/ 2147483647 w 81"/>
              <a:gd name="T9" fmla="*/ 0 h 33"/>
              <a:gd name="T10" fmla="*/ 2147483647 w 81"/>
              <a:gd name="T11" fmla="*/ 205515209 h 33"/>
              <a:gd name="T12" fmla="*/ 2147483647 w 81"/>
              <a:gd name="T13" fmla="*/ 616531349 h 33"/>
              <a:gd name="T14" fmla="*/ 2147483647 w 81"/>
              <a:gd name="T15" fmla="*/ 1233062698 h 33"/>
              <a:gd name="T16" fmla="*/ 2147483647 w 81"/>
              <a:gd name="T17" fmla="*/ 2055095088 h 33"/>
              <a:gd name="T18" fmla="*/ 2058162827 w 81"/>
              <a:gd name="T19" fmla="*/ 2147483647 h 33"/>
              <a:gd name="T20" fmla="*/ 1029074240 w 81"/>
              <a:gd name="T21" fmla="*/ 2147483647 h 33"/>
              <a:gd name="T22" fmla="*/ 0 w 81"/>
              <a:gd name="T23" fmla="*/ 2147483647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
              <a:gd name="T37" fmla="*/ 0 h 33"/>
              <a:gd name="T38" fmla="*/ 81 w 81"/>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 h="33">
                <a:moveTo>
                  <a:pt x="81" y="0"/>
                </a:moveTo>
                <a:lnTo>
                  <a:pt x="63" y="0"/>
                </a:lnTo>
                <a:lnTo>
                  <a:pt x="25" y="0"/>
                </a:lnTo>
                <a:lnTo>
                  <a:pt x="23" y="0"/>
                </a:lnTo>
                <a:lnTo>
                  <a:pt x="21" y="0"/>
                </a:lnTo>
                <a:lnTo>
                  <a:pt x="20" y="1"/>
                </a:lnTo>
                <a:lnTo>
                  <a:pt x="18" y="3"/>
                </a:lnTo>
                <a:lnTo>
                  <a:pt x="16" y="6"/>
                </a:lnTo>
                <a:lnTo>
                  <a:pt x="14" y="10"/>
                </a:lnTo>
                <a:lnTo>
                  <a:pt x="10" y="16"/>
                </a:lnTo>
                <a:lnTo>
                  <a:pt x="5" y="23"/>
                </a:lnTo>
                <a:lnTo>
                  <a:pt x="0" y="33"/>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7" name="Freeform 93"/>
          <p:cNvSpPr>
            <a:spLocks/>
          </p:cNvSpPr>
          <p:nvPr/>
        </p:nvSpPr>
        <p:spPr bwMode="auto">
          <a:xfrm>
            <a:off x="1074738" y="4235450"/>
            <a:ext cx="57150" cy="85725"/>
          </a:xfrm>
          <a:custGeom>
            <a:avLst/>
            <a:gdLst>
              <a:gd name="T0" fmla="*/ 204139758 w 4"/>
              <a:gd name="T1" fmla="*/ 0 h 6"/>
              <a:gd name="T2" fmla="*/ 0 w 4"/>
              <a:gd name="T3" fmla="*/ 1224795995 h 6"/>
              <a:gd name="T4" fmla="*/ 816530459 w 4"/>
              <a:gd name="T5" fmla="*/ 204139791 h 6"/>
              <a:gd name="T6" fmla="*/ 408265229 w 4"/>
              <a:gd name="T7" fmla="*/ 0 h 6"/>
              <a:gd name="T8" fmla="*/ 204139758 w 4"/>
              <a:gd name="T9" fmla="*/ 0 h 6"/>
              <a:gd name="T10" fmla="*/ 0 60000 65536"/>
              <a:gd name="T11" fmla="*/ 0 60000 65536"/>
              <a:gd name="T12" fmla="*/ 0 60000 65536"/>
              <a:gd name="T13" fmla="*/ 0 60000 65536"/>
              <a:gd name="T14" fmla="*/ 0 60000 65536"/>
              <a:gd name="T15" fmla="*/ 0 w 4"/>
              <a:gd name="T16" fmla="*/ 0 h 6"/>
              <a:gd name="T17" fmla="*/ 4 w 4"/>
              <a:gd name="T18" fmla="*/ 6 h 6"/>
            </a:gdLst>
            <a:ahLst/>
            <a:cxnLst>
              <a:cxn ang="T10">
                <a:pos x="T0" y="T1"/>
              </a:cxn>
              <a:cxn ang="T11">
                <a:pos x="T2" y="T3"/>
              </a:cxn>
              <a:cxn ang="T12">
                <a:pos x="T4" y="T5"/>
              </a:cxn>
              <a:cxn ang="T13">
                <a:pos x="T6" y="T7"/>
              </a:cxn>
              <a:cxn ang="T14">
                <a:pos x="T8" y="T9"/>
              </a:cxn>
            </a:cxnLst>
            <a:rect l="T15" t="T16" r="T17" b="T18"/>
            <a:pathLst>
              <a:path w="4" h="6">
                <a:moveTo>
                  <a:pt x="1" y="0"/>
                </a:moveTo>
                <a:lnTo>
                  <a:pt x="0" y="6"/>
                </a:lnTo>
                <a:lnTo>
                  <a:pt x="4" y="1"/>
                </a:lnTo>
                <a:lnTo>
                  <a:pt x="2" y="0"/>
                </a:lnTo>
                <a:lnTo>
                  <a:pt x="1"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8" name="Freeform 94"/>
          <p:cNvSpPr>
            <a:spLocks/>
          </p:cNvSpPr>
          <p:nvPr/>
        </p:nvSpPr>
        <p:spPr bwMode="auto">
          <a:xfrm>
            <a:off x="1074738" y="4235450"/>
            <a:ext cx="57150" cy="85725"/>
          </a:xfrm>
          <a:custGeom>
            <a:avLst/>
            <a:gdLst>
              <a:gd name="T0" fmla="*/ 22682197 w 36"/>
              <a:gd name="T1" fmla="*/ 0 h 54"/>
              <a:gd name="T2" fmla="*/ 0 w 36"/>
              <a:gd name="T3" fmla="*/ 136088449 h 54"/>
              <a:gd name="T4" fmla="*/ 90725611 w 36"/>
              <a:gd name="T5" fmla="*/ 22682200 h 54"/>
              <a:gd name="T6" fmla="*/ 45362806 w 36"/>
              <a:gd name="T7" fmla="*/ 0 h 54"/>
              <a:gd name="T8" fmla="*/ 22682197 w 36"/>
              <a:gd name="T9" fmla="*/ 0 h 54"/>
              <a:gd name="T10" fmla="*/ 0 60000 65536"/>
              <a:gd name="T11" fmla="*/ 0 60000 65536"/>
              <a:gd name="T12" fmla="*/ 0 60000 65536"/>
              <a:gd name="T13" fmla="*/ 0 60000 65536"/>
              <a:gd name="T14" fmla="*/ 0 60000 65536"/>
              <a:gd name="T15" fmla="*/ 0 w 36"/>
              <a:gd name="T16" fmla="*/ 0 h 54"/>
              <a:gd name="T17" fmla="*/ 36 w 36"/>
              <a:gd name="T18" fmla="*/ 54 h 54"/>
            </a:gdLst>
            <a:ahLst/>
            <a:cxnLst>
              <a:cxn ang="T10">
                <a:pos x="T0" y="T1"/>
              </a:cxn>
              <a:cxn ang="T11">
                <a:pos x="T2" y="T3"/>
              </a:cxn>
              <a:cxn ang="T12">
                <a:pos x="T4" y="T5"/>
              </a:cxn>
              <a:cxn ang="T13">
                <a:pos x="T6" y="T7"/>
              </a:cxn>
              <a:cxn ang="T14">
                <a:pos x="T8" y="T9"/>
              </a:cxn>
            </a:cxnLst>
            <a:rect l="T15" t="T16" r="T17" b="T18"/>
            <a:pathLst>
              <a:path w="36" h="54">
                <a:moveTo>
                  <a:pt x="9" y="0"/>
                </a:moveTo>
                <a:lnTo>
                  <a:pt x="0" y="54"/>
                </a:lnTo>
                <a:lnTo>
                  <a:pt x="36" y="9"/>
                </a:lnTo>
                <a:lnTo>
                  <a:pt x="18" y="0"/>
                </a:lnTo>
                <a:lnTo>
                  <a:pt x="9"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9" name="Freeform 95"/>
          <p:cNvSpPr>
            <a:spLocks/>
          </p:cNvSpPr>
          <p:nvPr/>
        </p:nvSpPr>
        <p:spPr bwMode="auto">
          <a:xfrm>
            <a:off x="1117600" y="3617912"/>
            <a:ext cx="1263650" cy="617538"/>
          </a:xfrm>
          <a:custGeom>
            <a:avLst/>
            <a:gdLst>
              <a:gd name="T0" fmla="*/ 2147483647 w 88"/>
              <a:gd name="T1" fmla="*/ 0 h 43"/>
              <a:gd name="T2" fmla="*/ 2147483647 w 88"/>
              <a:gd name="T3" fmla="*/ 0 h 43"/>
              <a:gd name="T4" fmla="*/ 2147483647 w 88"/>
              <a:gd name="T5" fmla="*/ 0 h 43"/>
              <a:gd name="T6" fmla="*/ 2147483647 w 88"/>
              <a:gd name="T7" fmla="*/ 0 h 43"/>
              <a:gd name="T8" fmla="*/ 2147483647 w 88"/>
              <a:gd name="T9" fmla="*/ 0 h 43"/>
              <a:gd name="T10" fmla="*/ 2147483647 w 88"/>
              <a:gd name="T11" fmla="*/ 206243314 h 43"/>
              <a:gd name="T12" fmla="*/ 2147483647 w 88"/>
              <a:gd name="T13" fmla="*/ 618744358 h 43"/>
              <a:gd name="T14" fmla="*/ 2147483647 w 88"/>
              <a:gd name="T15" fmla="*/ 1443731974 h 43"/>
              <a:gd name="T16" fmla="*/ 2147483647 w 88"/>
              <a:gd name="T17" fmla="*/ 2062476556 h 43"/>
              <a:gd name="T18" fmla="*/ 2147483647 w 88"/>
              <a:gd name="T19" fmla="*/ 2147483647 h 43"/>
              <a:gd name="T20" fmla="*/ 2147483647 w 88"/>
              <a:gd name="T21" fmla="*/ 2147483647 h 43"/>
              <a:gd name="T22" fmla="*/ 2147483647 w 88"/>
              <a:gd name="T23" fmla="*/ 2147483647 h 43"/>
              <a:gd name="T24" fmla="*/ 2062004149 w 88"/>
              <a:gd name="T25" fmla="*/ 2147483647 h 43"/>
              <a:gd name="T26" fmla="*/ 1649594434 w 88"/>
              <a:gd name="T27" fmla="*/ 2147483647 h 43"/>
              <a:gd name="T28" fmla="*/ 824804397 w 88"/>
              <a:gd name="T29" fmla="*/ 2147483647 h 43"/>
              <a:gd name="T30" fmla="*/ 0 w 88"/>
              <a:gd name="T31" fmla="*/ 2147483647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43"/>
              <a:gd name="T50" fmla="*/ 88 w 88"/>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43">
                <a:moveTo>
                  <a:pt x="88" y="0"/>
                </a:moveTo>
                <a:lnTo>
                  <a:pt x="68" y="0"/>
                </a:lnTo>
                <a:lnTo>
                  <a:pt x="25" y="0"/>
                </a:lnTo>
                <a:lnTo>
                  <a:pt x="23" y="0"/>
                </a:lnTo>
                <a:lnTo>
                  <a:pt x="21" y="0"/>
                </a:lnTo>
                <a:lnTo>
                  <a:pt x="20" y="1"/>
                </a:lnTo>
                <a:lnTo>
                  <a:pt x="19" y="3"/>
                </a:lnTo>
                <a:lnTo>
                  <a:pt x="17" y="7"/>
                </a:lnTo>
                <a:lnTo>
                  <a:pt x="16" y="10"/>
                </a:lnTo>
                <a:lnTo>
                  <a:pt x="15" y="12"/>
                </a:lnTo>
                <a:lnTo>
                  <a:pt x="13" y="14"/>
                </a:lnTo>
                <a:lnTo>
                  <a:pt x="12" y="17"/>
                </a:lnTo>
                <a:lnTo>
                  <a:pt x="10" y="21"/>
                </a:lnTo>
                <a:lnTo>
                  <a:pt x="8" y="26"/>
                </a:lnTo>
                <a:lnTo>
                  <a:pt x="4" y="34"/>
                </a:lnTo>
                <a:lnTo>
                  <a:pt x="0" y="43"/>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80" name="Rectangle 96"/>
          <p:cNvSpPr>
            <a:spLocks noChangeArrowheads="1"/>
          </p:cNvSpPr>
          <p:nvPr/>
        </p:nvSpPr>
        <p:spPr bwMode="auto">
          <a:xfrm>
            <a:off x="3392487" y="6629400"/>
            <a:ext cx="17160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Physical address in main memory</a:t>
            </a:r>
            <a:endParaRPr lang="en-CA" altLang="en-US" sz="2400" dirty="0">
              <a:latin typeface="Corbel" panose="020B0503020204020204" pitchFamily="34" charset="0"/>
            </a:endParaRPr>
          </a:p>
        </p:txBody>
      </p:sp>
      <p:sp>
        <p:nvSpPr>
          <p:cNvPr id="67681" name="Text Box 98"/>
          <p:cNvSpPr txBox="1">
            <a:spLocks noChangeArrowheads="1"/>
          </p:cNvSpPr>
          <p:nvPr/>
        </p:nvSpPr>
        <p:spPr bwMode="auto">
          <a:xfrm>
            <a:off x="5659438" y="1587500"/>
            <a:ext cx="2476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u="sng">
                <a:solidFill>
                  <a:schemeClr val="accent2"/>
                </a:solidFill>
                <a:latin typeface="Corbel" panose="020B0503020204020204" pitchFamily="34" charset="0"/>
              </a:rPr>
              <a:t>Associative-mapped TLB</a:t>
            </a:r>
          </a:p>
        </p:txBody>
      </p:sp>
      <p:sp>
        <p:nvSpPr>
          <p:cNvPr id="67682" name="Text Box 99"/>
          <p:cNvSpPr txBox="1">
            <a:spLocks noChangeArrowheads="1"/>
          </p:cNvSpPr>
          <p:nvPr/>
        </p:nvSpPr>
        <p:spPr bwMode="auto">
          <a:xfrm>
            <a:off x="5181600" y="1971675"/>
            <a:ext cx="37338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dirty="0">
                <a:solidFill>
                  <a:schemeClr val="accent2"/>
                </a:solidFill>
                <a:latin typeface="Corbel" panose="020B0503020204020204" pitchFamily="34" charset="0"/>
              </a:rPr>
              <a:t>High-order bits of the virtual address </a:t>
            </a:r>
          </a:p>
          <a:p>
            <a:pPr eaLnBrk="1" hangingPunct="1"/>
            <a:r>
              <a:rPr lang="en-US" altLang="en-US" i="1" dirty="0">
                <a:solidFill>
                  <a:schemeClr val="accent2"/>
                </a:solidFill>
                <a:latin typeface="Corbel" panose="020B0503020204020204" pitchFamily="34" charset="0"/>
              </a:rPr>
              <a:t>generated by the processor select the </a:t>
            </a:r>
          </a:p>
          <a:p>
            <a:pPr eaLnBrk="1" hangingPunct="1"/>
            <a:r>
              <a:rPr lang="en-US" altLang="en-US" i="1" dirty="0">
                <a:solidFill>
                  <a:schemeClr val="accent2"/>
                </a:solidFill>
                <a:latin typeface="Corbel" panose="020B0503020204020204" pitchFamily="34" charset="0"/>
              </a:rPr>
              <a:t>virtual page.</a:t>
            </a:r>
          </a:p>
          <a:p>
            <a:pPr eaLnBrk="1" hangingPunct="1"/>
            <a:r>
              <a:rPr lang="en-US" altLang="en-US" i="1" dirty="0">
                <a:solidFill>
                  <a:schemeClr val="accent2"/>
                </a:solidFill>
                <a:latin typeface="Corbel" panose="020B0503020204020204" pitchFamily="34" charset="0"/>
              </a:rPr>
              <a:t>These bits are compared to the virtual </a:t>
            </a:r>
          </a:p>
          <a:p>
            <a:pPr eaLnBrk="1" hangingPunct="1"/>
            <a:r>
              <a:rPr lang="en-US" altLang="en-US" i="1" dirty="0">
                <a:solidFill>
                  <a:schemeClr val="accent2"/>
                </a:solidFill>
                <a:latin typeface="Corbel" panose="020B0503020204020204" pitchFamily="34" charset="0"/>
              </a:rPr>
              <a:t>page numbers in the TLB.</a:t>
            </a:r>
          </a:p>
          <a:p>
            <a:pPr eaLnBrk="1" hangingPunct="1"/>
            <a:r>
              <a:rPr lang="en-US" altLang="en-US" i="1" dirty="0">
                <a:solidFill>
                  <a:schemeClr val="accent2"/>
                </a:solidFill>
                <a:latin typeface="Corbel" panose="020B0503020204020204" pitchFamily="34" charset="0"/>
              </a:rPr>
              <a:t>If there is a match, a hit occurs and </a:t>
            </a:r>
          </a:p>
          <a:p>
            <a:pPr eaLnBrk="1" hangingPunct="1"/>
            <a:r>
              <a:rPr lang="en-US" altLang="en-US" i="1" dirty="0">
                <a:solidFill>
                  <a:schemeClr val="accent2"/>
                </a:solidFill>
                <a:latin typeface="Corbel" panose="020B0503020204020204" pitchFamily="34" charset="0"/>
              </a:rPr>
              <a:t>the corresponding address of the page</a:t>
            </a:r>
          </a:p>
          <a:p>
            <a:pPr eaLnBrk="1" hangingPunct="1"/>
            <a:r>
              <a:rPr lang="en-US" altLang="en-US" i="1" dirty="0">
                <a:solidFill>
                  <a:schemeClr val="accent2"/>
                </a:solidFill>
                <a:latin typeface="Corbel" panose="020B0503020204020204" pitchFamily="34" charset="0"/>
              </a:rPr>
              <a:t>frame is read. </a:t>
            </a:r>
          </a:p>
          <a:p>
            <a:pPr eaLnBrk="1" hangingPunct="1"/>
            <a:r>
              <a:rPr lang="en-US" altLang="en-US" i="1" dirty="0">
                <a:solidFill>
                  <a:schemeClr val="accent2"/>
                </a:solidFill>
                <a:latin typeface="Corbel" panose="020B0503020204020204" pitchFamily="34" charset="0"/>
              </a:rPr>
              <a:t>If there is no match, a miss occurs </a:t>
            </a:r>
          </a:p>
          <a:p>
            <a:pPr eaLnBrk="1" hangingPunct="1"/>
            <a:r>
              <a:rPr lang="en-US" altLang="en-US" i="1" dirty="0">
                <a:solidFill>
                  <a:schemeClr val="accent2"/>
                </a:solidFill>
                <a:latin typeface="Corbel" panose="020B0503020204020204" pitchFamily="34" charset="0"/>
              </a:rPr>
              <a:t>and the page table within the main </a:t>
            </a:r>
          </a:p>
          <a:p>
            <a:pPr eaLnBrk="1" hangingPunct="1"/>
            <a:r>
              <a:rPr lang="en-US" altLang="en-US" i="1" dirty="0">
                <a:solidFill>
                  <a:schemeClr val="accent2"/>
                </a:solidFill>
                <a:latin typeface="Corbel" panose="020B0503020204020204" pitchFamily="34" charset="0"/>
              </a:rPr>
              <a:t>memory must be consulted.</a:t>
            </a:r>
          </a:p>
          <a:p>
            <a:pPr eaLnBrk="1" hangingPunct="1"/>
            <a:r>
              <a:rPr lang="en-US" altLang="en-US" i="1" dirty="0">
                <a:solidFill>
                  <a:schemeClr val="accent2"/>
                </a:solidFill>
                <a:latin typeface="Corbel" panose="020B0503020204020204" pitchFamily="34" charset="0"/>
              </a:rPr>
              <a:t>Set-associative mapped TLBs are </a:t>
            </a:r>
          </a:p>
          <a:p>
            <a:pPr eaLnBrk="1" hangingPunct="1"/>
            <a:r>
              <a:rPr lang="en-US" altLang="en-US" i="1" dirty="0">
                <a:solidFill>
                  <a:schemeClr val="accent2"/>
                </a:solidFill>
                <a:latin typeface="Corbel" panose="020B0503020204020204" pitchFamily="34" charset="0"/>
              </a:rPr>
              <a:t>found in commercial processors.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190" name="Rectangle 262"/>
          <p:cNvSpPr>
            <a:spLocks noChangeArrowheads="1"/>
          </p:cNvSpPr>
          <p:nvPr/>
        </p:nvSpPr>
        <p:spPr bwMode="auto">
          <a:xfrm>
            <a:off x="755650" y="1447800"/>
            <a:ext cx="7654925" cy="4727575"/>
          </a:xfrm>
          <a:prstGeom prst="rect">
            <a:avLst/>
          </a:prstGeom>
          <a:solidFill>
            <a:schemeClr val="accent1">
              <a:lumMod val="40000"/>
              <a:lumOff val="60000"/>
            </a:schemeClr>
          </a:solidFill>
          <a:ln w="12700">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380930" name="Rectangle 2"/>
          <p:cNvSpPr>
            <a:spLocks noGrp="1" noChangeArrowheads="1"/>
          </p:cNvSpPr>
          <p:nvPr>
            <p:ph type="title"/>
          </p:nvPr>
        </p:nvSpPr>
        <p:spPr>
          <a:xfrm>
            <a:off x="457200" y="152400"/>
            <a:ext cx="8229600" cy="1251062"/>
          </a:xfrm>
        </p:spPr>
        <p:txBody>
          <a:bodyPr>
            <a:normAutofit fontScale="90000"/>
          </a:bodyPr>
          <a:lstStyle/>
          <a:p>
            <a:pPr eaLnBrk="1" fontAlgn="auto" hangingPunct="1">
              <a:spcAft>
                <a:spcPts val="0"/>
              </a:spcAft>
              <a:defRPr/>
            </a:pPr>
            <a:r>
              <a:rPr lang="en-US" dirty="0">
                <a:solidFill>
                  <a:schemeClr val="accent1">
                    <a:satMod val="150000"/>
                  </a:schemeClr>
                </a:solidFill>
              </a:rPr>
              <a:t>Internal organization of memory chips (Contd.,)</a:t>
            </a:r>
          </a:p>
        </p:txBody>
      </p:sp>
      <p:sp>
        <p:nvSpPr>
          <p:cNvPr id="14340" name="Rectangle 5"/>
          <p:cNvSpPr>
            <a:spLocks noChangeArrowheads="1"/>
          </p:cNvSpPr>
          <p:nvPr/>
        </p:nvSpPr>
        <p:spPr bwMode="auto">
          <a:xfrm>
            <a:off x="5010150" y="2368550"/>
            <a:ext cx="1682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FF</a:t>
            </a:r>
            <a:endParaRPr lang="en-CA" altLang="en-US" sz="2400" dirty="0">
              <a:latin typeface="Corbel" panose="020B0503020204020204" pitchFamily="34" charset="0"/>
            </a:endParaRPr>
          </a:p>
        </p:txBody>
      </p:sp>
      <p:sp>
        <p:nvSpPr>
          <p:cNvPr id="14341" name="Line 6"/>
          <p:cNvSpPr>
            <a:spLocks noChangeShapeType="1"/>
          </p:cNvSpPr>
          <p:nvPr/>
        </p:nvSpPr>
        <p:spPr bwMode="auto">
          <a:xfrm flipH="1">
            <a:off x="6678613" y="3933825"/>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42" name="Line 7"/>
          <p:cNvSpPr>
            <a:spLocks noChangeShapeType="1"/>
          </p:cNvSpPr>
          <p:nvPr/>
        </p:nvSpPr>
        <p:spPr bwMode="auto">
          <a:xfrm flipV="1">
            <a:off x="6848475" y="3592513"/>
            <a:ext cx="1588"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43" name="Line 8"/>
          <p:cNvSpPr>
            <a:spLocks noChangeShapeType="1"/>
          </p:cNvSpPr>
          <p:nvPr/>
        </p:nvSpPr>
        <p:spPr bwMode="auto">
          <a:xfrm flipV="1">
            <a:off x="3409950" y="2657475"/>
            <a:ext cx="1588" cy="1698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44" name="Freeform 9"/>
          <p:cNvSpPr>
            <a:spLocks/>
          </p:cNvSpPr>
          <p:nvPr/>
        </p:nvSpPr>
        <p:spPr bwMode="auto">
          <a:xfrm>
            <a:off x="4567238" y="4103688"/>
            <a:ext cx="1941512" cy="169862"/>
          </a:xfrm>
          <a:custGeom>
            <a:avLst/>
            <a:gdLst>
              <a:gd name="T0" fmla="*/ 2147483647 w 114"/>
              <a:gd name="T1" fmla="*/ 0 h 10"/>
              <a:gd name="T2" fmla="*/ 2147483647 w 114"/>
              <a:gd name="T3" fmla="*/ 2147483647 h 10"/>
              <a:gd name="T4" fmla="*/ 0 w 114"/>
              <a:gd name="T5" fmla="*/ 2147483647 h 10"/>
              <a:gd name="T6" fmla="*/ 0 60000 65536"/>
              <a:gd name="T7" fmla="*/ 0 60000 65536"/>
              <a:gd name="T8" fmla="*/ 0 60000 65536"/>
              <a:gd name="T9" fmla="*/ 0 w 114"/>
              <a:gd name="T10" fmla="*/ 0 h 10"/>
              <a:gd name="T11" fmla="*/ 114 w 114"/>
              <a:gd name="T12" fmla="*/ 10 h 10"/>
            </a:gdLst>
            <a:ahLst/>
            <a:cxnLst>
              <a:cxn ang="T6">
                <a:pos x="T0" y="T1"/>
              </a:cxn>
              <a:cxn ang="T7">
                <a:pos x="T2" y="T3"/>
              </a:cxn>
              <a:cxn ang="T8">
                <a:pos x="T4" y="T5"/>
              </a:cxn>
            </a:cxnLst>
            <a:rect l="T9" t="T10" r="T11" b="T12"/>
            <a:pathLst>
              <a:path w="114" h="10">
                <a:moveTo>
                  <a:pt x="114" y="0"/>
                </a:moveTo>
                <a:lnTo>
                  <a:pt x="114" y="10"/>
                </a:lnTo>
                <a:lnTo>
                  <a:pt x="0" y="1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45" name="Freeform 10"/>
          <p:cNvSpPr>
            <a:spLocks/>
          </p:cNvSpPr>
          <p:nvPr/>
        </p:nvSpPr>
        <p:spPr bwMode="auto">
          <a:xfrm>
            <a:off x="4567238" y="2657475"/>
            <a:ext cx="1941512" cy="169863"/>
          </a:xfrm>
          <a:custGeom>
            <a:avLst/>
            <a:gdLst>
              <a:gd name="T0" fmla="*/ 2147483647 w 114"/>
              <a:gd name="T1" fmla="*/ 0 h 10"/>
              <a:gd name="T2" fmla="*/ 2147483647 w 114"/>
              <a:gd name="T3" fmla="*/ 2147483647 h 10"/>
              <a:gd name="T4" fmla="*/ 0 w 114"/>
              <a:gd name="T5" fmla="*/ 2147483647 h 10"/>
              <a:gd name="T6" fmla="*/ 0 60000 65536"/>
              <a:gd name="T7" fmla="*/ 0 60000 65536"/>
              <a:gd name="T8" fmla="*/ 0 60000 65536"/>
              <a:gd name="T9" fmla="*/ 0 w 114"/>
              <a:gd name="T10" fmla="*/ 0 h 10"/>
              <a:gd name="T11" fmla="*/ 114 w 114"/>
              <a:gd name="T12" fmla="*/ 10 h 10"/>
            </a:gdLst>
            <a:ahLst/>
            <a:cxnLst>
              <a:cxn ang="T6">
                <a:pos x="T0" y="T1"/>
              </a:cxn>
              <a:cxn ang="T7">
                <a:pos x="T2" y="T3"/>
              </a:cxn>
              <a:cxn ang="T8">
                <a:pos x="T4" y="T5"/>
              </a:cxn>
            </a:cxnLst>
            <a:rect l="T9" t="T10" r="T11" b="T12"/>
            <a:pathLst>
              <a:path w="114" h="10">
                <a:moveTo>
                  <a:pt x="114" y="0"/>
                </a:moveTo>
                <a:lnTo>
                  <a:pt x="114" y="10"/>
                </a:lnTo>
                <a:lnTo>
                  <a:pt x="0" y="1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46" name="Freeform 11"/>
          <p:cNvSpPr>
            <a:spLocks/>
          </p:cNvSpPr>
          <p:nvPr/>
        </p:nvSpPr>
        <p:spPr bwMode="auto">
          <a:xfrm>
            <a:off x="4567238" y="1941513"/>
            <a:ext cx="1941512" cy="187325"/>
          </a:xfrm>
          <a:custGeom>
            <a:avLst/>
            <a:gdLst>
              <a:gd name="T0" fmla="*/ 2147483647 w 114"/>
              <a:gd name="T1" fmla="*/ 0 h 11"/>
              <a:gd name="T2" fmla="*/ 2147483647 w 114"/>
              <a:gd name="T3" fmla="*/ 2147483647 h 11"/>
              <a:gd name="T4" fmla="*/ 0 w 114"/>
              <a:gd name="T5" fmla="*/ 2147483647 h 11"/>
              <a:gd name="T6" fmla="*/ 0 60000 65536"/>
              <a:gd name="T7" fmla="*/ 0 60000 65536"/>
              <a:gd name="T8" fmla="*/ 0 60000 65536"/>
              <a:gd name="T9" fmla="*/ 0 w 114"/>
              <a:gd name="T10" fmla="*/ 0 h 11"/>
              <a:gd name="T11" fmla="*/ 114 w 114"/>
              <a:gd name="T12" fmla="*/ 11 h 11"/>
            </a:gdLst>
            <a:ahLst/>
            <a:cxnLst>
              <a:cxn ang="T6">
                <a:pos x="T0" y="T1"/>
              </a:cxn>
              <a:cxn ang="T7">
                <a:pos x="T2" y="T3"/>
              </a:cxn>
              <a:cxn ang="T8">
                <a:pos x="T4" y="T5"/>
              </a:cxn>
            </a:cxnLst>
            <a:rect l="T9" t="T10" r="T11" b="T12"/>
            <a:pathLst>
              <a:path w="114" h="11">
                <a:moveTo>
                  <a:pt x="114" y="0"/>
                </a:moveTo>
                <a:lnTo>
                  <a:pt x="114" y="11"/>
                </a:lnTo>
                <a:lnTo>
                  <a:pt x="0" y="11"/>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47" name="Line 12"/>
          <p:cNvSpPr>
            <a:spLocks noChangeShapeType="1"/>
          </p:cNvSpPr>
          <p:nvPr/>
        </p:nvSpPr>
        <p:spPr bwMode="auto">
          <a:xfrm flipH="1">
            <a:off x="5265738" y="1771650"/>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48" name="Line 13"/>
          <p:cNvSpPr>
            <a:spLocks noChangeShapeType="1"/>
          </p:cNvSpPr>
          <p:nvPr/>
        </p:nvSpPr>
        <p:spPr bwMode="auto">
          <a:xfrm flipV="1">
            <a:off x="5435600" y="1771650"/>
            <a:ext cx="1588"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49" name="Line 14"/>
          <p:cNvSpPr>
            <a:spLocks noChangeShapeType="1"/>
          </p:cNvSpPr>
          <p:nvPr/>
        </p:nvSpPr>
        <p:spPr bwMode="auto">
          <a:xfrm>
            <a:off x="6149975" y="1771650"/>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50" name="Line 15"/>
          <p:cNvSpPr>
            <a:spLocks noChangeShapeType="1"/>
          </p:cNvSpPr>
          <p:nvPr/>
        </p:nvSpPr>
        <p:spPr bwMode="auto">
          <a:xfrm>
            <a:off x="6149975" y="1771650"/>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51" name="Freeform 16"/>
          <p:cNvSpPr>
            <a:spLocks/>
          </p:cNvSpPr>
          <p:nvPr/>
        </p:nvSpPr>
        <p:spPr bwMode="auto">
          <a:xfrm>
            <a:off x="1690688" y="3336925"/>
            <a:ext cx="101600" cy="52388"/>
          </a:xfrm>
          <a:custGeom>
            <a:avLst/>
            <a:gdLst>
              <a:gd name="T0" fmla="*/ 0 w 6"/>
              <a:gd name="T1" fmla="*/ 914834163 h 3"/>
              <a:gd name="T2" fmla="*/ 1720426649 w 6"/>
              <a:gd name="T3" fmla="*/ 609883712 h 3"/>
              <a:gd name="T4" fmla="*/ 0 w 6"/>
              <a:gd name="T5" fmla="*/ 0 h 3"/>
              <a:gd name="T6" fmla="*/ 0 w 6"/>
              <a:gd name="T7" fmla="*/ 609883712 h 3"/>
              <a:gd name="T8" fmla="*/ 0 w 6"/>
              <a:gd name="T9" fmla="*/ 91483416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52" name="Freeform 17"/>
          <p:cNvSpPr>
            <a:spLocks/>
          </p:cNvSpPr>
          <p:nvPr/>
        </p:nvSpPr>
        <p:spPr bwMode="auto">
          <a:xfrm>
            <a:off x="1690688" y="3336925"/>
            <a:ext cx="101600" cy="52388"/>
          </a:xfrm>
          <a:custGeom>
            <a:avLst/>
            <a:gdLst>
              <a:gd name="T0" fmla="*/ 0 w 64"/>
              <a:gd name="T1" fmla="*/ 83166730 h 33"/>
              <a:gd name="T2" fmla="*/ 161289973 w 64"/>
              <a:gd name="T3" fmla="*/ 55443966 h 33"/>
              <a:gd name="T4" fmla="*/ 0 w 64"/>
              <a:gd name="T5" fmla="*/ 0 h 33"/>
              <a:gd name="T6" fmla="*/ 0 w 64"/>
              <a:gd name="T7" fmla="*/ 55443966 h 33"/>
              <a:gd name="T8" fmla="*/ 0 w 64"/>
              <a:gd name="T9" fmla="*/ 8316673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33"/>
                </a:moveTo>
                <a:lnTo>
                  <a:pt x="64" y="22"/>
                </a:lnTo>
                <a:lnTo>
                  <a:pt x="0" y="0"/>
                </a:lnTo>
                <a:lnTo>
                  <a:pt x="0" y="22"/>
                </a:lnTo>
                <a:lnTo>
                  <a:pt x="0" y="33"/>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53" name="Line 18"/>
          <p:cNvSpPr>
            <a:spLocks noChangeShapeType="1"/>
          </p:cNvSpPr>
          <p:nvPr/>
        </p:nvSpPr>
        <p:spPr bwMode="auto">
          <a:xfrm flipH="1">
            <a:off x="1554163" y="3371850"/>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54" name="Freeform 19"/>
          <p:cNvSpPr>
            <a:spLocks/>
          </p:cNvSpPr>
          <p:nvPr/>
        </p:nvSpPr>
        <p:spPr bwMode="auto">
          <a:xfrm>
            <a:off x="1690688" y="2640013"/>
            <a:ext cx="101600" cy="50800"/>
          </a:xfrm>
          <a:custGeom>
            <a:avLst/>
            <a:gdLst>
              <a:gd name="T0" fmla="*/ 0 w 6"/>
              <a:gd name="T1" fmla="*/ 860213324 h 3"/>
              <a:gd name="T2" fmla="*/ 1720426649 w 6"/>
              <a:gd name="T3" fmla="*/ 286732174 h 3"/>
              <a:gd name="T4" fmla="*/ 0 w 6"/>
              <a:gd name="T5" fmla="*/ 0 h 3"/>
              <a:gd name="T6" fmla="*/ 0 w 6"/>
              <a:gd name="T7" fmla="*/ 286732174 h 3"/>
              <a:gd name="T8" fmla="*/ 0 w 6"/>
              <a:gd name="T9" fmla="*/ 860213324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55" name="Freeform 20"/>
          <p:cNvSpPr>
            <a:spLocks/>
          </p:cNvSpPr>
          <p:nvPr/>
        </p:nvSpPr>
        <p:spPr bwMode="auto">
          <a:xfrm>
            <a:off x="1690688" y="2640013"/>
            <a:ext cx="101600" cy="50800"/>
          </a:xfrm>
          <a:custGeom>
            <a:avLst/>
            <a:gdLst>
              <a:gd name="T0" fmla="*/ 0 w 64"/>
              <a:gd name="T1" fmla="*/ 80644986 h 32"/>
              <a:gd name="T2" fmla="*/ 161289973 w 64"/>
              <a:gd name="T3" fmla="*/ 27720924 h 32"/>
              <a:gd name="T4" fmla="*/ 0 w 64"/>
              <a:gd name="T5" fmla="*/ 0 h 32"/>
              <a:gd name="T6" fmla="*/ 0 w 64"/>
              <a:gd name="T7" fmla="*/ 27720924 h 32"/>
              <a:gd name="T8" fmla="*/ 0 w 64"/>
              <a:gd name="T9" fmla="*/ 80644986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0" y="32"/>
                </a:moveTo>
                <a:lnTo>
                  <a:pt x="64" y="11"/>
                </a:lnTo>
                <a:lnTo>
                  <a:pt x="0" y="0"/>
                </a:lnTo>
                <a:lnTo>
                  <a:pt x="0" y="11"/>
                </a:lnTo>
                <a:lnTo>
                  <a:pt x="0" y="3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56" name="Line 21"/>
          <p:cNvSpPr>
            <a:spLocks noChangeShapeType="1"/>
          </p:cNvSpPr>
          <p:nvPr/>
        </p:nvSpPr>
        <p:spPr bwMode="auto">
          <a:xfrm flipH="1">
            <a:off x="1554163" y="2657475"/>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57" name="Freeform 22"/>
          <p:cNvSpPr>
            <a:spLocks/>
          </p:cNvSpPr>
          <p:nvPr/>
        </p:nvSpPr>
        <p:spPr bwMode="auto">
          <a:xfrm>
            <a:off x="1690688" y="2997200"/>
            <a:ext cx="101600" cy="33338"/>
          </a:xfrm>
          <a:custGeom>
            <a:avLst/>
            <a:gdLst>
              <a:gd name="T0" fmla="*/ 0 w 6"/>
              <a:gd name="T1" fmla="*/ 555711117 h 2"/>
              <a:gd name="T2" fmla="*/ 1720426649 w 6"/>
              <a:gd name="T3" fmla="*/ 277855559 h 2"/>
              <a:gd name="T4" fmla="*/ 0 w 6"/>
              <a:gd name="T5" fmla="*/ 0 h 2"/>
              <a:gd name="T6" fmla="*/ 0 w 6"/>
              <a:gd name="T7" fmla="*/ 277855559 h 2"/>
              <a:gd name="T8" fmla="*/ 0 w 6"/>
              <a:gd name="T9" fmla="*/ 55571111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58" name="Freeform 23"/>
          <p:cNvSpPr>
            <a:spLocks/>
          </p:cNvSpPr>
          <p:nvPr/>
        </p:nvSpPr>
        <p:spPr bwMode="auto">
          <a:xfrm>
            <a:off x="1690688" y="2997200"/>
            <a:ext cx="101600" cy="33338"/>
          </a:xfrm>
          <a:custGeom>
            <a:avLst/>
            <a:gdLst>
              <a:gd name="T0" fmla="*/ 0 w 64"/>
              <a:gd name="T1" fmla="*/ 52924874 h 21"/>
              <a:gd name="T2" fmla="*/ 161289973 w 64"/>
              <a:gd name="T3" fmla="*/ 27722931 h 21"/>
              <a:gd name="T4" fmla="*/ 0 w 64"/>
              <a:gd name="T5" fmla="*/ 0 h 21"/>
              <a:gd name="T6" fmla="*/ 0 w 64"/>
              <a:gd name="T7" fmla="*/ 27722931 h 21"/>
              <a:gd name="T8" fmla="*/ 0 w 64"/>
              <a:gd name="T9" fmla="*/ 52924874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0" y="21"/>
                </a:moveTo>
                <a:lnTo>
                  <a:pt x="64" y="11"/>
                </a:lnTo>
                <a:lnTo>
                  <a:pt x="0" y="0"/>
                </a:lnTo>
                <a:lnTo>
                  <a:pt x="0" y="11"/>
                </a:lnTo>
                <a:lnTo>
                  <a:pt x="0" y="2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59" name="Line 24"/>
          <p:cNvSpPr>
            <a:spLocks noChangeShapeType="1"/>
          </p:cNvSpPr>
          <p:nvPr/>
        </p:nvSpPr>
        <p:spPr bwMode="auto">
          <a:xfrm flipH="1">
            <a:off x="1554163" y="3014663"/>
            <a:ext cx="136525"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60" name="Freeform 25"/>
          <p:cNvSpPr>
            <a:spLocks/>
          </p:cNvSpPr>
          <p:nvPr/>
        </p:nvSpPr>
        <p:spPr bwMode="auto">
          <a:xfrm>
            <a:off x="1690688" y="3695700"/>
            <a:ext cx="101600" cy="50800"/>
          </a:xfrm>
          <a:custGeom>
            <a:avLst/>
            <a:gdLst>
              <a:gd name="T0" fmla="*/ 0 w 6"/>
              <a:gd name="T1" fmla="*/ 860213324 h 3"/>
              <a:gd name="T2" fmla="*/ 1720426649 w 6"/>
              <a:gd name="T3" fmla="*/ 286732174 h 3"/>
              <a:gd name="T4" fmla="*/ 0 w 6"/>
              <a:gd name="T5" fmla="*/ 0 h 3"/>
              <a:gd name="T6" fmla="*/ 0 w 6"/>
              <a:gd name="T7" fmla="*/ 286732174 h 3"/>
              <a:gd name="T8" fmla="*/ 0 w 6"/>
              <a:gd name="T9" fmla="*/ 860213324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61" name="Freeform 26"/>
          <p:cNvSpPr>
            <a:spLocks/>
          </p:cNvSpPr>
          <p:nvPr/>
        </p:nvSpPr>
        <p:spPr bwMode="auto">
          <a:xfrm>
            <a:off x="1690688" y="3695700"/>
            <a:ext cx="101600" cy="50800"/>
          </a:xfrm>
          <a:custGeom>
            <a:avLst/>
            <a:gdLst>
              <a:gd name="T0" fmla="*/ 0 w 64"/>
              <a:gd name="T1" fmla="*/ 80644986 h 32"/>
              <a:gd name="T2" fmla="*/ 161289973 w 64"/>
              <a:gd name="T3" fmla="*/ 25201557 h 32"/>
              <a:gd name="T4" fmla="*/ 0 w 64"/>
              <a:gd name="T5" fmla="*/ 0 h 32"/>
              <a:gd name="T6" fmla="*/ 0 w 64"/>
              <a:gd name="T7" fmla="*/ 25201557 h 32"/>
              <a:gd name="T8" fmla="*/ 0 w 64"/>
              <a:gd name="T9" fmla="*/ 80644986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0" y="32"/>
                </a:moveTo>
                <a:lnTo>
                  <a:pt x="64" y="10"/>
                </a:lnTo>
                <a:lnTo>
                  <a:pt x="0" y="0"/>
                </a:lnTo>
                <a:lnTo>
                  <a:pt x="0" y="10"/>
                </a:lnTo>
                <a:lnTo>
                  <a:pt x="0" y="3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62" name="Line 27"/>
          <p:cNvSpPr>
            <a:spLocks noChangeShapeType="1"/>
          </p:cNvSpPr>
          <p:nvPr/>
        </p:nvSpPr>
        <p:spPr bwMode="auto">
          <a:xfrm flipH="1">
            <a:off x="1554163" y="3711575"/>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63" name="Line 28"/>
          <p:cNvSpPr>
            <a:spLocks noChangeShapeType="1"/>
          </p:cNvSpPr>
          <p:nvPr/>
        </p:nvSpPr>
        <p:spPr bwMode="auto">
          <a:xfrm flipH="1">
            <a:off x="2524125" y="4273550"/>
            <a:ext cx="141287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64" name="Line 29"/>
          <p:cNvSpPr>
            <a:spLocks noChangeShapeType="1"/>
          </p:cNvSpPr>
          <p:nvPr/>
        </p:nvSpPr>
        <p:spPr bwMode="auto">
          <a:xfrm flipH="1">
            <a:off x="2524125" y="2827338"/>
            <a:ext cx="1412875"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65" name="Line 30"/>
          <p:cNvSpPr>
            <a:spLocks noChangeShapeType="1"/>
          </p:cNvSpPr>
          <p:nvPr/>
        </p:nvSpPr>
        <p:spPr bwMode="auto">
          <a:xfrm flipH="1">
            <a:off x="2524125" y="2128838"/>
            <a:ext cx="1412875"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66" name="Rectangle 31"/>
          <p:cNvSpPr>
            <a:spLocks noChangeArrowheads="1"/>
          </p:cNvSpPr>
          <p:nvPr/>
        </p:nvSpPr>
        <p:spPr bwMode="auto">
          <a:xfrm>
            <a:off x="3222625" y="4989513"/>
            <a:ext cx="3921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circuit</a:t>
            </a:r>
            <a:endParaRPr lang="en-CA" altLang="en-US" sz="2400" dirty="0">
              <a:latin typeface="Corbel" panose="020B0503020204020204" pitchFamily="34" charset="0"/>
            </a:endParaRPr>
          </a:p>
        </p:txBody>
      </p:sp>
      <p:sp>
        <p:nvSpPr>
          <p:cNvPr id="14367" name="Rectangle 32"/>
          <p:cNvSpPr>
            <a:spLocks noChangeArrowheads="1"/>
          </p:cNvSpPr>
          <p:nvPr/>
        </p:nvSpPr>
        <p:spPr bwMode="auto">
          <a:xfrm>
            <a:off x="2882900" y="4818063"/>
            <a:ext cx="1054100" cy="4603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368" name="Rectangle 33"/>
          <p:cNvSpPr>
            <a:spLocks noChangeArrowheads="1"/>
          </p:cNvSpPr>
          <p:nvPr/>
        </p:nvSpPr>
        <p:spPr bwMode="auto">
          <a:xfrm>
            <a:off x="3001963" y="4852988"/>
            <a:ext cx="8239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Sense / Write</a:t>
            </a:r>
            <a:endParaRPr lang="en-CA" altLang="en-US" sz="2400" dirty="0">
              <a:latin typeface="Corbel" panose="020B0503020204020204" pitchFamily="34" charset="0"/>
            </a:endParaRPr>
          </a:p>
        </p:txBody>
      </p:sp>
      <p:sp>
        <p:nvSpPr>
          <p:cNvPr id="14369" name="Line 34"/>
          <p:cNvSpPr>
            <a:spLocks noChangeShapeType="1"/>
          </p:cNvSpPr>
          <p:nvPr/>
        </p:nvSpPr>
        <p:spPr bwMode="auto">
          <a:xfrm flipV="1">
            <a:off x="3767138" y="1771650"/>
            <a:ext cx="1587"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70" name="Line 35"/>
          <p:cNvSpPr>
            <a:spLocks noChangeShapeType="1"/>
          </p:cNvSpPr>
          <p:nvPr/>
        </p:nvSpPr>
        <p:spPr bwMode="auto">
          <a:xfrm flipH="1">
            <a:off x="3579813" y="1771650"/>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71" name="Line 36"/>
          <p:cNvSpPr>
            <a:spLocks noChangeShapeType="1"/>
          </p:cNvSpPr>
          <p:nvPr/>
        </p:nvSpPr>
        <p:spPr bwMode="auto">
          <a:xfrm>
            <a:off x="3052763" y="1771650"/>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72" name="Rectangle 37"/>
          <p:cNvSpPr>
            <a:spLocks noChangeArrowheads="1"/>
          </p:cNvSpPr>
          <p:nvPr/>
        </p:nvSpPr>
        <p:spPr bwMode="auto">
          <a:xfrm>
            <a:off x="3240088" y="1601788"/>
            <a:ext cx="339725" cy="33972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373" name="Line 38"/>
          <p:cNvSpPr>
            <a:spLocks noChangeShapeType="1"/>
          </p:cNvSpPr>
          <p:nvPr/>
        </p:nvSpPr>
        <p:spPr bwMode="auto">
          <a:xfrm flipV="1">
            <a:off x="3409950" y="1941513"/>
            <a:ext cx="1588" cy="1873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74" name="Line 39"/>
          <p:cNvSpPr>
            <a:spLocks noChangeShapeType="1"/>
          </p:cNvSpPr>
          <p:nvPr/>
        </p:nvSpPr>
        <p:spPr bwMode="auto">
          <a:xfrm>
            <a:off x="3052763" y="2486025"/>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75" name="Line 40"/>
          <p:cNvSpPr>
            <a:spLocks noChangeShapeType="1"/>
          </p:cNvSpPr>
          <p:nvPr/>
        </p:nvSpPr>
        <p:spPr bwMode="auto">
          <a:xfrm flipV="1">
            <a:off x="3052763" y="1771650"/>
            <a:ext cx="1587"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76" name="Line 41"/>
          <p:cNvSpPr>
            <a:spLocks noChangeShapeType="1"/>
          </p:cNvSpPr>
          <p:nvPr/>
        </p:nvSpPr>
        <p:spPr bwMode="auto">
          <a:xfrm flipH="1">
            <a:off x="3579813" y="2486025"/>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77" name="Line 42"/>
          <p:cNvSpPr>
            <a:spLocks noChangeShapeType="1"/>
          </p:cNvSpPr>
          <p:nvPr/>
        </p:nvSpPr>
        <p:spPr bwMode="auto">
          <a:xfrm flipV="1">
            <a:off x="3409950" y="4103688"/>
            <a:ext cx="1588" cy="1698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78" name="Line 43"/>
          <p:cNvSpPr>
            <a:spLocks noChangeShapeType="1"/>
          </p:cNvSpPr>
          <p:nvPr/>
        </p:nvSpPr>
        <p:spPr bwMode="auto">
          <a:xfrm>
            <a:off x="3052763" y="3933825"/>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79" name="Line 44"/>
          <p:cNvSpPr>
            <a:spLocks noChangeShapeType="1"/>
          </p:cNvSpPr>
          <p:nvPr/>
        </p:nvSpPr>
        <p:spPr bwMode="auto">
          <a:xfrm flipH="1">
            <a:off x="3579813" y="3933825"/>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80" name="Freeform 45"/>
          <p:cNvSpPr>
            <a:spLocks/>
          </p:cNvSpPr>
          <p:nvPr/>
        </p:nvSpPr>
        <p:spPr bwMode="auto">
          <a:xfrm>
            <a:off x="3052763" y="4273550"/>
            <a:ext cx="187325" cy="544513"/>
          </a:xfrm>
          <a:custGeom>
            <a:avLst/>
            <a:gdLst>
              <a:gd name="T0" fmla="*/ 2147483647 w 11"/>
              <a:gd name="T1" fmla="*/ 2147483647 h 32"/>
              <a:gd name="T2" fmla="*/ 2147483647 w 11"/>
              <a:gd name="T3" fmla="*/ 2147483647 h 32"/>
              <a:gd name="T4" fmla="*/ 0 w 11"/>
              <a:gd name="T5" fmla="*/ 2147483647 h 32"/>
              <a:gd name="T6" fmla="*/ 0 w 11"/>
              <a:gd name="T7" fmla="*/ 0 h 32"/>
              <a:gd name="T8" fmla="*/ 0 60000 65536"/>
              <a:gd name="T9" fmla="*/ 0 60000 65536"/>
              <a:gd name="T10" fmla="*/ 0 60000 65536"/>
              <a:gd name="T11" fmla="*/ 0 60000 65536"/>
              <a:gd name="T12" fmla="*/ 0 w 11"/>
              <a:gd name="T13" fmla="*/ 0 h 32"/>
              <a:gd name="T14" fmla="*/ 11 w 11"/>
              <a:gd name="T15" fmla="*/ 32 h 32"/>
            </a:gdLst>
            <a:ahLst/>
            <a:cxnLst>
              <a:cxn ang="T8">
                <a:pos x="T0" y="T1"/>
              </a:cxn>
              <a:cxn ang="T9">
                <a:pos x="T2" y="T3"/>
              </a:cxn>
              <a:cxn ang="T10">
                <a:pos x="T4" y="T5"/>
              </a:cxn>
              <a:cxn ang="T11">
                <a:pos x="T6" y="T7"/>
              </a:cxn>
            </a:cxnLst>
            <a:rect l="T12" t="T13" r="T14" b="T15"/>
            <a:pathLst>
              <a:path w="11" h="32">
                <a:moveTo>
                  <a:pt x="11" y="32"/>
                </a:moveTo>
                <a:lnTo>
                  <a:pt x="11" y="16"/>
                </a:lnTo>
                <a:lnTo>
                  <a:pt x="0" y="16"/>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81" name="Freeform 46"/>
          <p:cNvSpPr>
            <a:spLocks/>
          </p:cNvSpPr>
          <p:nvPr/>
        </p:nvSpPr>
        <p:spPr bwMode="auto">
          <a:xfrm>
            <a:off x="3579813" y="4273550"/>
            <a:ext cx="187325" cy="544513"/>
          </a:xfrm>
          <a:custGeom>
            <a:avLst/>
            <a:gdLst>
              <a:gd name="T0" fmla="*/ 0 w 11"/>
              <a:gd name="T1" fmla="*/ 2147483647 h 32"/>
              <a:gd name="T2" fmla="*/ 0 w 11"/>
              <a:gd name="T3" fmla="*/ 2147483647 h 32"/>
              <a:gd name="T4" fmla="*/ 2147483647 w 11"/>
              <a:gd name="T5" fmla="*/ 2147483647 h 32"/>
              <a:gd name="T6" fmla="*/ 2147483647 w 11"/>
              <a:gd name="T7" fmla="*/ 0 h 32"/>
              <a:gd name="T8" fmla="*/ 0 60000 65536"/>
              <a:gd name="T9" fmla="*/ 0 60000 65536"/>
              <a:gd name="T10" fmla="*/ 0 60000 65536"/>
              <a:gd name="T11" fmla="*/ 0 60000 65536"/>
              <a:gd name="T12" fmla="*/ 0 w 11"/>
              <a:gd name="T13" fmla="*/ 0 h 32"/>
              <a:gd name="T14" fmla="*/ 11 w 11"/>
              <a:gd name="T15" fmla="*/ 32 h 32"/>
            </a:gdLst>
            <a:ahLst/>
            <a:cxnLst>
              <a:cxn ang="T8">
                <a:pos x="T0" y="T1"/>
              </a:cxn>
              <a:cxn ang="T9">
                <a:pos x="T2" y="T3"/>
              </a:cxn>
              <a:cxn ang="T10">
                <a:pos x="T4" y="T5"/>
              </a:cxn>
              <a:cxn ang="T11">
                <a:pos x="T6" y="T7"/>
              </a:cxn>
            </a:cxnLst>
            <a:rect l="T12" t="T13" r="T14" b="T15"/>
            <a:pathLst>
              <a:path w="11" h="32">
                <a:moveTo>
                  <a:pt x="0" y="32"/>
                </a:moveTo>
                <a:lnTo>
                  <a:pt x="0" y="16"/>
                </a:lnTo>
                <a:lnTo>
                  <a:pt x="11" y="16"/>
                </a:lnTo>
                <a:lnTo>
                  <a:pt x="11"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82" name="Freeform 47"/>
          <p:cNvSpPr>
            <a:spLocks/>
          </p:cNvSpPr>
          <p:nvPr/>
        </p:nvSpPr>
        <p:spPr bwMode="auto">
          <a:xfrm>
            <a:off x="3205163" y="5311775"/>
            <a:ext cx="34925" cy="103188"/>
          </a:xfrm>
          <a:custGeom>
            <a:avLst/>
            <a:gdLst>
              <a:gd name="T0" fmla="*/ 609877795 w 2"/>
              <a:gd name="T1" fmla="*/ 1774627197 h 6"/>
              <a:gd name="T2" fmla="*/ 304947629 w 2"/>
              <a:gd name="T3" fmla="*/ 0 h 6"/>
              <a:gd name="T4" fmla="*/ 0 w 2"/>
              <a:gd name="T5" fmla="*/ 1774627197 h 6"/>
              <a:gd name="T6" fmla="*/ 304947629 w 2"/>
              <a:gd name="T7" fmla="*/ 1774627197 h 6"/>
              <a:gd name="T8" fmla="*/ 609877795 w 2"/>
              <a:gd name="T9" fmla="*/ 1774627197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83" name="Freeform 48"/>
          <p:cNvSpPr>
            <a:spLocks/>
          </p:cNvSpPr>
          <p:nvPr/>
        </p:nvSpPr>
        <p:spPr bwMode="auto">
          <a:xfrm>
            <a:off x="3205163" y="5311775"/>
            <a:ext cx="34925" cy="103188"/>
          </a:xfrm>
          <a:custGeom>
            <a:avLst/>
            <a:gdLst>
              <a:gd name="T0" fmla="*/ 55443443 w 22"/>
              <a:gd name="T1" fmla="*/ 163811716 h 65"/>
              <a:gd name="T2" fmla="*/ 27722515 w 22"/>
              <a:gd name="T3" fmla="*/ 0 h 65"/>
              <a:gd name="T4" fmla="*/ 0 w 22"/>
              <a:gd name="T5" fmla="*/ 163811716 h 65"/>
              <a:gd name="T6" fmla="*/ 27722515 w 22"/>
              <a:gd name="T7" fmla="*/ 163811716 h 65"/>
              <a:gd name="T8" fmla="*/ 55443443 w 22"/>
              <a:gd name="T9" fmla="*/ 163811716 h 65"/>
              <a:gd name="T10" fmla="*/ 0 60000 65536"/>
              <a:gd name="T11" fmla="*/ 0 60000 65536"/>
              <a:gd name="T12" fmla="*/ 0 60000 65536"/>
              <a:gd name="T13" fmla="*/ 0 60000 65536"/>
              <a:gd name="T14" fmla="*/ 0 60000 65536"/>
              <a:gd name="T15" fmla="*/ 0 w 22"/>
              <a:gd name="T16" fmla="*/ 0 h 65"/>
              <a:gd name="T17" fmla="*/ 22 w 22"/>
              <a:gd name="T18" fmla="*/ 65 h 65"/>
            </a:gdLst>
            <a:ahLst/>
            <a:cxnLst>
              <a:cxn ang="T10">
                <a:pos x="T0" y="T1"/>
              </a:cxn>
              <a:cxn ang="T11">
                <a:pos x="T2" y="T3"/>
              </a:cxn>
              <a:cxn ang="T12">
                <a:pos x="T4" y="T5"/>
              </a:cxn>
              <a:cxn ang="T13">
                <a:pos x="T6" y="T7"/>
              </a:cxn>
              <a:cxn ang="T14">
                <a:pos x="T8" y="T9"/>
              </a:cxn>
            </a:cxnLst>
            <a:rect l="T15" t="T16" r="T17" b="T18"/>
            <a:pathLst>
              <a:path w="22" h="65">
                <a:moveTo>
                  <a:pt x="22" y="65"/>
                </a:moveTo>
                <a:lnTo>
                  <a:pt x="11" y="0"/>
                </a:lnTo>
                <a:lnTo>
                  <a:pt x="0" y="65"/>
                </a:lnTo>
                <a:lnTo>
                  <a:pt x="11" y="65"/>
                </a:lnTo>
                <a:lnTo>
                  <a:pt x="22" y="65"/>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84" name="Freeform 49"/>
          <p:cNvSpPr>
            <a:spLocks/>
          </p:cNvSpPr>
          <p:nvPr/>
        </p:nvSpPr>
        <p:spPr bwMode="auto">
          <a:xfrm>
            <a:off x="3222625" y="5278438"/>
            <a:ext cx="357188" cy="255587"/>
          </a:xfrm>
          <a:custGeom>
            <a:avLst/>
            <a:gdLst>
              <a:gd name="T0" fmla="*/ 0 w 21"/>
              <a:gd name="T1" fmla="*/ 2147483647 h 15"/>
              <a:gd name="T2" fmla="*/ 0 w 21"/>
              <a:gd name="T3" fmla="*/ 2147483647 h 15"/>
              <a:gd name="T4" fmla="*/ 2147483647 w 21"/>
              <a:gd name="T5" fmla="*/ 2147483647 h 15"/>
              <a:gd name="T6" fmla="*/ 2147483647 w 21"/>
              <a:gd name="T7" fmla="*/ 0 h 15"/>
              <a:gd name="T8" fmla="*/ 0 60000 65536"/>
              <a:gd name="T9" fmla="*/ 0 60000 65536"/>
              <a:gd name="T10" fmla="*/ 0 60000 65536"/>
              <a:gd name="T11" fmla="*/ 0 60000 65536"/>
              <a:gd name="T12" fmla="*/ 0 w 21"/>
              <a:gd name="T13" fmla="*/ 0 h 15"/>
              <a:gd name="T14" fmla="*/ 21 w 21"/>
              <a:gd name="T15" fmla="*/ 15 h 15"/>
            </a:gdLst>
            <a:ahLst/>
            <a:cxnLst>
              <a:cxn ang="T8">
                <a:pos x="T0" y="T1"/>
              </a:cxn>
              <a:cxn ang="T9">
                <a:pos x="T2" y="T3"/>
              </a:cxn>
              <a:cxn ang="T10">
                <a:pos x="T4" y="T5"/>
              </a:cxn>
              <a:cxn ang="T11">
                <a:pos x="T6" y="T7"/>
              </a:cxn>
            </a:cxnLst>
            <a:rect l="T12" t="T13" r="T14" b="T15"/>
            <a:pathLst>
              <a:path w="21" h="15">
                <a:moveTo>
                  <a:pt x="0" y="8"/>
                </a:moveTo>
                <a:lnTo>
                  <a:pt x="0" y="15"/>
                </a:lnTo>
                <a:lnTo>
                  <a:pt x="21" y="15"/>
                </a:lnTo>
                <a:lnTo>
                  <a:pt x="21"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85" name="Rectangle 50"/>
          <p:cNvSpPr>
            <a:spLocks noChangeArrowheads="1"/>
          </p:cNvSpPr>
          <p:nvPr/>
        </p:nvSpPr>
        <p:spPr bwMode="auto">
          <a:xfrm>
            <a:off x="1928813" y="2981325"/>
            <a:ext cx="498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Address</a:t>
            </a:r>
            <a:endParaRPr lang="en-CA" altLang="en-US" sz="2400" dirty="0">
              <a:latin typeface="Corbel" panose="020B0503020204020204" pitchFamily="34" charset="0"/>
            </a:endParaRPr>
          </a:p>
        </p:txBody>
      </p:sp>
      <p:sp>
        <p:nvSpPr>
          <p:cNvPr id="14386" name="Rectangle 51"/>
          <p:cNvSpPr>
            <a:spLocks noChangeArrowheads="1"/>
          </p:cNvSpPr>
          <p:nvPr/>
        </p:nvSpPr>
        <p:spPr bwMode="auto">
          <a:xfrm>
            <a:off x="1928813" y="3168650"/>
            <a:ext cx="4841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decoder</a:t>
            </a:r>
            <a:endParaRPr lang="en-CA" altLang="en-US" sz="2400" dirty="0">
              <a:latin typeface="Corbel" panose="020B0503020204020204" pitchFamily="34" charset="0"/>
            </a:endParaRPr>
          </a:p>
        </p:txBody>
      </p:sp>
      <p:sp>
        <p:nvSpPr>
          <p:cNvPr id="14387" name="Rectangle 52"/>
          <p:cNvSpPr>
            <a:spLocks noChangeArrowheads="1"/>
          </p:cNvSpPr>
          <p:nvPr/>
        </p:nvSpPr>
        <p:spPr bwMode="auto">
          <a:xfrm>
            <a:off x="1827213" y="1941513"/>
            <a:ext cx="696912" cy="2519362"/>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388" name="Rectangle 53"/>
          <p:cNvSpPr>
            <a:spLocks noChangeArrowheads="1"/>
          </p:cNvSpPr>
          <p:nvPr/>
        </p:nvSpPr>
        <p:spPr bwMode="auto">
          <a:xfrm>
            <a:off x="6423025" y="2368550"/>
            <a:ext cx="1682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FF</a:t>
            </a:r>
            <a:endParaRPr lang="en-CA" altLang="en-US" sz="2400" dirty="0">
              <a:latin typeface="Corbel" panose="020B0503020204020204" pitchFamily="34" charset="0"/>
            </a:endParaRPr>
          </a:p>
        </p:txBody>
      </p:sp>
      <p:sp>
        <p:nvSpPr>
          <p:cNvPr id="14389" name="Rectangle 54"/>
          <p:cNvSpPr>
            <a:spLocks noChangeArrowheads="1"/>
          </p:cNvSpPr>
          <p:nvPr/>
        </p:nvSpPr>
        <p:spPr bwMode="auto">
          <a:xfrm>
            <a:off x="7342188" y="5075238"/>
            <a:ext cx="1857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CS</a:t>
            </a:r>
            <a:endParaRPr lang="en-CA" altLang="en-US" sz="2400" dirty="0">
              <a:latin typeface="Corbel" panose="020B0503020204020204" pitchFamily="34" charset="0"/>
            </a:endParaRPr>
          </a:p>
        </p:txBody>
      </p:sp>
      <p:sp>
        <p:nvSpPr>
          <p:cNvPr id="14390" name="Freeform 55"/>
          <p:cNvSpPr>
            <a:spLocks/>
          </p:cNvSpPr>
          <p:nvPr/>
        </p:nvSpPr>
        <p:spPr bwMode="auto">
          <a:xfrm>
            <a:off x="7053263" y="5159375"/>
            <a:ext cx="101600" cy="33338"/>
          </a:xfrm>
          <a:custGeom>
            <a:avLst/>
            <a:gdLst>
              <a:gd name="T0" fmla="*/ 1720426649 w 6"/>
              <a:gd name="T1" fmla="*/ 0 h 2"/>
              <a:gd name="T2" fmla="*/ 0 w 6"/>
              <a:gd name="T3" fmla="*/ 277855559 h 2"/>
              <a:gd name="T4" fmla="*/ 1720426649 w 6"/>
              <a:gd name="T5" fmla="*/ 555711117 h 2"/>
              <a:gd name="T6" fmla="*/ 1720426649 w 6"/>
              <a:gd name="T7" fmla="*/ 277855559 h 2"/>
              <a:gd name="T8" fmla="*/ 1720426649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91" name="Freeform 56"/>
          <p:cNvSpPr>
            <a:spLocks/>
          </p:cNvSpPr>
          <p:nvPr/>
        </p:nvSpPr>
        <p:spPr bwMode="auto">
          <a:xfrm>
            <a:off x="7053263" y="5159375"/>
            <a:ext cx="101600" cy="33338"/>
          </a:xfrm>
          <a:custGeom>
            <a:avLst/>
            <a:gdLst>
              <a:gd name="T0" fmla="*/ 161289973 w 64"/>
              <a:gd name="T1" fmla="*/ 0 h 21"/>
              <a:gd name="T2" fmla="*/ 0 w 64"/>
              <a:gd name="T3" fmla="*/ 25201938 h 21"/>
              <a:gd name="T4" fmla="*/ 161289973 w 64"/>
              <a:gd name="T5" fmla="*/ 52924874 h 21"/>
              <a:gd name="T6" fmla="*/ 161289973 w 64"/>
              <a:gd name="T7" fmla="*/ 25201938 h 21"/>
              <a:gd name="T8" fmla="*/ 161289973 w 64"/>
              <a:gd name="T9" fmla="*/ 0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64" y="0"/>
                </a:moveTo>
                <a:lnTo>
                  <a:pt x="0" y="10"/>
                </a:lnTo>
                <a:lnTo>
                  <a:pt x="64" y="21"/>
                </a:lnTo>
                <a:lnTo>
                  <a:pt x="64" y="10"/>
                </a:lnTo>
                <a:lnTo>
                  <a:pt x="64"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92" name="Line 57"/>
          <p:cNvSpPr>
            <a:spLocks noChangeShapeType="1"/>
          </p:cNvSpPr>
          <p:nvPr/>
        </p:nvSpPr>
        <p:spPr bwMode="auto">
          <a:xfrm>
            <a:off x="7154863" y="5175250"/>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93" name="Freeform 58"/>
          <p:cNvSpPr>
            <a:spLocks/>
          </p:cNvSpPr>
          <p:nvPr/>
        </p:nvSpPr>
        <p:spPr bwMode="auto">
          <a:xfrm>
            <a:off x="7053263" y="4886325"/>
            <a:ext cx="101600" cy="50800"/>
          </a:xfrm>
          <a:custGeom>
            <a:avLst/>
            <a:gdLst>
              <a:gd name="T0" fmla="*/ 1720426649 w 6"/>
              <a:gd name="T1" fmla="*/ 0 h 3"/>
              <a:gd name="T2" fmla="*/ 0 w 6"/>
              <a:gd name="T3" fmla="*/ 573481282 h 3"/>
              <a:gd name="T4" fmla="*/ 1720426649 w 6"/>
              <a:gd name="T5" fmla="*/ 860213324 h 3"/>
              <a:gd name="T6" fmla="*/ 1720426649 w 6"/>
              <a:gd name="T7" fmla="*/ 573481282 h 3"/>
              <a:gd name="T8" fmla="*/ 1720426649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94" name="Freeform 59"/>
          <p:cNvSpPr>
            <a:spLocks/>
          </p:cNvSpPr>
          <p:nvPr/>
        </p:nvSpPr>
        <p:spPr bwMode="auto">
          <a:xfrm>
            <a:off x="7053263" y="4886325"/>
            <a:ext cx="101600" cy="50800"/>
          </a:xfrm>
          <a:custGeom>
            <a:avLst/>
            <a:gdLst>
              <a:gd name="T0" fmla="*/ 161289973 w 64"/>
              <a:gd name="T1" fmla="*/ 0 h 32"/>
              <a:gd name="T2" fmla="*/ 0 w 64"/>
              <a:gd name="T3" fmla="*/ 55443436 h 32"/>
              <a:gd name="T4" fmla="*/ 161289973 w 64"/>
              <a:gd name="T5" fmla="*/ 80644986 h 32"/>
              <a:gd name="T6" fmla="*/ 161289973 w 64"/>
              <a:gd name="T7" fmla="*/ 55443436 h 32"/>
              <a:gd name="T8" fmla="*/ 161289973 w 64"/>
              <a:gd name="T9" fmla="*/ 0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64" y="0"/>
                </a:moveTo>
                <a:lnTo>
                  <a:pt x="0" y="22"/>
                </a:lnTo>
                <a:lnTo>
                  <a:pt x="64" y="32"/>
                </a:lnTo>
                <a:lnTo>
                  <a:pt x="64" y="22"/>
                </a:lnTo>
                <a:lnTo>
                  <a:pt x="64"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95" name="Line 60"/>
          <p:cNvSpPr>
            <a:spLocks noChangeShapeType="1"/>
          </p:cNvSpPr>
          <p:nvPr/>
        </p:nvSpPr>
        <p:spPr bwMode="auto">
          <a:xfrm>
            <a:off x="7154863" y="4921250"/>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396" name="Rectangle 61"/>
          <p:cNvSpPr>
            <a:spLocks noChangeArrowheads="1"/>
          </p:cNvSpPr>
          <p:nvPr/>
        </p:nvSpPr>
        <p:spPr bwMode="auto">
          <a:xfrm>
            <a:off x="7308850" y="3151188"/>
            <a:ext cx="2809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cells</a:t>
            </a:r>
            <a:endParaRPr lang="en-CA" altLang="en-US" sz="2400" dirty="0">
              <a:latin typeface="Corbel" panose="020B0503020204020204" pitchFamily="34" charset="0"/>
            </a:endParaRPr>
          </a:p>
        </p:txBody>
      </p:sp>
      <p:sp>
        <p:nvSpPr>
          <p:cNvPr id="14397" name="Rectangle 62"/>
          <p:cNvSpPr>
            <a:spLocks noChangeArrowheads="1"/>
          </p:cNvSpPr>
          <p:nvPr/>
        </p:nvSpPr>
        <p:spPr bwMode="auto">
          <a:xfrm>
            <a:off x="7189788" y="3014663"/>
            <a:ext cx="5254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Memory</a:t>
            </a:r>
            <a:endParaRPr lang="en-CA" altLang="en-US" sz="2400" dirty="0">
              <a:latin typeface="Corbel" panose="020B0503020204020204" pitchFamily="34" charset="0"/>
            </a:endParaRPr>
          </a:p>
        </p:txBody>
      </p:sp>
      <p:sp>
        <p:nvSpPr>
          <p:cNvPr id="14398" name="Freeform 63"/>
          <p:cNvSpPr>
            <a:spLocks/>
          </p:cNvSpPr>
          <p:nvPr/>
        </p:nvSpPr>
        <p:spPr bwMode="auto">
          <a:xfrm>
            <a:off x="6286500" y="5311775"/>
            <a:ext cx="50800" cy="103188"/>
          </a:xfrm>
          <a:custGeom>
            <a:avLst/>
            <a:gdLst>
              <a:gd name="T0" fmla="*/ 860213324 w 3"/>
              <a:gd name="T1" fmla="*/ 1774627197 h 6"/>
              <a:gd name="T2" fmla="*/ 286732174 w 3"/>
              <a:gd name="T3" fmla="*/ 0 h 6"/>
              <a:gd name="T4" fmla="*/ 0 w 3"/>
              <a:gd name="T5" fmla="*/ 1774627197 h 6"/>
              <a:gd name="T6" fmla="*/ 286732174 w 3"/>
              <a:gd name="T7" fmla="*/ 1774627197 h 6"/>
              <a:gd name="T8" fmla="*/ 860213324 w 3"/>
              <a:gd name="T9" fmla="*/ 1774627197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99" name="Freeform 64"/>
          <p:cNvSpPr>
            <a:spLocks/>
          </p:cNvSpPr>
          <p:nvPr/>
        </p:nvSpPr>
        <p:spPr bwMode="auto">
          <a:xfrm>
            <a:off x="6286500" y="5311775"/>
            <a:ext cx="50800" cy="103188"/>
          </a:xfrm>
          <a:custGeom>
            <a:avLst/>
            <a:gdLst>
              <a:gd name="T0" fmla="*/ 80644986 w 32"/>
              <a:gd name="T1" fmla="*/ 163811716 h 65"/>
              <a:gd name="T2" fmla="*/ 27720924 w 32"/>
              <a:gd name="T3" fmla="*/ 0 h 65"/>
              <a:gd name="T4" fmla="*/ 0 w 32"/>
              <a:gd name="T5" fmla="*/ 163811716 h 65"/>
              <a:gd name="T6" fmla="*/ 27720924 w 32"/>
              <a:gd name="T7" fmla="*/ 163811716 h 65"/>
              <a:gd name="T8" fmla="*/ 80644986 w 32"/>
              <a:gd name="T9" fmla="*/ 163811716 h 65"/>
              <a:gd name="T10" fmla="*/ 0 60000 65536"/>
              <a:gd name="T11" fmla="*/ 0 60000 65536"/>
              <a:gd name="T12" fmla="*/ 0 60000 65536"/>
              <a:gd name="T13" fmla="*/ 0 60000 65536"/>
              <a:gd name="T14" fmla="*/ 0 60000 65536"/>
              <a:gd name="T15" fmla="*/ 0 w 32"/>
              <a:gd name="T16" fmla="*/ 0 h 65"/>
              <a:gd name="T17" fmla="*/ 32 w 32"/>
              <a:gd name="T18" fmla="*/ 65 h 65"/>
            </a:gdLst>
            <a:ahLst/>
            <a:cxnLst>
              <a:cxn ang="T10">
                <a:pos x="T0" y="T1"/>
              </a:cxn>
              <a:cxn ang="T11">
                <a:pos x="T2" y="T3"/>
              </a:cxn>
              <a:cxn ang="T12">
                <a:pos x="T4" y="T5"/>
              </a:cxn>
              <a:cxn ang="T13">
                <a:pos x="T6" y="T7"/>
              </a:cxn>
              <a:cxn ang="T14">
                <a:pos x="T8" y="T9"/>
              </a:cxn>
            </a:cxnLst>
            <a:rect l="T15" t="T16" r="T17" b="T18"/>
            <a:pathLst>
              <a:path w="32" h="65">
                <a:moveTo>
                  <a:pt x="32" y="65"/>
                </a:moveTo>
                <a:lnTo>
                  <a:pt x="11" y="0"/>
                </a:lnTo>
                <a:lnTo>
                  <a:pt x="0" y="65"/>
                </a:lnTo>
                <a:lnTo>
                  <a:pt x="11" y="65"/>
                </a:lnTo>
                <a:lnTo>
                  <a:pt x="32" y="65"/>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00" name="Freeform 65"/>
          <p:cNvSpPr>
            <a:spLocks/>
          </p:cNvSpPr>
          <p:nvPr/>
        </p:nvSpPr>
        <p:spPr bwMode="auto">
          <a:xfrm>
            <a:off x="6303963" y="5278438"/>
            <a:ext cx="357187" cy="255587"/>
          </a:xfrm>
          <a:custGeom>
            <a:avLst/>
            <a:gdLst>
              <a:gd name="T0" fmla="*/ 0 w 21"/>
              <a:gd name="T1" fmla="*/ 2147483647 h 15"/>
              <a:gd name="T2" fmla="*/ 0 w 21"/>
              <a:gd name="T3" fmla="*/ 2147483647 h 15"/>
              <a:gd name="T4" fmla="*/ 2147483647 w 21"/>
              <a:gd name="T5" fmla="*/ 2147483647 h 15"/>
              <a:gd name="T6" fmla="*/ 2147483647 w 21"/>
              <a:gd name="T7" fmla="*/ 0 h 15"/>
              <a:gd name="T8" fmla="*/ 0 60000 65536"/>
              <a:gd name="T9" fmla="*/ 0 60000 65536"/>
              <a:gd name="T10" fmla="*/ 0 60000 65536"/>
              <a:gd name="T11" fmla="*/ 0 60000 65536"/>
              <a:gd name="T12" fmla="*/ 0 w 21"/>
              <a:gd name="T13" fmla="*/ 0 h 15"/>
              <a:gd name="T14" fmla="*/ 21 w 21"/>
              <a:gd name="T15" fmla="*/ 15 h 15"/>
            </a:gdLst>
            <a:ahLst/>
            <a:cxnLst>
              <a:cxn ang="T8">
                <a:pos x="T0" y="T1"/>
              </a:cxn>
              <a:cxn ang="T9">
                <a:pos x="T2" y="T3"/>
              </a:cxn>
              <a:cxn ang="T10">
                <a:pos x="T4" y="T5"/>
              </a:cxn>
              <a:cxn ang="T11">
                <a:pos x="T6" y="T7"/>
              </a:cxn>
            </a:cxnLst>
            <a:rect l="T12" t="T13" r="T14" b="T15"/>
            <a:pathLst>
              <a:path w="21" h="15">
                <a:moveTo>
                  <a:pt x="0" y="8"/>
                </a:moveTo>
                <a:lnTo>
                  <a:pt x="0" y="15"/>
                </a:lnTo>
                <a:lnTo>
                  <a:pt x="21" y="15"/>
                </a:lnTo>
                <a:lnTo>
                  <a:pt x="21"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01" name="Freeform 66"/>
          <p:cNvSpPr>
            <a:spLocks/>
          </p:cNvSpPr>
          <p:nvPr/>
        </p:nvSpPr>
        <p:spPr bwMode="auto">
          <a:xfrm>
            <a:off x="4873625" y="5311775"/>
            <a:ext cx="50800" cy="103188"/>
          </a:xfrm>
          <a:custGeom>
            <a:avLst/>
            <a:gdLst>
              <a:gd name="T0" fmla="*/ 860213324 w 3"/>
              <a:gd name="T1" fmla="*/ 1774627197 h 6"/>
              <a:gd name="T2" fmla="*/ 573481282 w 3"/>
              <a:gd name="T3" fmla="*/ 0 h 6"/>
              <a:gd name="T4" fmla="*/ 0 w 3"/>
              <a:gd name="T5" fmla="*/ 1774627197 h 6"/>
              <a:gd name="T6" fmla="*/ 573481282 w 3"/>
              <a:gd name="T7" fmla="*/ 1774627197 h 6"/>
              <a:gd name="T8" fmla="*/ 860213324 w 3"/>
              <a:gd name="T9" fmla="*/ 1774627197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2" y="0"/>
                </a:lnTo>
                <a:lnTo>
                  <a:pt x="0" y="6"/>
                </a:lnTo>
                <a:lnTo>
                  <a:pt x="2" y="6"/>
                </a:lnTo>
                <a:lnTo>
                  <a:pt x="3" y="6"/>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02" name="Freeform 67"/>
          <p:cNvSpPr>
            <a:spLocks/>
          </p:cNvSpPr>
          <p:nvPr/>
        </p:nvSpPr>
        <p:spPr bwMode="auto">
          <a:xfrm>
            <a:off x="4873625" y="5311775"/>
            <a:ext cx="50800" cy="103188"/>
          </a:xfrm>
          <a:custGeom>
            <a:avLst/>
            <a:gdLst>
              <a:gd name="T0" fmla="*/ 80644986 w 32"/>
              <a:gd name="T1" fmla="*/ 163811716 h 65"/>
              <a:gd name="T2" fmla="*/ 55443436 w 32"/>
              <a:gd name="T3" fmla="*/ 0 h 65"/>
              <a:gd name="T4" fmla="*/ 0 w 32"/>
              <a:gd name="T5" fmla="*/ 163811716 h 65"/>
              <a:gd name="T6" fmla="*/ 55443436 w 32"/>
              <a:gd name="T7" fmla="*/ 163811716 h 65"/>
              <a:gd name="T8" fmla="*/ 80644986 w 32"/>
              <a:gd name="T9" fmla="*/ 163811716 h 65"/>
              <a:gd name="T10" fmla="*/ 0 60000 65536"/>
              <a:gd name="T11" fmla="*/ 0 60000 65536"/>
              <a:gd name="T12" fmla="*/ 0 60000 65536"/>
              <a:gd name="T13" fmla="*/ 0 60000 65536"/>
              <a:gd name="T14" fmla="*/ 0 60000 65536"/>
              <a:gd name="T15" fmla="*/ 0 w 32"/>
              <a:gd name="T16" fmla="*/ 0 h 65"/>
              <a:gd name="T17" fmla="*/ 32 w 32"/>
              <a:gd name="T18" fmla="*/ 65 h 65"/>
            </a:gdLst>
            <a:ahLst/>
            <a:cxnLst>
              <a:cxn ang="T10">
                <a:pos x="T0" y="T1"/>
              </a:cxn>
              <a:cxn ang="T11">
                <a:pos x="T2" y="T3"/>
              </a:cxn>
              <a:cxn ang="T12">
                <a:pos x="T4" y="T5"/>
              </a:cxn>
              <a:cxn ang="T13">
                <a:pos x="T6" y="T7"/>
              </a:cxn>
              <a:cxn ang="T14">
                <a:pos x="T8" y="T9"/>
              </a:cxn>
            </a:cxnLst>
            <a:rect l="T15" t="T16" r="T17" b="T18"/>
            <a:pathLst>
              <a:path w="32" h="65">
                <a:moveTo>
                  <a:pt x="32" y="65"/>
                </a:moveTo>
                <a:lnTo>
                  <a:pt x="22" y="0"/>
                </a:lnTo>
                <a:lnTo>
                  <a:pt x="0" y="65"/>
                </a:lnTo>
                <a:lnTo>
                  <a:pt x="22" y="65"/>
                </a:lnTo>
                <a:lnTo>
                  <a:pt x="32" y="65"/>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03" name="Freeform 68"/>
          <p:cNvSpPr>
            <a:spLocks/>
          </p:cNvSpPr>
          <p:nvPr/>
        </p:nvSpPr>
        <p:spPr bwMode="auto">
          <a:xfrm>
            <a:off x="4908550" y="5278438"/>
            <a:ext cx="339725" cy="255587"/>
          </a:xfrm>
          <a:custGeom>
            <a:avLst/>
            <a:gdLst>
              <a:gd name="T0" fmla="*/ 0 w 20"/>
              <a:gd name="T1" fmla="*/ 2147483647 h 15"/>
              <a:gd name="T2" fmla="*/ 0 w 20"/>
              <a:gd name="T3" fmla="*/ 2147483647 h 15"/>
              <a:gd name="T4" fmla="*/ 2147483647 w 20"/>
              <a:gd name="T5" fmla="*/ 2147483647 h 15"/>
              <a:gd name="T6" fmla="*/ 2147483647 w 20"/>
              <a:gd name="T7" fmla="*/ 0 h 15"/>
              <a:gd name="T8" fmla="*/ 0 60000 65536"/>
              <a:gd name="T9" fmla="*/ 0 60000 65536"/>
              <a:gd name="T10" fmla="*/ 0 60000 65536"/>
              <a:gd name="T11" fmla="*/ 0 60000 65536"/>
              <a:gd name="T12" fmla="*/ 0 w 20"/>
              <a:gd name="T13" fmla="*/ 0 h 15"/>
              <a:gd name="T14" fmla="*/ 20 w 20"/>
              <a:gd name="T15" fmla="*/ 15 h 15"/>
            </a:gdLst>
            <a:ahLst/>
            <a:cxnLst>
              <a:cxn ang="T8">
                <a:pos x="T0" y="T1"/>
              </a:cxn>
              <a:cxn ang="T9">
                <a:pos x="T2" y="T3"/>
              </a:cxn>
              <a:cxn ang="T10">
                <a:pos x="T4" y="T5"/>
              </a:cxn>
              <a:cxn ang="T11">
                <a:pos x="T6" y="T7"/>
              </a:cxn>
            </a:cxnLst>
            <a:rect l="T12" t="T13" r="T14" b="T15"/>
            <a:pathLst>
              <a:path w="20" h="15">
                <a:moveTo>
                  <a:pt x="0" y="8"/>
                </a:moveTo>
                <a:lnTo>
                  <a:pt x="0" y="15"/>
                </a:lnTo>
                <a:lnTo>
                  <a:pt x="20" y="15"/>
                </a:lnTo>
                <a:lnTo>
                  <a:pt x="2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04" name="Line 69"/>
          <p:cNvSpPr>
            <a:spLocks noChangeShapeType="1"/>
          </p:cNvSpPr>
          <p:nvPr/>
        </p:nvSpPr>
        <p:spPr bwMode="auto">
          <a:xfrm>
            <a:off x="6149975" y="2486025"/>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05" name="Line 70"/>
          <p:cNvSpPr>
            <a:spLocks noChangeShapeType="1"/>
          </p:cNvSpPr>
          <p:nvPr/>
        </p:nvSpPr>
        <p:spPr bwMode="auto">
          <a:xfrm flipV="1">
            <a:off x="5095875" y="4103688"/>
            <a:ext cx="1588" cy="1698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06" name="Line 71"/>
          <p:cNvSpPr>
            <a:spLocks noChangeShapeType="1"/>
          </p:cNvSpPr>
          <p:nvPr/>
        </p:nvSpPr>
        <p:spPr bwMode="auto">
          <a:xfrm flipV="1">
            <a:off x="5095875" y="4103688"/>
            <a:ext cx="1588" cy="1698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07" name="Line 72"/>
          <p:cNvSpPr>
            <a:spLocks noChangeShapeType="1"/>
          </p:cNvSpPr>
          <p:nvPr/>
        </p:nvSpPr>
        <p:spPr bwMode="auto">
          <a:xfrm>
            <a:off x="4737100" y="1771650"/>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08" name="Line 73"/>
          <p:cNvSpPr>
            <a:spLocks noChangeShapeType="1"/>
          </p:cNvSpPr>
          <p:nvPr/>
        </p:nvSpPr>
        <p:spPr bwMode="auto">
          <a:xfrm flipH="1">
            <a:off x="5265738" y="2486025"/>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09" name="Line 74"/>
          <p:cNvSpPr>
            <a:spLocks noChangeShapeType="1"/>
          </p:cNvSpPr>
          <p:nvPr/>
        </p:nvSpPr>
        <p:spPr bwMode="auto">
          <a:xfrm>
            <a:off x="4737100" y="2486025"/>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10" name="Line 75"/>
          <p:cNvSpPr>
            <a:spLocks noChangeShapeType="1"/>
          </p:cNvSpPr>
          <p:nvPr/>
        </p:nvSpPr>
        <p:spPr bwMode="auto">
          <a:xfrm flipV="1">
            <a:off x="5095875" y="2657475"/>
            <a:ext cx="1588" cy="1698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11" name="Line 76"/>
          <p:cNvSpPr>
            <a:spLocks noChangeShapeType="1"/>
          </p:cNvSpPr>
          <p:nvPr/>
        </p:nvSpPr>
        <p:spPr bwMode="auto">
          <a:xfrm>
            <a:off x="6149975" y="3933825"/>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12" name="Line 77"/>
          <p:cNvSpPr>
            <a:spLocks noChangeShapeType="1"/>
          </p:cNvSpPr>
          <p:nvPr/>
        </p:nvSpPr>
        <p:spPr bwMode="auto">
          <a:xfrm flipH="1">
            <a:off x="6678613" y="1771650"/>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13" name="Line 78"/>
          <p:cNvSpPr>
            <a:spLocks noChangeShapeType="1"/>
          </p:cNvSpPr>
          <p:nvPr/>
        </p:nvSpPr>
        <p:spPr bwMode="auto">
          <a:xfrm flipV="1">
            <a:off x="6149975" y="1771650"/>
            <a:ext cx="1588"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14" name="Line 79"/>
          <p:cNvSpPr>
            <a:spLocks noChangeShapeType="1"/>
          </p:cNvSpPr>
          <p:nvPr/>
        </p:nvSpPr>
        <p:spPr bwMode="auto">
          <a:xfrm flipV="1">
            <a:off x="5095875" y="1941513"/>
            <a:ext cx="1588" cy="1873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15" name="Line 80"/>
          <p:cNvSpPr>
            <a:spLocks noChangeShapeType="1"/>
          </p:cNvSpPr>
          <p:nvPr/>
        </p:nvSpPr>
        <p:spPr bwMode="auto">
          <a:xfrm flipV="1">
            <a:off x="4737100" y="1771650"/>
            <a:ext cx="1588"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16" name="Line 81"/>
          <p:cNvSpPr>
            <a:spLocks noChangeShapeType="1"/>
          </p:cNvSpPr>
          <p:nvPr/>
        </p:nvSpPr>
        <p:spPr bwMode="auto">
          <a:xfrm>
            <a:off x="4737100" y="1771650"/>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17" name="Rectangle 82"/>
          <p:cNvSpPr>
            <a:spLocks noChangeArrowheads="1"/>
          </p:cNvSpPr>
          <p:nvPr/>
        </p:nvSpPr>
        <p:spPr bwMode="auto">
          <a:xfrm>
            <a:off x="4908550" y="1601788"/>
            <a:ext cx="357188" cy="33972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418" name="Rectangle 83"/>
          <p:cNvSpPr>
            <a:spLocks noChangeArrowheads="1"/>
          </p:cNvSpPr>
          <p:nvPr/>
        </p:nvSpPr>
        <p:spPr bwMode="auto">
          <a:xfrm>
            <a:off x="4908550" y="1601788"/>
            <a:ext cx="357188" cy="33972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419" name="Rectangle 84"/>
          <p:cNvSpPr>
            <a:spLocks noChangeArrowheads="1"/>
          </p:cNvSpPr>
          <p:nvPr/>
        </p:nvSpPr>
        <p:spPr bwMode="auto">
          <a:xfrm>
            <a:off x="4908550" y="2298700"/>
            <a:ext cx="357188" cy="3587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420" name="Line 85"/>
          <p:cNvSpPr>
            <a:spLocks noChangeShapeType="1"/>
          </p:cNvSpPr>
          <p:nvPr/>
        </p:nvSpPr>
        <p:spPr bwMode="auto">
          <a:xfrm flipH="1">
            <a:off x="6678613" y="2486025"/>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21" name="Line 86"/>
          <p:cNvSpPr>
            <a:spLocks noChangeShapeType="1"/>
          </p:cNvSpPr>
          <p:nvPr/>
        </p:nvSpPr>
        <p:spPr bwMode="auto">
          <a:xfrm>
            <a:off x="4737100" y="3933825"/>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22" name="Line 87"/>
          <p:cNvSpPr>
            <a:spLocks noChangeShapeType="1"/>
          </p:cNvSpPr>
          <p:nvPr/>
        </p:nvSpPr>
        <p:spPr bwMode="auto">
          <a:xfrm flipH="1">
            <a:off x="5265738" y="3933825"/>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23" name="Rectangle 88"/>
          <p:cNvSpPr>
            <a:spLocks noChangeArrowheads="1"/>
          </p:cNvSpPr>
          <p:nvPr/>
        </p:nvSpPr>
        <p:spPr bwMode="auto">
          <a:xfrm>
            <a:off x="6321425" y="1601788"/>
            <a:ext cx="357188" cy="33972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424" name="Line 89"/>
          <p:cNvSpPr>
            <a:spLocks noChangeShapeType="1"/>
          </p:cNvSpPr>
          <p:nvPr/>
        </p:nvSpPr>
        <p:spPr bwMode="auto">
          <a:xfrm flipV="1">
            <a:off x="6848475" y="1771650"/>
            <a:ext cx="1588"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25" name="Freeform 90"/>
          <p:cNvSpPr>
            <a:spLocks/>
          </p:cNvSpPr>
          <p:nvPr/>
        </p:nvSpPr>
        <p:spPr bwMode="auto">
          <a:xfrm>
            <a:off x="4737100" y="4273550"/>
            <a:ext cx="171450" cy="544513"/>
          </a:xfrm>
          <a:custGeom>
            <a:avLst/>
            <a:gdLst>
              <a:gd name="T0" fmla="*/ 2147483647 w 10"/>
              <a:gd name="T1" fmla="*/ 2147483647 h 32"/>
              <a:gd name="T2" fmla="*/ 2147483647 w 10"/>
              <a:gd name="T3" fmla="*/ 2147483647 h 32"/>
              <a:gd name="T4" fmla="*/ 0 w 10"/>
              <a:gd name="T5" fmla="*/ 2147483647 h 32"/>
              <a:gd name="T6" fmla="*/ 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10" y="32"/>
                </a:moveTo>
                <a:lnTo>
                  <a:pt x="10" y="16"/>
                </a:lnTo>
                <a:lnTo>
                  <a:pt x="0" y="16"/>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26" name="Rectangle 91"/>
          <p:cNvSpPr>
            <a:spLocks noChangeArrowheads="1"/>
          </p:cNvSpPr>
          <p:nvPr/>
        </p:nvSpPr>
        <p:spPr bwMode="auto">
          <a:xfrm>
            <a:off x="4891088" y="4989513"/>
            <a:ext cx="3921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circuit</a:t>
            </a:r>
            <a:endParaRPr lang="en-CA" altLang="en-US" sz="2400" dirty="0">
              <a:latin typeface="Corbel" panose="020B0503020204020204" pitchFamily="34" charset="0"/>
            </a:endParaRPr>
          </a:p>
        </p:txBody>
      </p:sp>
      <p:sp>
        <p:nvSpPr>
          <p:cNvPr id="14427" name="Rectangle 92"/>
          <p:cNvSpPr>
            <a:spLocks noChangeArrowheads="1"/>
          </p:cNvSpPr>
          <p:nvPr/>
        </p:nvSpPr>
        <p:spPr bwMode="auto">
          <a:xfrm>
            <a:off x="4567238" y="4818063"/>
            <a:ext cx="1055687" cy="4603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428" name="Rectangle 93"/>
          <p:cNvSpPr>
            <a:spLocks noChangeArrowheads="1"/>
          </p:cNvSpPr>
          <p:nvPr/>
        </p:nvSpPr>
        <p:spPr bwMode="auto">
          <a:xfrm>
            <a:off x="4670425" y="4852988"/>
            <a:ext cx="8239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Sense / Write</a:t>
            </a:r>
            <a:endParaRPr lang="en-CA" altLang="en-US" sz="2400" dirty="0">
              <a:latin typeface="Corbel" panose="020B0503020204020204" pitchFamily="34" charset="0"/>
            </a:endParaRPr>
          </a:p>
        </p:txBody>
      </p:sp>
      <p:sp>
        <p:nvSpPr>
          <p:cNvPr id="14429" name="Freeform 94"/>
          <p:cNvSpPr>
            <a:spLocks/>
          </p:cNvSpPr>
          <p:nvPr/>
        </p:nvSpPr>
        <p:spPr bwMode="auto">
          <a:xfrm>
            <a:off x="5265738" y="4273550"/>
            <a:ext cx="169862" cy="544513"/>
          </a:xfrm>
          <a:custGeom>
            <a:avLst/>
            <a:gdLst>
              <a:gd name="T0" fmla="*/ 0 w 10"/>
              <a:gd name="T1" fmla="*/ 2147483647 h 32"/>
              <a:gd name="T2" fmla="*/ 0 w 10"/>
              <a:gd name="T3" fmla="*/ 2147483647 h 32"/>
              <a:gd name="T4" fmla="*/ 2147483647 w 10"/>
              <a:gd name="T5" fmla="*/ 2147483647 h 32"/>
              <a:gd name="T6" fmla="*/ 2147483647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0" y="32"/>
                </a:moveTo>
                <a:lnTo>
                  <a:pt x="0" y="16"/>
                </a:lnTo>
                <a:lnTo>
                  <a:pt x="10" y="16"/>
                </a:lnTo>
                <a:lnTo>
                  <a:pt x="1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30" name="Freeform 95"/>
          <p:cNvSpPr>
            <a:spLocks/>
          </p:cNvSpPr>
          <p:nvPr/>
        </p:nvSpPr>
        <p:spPr bwMode="auto">
          <a:xfrm>
            <a:off x="6149975" y="4273550"/>
            <a:ext cx="171450" cy="544513"/>
          </a:xfrm>
          <a:custGeom>
            <a:avLst/>
            <a:gdLst>
              <a:gd name="T0" fmla="*/ 2147483647 w 10"/>
              <a:gd name="T1" fmla="*/ 2147483647 h 32"/>
              <a:gd name="T2" fmla="*/ 2147483647 w 10"/>
              <a:gd name="T3" fmla="*/ 2147483647 h 32"/>
              <a:gd name="T4" fmla="*/ 0 w 10"/>
              <a:gd name="T5" fmla="*/ 2147483647 h 32"/>
              <a:gd name="T6" fmla="*/ 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10" y="32"/>
                </a:moveTo>
                <a:lnTo>
                  <a:pt x="10" y="16"/>
                </a:lnTo>
                <a:lnTo>
                  <a:pt x="0" y="16"/>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31" name="Freeform 96"/>
          <p:cNvSpPr>
            <a:spLocks/>
          </p:cNvSpPr>
          <p:nvPr/>
        </p:nvSpPr>
        <p:spPr bwMode="auto">
          <a:xfrm>
            <a:off x="6678613" y="4273550"/>
            <a:ext cx="169862" cy="544513"/>
          </a:xfrm>
          <a:custGeom>
            <a:avLst/>
            <a:gdLst>
              <a:gd name="T0" fmla="*/ 0 w 10"/>
              <a:gd name="T1" fmla="*/ 2147483647 h 32"/>
              <a:gd name="T2" fmla="*/ 0 w 10"/>
              <a:gd name="T3" fmla="*/ 2147483647 h 32"/>
              <a:gd name="T4" fmla="*/ 2147483647 w 10"/>
              <a:gd name="T5" fmla="*/ 2147483647 h 32"/>
              <a:gd name="T6" fmla="*/ 2147483647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0" y="32"/>
                </a:moveTo>
                <a:lnTo>
                  <a:pt x="0" y="16"/>
                </a:lnTo>
                <a:lnTo>
                  <a:pt x="10" y="16"/>
                </a:lnTo>
                <a:lnTo>
                  <a:pt x="1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32" name="Rectangle 97"/>
          <p:cNvSpPr>
            <a:spLocks noChangeArrowheads="1"/>
          </p:cNvSpPr>
          <p:nvPr/>
        </p:nvSpPr>
        <p:spPr bwMode="auto">
          <a:xfrm>
            <a:off x="6083300" y="4852988"/>
            <a:ext cx="8239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Sense / Write</a:t>
            </a:r>
            <a:endParaRPr lang="en-CA" altLang="en-US" sz="2400" dirty="0">
              <a:latin typeface="Corbel" panose="020B0503020204020204" pitchFamily="34" charset="0"/>
            </a:endParaRPr>
          </a:p>
        </p:txBody>
      </p:sp>
      <p:sp>
        <p:nvSpPr>
          <p:cNvPr id="14433" name="Rectangle 98"/>
          <p:cNvSpPr>
            <a:spLocks noChangeArrowheads="1"/>
          </p:cNvSpPr>
          <p:nvPr/>
        </p:nvSpPr>
        <p:spPr bwMode="auto">
          <a:xfrm>
            <a:off x="5962650" y="4818063"/>
            <a:ext cx="1073150" cy="4603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434" name="Rectangle 99"/>
          <p:cNvSpPr>
            <a:spLocks noChangeArrowheads="1"/>
          </p:cNvSpPr>
          <p:nvPr/>
        </p:nvSpPr>
        <p:spPr bwMode="auto">
          <a:xfrm>
            <a:off x="6303963" y="4989513"/>
            <a:ext cx="3921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circuit</a:t>
            </a:r>
            <a:endParaRPr lang="en-CA" altLang="en-US" sz="2400" dirty="0">
              <a:latin typeface="Corbel" panose="020B0503020204020204" pitchFamily="34" charset="0"/>
            </a:endParaRPr>
          </a:p>
        </p:txBody>
      </p:sp>
      <p:sp>
        <p:nvSpPr>
          <p:cNvPr id="14435" name="Line 100"/>
          <p:cNvSpPr>
            <a:spLocks noChangeShapeType="1"/>
          </p:cNvSpPr>
          <p:nvPr/>
        </p:nvSpPr>
        <p:spPr bwMode="auto">
          <a:xfrm flipV="1">
            <a:off x="3767138" y="3592513"/>
            <a:ext cx="1587"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36" name="Line 101"/>
          <p:cNvSpPr>
            <a:spLocks noChangeShapeType="1"/>
          </p:cNvSpPr>
          <p:nvPr/>
        </p:nvSpPr>
        <p:spPr bwMode="auto">
          <a:xfrm flipV="1">
            <a:off x="3052763" y="3592513"/>
            <a:ext cx="1587"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37" name="Line 102"/>
          <p:cNvSpPr>
            <a:spLocks noChangeShapeType="1"/>
          </p:cNvSpPr>
          <p:nvPr/>
        </p:nvSpPr>
        <p:spPr bwMode="auto">
          <a:xfrm flipV="1">
            <a:off x="4737100" y="3592513"/>
            <a:ext cx="1588"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38" name="Line 103"/>
          <p:cNvSpPr>
            <a:spLocks noChangeShapeType="1"/>
          </p:cNvSpPr>
          <p:nvPr/>
        </p:nvSpPr>
        <p:spPr bwMode="auto">
          <a:xfrm flipV="1">
            <a:off x="5435600" y="3592513"/>
            <a:ext cx="1588"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39" name="Line 104"/>
          <p:cNvSpPr>
            <a:spLocks noChangeShapeType="1"/>
          </p:cNvSpPr>
          <p:nvPr/>
        </p:nvSpPr>
        <p:spPr bwMode="auto">
          <a:xfrm flipV="1">
            <a:off x="6149975" y="3592513"/>
            <a:ext cx="1588"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40" name="Line 105"/>
          <p:cNvSpPr>
            <a:spLocks noChangeShapeType="1"/>
          </p:cNvSpPr>
          <p:nvPr/>
        </p:nvSpPr>
        <p:spPr bwMode="auto">
          <a:xfrm flipV="1">
            <a:off x="6848475" y="2128838"/>
            <a:ext cx="1588"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41" name="Line 106"/>
          <p:cNvSpPr>
            <a:spLocks noChangeShapeType="1"/>
          </p:cNvSpPr>
          <p:nvPr/>
        </p:nvSpPr>
        <p:spPr bwMode="auto">
          <a:xfrm flipV="1">
            <a:off x="6149975" y="2128838"/>
            <a:ext cx="1588"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42" name="Line 107"/>
          <p:cNvSpPr>
            <a:spLocks noChangeShapeType="1"/>
          </p:cNvSpPr>
          <p:nvPr/>
        </p:nvSpPr>
        <p:spPr bwMode="auto">
          <a:xfrm flipV="1">
            <a:off x="5435600" y="2128838"/>
            <a:ext cx="1588"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43" name="Line 108"/>
          <p:cNvSpPr>
            <a:spLocks noChangeShapeType="1"/>
          </p:cNvSpPr>
          <p:nvPr/>
        </p:nvSpPr>
        <p:spPr bwMode="auto">
          <a:xfrm flipV="1">
            <a:off x="4737100" y="2128838"/>
            <a:ext cx="1588"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44" name="Line 109"/>
          <p:cNvSpPr>
            <a:spLocks noChangeShapeType="1"/>
          </p:cNvSpPr>
          <p:nvPr/>
        </p:nvSpPr>
        <p:spPr bwMode="auto">
          <a:xfrm flipV="1">
            <a:off x="3767138" y="2128838"/>
            <a:ext cx="1587"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45" name="Line 110"/>
          <p:cNvSpPr>
            <a:spLocks noChangeShapeType="1"/>
          </p:cNvSpPr>
          <p:nvPr/>
        </p:nvSpPr>
        <p:spPr bwMode="auto">
          <a:xfrm flipV="1">
            <a:off x="3052763" y="2128838"/>
            <a:ext cx="1587"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46" name="Freeform 111"/>
          <p:cNvSpPr>
            <a:spLocks/>
          </p:cNvSpPr>
          <p:nvPr/>
        </p:nvSpPr>
        <p:spPr bwMode="auto">
          <a:xfrm>
            <a:off x="3376613" y="5686425"/>
            <a:ext cx="50800" cy="101600"/>
          </a:xfrm>
          <a:custGeom>
            <a:avLst/>
            <a:gdLst>
              <a:gd name="T0" fmla="*/ 0 w 3"/>
              <a:gd name="T1" fmla="*/ 0 h 6"/>
              <a:gd name="T2" fmla="*/ 286732174 w 3"/>
              <a:gd name="T3" fmla="*/ 1720426649 h 6"/>
              <a:gd name="T4" fmla="*/ 860213324 w 3"/>
              <a:gd name="T5" fmla="*/ 0 h 6"/>
              <a:gd name="T6" fmla="*/ 286732174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47" name="Freeform 112"/>
          <p:cNvSpPr>
            <a:spLocks/>
          </p:cNvSpPr>
          <p:nvPr/>
        </p:nvSpPr>
        <p:spPr bwMode="auto">
          <a:xfrm>
            <a:off x="3376613" y="5686425"/>
            <a:ext cx="50800" cy="101600"/>
          </a:xfrm>
          <a:custGeom>
            <a:avLst/>
            <a:gdLst>
              <a:gd name="T0" fmla="*/ 0 w 32"/>
              <a:gd name="T1" fmla="*/ 0 h 64"/>
              <a:gd name="T2" fmla="*/ 25201557 w 32"/>
              <a:gd name="T3" fmla="*/ 161289973 h 64"/>
              <a:gd name="T4" fmla="*/ 80644986 w 32"/>
              <a:gd name="T5" fmla="*/ 0 h 64"/>
              <a:gd name="T6" fmla="*/ 25201557 w 32"/>
              <a:gd name="T7" fmla="*/ 0 h 64"/>
              <a:gd name="T8" fmla="*/ 0 w 32"/>
              <a:gd name="T9" fmla="*/ 0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0" y="0"/>
                </a:moveTo>
                <a:lnTo>
                  <a:pt x="10" y="64"/>
                </a:lnTo>
                <a:lnTo>
                  <a:pt x="32" y="0"/>
                </a:lnTo>
                <a:lnTo>
                  <a:pt x="10"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48" name="Line 113"/>
          <p:cNvSpPr>
            <a:spLocks noChangeShapeType="1"/>
          </p:cNvSpPr>
          <p:nvPr/>
        </p:nvSpPr>
        <p:spPr bwMode="auto">
          <a:xfrm flipV="1">
            <a:off x="3392488" y="5534025"/>
            <a:ext cx="1587" cy="1524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49" name="Freeform 114"/>
          <p:cNvSpPr>
            <a:spLocks/>
          </p:cNvSpPr>
          <p:nvPr/>
        </p:nvSpPr>
        <p:spPr bwMode="auto">
          <a:xfrm>
            <a:off x="6473825" y="5686425"/>
            <a:ext cx="34925" cy="101600"/>
          </a:xfrm>
          <a:custGeom>
            <a:avLst/>
            <a:gdLst>
              <a:gd name="T0" fmla="*/ 0 w 2"/>
              <a:gd name="T1" fmla="*/ 0 h 6"/>
              <a:gd name="T2" fmla="*/ 304947629 w 2"/>
              <a:gd name="T3" fmla="*/ 1720426649 h 6"/>
              <a:gd name="T4" fmla="*/ 609877795 w 2"/>
              <a:gd name="T5" fmla="*/ 0 h 6"/>
              <a:gd name="T6" fmla="*/ 304947629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50" name="Freeform 115"/>
          <p:cNvSpPr>
            <a:spLocks/>
          </p:cNvSpPr>
          <p:nvPr/>
        </p:nvSpPr>
        <p:spPr bwMode="auto">
          <a:xfrm>
            <a:off x="6473825" y="5686425"/>
            <a:ext cx="34925" cy="101600"/>
          </a:xfrm>
          <a:custGeom>
            <a:avLst/>
            <a:gdLst>
              <a:gd name="T0" fmla="*/ 0 w 22"/>
              <a:gd name="T1" fmla="*/ 0 h 64"/>
              <a:gd name="T2" fmla="*/ 27722515 w 22"/>
              <a:gd name="T3" fmla="*/ 161289973 h 64"/>
              <a:gd name="T4" fmla="*/ 55443443 w 22"/>
              <a:gd name="T5" fmla="*/ 0 h 64"/>
              <a:gd name="T6" fmla="*/ 27722515 w 22"/>
              <a:gd name="T7" fmla="*/ 0 h 64"/>
              <a:gd name="T8" fmla="*/ 0 w 22"/>
              <a:gd name="T9" fmla="*/ 0 h 64"/>
              <a:gd name="T10" fmla="*/ 0 60000 65536"/>
              <a:gd name="T11" fmla="*/ 0 60000 65536"/>
              <a:gd name="T12" fmla="*/ 0 60000 65536"/>
              <a:gd name="T13" fmla="*/ 0 60000 65536"/>
              <a:gd name="T14" fmla="*/ 0 60000 65536"/>
              <a:gd name="T15" fmla="*/ 0 w 22"/>
              <a:gd name="T16" fmla="*/ 0 h 64"/>
              <a:gd name="T17" fmla="*/ 22 w 22"/>
              <a:gd name="T18" fmla="*/ 64 h 64"/>
            </a:gdLst>
            <a:ahLst/>
            <a:cxnLst>
              <a:cxn ang="T10">
                <a:pos x="T0" y="T1"/>
              </a:cxn>
              <a:cxn ang="T11">
                <a:pos x="T2" y="T3"/>
              </a:cxn>
              <a:cxn ang="T12">
                <a:pos x="T4" y="T5"/>
              </a:cxn>
              <a:cxn ang="T13">
                <a:pos x="T6" y="T7"/>
              </a:cxn>
              <a:cxn ang="T14">
                <a:pos x="T8" y="T9"/>
              </a:cxn>
            </a:cxnLst>
            <a:rect l="T15" t="T16" r="T17" b="T18"/>
            <a:pathLst>
              <a:path w="22" h="64">
                <a:moveTo>
                  <a:pt x="0" y="0"/>
                </a:moveTo>
                <a:lnTo>
                  <a:pt x="11" y="64"/>
                </a:lnTo>
                <a:lnTo>
                  <a:pt x="22"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51" name="Line 116"/>
          <p:cNvSpPr>
            <a:spLocks noChangeShapeType="1"/>
          </p:cNvSpPr>
          <p:nvPr/>
        </p:nvSpPr>
        <p:spPr bwMode="auto">
          <a:xfrm flipV="1">
            <a:off x="6491288" y="5534025"/>
            <a:ext cx="1587" cy="1524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52" name="Freeform 117"/>
          <p:cNvSpPr>
            <a:spLocks/>
          </p:cNvSpPr>
          <p:nvPr/>
        </p:nvSpPr>
        <p:spPr bwMode="auto">
          <a:xfrm>
            <a:off x="5060950" y="5686425"/>
            <a:ext cx="34925" cy="101600"/>
          </a:xfrm>
          <a:custGeom>
            <a:avLst/>
            <a:gdLst>
              <a:gd name="T0" fmla="*/ 0 w 2"/>
              <a:gd name="T1" fmla="*/ 0 h 6"/>
              <a:gd name="T2" fmla="*/ 304947629 w 2"/>
              <a:gd name="T3" fmla="*/ 1720426649 h 6"/>
              <a:gd name="T4" fmla="*/ 609877795 w 2"/>
              <a:gd name="T5" fmla="*/ 0 h 6"/>
              <a:gd name="T6" fmla="*/ 304947629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53" name="Freeform 118"/>
          <p:cNvSpPr>
            <a:spLocks/>
          </p:cNvSpPr>
          <p:nvPr/>
        </p:nvSpPr>
        <p:spPr bwMode="auto">
          <a:xfrm>
            <a:off x="5060950" y="5686425"/>
            <a:ext cx="34925" cy="101600"/>
          </a:xfrm>
          <a:custGeom>
            <a:avLst/>
            <a:gdLst>
              <a:gd name="T0" fmla="*/ 0 w 22"/>
              <a:gd name="T1" fmla="*/ 0 h 64"/>
              <a:gd name="T2" fmla="*/ 27722515 w 22"/>
              <a:gd name="T3" fmla="*/ 161289973 h 64"/>
              <a:gd name="T4" fmla="*/ 55443443 w 22"/>
              <a:gd name="T5" fmla="*/ 0 h 64"/>
              <a:gd name="T6" fmla="*/ 27722515 w 22"/>
              <a:gd name="T7" fmla="*/ 0 h 64"/>
              <a:gd name="T8" fmla="*/ 0 w 22"/>
              <a:gd name="T9" fmla="*/ 0 h 64"/>
              <a:gd name="T10" fmla="*/ 0 60000 65536"/>
              <a:gd name="T11" fmla="*/ 0 60000 65536"/>
              <a:gd name="T12" fmla="*/ 0 60000 65536"/>
              <a:gd name="T13" fmla="*/ 0 60000 65536"/>
              <a:gd name="T14" fmla="*/ 0 60000 65536"/>
              <a:gd name="T15" fmla="*/ 0 w 22"/>
              <a:gd name="T16" fmla="*/ 0 h 64"/>
              <a:gd name="T17" fmla="*/ 22 w 22"/>
              <a:gd name="T18" fmla="*/ 64 h 64"/>
            </a:gdLst>
            <a:ahLst/>
            <a:cxnLst>
              <a:cxn ang="T10">
                <a:pos x="T0" y="T1"/>
              </a:cxn>
              <a:cxn ang="T11">
                <a:pos x="T2" y="T3"/>
              </a:cxn>
              <a:cxn ang="T12">
                <a:pos x="T4" y="T5"/>
              </a:cxn>
              <a:cxn ang="T13">
                <a:pos x="T6" y="T7"/>
              </a:cxn>
              <a:cxn ang="T14">
                <a:pos x="T8" y="T9"/>
              </a:cxn>
            </a:cxnLst>
            <a:rect l="T15" t="T16" r="T17" b="T18"/>
            <a:pathLst>
              <a:path w="22" h="64">
                <a:moveTo>
                  <a:pt x="0" y="0"/>
                </a:moveTo>
                <a:lnTo>
                  <a:pt x="11" y="64"/>
                </a:lnTo>
                <a:lnTo>
                  <a:pt x="22"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54" name="Line 119"/>
          <p:cNvSpPr>
            <a:spLocks noChangeShapeType="1"/>
          </p:cNvSpPr>
          <p:nvPr/>
        </p:nvSpPr>
        <p:spPr bwMode="auto">
          <a:xfrm flipV="1">
            <a:off x="5078413" y="5534025"/>
            <a:ext cx="1587" cy="1524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455" name="Rectangle 120"/>
          <p:cNvSpPr>
            <a:spLocks noChangeArrowheads="1"/>
          </p:cNvSpPr>
          <p:nvPr/>
        </p:nvSpPr>
        <p:spPr bwMode="auto">
          <a:xfrm>
            <a:off x="1600200" y="5840413"/>
            <a:ext cx="6413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Data input</a:t>
            </a:r>
            <a:endParaRPr lang="en-CA" altLang="en-US" sz="2400" dirty="0">
              <a:latin typeface="Corbel" panose="020B0503020204020204" pitchFamily="34" charset="0"/>
            </a:endParaRPr>
          </a:p>
        </p:txBody>
      </p:sp>
      <p:sp>
        <p:nvSpPr>
          <p:cNvPr id="14456" name="Rectangle 121"/>
          <p:cNvSpPr>
            <a:spLocks noChangeArrowheads="1"/>
          </p:cNvSpPr>
          <p:nvPr/>
        </p:nvSpPr>
        <p:spPr bwMode="auto">
          <a:xfrm>
            <a:off x="2354263" y="5840413"/>
            <a:ext cx="8032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/output lines:</a:t>
            </a:r>
            <a:endParaRPr lang="en-CA" altLang="en-US" sz="2400" dirty="0">
              <a:latin typeface="Corbel" panose="020B0503020204020204" pitchFamily="34" charset="0"/>
            </a:endParaRPr>
          </a:p>
        </p:txBody>
      </p:sp>
      <p:sp>
        <p:nvSpPr>
          <p:cNvPr id="14457" name="Rectangle 122"/>
          <p:cNvSpPr>
            <a:spLocks noChangeArrowheads="1"/>
          </p:cNvSpPr>
          <p:nvPr/>
        </p:nvSpPr>
        <p:spPr bwMode="auto">
          <a:xfrm>
            <a:off x="1316038" y="2555875"/>
            <a:ext cx="1095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A</a:t>
            </a:r>
            <a:endParaRPr lang="en-CA" altLang="en-US" sz="2400" dirty="0">
              <a:latin typeface="Corbel" panose="020B0503020204020204" pitchFamily="34" charset="0"/>
            </a:endParaRPr>
          </a:p>
        </p:txBody>
      </p:sp>
      <p:sp>
        <p:nvSpPr>
          <p:cNvPr id="14458" name="Rectangle 123"/>
          <p:cNvSpPr>
            <a:spLocks noChangeArrowheads="1"/>
          </p:cNvSpPr>
          <p:nvPr/>
        </p:nvSpPr>
        <p:spPr bwMode="auto">
          <a:xfrm>
            <a:off x="1435100" y="2624138"/>
            <a:ext cx="508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0</a:t>
            </a:r>
            <a:endParaRPr lang="en-CA" altLang="en-US" sz="2400" dirty="0">
              <a:latin typeface="Corbel" panose="020B0503020204020204" pitchFamily="34" charset="0"/>
            </a:endParaRPr>
          </a:p>
        </p:txBody>
      </p:sp>
      <p:sp>
        <p:nvSpPr>
          <p:cNvPr id="14459" name="Rectangle 124"/>
          <p:cNvSpPr>
            <a:spLocks noChangeArrowheads="1"/>
          </p:cNvSpPr>
          <p:nvPr/>
        </p:nvSpPr>
        <p:spPr bwMode="auto">
          <a:xfrm>
            <a:off x="1316038" y="2895600"/>
            <a:ext cx="1095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A</a:t>
            </a:r>
            <a:endParaRPr lang="en-CA" altLang="en-US" sz="2400" dirty="0">
              <a:latin typeface="Corbel" panose="020B0503020204020204" pitchFamily="34" charset="0"/>
            </a:endParaRPr>
          </a:p>
        </p:txBody>
      </p:sp>
      <p:sp>
        <p:nvSpPr>
          <p:cNvPr id="14460" name="Rectangle 125"/>
          <p:cNvSpPr>
            <a:spLocks noChangeArrowheads="1"/>
          </p:cNvSpPr>
          <p:nvPr/>
        </p:nvSpPr>
        <p:spPr bwMode="auto">
          <a:xfrm>
            <a:off x="1435100" y="2981325"/>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1</a:t>
            </a:r>
            <a:endParaRPr lang="en-CA" altLang="en-US" sz="2400" dirty="0">
              <a:latin typeface="Corbel" panose="020B0503020204020204" pitchFamily="34" charset="0"/>
            </a:endParaRPr>
          </a:p>
        </p:txBody>
      </p:sp>
      <p:sp>
        <p:nvSpPr>
          <p:cNvPr id="14461" name="Rectangle 126"/>
          <p:cNvSpPr>
            <a:spLocks noChangeArrowheads="1"/>
          </p:cNvSpPr>
          <p:nvPr/>
        </p:nvSpPr>
        <p:spPr bwMode="auto">
          <a:xfrm>
            <a:off x="1316038" y="3252788"/>
            <a:ext cx="1095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A</a:t>
            </a:r>
            <a:endParaRPr lang="en-CA" altLang="en-US" sz="2400" dirty="0">
              <a:latin typeface="Corbel" panose="020B0503020204020204" pitchFamily="34" charset="0"/>
            </a:endParaRPr>
          </a:p>
        </p:txBody>
      </p:sp>
      <p:sp>
        <p:nvSpPr>
          <p:cNvPr id="14462" name="Rectangle 127"/>
          <p:cNvSpPr>
            <a:spLocks noChangeArrowheads="1"/>
          </p:cNvSpPr>
          <p:nvPr/>
        </p:nvSpPr>
        <p:spPr bwMode="auto">
          <a:xfrm>
            <a:off x="1435100" y="3338513"/>
            <a:ext cx="508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2</a:t>
            </a:r>
            <a:endParaRPr lang="en-CA" altLang="en-US" sz="2400" dirty="0">
              <a:latin typeface="Corbel" panose="020B0503020204020204" pitchFamily="34" charset="0"/>
            </a:endParaRPr>
          </a:p>
        </p:txBody>
      </p:sp>
      <p:sp>
        <p:nvSpPr>
          <p:cNvPr id="14463" name="Rectangle 128"/>
          <p:cNvSpPr>
            <a:spLocks noChangeArrowheads="1"/>
          </p:cNvSpPr>
          <p:nvPr/>
        </p:nvSpPr>
        <p:spPr bwMode="auto">
          <a:xfrm>
            <a:off x="1316038" y="3611563"/>
            <a:ext cx="1095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A</a:t>
            </a:r>
            <a:endParaRPr lang="en-CA" altLang="en-US" sz="2400" dirty="0">
              <a:latin typeface="Corbel" panose="020B0503020204020204" pitchFamily="34" charset="0"/>
            </a:endParaRPr>
          </a:p>
        </p:txBody>
      </p:sp>
      <p:sp>
        <p:nvSpPr>
          <p:cNvPr id="14464" name="Rectangle 129"/>
          <p:cNvSpPr>
            <a:spLocks noChangeArrowheads="1"/>
          </p:cNvSpPr>
          <p:nvPr/>
        </p:nvSpPr>
        <p:spPr bwMode="auto">
          <a:xfrm>
            <a:off x="1435100" y="36957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3</a:t>
            </a:r>
            <a:endParaRPr lang="en-CA" altLang="en-US" sz="2400" dirty="0">
              <a:latin typeface="Corbel" panose="020B0503020204020204" pitchFamily="34" charset="0"/>
            </a:endParaRPr>
          </a:p>
        </p:txBody>
      </p:sp>
      <p:sp>
        <p:nvSpPr>
          <p:cNvPr id="14465" name="Rectangle 130"/>
          <p:cNvSpPr>
            <a:spLocks noChangeArrowheads="1"/>
          </p:cNvSpPr>
          <p:nvPr/>
        </p:nvSpPr>
        <p:spPr bwMode="auto">
          <a:xfrm>
            <a:off x="2695575" y="1908175"/>
            <a:ext cx="1444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W</a:t>
            </a:r>
            <a:endParaRPr lang="en-CA" altLang="en-US" sz="2400" dirty="0">
              <a:latin typeface="Corbel" panose="020B0503020204020204" pitchFamily="34" charset="0"/>
            </a:endParaRPr>
          </a:p>
        </p:txBody>
      </p:sp>
      <p:sp>
        <p:nvSpPr>
          <p:cNvPr id="14466" name="Rectangle 131"/>
          <p:cNvSpPr>
            <a:spLocks noChangeArrowheads="1"/>
          </p:cNvSpPr>
          <p:nvPr/>
        </p:nvSpPr>
        <p:spPr bwMode="auto">
          <a:xfrm>
            <a:off x="2830513" y="19939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0</a:t>
            </a:r>
            <a:endParaRPr lang="en-CA" altLang="en-US" sz="2400" dirty="0">
              <a:latin typeface="Corbel" panose="020B0503020204020204" pitchFamily="34" charset="0"/>
            </a:endParaRPr>
          </a:p>
        </p:txBody>
      </p:sp>
      <p:sp>
        <p:nvSpPr>
          <p:cNvPr id="14467" name="Rectangle 132"/>
          <p:cNvSpPr>
            <a:spLocks noChangeArrowheads="1"/>
          </p:cNvSpPr>
          <p:nvPr/>
        </p:nvSpPr>
        <p:spPr bwMode="auto">
          <a:xfrm>
            <a:off x="2695575" y="2624138"/>
            <a:ext cx="1444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W</a:t>
            </a:r>
            <a:endParaRPr lang="en-CA" altLang="en-US" sz="2400" dirty="0">
              <a:latin typeface="Corbel" panose="020B0503020204020204" pitchFamily="34" charset="0"/>
            </a:endParaRPr>
          </a:p>
        </p:txBody>
      </p:sp>
      <p:sp>
        <p:nvSpPr>
          <p:cNvPr id="14468" name="Rectangle 133"/>
          <p:cNvSpPr>
            <a:spLocks noChangeArrowheads="1"/>
          </p:cNvSpPr>
          <p:nvPr/>
        </p:nvSpPr>
        <p:spPr bwMode="auto">
          <a:xfrm>
            <a:off x="2830513" y="2690813"/>
            <a:ext cx="508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1</a:t>
            </a:r>
            <a:endParaRPr lang="en-CA" altLang="en-US" sz="2400" dirty="0">
              <a:latin typeface="Corbel" panose="020B0503020204020204" pitchFamily="34" charset="0"/>
            </a:endParaRPr>
          </a:p>
        </p:txBody>
      </p:sp>
      <p:sp>
        <p:nvSpPr>
          <p:cNvPr id="14469" name="Rectangle 134"/>
          <p:cNvSpPr>
            <a:spLocks noChangeArrowheads="1"/>
          </p:cNvSpPr>
          <p:nvPr/>
        </p:nvSpPr>
        <p:spPr bwMode="auto">
          <a:xfrm>
            <a:off x="2695575" y="4070350"/>
            <a:ext cx="1444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W</a:t>
            </a:r>
            <a:endParaRPr lang="en-CA" altLang="en-US" sz="2400" dirty="0">
              <a:latin typeface="Corbel" panose="020B0503020204020204" pitchFamily="34" charset="0"/>
            </a:endParaRPr>
          </a:p>
        </p:txBody>
      </p:sp>
      <p:sp>
        <p:nvSpPr>
          <p:cNvPr id="14470" name="Rectangle 135"/>
          <p:cNvSpPr>
            <a:spLocks noChangeArrowheads="1"/>
          </p:cNvSpPr>
          <p:nvPr/>
        </p:nvSpPr>
        <p:spPr bwMode="auto">
          <a:xfrm>
            <a:off x="2830513" y="4138613"/>
            <a:ext cx="1016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15</a:t>
            </a:r>
            <a:endParaRPr lang="en-CA" altLang="en-US" sz="2400" dirty="0">
              <a:latin typeface="Corbel" panose="020B0503020204020204" pitchFamily="34" charset="0"/>
            </a:endParaRPr>
          </a:p>
        </p:txBody>
      </p:sp>
      <p:sp>
        <p:nvSpPr>
          <p:cNvPr id="14471" name="Rectangle 136"/>
          <p:cNvSpPr>
            <a:spLocks noChangeArrowheads="1"/>
          </p:cNvSpPr>
          <p:nvPr/>
        </p:nvSpPr>
        <p:spPr bwMode="auto">
          <a:xfrm>
            <a:off x="2743200" y="1600200"/>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7</a:t>
            </a:r>
            <a:endParaRPr lang="en-CA" altLang="en-US" sz="1200" dirty="0">
              <a:latin typeface="Corbel" panose="020B0503020204020204" pitchFamily="34" charset="0"/>
            </a:endParaRPr>
          </a:p>
        </p:txBody>
      </p:sp>
      <p:sp>
        <p:nvSpPr>
          <p:cNvPr id="14472" name="Rectangle 137"/>
          <p:cNvSpPr>
            <a:spLocks noChangeArrowheads="1"/>
          </p:cNvSpPr>
          <p:nvPr/>
        </p:nvSpPr>
        <p:spPr bwMode="auto">
          <a:xfrm>
            <a:off x="4587875" y="1600200"/>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1</a:t>
            </a:r>
            <a:endParaRPr lang="en-CA" altLang="en-US" sz="1200" dirty="0">
              <a:latin typeface="Corbel" panose="020B0503020204020204" pitchFamily="34" charset="0"/>
            </a:endParaRPr>
          </a:p>
        </p:txBody>
      </p:sp>
      <p:sp>
        <p:nvSpPr>
          <p:cNvPr id="14473" name="Rectangle 138"/>
          <p:cNvSpPr>
            <a:spLocks noChangeArrowheads="1"/>
          </p:cNvSpPr>
          <p:nvPr/>
        </p:nvSpPr>
        <p:spPr bwMode="auto">
          <a:xfrm>
            <a:off x="6065838" y="1619250"/>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0</a:t>
            </a:r>
            <a:endParaRPr lang="en-CA" altLang="en-US" sz="1200" dirty="0">
              <a:latin typeface="Corbel" panose="020B0503020204020204" pitchFamily="34" charset="0"/>
            </a:endParaRPr>
          </a:p>
        </p:txBody>
      </p:sp>
      <p:sp>
        <p:nvSpPr>
          <p:cNvPr id="14474" name="Freeform 139"/>
          <p:cNvSpPr>
            <a:spLocks/>
          </p:cNvSpPr>
          <p:nvPr/>
        </p:nvSpPr>
        <p:spPr bwMode="auto">
          <a:xfrm>
            <a:off x="4244975" y="2112963"/>
            <a:ext cx="34925" cy="33337"/>
          </a:xfrm>
          <a:custGeom>
            <a:avLst/>
            <a:gdLst>
              <a:gd name="T0" fmla="*/ 27722515 w 22"/>
              <a:gd name="T1" fmla="*/ 25201182 h 21"/>
              <a:gd name="T2" fmla="*/ 27722515 w 22"/>
              <a:gd name="T3" fmla="*/ 0 h 21"/>
              <a:gd name="T4" fmla="*/ 0 w 22"/>
              <a:gd name="T5" fmla="*/ 0 h 21"/>
              <a:gd name="T6" fmla="*/ 0 w 22"/>
              <a:gd name="T7" fmla="*/ 25201182 h 21"/>
              <a:gd name="T8" fmla="*/ 0 w 22"/>
              <a:gd name="T9" fmla="*/ 52921699 h 21"/>
              <a:gd name="T10" fmla="*/ 27722515 w 22"/>
              <a:gd name="T11" fmla="*/ 52921699 h 21"/>
              <a:gd name="T12" fmla="*/ 55443443 w 22"/>
              <a:gd name="T13" fmla="*/ 52921699 h 21"/>
              <a:gd name="T14" fmla="*/ 55443443 w 22"/>
              <a:gd name="T15" fmla="*/ 25201182 h 21"/>
              <a:gd name="T16" fmla="*/ 55443443 w 22"/>
              <a:gd name="T17" fmla="*/ 0 h 21"/>
              <a:gd name="T18" fmla="*/ 27722515 w 22"/>
              <a:gd name="T19" fmla="*/ 0 h 21"/>
              <a:gd name="T20" fmla="*/ 27722515 w 22"/>
              <a:gd name="T21" fmla="*/ 2520118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11" y="0"/>
                </a:lnTo>
                <a:lnTo>
                  <a:pt x="0" y="0"/>
                </a:lnTo>
                <a:lnTo>
                  <a:pt x="0" y="10"/>
                </a:lnTo>
                <a:lnTo>
                  <a:pt x="0" y="21"/>
                </a:lnTo>
                <a:lnTo>
                  <a:pt x="11" y="21"/>
                </a:lnTo>
                <a:lnTo>
                  <a:pt x="22" y="21"/>
                </a:lnTo>
                <a:lnTo>
                  <a:pt x="22" y="10"/>
                </a:lnTo>
                <a:lnTo>
                  <a:pt x="22" y="0"/>
                </a:lnTo>
                <a:lnTo>
                  <a:pt x="11" y="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75" name="Freeform 140"/>
          <p:cNvSpPr>
            <a:spLocks/>
          </p:cNvSpPr>
          <p:nvPr/>
        </p:nvSpPr>
        <p:spPr bwMode="auto">
          <a:xfrm>
            <a:off x="4254500" y="2128838"/>
            <a:ext cx="17463" cy="17462"/>
          </a:xfrm>
          <a:custGeom>
            <a:avLst/>
            <a:gdLst>
              <a:gd name="T0" fmla="*/ 0 w 1"/>
              <a:gd name="T1" fmla="*/ 0 h 1"/>
              <a:gd name="T2" fmla="*/ 0 w 1"/>
              <a:gd name="T3" fmla="*/ 0 h 1"/>
              <a:gd name="T4" fmla="*/ 0 w 1"/>
              <a:gd name="T5" fmla="*/ 304921435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76" name="Freeform 141"/>
          <p:cNvSpPr>
            <a:spLocks/>
          </p:cNvSpPr>
          <p:nvPr/>
        </p:nvSpPr>
        <p:spPr bwMode="auto">
          <a:xfrm>
            <a:off x="4246563" y="2112963"/>
            <a:ext cx="33337" cy="33337"/>
          </a:xfrm>
          <a:custGeom>
            <a:avLst/>
            <a:gdLst>
              <a:gd name="T0" fmla="*/ 25201182 w 21"/>
              <a:gd name="T1" fmla="*/ 25201182 h 21"/>
              <a:gd name="T2" fmla="*/ 25201182 w 21"/>
              <a:gd name="T3" fmla="*/ 0 h 21"/>
              <a:gd name="T4" fmla="*/ 0 w 21"/>
              <a:gd name="T5" fmla="*/ 0 h 21"/>
              <a:gd name="T6" fmla="*/ 0 w 21"/>
              <a:gd name="T7" fmla="*/ 25201182 h 21"/>
              <a:gd name="T8" fmla="*/ 0 w 21"/>
              <a:gd name="T9" fmla="*/ 52921699 h 21"/>
              <a:gd name="T10" fmla="*/ 25201182 w 21"/>
              <a:gd name="T11" fmla="*/ 52921699 h 21"/>
              <a:gd name="T12" fmla="*/ 52921699 w 21"/>
              <a:gd name="T13" fmla="*/ 52921699 h 21"/>
              <a:gd name="T14" fmla="*/ 52921699 w 21"/>
              <a:gd name="T15" fmla="*/ 25201182 h 21"/>
              <a:gd name="T16" fmla="*/ 52921699 w 21"/>
              <a:gd name="T17" fmla="*/ 0 h 21"/>
              <a:gd name="T18" fmla="*/ 25201182 w 21"/>
              <a:gd name="T19" fmla="*/ 0 h 21"/>
              <a:gd name="T20" fmla="*/ 25201182 w 21"/>
              <a:gd name="T21" fmla="*/ 2520118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10" y="0"/>
                </a:lnTo>
                <a:lnTo>
                  <a:pt x="0" y="0"/>
                </a:lnTo>
                <a:lnTo>
                  <a:pt x="0" y="10"/>
                </a:lnTo>
                <a:lnTo>
                  <a:pt x="0" y="21"/>
                </a:lnTo>
                <a:lnTo>
                  <a:pt x="10" y="21"/>
                </a:lnTo>
                <a:lnTo>
                  <a:pt x="21" y="21"/>
                </a:lnTo>
                <a:lnTo>
                  <a:pt x="21" y="10"/>
                </a:lnTo>
                <a:lnTo>
                  <a:pt x="21" y="0"/>
                </a:lnTo>
                <a:lnTo>
                  <a:pt x="10" y="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77" name="Freeform 142"/>
          <p:cNvSpPr>
            <a:spLocks/>
          </p:cNvSpPr>
          <p:nvPr/>
        </p:nvSpPr>
        <p:spPr bwMode="auto">
          <a:xfrm>
            <a:off x="4254500" y="2128838"/>
            <a:ext cx="17463" cy="17462"/>
          </a:xfrm>
          <a:custGeom>
            <a:avLst/>
            <a:gdLst>
              <a:gd name="T0" fmla="*/ 0 w 1"/>
              <a:gd name="T1" fmla="*/ 0 h 1"/>
              <a:gd name="T2" fmla="*/ 0 w 1"/>
              <a:gd name="T3" fmla="*/ 0 h 1"/>
              <a:gd name="T4" fmla="*/ 0 w 1"/>
              <a:gd name="T5" fmla="*/ 304921435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78" name="Freeform 143"/>
          <p:cNvSpPr>
            <a:spLocks/>
          </p:cNvSpPr>
          <p:nvPr/>
        </p:nvSpPr>
        <p:spPr bwMode="auto">
          <a:xfrm>
            <a:off x="4246563" y="2112963"/>
            <a:ext cx="33337" cy="33337"/>
          </a:xfrm>
          <a:custGeom>
            <a:avLst/>
            <a:gdLst>
              <a:gd name="T0" fmla="*/ 27720512 w 21"/>
              <a:gd name="T1" fmla="*/ 25201182 h 21"/>
              <a:gd name="T2" fmla="*/ 27720512 w 21"/>
              <a:gd name="T3" fmla="*/ 0 h 21"/>
              <a:gd name="T4" fmla="*/ 0 w 21"/>
              <a:gd name="T5" fmla="*/ 0 h 21"/>
              <a:gd name="T6" fmla="*/ 0 w 21"/>
              <a:gd name="T7" fmla="*/ 25201182 h 21"/>
              <a:gd name="T8" fmla="*/ 0 w 21"/>
              <a:gd name="T9" fmla="*/ 52921699 h 21"/>
              <a:gd name="T10" fmla="*/ 27720512 w 21"/>
              <a:gd name="T11" fmla="*/ 52921699 h 21"/>
              <a:gd name="T12" fmla="*/ 52921699 w 21"/>
              <a:gd name="T13" fmla="*/ 52921699 h 21"/>
              <a:gd name="T14" fmla="*/ 52921699 w 21"/>
              <a:gd name="T15" fmla="*/ 25201182 h 21"/>
              <a:gd name="T16" fmla="*/ 52921699 w 21"/>
              <a:gd name="T17" fmla="*/ 0 h 21"/>
              <a:gd name="T18" fmla="*/ 27720512 w 21"/>
              <a:gd name="T19" fmla="*/ 0 h 21"/>
              <a:gd name="T20" fmla="*/ 27720512 w 21"/>
              <a:gd name="T21" fmla="*/ 2520118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1" y="10"/>
                </a:moveTo>
                <a:lnTo>
                  <a:pt x="11" y="0"/>
                </a:lnTo>
                <a:lnTo>
                  <a:pt x="0" y="0"/>
                </a:lnTo>
                <a:lnTo>
                  <a:pt x="0" y="10"/>
                </a:lnTo>
                <a:lnTo>
                  <a:pt x="0" y="21"/>
                </a:lnTo>
                <a:lnTo>
                  <a:pt x="11" y="21"/>
                </a:lnTo>
                <a:lnTo>
                  <a:pt x="21" y="21"/>
                </a:lnTo>
                <a:lnTo>
                  <a:pt x="21" y="10"/>
                </a:lnTo>
                <a:lnTo>
                  <a:pt x="21" y="0"/>
                </a:lnTo>
                <a:lnTo>
                  <a:pt x="11" y="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79" name="Freeform 144"/>
          <p:cNvSpPr>
            <a:spLocks/>
          </p:cNvSpPr>
          <p:nvPr/>
        </p:nvSpPr>
        <p:spPr bwMode="auto">
          <a:xfrm>
            <a:off x="4254500" y="2128838"/>
            <a:ext cx="17463" cy="17462"/>
          </a:xfrm>
          <a:custGeom>
            <a:avLst/>
            <a:gdLst>
              <a:gd name="T0" fmla="*/ 0 w 1"/>
              <a:gd name="T1" fmla="*/ 0 h 1"/>
              <a:gd name="T2" fmla="*/ 0 w 1"/>
              <a:gd name="T3" fmla="*/ 0 h 1"/>
              <a:gd name="T4" fmla="*/ 0 w 1"/>
              <a:gd name="T5" fmla="*/ 304921435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0" name="Freeform 145"/>
          <p:cNvSpPr>
            <a:spLocks/>
          </p:cNvSpPr>
          <p:nvPr/>
        </p:nvSpPr>
        <p:spPr bwMode="auto">
          <a:xfrm>
            <a:off x="4244975" y="2809875"/>
            <a:ext cx="34925" cy="34925"/>
          </a:xfrm>
          <a:custGeom>
            <a:avLst/>
            <a:gdLst>
              <a:gd name="T0" fmla="*/ 27722515 w 22"/>
              <a:gd name="T1" fmla="*/ 27722515 h 22"/>
              <a:gd name="T2" fmla="*/ 27722515 w 22"/>
              <a:gd name="T3" fmla="*/ 0 h 22"/>
              <a:gd name="T4" fmla="*/ 0 w 22"/>
              <a:gd name="T5" fmla="*/ 0 h 22"/>
              <a:gd name="T6" fmla="*/ 0 w 22"/>
              <a:gd name="T7" fmla="*/ 27722515 h 22"/>
              <a:gd name="T8" fmla="*/ 0 w 22"/>
              <a:gd name="T9" fmla="*/ 55443443 h 22"/>
              <a:gd name="T10" fmla="*/ 27722515 w 22"/>
              <a:gd name="T11" fmla="*/ 55443443 h 22"/>
              <a:gd name="T12" fmla="*/ 55443443 w 22"/>
              <a:gd name="T13" fmla="*/ 55443443 h 22"/>
              <a:gd name="T14" fmla="*/ 55443443 w 22"/>
              <a:gd name="T15" fmla="*/ 27722515 h 22"/>
              <a:gd name="T16" fmla="*/ 55443443 w 22"/>
              <a:gd name="T17" fmla="*/ 0 h 22"/>
              <a:gd name="T18" fmla="*/ 27722515 w 22"/>
              <a:gd name="T19" fmla="*/ 0 h 22"/>
              <a:gd name="T20" fmla="*/ 27722515 w 22"/>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1" name="Freeform 146"/>
          <p:cNvSpPr>
            <a:spLocks/>
          </p:cNvSpPr>
          <p:nvPr/>
        </p:nvSpPr>
        <p:spPr bwMode="auto">
          <a:xfrm>
            <a:off x="4254500" y="2827338"/>
            <a:ext cx="17463" cy="17462"/>
          </a:xfrm>
          <a:custGeom>
            <a:avLst/>
            <a:gdLst>
              <a:gd name="T0" fmla="*/ 0 w 1"/>
              <a:gd name="T1" fmla="*/ 0 h 1"/>
              <a:gd name="T2" fmla="*/ 0 w 1"/>
              <a:gd name="T3" fmla="*/ 0 h 1"/>
              <a:gd name="T4" fmla="*/ 0 w 1"/>
              <a:gd name="T5" fmla="*/ 304921435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2" name="Freeform 147"/>
          <p:cNvSpPr>
            <a:spLocks/>
          </p:cNvSpPr>
          <p:nvPr/>
        </p:nvSpPr>
        <p:spPr bwMode="auto">
          <a:xfrm>
            <a:off x="4246563" y="2809875"/>
            <a:ext cx="33337" cy="34925"/>
          </a:xfrm>
          <a:custGeom>
            <a:avLst/>
            <a:gdLst>
              <a:gd name="T0" fmla="*/ 25201182 w 21"/>
              <a:gd name="T1" fmla="*/ 27722515 h 22"/>
              <a:gd name="T2" fmla="*/ 25201182 w 21"/>
              <a:gd name="T3" fmla="*/ 0 h 22"/>
              <a:gd name="T4" fmla="*/ 0 w 21"/>
              <a:gd name="T5" fmla="*/ 0 h 22"/>
              <a:gd name="T6" fmla="*/ 0 w 21"/>
              <a:gd name="T7" fmla="*/ 27722515 h 22"/>
              <a:gd name="T8" fmla="*/ 0 w 21"/>
              <a:gd name="T9" fmla="*/ 55443443 h 22"/>
              <a:gd name="T10" fmla="*/ 25201182 w 21"/>
              <a:gd name="T11" fmla="*/ 55443443 h 22"/>
              <a:gd name="T12" fmla="*/ 52921699 w 21"/>
              <a:gd name="T13" fmla="*/ 55443443 h 22"/>
              <a:gd name="T14" fmla="*/ 52921699 w 21"/>
              <a:gd name="T15" fmla="*/ 27722515 h 22"/>
              <a:gd name="T16" fmla="*/ 52921699 w 21"/>
              <a:gd name="T17" fmla="*/ 0 h 22"/>
              <a:gd name="T18" fmla="*/ 25201182 w 21"/>
              <a:gd name="T19" fmla="*/ 0 h 22"/>
              <a:gd name="T20" fmla="*/ 25201182 w 21"/>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10" y="0"/>
                </a:lnTo>
                <a:lnTo>
                  <a:pt x="0" y="0"/>
                </a:lnTo>
                <a:lnTo>
                  <a:pt x="0" y="11"/>
                </a:lnTo>
                <a:lnTo>
                  <a:pt x="0" y="22"/>
                </a:lnTo>
                <a:lnTo>
                  <a:pt x="10" y="22"/>
                </a:lnTo>
                <a:lnTo>
                  <a:pt x="21" y="22"/>
                </a:lnTo>
                <a:lnTo>
                  <a:pt x="21" y="11"/>
                </a:lnTo>
                <a:lnTo>
                  <a:pt x="21" y="0"/>
                </a:lnTo>
                <a:lnTo>
                  <a:pt x="10" y="0"/>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3" name="Freeform 148"/>
          <p:cNvSpPr>
            <a:spLocks/>
          </p:cNvSpPr>
          <p:nvPr/>
        </p:nvSpPr>
        <p:spPr bwMode="auto">
          <a:xfrm>
            <a:off x="4254500" y="2827338"/>
            <a:ext cx="17463" cy="17462"/>
          </a:xfrm>
          <a:custGeom>
            <a:avLst/>
            <a:gdLst>
              <a:gd name="T0" fmla="*/ 0 w 1"/>
              <a:gd name="T1" fmla="*/ 0 h 1"/>
              <a:gd name="T2" fmla="*/ 0 w 1"/>
              <a:gd name="T3" fmla="*/ 0 h 1"/>
              <a:gd name="T4" fmla="*/ 0 w 1"/>
              <a:gd name="T5" fmla="*/ 304921435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4" name="Freeform 149"/>
          <p:cNvSpPr>
            <a:spLocks/>
          </p:cNvSpPr>
          <p:nvPr/>
        </p:nvSpPr>
        <p:spPr bwMode="auto">
          <a:xfrm>
            <a:off x="4246563" y="2809875"/>
            <a:ext cx="33337" cy="34925"/>
          </a:xfrm>
          <a:custGeom>
            <a:avLst/>
            <a:gdLst>
              <a:gd name="T0" fmla="*/ 27720512 w 21"/>
              <a:gd name="T1" fmla="*/ 27722515 h 22"/>
              <a:gd name="T2" fmla="*/ 27720512 w 21"/>
              <a:gd name="T3" fmla="*/ 0 h 22"/>
              <a:gd name="T4" fmla="*/ 0 w 21"/>
              <a:gd name="T5" fmla="*/ 0 h 22"/>
              <a:gd name="T6" fmla="*/ 0 w 21"/>
              <a:gd name="T7" fmla="*/ 27722515 h 22"/>
              <a:gd name="T8" fmla="*/ 0 w 21"/>
              <a:gd name="T9" fmla="*/ 55443443 h 22"/>
              <a:gd name="T10" fmla="*/ 27720512 w 21"/>
              <a:gd name="T11" fmla="*/ 55443443 h 22"/>
              <a:gd name="T12" fmla="*/ 52921699 w 21"/>
              <a:gd name="T13" fmla="*/ 55443443 h 22"/>
              <a:gd name="T14" fmla="*/ 52921699 w 21"/>
              <a:gd name="T15" fmla="*/ 27722515 h 22"/>
              <a:gd name="T16" fmla="*/ 52921699 w 21"/>
              <a:gd name="T17" fmla="*/ 0 h 22"/>
              <a:gd name="T18" fmla="*/ 27720512 w 21"/>
              <a:gd name="T19" fmla="*/ 0 h 22"/>
              <a:gd name="T20" fmla="*/ 27720512 w 21"/>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5" name="Freeform 150"/>
          <p:cNvSpPr>
            <a:spLocks/>
          </p:cNvSpPr>
          <p:nvPr/>
        </p:nvSpPr>
        <p:spPr bwMode="auto">
          <a:xfrm>
            <a:off x="4254500" y="2827338"/>
            <a:ext cx="17463" cy="17462"/>
          </a:xfrm>
          <a:custGeom>
            <a:avLst/>
            <a:gdLst>
              <a:gd name="T0" fmla="*/ 0 w 1"/>
              <a:gd name="T1" fmla="*/ 0 h 1"/>
              <a:gd name="T2" fmla="*/ 0 w 1"/>
              <a:gd name="T3" fmla="*/ 0 h 1"/>
              <a:gd name="T4" fmla="*/ 0 w 1"/>
              <a:gd name="T5" fmla="*/ 304921435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6" name="Freeform 151"/>
          <p:cNvSpPr>
            <a:spLocks/>
          </p:cNvSpPr>
          <p:nvPr/>
        </p:nvSpPr>
        <p:spPr bwMode="auto">
          <a:xfrm>
            <a:off x="4244975" y="4256088"/>
            <a:ext cx="34925" cy="34925"/>
          </a:xfrm>
          <a:custGeom>
            <a:avLst/>
            <a:gdLst>
              <a:gd name="T0" fmla="*/ 27722515 w 22"/>
              <a:gd name="T1" fmla="*/ 27722515 h 22"/>
              <a:gd name="T2" fmla="*/ 27722515 w 22"/>
              <a:gd name="T3" fmla="*/ 0 h 22"/>
              <a:gd name="T4" fmla="*/ 0 w 22"/>
              <a:gd name="T5" fmla="*/ 0 h 22"/>
              <a:gd name="T6" fmla="*/ 0 w 22"/>
              <a:gd name="T7" fmla="*/ 27722515 h 22"/>
              <a:gd name="T8" fmla="*/ 0 w 22"/>
              <a:gd name="T9" fmla="*/ 55443443 h 22"/>
              <a:gd name="T10" fmla="*/ 27722515 w 22"/>
              <a:gd name="T11" fmla="*/ 55443443 h 22"/>
              <a:gd name="T12" fmla="*/ 55443443 w 22"/>
              <a:gd name="T13" fmla="*/ 55443443 h 22"/>
              <a:gd name="T14" fmla="*/ 55443443 w 22"/>
              <a:gd name="T15" fmla="*/ 27722515 h 22"/>
              <a:gd name="T16" fmla="*/ 55443443 w 22"/>
              <a:gd name="T17" fmla="*/ 0 h 22"/>
              <a:gd name="T18" fmla="*/ 27722515 w 22"/>
              <a:gd name="T19" fmla="*/ 0 h 22"/>
              <a:gd name="T20" fmla="*/ 27722515 w 22"/>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7" name="Freeform 152"/>
          <p:cNvSpPr>
            <a:spLocks/>
          </p:cNvSpPr>
          <p:nvPr/>
        </p:nvSpPr>
        <p:spPr bwMode="auto">
          <a:xfrm>
            <a:off x="4254500" y="4273550"/>
            <a:ext cx="17463" cy="17463"/>
          </a:xfrm>
          <a:custGeom>
            <a:avLst/>
            <a:gdLst>
              <a:gd name="T0" fmla="*/ 0 w 1"/>
              <a:gd name="T1" fmla="*/ 0 h 1"/>
              <a:gd name="T2" fmla="*/ 0 w 1"/>
              <a:gd name="T3" fmla="*/ 0 h 1"/>
              <a:gd name="T4" fmla="*/ 0 w 1"/>
              <a:gd name="T5" fmla="*/ 304956360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8" name="Freeform 153"/>
          <p:cNvSpPr>
            <a:spLocks/>
          </p:cNvSpPr>
          <p:nvPr/>
        </p:nvSpPr>
        <p:spPr bwMode="auto">
          <a:xfrm>
            <a:off x="4246563" y="4256088"/>
            <a:ext cx="33337" cy="34925"/>
          </a:xfrm>
          <a:custGeom>
            <a:avLst/>
            <a:gdLst>
              <a:gd name="T0" fmla="*/ 25201182 w 21"/>
              <a:gd name="T1" fmla="*/ 27722515 h 22"/>
              <a:gd name="T2" fmla="*/ 25201182 w 21"/>
              <a:gd name="T3" fmla="*/ 0 h 22"/>
              <a:gd name="T4" fmla="*/ 0 w 21"/>
              <a:gd name="T5" fmla="*/ 0 h 22"/>
              <a:gd name="T6" fmla="*/ 0 w 21"/>
              <a:gd name="T7" fmla="*/ 27722515 h 22"/>
              <a:gd name="T8" fmla="*/ 0 w 21"/>
              <a:gd name="T9" fmla="*/ 55443443 h 22"/>
              <a:gd name="T10" fmla="*/ 25201182 w 21"/>
              <a:gd name="T11" fmla="*/ 55443443 h 22"/>
              <a:gd name="T12" fmla="*/ 52921699 w 21"/>
              <a:gd name="T13" fmla="*/ 55443443 h 22"/>
              <a:gd name="T14" fmla="*/ 52921699 w 21"/>
              <a:gd name="T15" fmla="*/ 27722515 h 22"/>
              <a:gd name="T16" fmla="*/ 52921699 w 21"/>
              <a:gd name="T17" fmla="*/ 0 h 22"/>
              <a:gd name="T18" fmla="*/ 25201182 w 21"/>
              <a:gd name="T19" fmla="*/ 0 h 22"/>
              <a:gd name="T20" fmla="*/ 25201182 w 21"/>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10" y="0"/>
                </a:lnTo>
                <a:lnTo>
                  <a:pt x="0" y="0"/>
                </a:lnTo>
                <a:lnTo>
                  <a:pt x="0" y="11"/>
                </a:lnTo>
                <a:lnTo>
                  <a:pt x="0" y="22"/>
                </a:lnTo>
                <a:lnTo>
                  <a:pt x="10" y="22"/>
                </a:lnTo>
                <a:lnTo>
                  <a:pt x="21" y="22"/>
                </a:lnTo>
                <a:lnTo>
                  <a:pt x="21" y="11"/>
                </a:lnTo>
                <a:lnTo>
                  <a:pt x="21" y="0"/>
                </a:lnTo>
                <a:lnTo>
                  <a:pt x="10" y="0"/>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9" name="Freeform 154"/>
          <p:cNvSpPr>
            <a:spLocks/>
          </p:cNvSpPr>
          <p:nvPr/>
        </p:nvSpPr>
        <p:spPr bwMode="auto">
          <a:xfrm>
            <a:off x="4254500" y="4273550"/>
            <a:ext cx="17463" cy="17463"/>
          </a:xfrm>
          <a:custGeom>
            <a:avLst/>
            <a:gdLst>
              <a:gd name="T0" fmla="*/ 0 w 1"/>
              <a:gd name="T1" fmla="*/ 0 h 1"/>
              <a:gd name="T2" fmla="*/ 0 w 1"/>
              <a:gd name="T3" fmla="*/ 0 h 1"/>
              <a:gd name="T4" fmla="*/ 0 w 1"/>
              <a:gd name="T5" fmla="*/ 304956360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0" name="Freeform 155"/>
          <p:cNvSpPr>
            <a:spLocks/>
          </p:cNvSpPr>
          <p:nvPr/>
        </p:nvSpPr>
        <p:spPr bwMode="auto">
          <a:xfrm>
            <a:off x="4246563" y="4256088"/>
            <a:ext cx="33337" cy="34925"/>
          </a:xfrm>
          <a:custGeom>
            <a:avLst/>
            <a:gdLst>
              <a:gd name="T0" fmla="*/ 27720512 w 21"/>
              <a:gd name="T1" fmla="*/ 27722515 h 22"/>
              <a:gd name="T2" fmla="*/ 27720512 w 21"/>
              <a:gd name="T3" fmla="*/ 0 h 22"/>
              <a:gd name="T4" fmla="*/ 0 w 21"/>
              <a:gd name="T5" fmla="*/ 0 h 22"/>
              <a:gd name="T6" fmla="*/ 0 w 21"/>
              <a:gd name="T7" fmla="*/ 27722515 h 22"/>
              <a:gd name="T8" fmla="*/ 0 w 21"/>
              <a:gd name="T9" fmla="*/ 55443443 h 22"/>
              <a:gd name="T10" fmla="*/ 27720512 w 21"/>
              <a:gd name="T11" fmla="*/ 55443443 h 22"/>
              <a:gd name="T12" fmla="*/ 52921699 w 21"/>
              <a:gd name="T13" fmla="*/ 55443443 h 22"/>
              <a:gd name="T14" fmla="*/ 52921699 w 21"/>
              <a:gd name="T15" fmla="*/ 27722515 h 22"/>
              <a:gd name="T16" fmla="*/ 52921699 w 21"/>
              <a:gd name="T17" fmla="*/ 0 h 22"/>
              <a:gd name="T18" fmla="*/ 27720512 w 21"/>
              <a:gd name="T19" fmla="*/ 0 h 22"/>
              <a:gd name="T20" fmla="*/ 27720512 w 21"/>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1" name="Freeform 156"/>
          <p:cNvSpPr>
            <a:spLocks/>
          </p:cNvSpPr>
          <p:nvPr/>
        </p:nvSpPr>
        <p:spPr bwMode="auto">
          <a:xfrm>
            <a:off x="4254500" y="4273550"/>
            <a:ext cx="17463" cy="17463"/>
          </a:xfrm>
          <a:custGeom>
            <a:avLst/>
            <a:gdLst>
              <a:gd name="T0" fmla="*/ 0 w 1"/>
              <a:gd name="T1" fmla="*/ 0 h 1"/>
              <a:gd name="T2" fmla="*/ 0 w 1"/>
              <a:gd name="T3" fmla="*/ 0 h 1"/>
              <a:gd name="T4" fmla="*/ 0 w 1"/>
              <a:gd name="T5" fmla="*/ 304956360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2" name="Freeform 157"/>
          <p:cNvSpPr>
            <a:spLocks/>
          </p:cNvSpPr>
          <p:nvPr/>
        </p:nvSpPr>
        <p:spPr bwMode="auto">
          <a:xfrm>
            <a:off x="3035300"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3" name="Freeform 158"/>
          <p:cNvSpPr>
            <a:spLocks/>
          </p:cNvSpPr>
          <p:nvPr/>
        </p:nvSpPr>
        <p:spPr bwMode="auto">
          <a:xfrm>
            <a:off x="3052763" y="3297238"/>
            <a:ext cx="17462" cy="17462"/>
          </a:xfrm>
          <a:custGeom>
            <a:avLst/>
            <a:gdLst>
              <a:gd name="T0" fmla="*/ 0 w 1"/>
              <a:gd name="T1" fmla="*/ 0 h 1"/>
              <a:gd name="T2" fmla="*/ 0 w 1"/>
              <a:gd name="T3" fmla="*/ 304921435 h 1"/>
              <a:gd name="T4" fmla="*/ 304921435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4" name="Freeform 159"/>
          <p:cNvSpPr>
            <a:spLocks/>
          </p:cNvSpPr>
          <p:nvPr/>
        </p:nvSpPr>
        <p:spPr bwMode="auto">
          <a:xfrm>
            <a:off x="3035300" y="3289300"/>
            <a:ext cx="34925" cy="33338"/>
          </a:xfrm>
          <a:custGeom>
            <a:avLst/>
            <a:gdLst>
              <a:gd name="T0" fmla="*/ 27722515 w 22"/>
              <a:gd name="T1" fmla="*/ 25201938 h 21"/>
              <a:gd name="T2" fmla="*/ 0 w 22"/>
              <a:gd name="T3" fmla="*/ 25201938 h 21"/>
              <a:gd name="T4" fmla="*/ 0 w 22"/>
              <a:gd name="T5" fmla="*/ 52924874 h 21"/>
              <a:gd name="T6" fmla="*/ 27722515 w 22"/>
              <a:gd name="T7" fmla="*/ 52924874 h 21"/>
              <a:gd name="T8" fmla="*/ 55443443 w 22"/>
              <a:gd name="T9" fmla="*/ 52924874 h 21"/>
              <a:gd name="T10" fmla="*/ 55443443 w 22"/>
              <a:gd name="T11" fmla="*/ 25201938 h 21"/>
              <a:gd name="T12" fmla="*/ 55443443 w 22"/>
              <a:gd name="T13" fmla="*/ 0 h 21"/>
              <a:gd name="T14" fmla="*/ 27722515 w 22"/>
              <a:gd name="T15" fmla="*/ 0 h 21"/>
              <a:gd name="T16" fmla="*/ 0 w 22"/>
              <a:gd name="T17" fmla="*/ 0 h 21"/>
              <a:gd name="T18" fmla="*/ 0 w 22"/>
              <a:gd name="T19" fmla="*/ 25201938 h 21"/>
              <a:gd name="T20" fmla="*/ 27722515 w 22"/>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5" name="Freeform 160"/>
          <p:cNvSpPr>
            <a:spLocks/>
          </p:cNvSpPr>
          <p:nvPr/>
        </p:nvSpPr>
        <p:spPr bwMode="auto">
          <a:xfrm>
            <a:off x="3052763" y="3297238"/>
            <a:ext cx="17462" cy="17462"/>
          </a:xfrm>
          <a:custGeom>
            <a:avLst/>
            <a:gdLst>
              <a:gd name="T0" fmla="*/ 0 w 1"/>
              <a:gd name="T1" fmla="*/ 0 h 1"/>
              <a:gd name="T2" fmla="*/ 0 w 1"/>
              <a:gd name="T3" fmla="*/ 304921435 h 1"/>
              <a:gd name="T4" fmla="*/ 304921435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6" name="Freeform 161"/>
          <p:cNvSpPr>
            <a:spLocks/>
          </p:cNvSpPr>
          <p:nvPr/>
        </p:nvSpPr>
        <p:spPr bwMode="auto">
          <a:xfrm>
            <a:off x="3035300"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7" name="Freeform 162"/>
          <p:cNvSpPr>
            <a:spLocks/>
          </p:cNvSpPr>
          <p:nvPr/>
        </p:nvSpPr>
        <p:spPr bwMode="auto">
          <a:xfrm>
            <a:off x="3052763" y="3297238"/>
            <a:ext cx="17462" cy="15875"/>
          </a:xfrm>
          <a:custGeom>
            <a:avLst/>
            <a:gdLst>
              <a:gd name="T0" fmla="*/ 0 w 1"/>
              <a:gd name="T1" fmla="*/ 0 h 1"/>
              <a:gd name="T2" fmla="*/ 0 w 1"/>
              <a:gd name="T3" fmla="*/ 252015567 h 1"/>
              <a:gd name="T4" fmla="*/ 304921435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8" name="Freeform 163"/>
          <p:cNvSpPr>
            <a:spLocks/>
          </p:cNvSpPr>
          <p:nvPr/>
        </p:nvSpPr>
        <p:spPr bwMode="auto">
          <a:xfrm>
            <a:off x="3749675"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9" name="Freeform 164"/>
          <p:cNvSpPr>
            <a:spLocks/>
          </p:cNvSpPr>
          <p:nvPr/>
        </p:nvSpPr>
        <p:spPr bwMode="auto">
          <a:xfrm>
            <a:off x="3767138" y="3297238"/>
            <a:ext cx="17462" cy="17462"/>
          </a:xfrm>
          <a:custGeom>
            <a:avLst/>
            <a:gdLst>
              <a:gd name="T0" fmla="*/ 0 w 1"/>
              <a:gd name="T1" fmla="*/ 0 h 1"/>
              <a:gd name="T2" fmla="*/ 0 w 1"/>
              <a:gd name="T3" fmla="*/ 304921435 h 1"/>
              <a:gd name="T4" fmla="*/ 304921435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0" name="Freeform 165"/>
          <p:cNvSpPr>
            <a:spLocks/>
          </p:cNvSpPr>
          <p:nvPr/>
        </p:nvSpPr>
        <p:spPr bwMode="auto">
          <a:xfrm>
            <a:off x="3749675" y="3289300"/>
            <a:ext cx="34925" cy="33338"/>
          </a:xfrm>
          <a:custGeom>
            <a:avLst/>
            <a:gdLst>
              <a:gd name="T0" fmla="*/ 27722515 w 22"/>
              <a:gd name="T1" fmla="*/ 25201938 h 21"/>
              <a:gd name="T2" fmla="*/ 0 w 22"/>
              <a:gd name="T3" fmla="*/ 25201938 h 21"/>
              <a:gd name="T4" fmla="*/ 0 w 22"/>
              <a:gd name="T5" fmla="*/ 52924874 h 21"/>
              <a:gd name="T6" fmla="*/ 27722515 w 22"/>
              <a:gd name="T7" fmla="*/ 52924874 h 21"/>
              <a:gd name="T8" fmla="*/ 55443443 w 22"/>
              <a:gd name="T9" fmla="*/ 52924874 h 21"/>
              <a:gd name="T10" fmla="*/ 55443443 w 22"/>
              <a:gd name="T11" fmla="*/ 25201938 h 21"/>
              <a:gd name="T12" fmla="*/ 55443443 w 22"/>
              <a:gd name="T13" fmla="*/ 0 h 21"/>
              <a:gd name="T14" fmla="*/ 27722515 w 22"/>
              <a:gd name="T15" fmla="*/ 0 h 21"/>
              <a:gd name="T16" fmla="*/ 0 w 22"/>
              <a:gd name="T17" fmla="*/ 0 h 21"/>
              <a:gd name="T18" fmla="*/ 0 w 22"/>
              <a:gd name="T19" fmla="*/ 25201938 h 21"/>
              <a:gd name="T20" fmla="*/ 27722515 w 22"/>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1" name="Freeform 166"/>
          <p:cNvSpPr>
            <a:spLocks/>
          </p:cNvSpPr>
          <p:nvPr/>
        </p:nvSpPr>
        <p:spPr bwMode="auto">
          <a:xfrm>
            <a:off x="3767138" y="3297238"/>
            <a:ext cx="17462" cy="17462"/>
          </a:xfrm>
          <a:custGeom>
            <a:avLst/>
            <a:gdLst>
              <a:gd name="T0" fmla="*/ 0 w 1"/>
              <a:gd name="T1" fmla="*/ 0 h 1"/>
              <a:gd name="T2" fmla="*/ 0 w 1"/>
              <a:gd name="T3" fmla="*/ 304921435 h 1"/>
              <a:gd name="T4" fmla="*/ 304921435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2" name="Freeform 167"/>
          <p:cNvSpPr>
            <a:spLocks/>
          </p:cNvSpPr>
          <p:nvPr/>
        </p:nvSpPr>
        <p:spPr bwMode="auto">
          <a:xfrm>
            <a:off x="3749675"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3" name="Freeform 168"/>
          <p:cNvSpPr>
            <a:spLocks/>
          </p:cNvSpPr>
          <p:nvPr/>
        </p:nvSpPr>
        <p:spPr bwMode="auto">
          <a:xfrm>
            <a:off x="3767138" y="3297238"/>
            <a:ext cx="17462" cy="15875"/>
          </a:xfrm>
          <a:custGeom>
            <a:avLst/>
            <a:gdLst>
              <a:gd name="T0" fmla="*/ 0 w 1"/>
              <a:gd name="T1" fmla="*/ 0 h 1"/>
              <a:gd name="T2" fmla="*/ 0 w 1"/>
              <a:gd name="T3" fmla="*/ 252015567 h 1"/>
              <a:gd name="T4" fmla="*/ 304921435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4" name="Freeform 169"/>
          <p:cNvSpPr>
            <a:spLocks/>
          </p:cNvSpPr>
          <p:nvPr/>
        </p:nvSpPr>
        <p:spPr bwMode="auto">
          <a:xfrm>
            <a:off x="4721225" y="3289300"/>
            <a:ext cx="33338" cy="33338"/>
          </a:xfrm>
          <a:custGeom>
            <a:avLst/>
            <a:gdLst>
              <a:gd name="T0" fmla="*/ 25201938 w 21"/>
              <a:gd name="T1" fmla="*/ 27722931 h 21"/>
              <a:gd name="T2" fmla="*/ 0 w 21"/>
              <a:gd name="T3" fmla="*/ 27722931 h 21"/>
              <a:gd name="T4" fmla="*/ 0 w 21"/>
              <a:gd name="T5" fmla="*/ 52924874 h 21"/>
              <a:gd name="T6" fmla="*/ 25201938 w 21"/>
              <a:gd name="T7" fmla="*/ 52924874 h 21"/>
              <a:gd name="T8" fmla="*/ 52924874 w 21"/>
              <a:gd name="T9" fmla="*/ 52924874 h 21"/>
              <a:gd name="T10" fmla="*/ 52924874 w 21"/>
              <a:gd name="T11" fmla="*/ 27722931 h 21"/>
              <a:gd name="T12" fmla="*/ 52924874 w 21"/>
              <a:gd name="T13" fmla="*/ 0 h 21"/>
              <a:gd name="T14" fmla="*/ 25201938 w 21"/>
              <a:gd name="T15" fmla="*/ 0 h 21"/>
              <a:gd name="T16" fmla="*/ 0 w 21"/>
              <a:gd name="T17" fmla="*/ 0 h 21"/>
              <a:gd name="T18" fmla="*/ 0 w 21"/>
              <a:gd name="T19" fmla="*/ 27722931 h 21"/>
              <a:gd name="T20" fmla="*/ 25201938 w 21"/>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5" name="Freeform 170"/>
          <p:cNvSpPr>
            <a:spLocks/>
          </p:cNvSpPr>
          <p:nvPr/>
        </p:nvSpPr>
        <p:spPr bwMode="auto">
          <a:xfrm>
            <a:off x="4737100"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6" name="Freeform 171"/>
          <p:cNvSpPr>
            <a:spLocks/>
          </p:cNvSpPr>
          <p:nvPr/>
        </p:nvSpPr>
        <p:spPr bwMode="auto">
          <a:xfrm>
            <a:off x="4721225" y="3289300"/>
            <a:ext cx="33338" cy="33338"/>
          </a:xfrm>
          <a:custGeom>
            <a:avLst/>
            <a:gdLst>
              <a:gd name="T0" fmla="*/ 25201938 w 21"/>
              <a:gd name="T1" fmla="*/ 25201938 h 21"/>
              <a:gd name="T2" fmla="*/ 0 w 21"/>
              <a:gd name="T3" fmla="*/ 25201938 h 21"/>
              <a:gd name="T4" fmla="*/ 0 w 21"/>
              <a:gd name="T5" fmla="*/ 52924874 h 21"/>
              <a:gd name="T6" fmla="*/ 25201938 w 21"/>
              <a:gd name="T7" fmla="*/ 52924874 h 21"/>
              <a:gd name="T8" fmla="*/ 52924874 w 21"/>
              <a:gd name="T9" fmla="*/ 52924874 h 21"/>
              <a:gd name="T10" fmla="*/ 52924874 w 21"/>
              <a:gd name="T11" fmla="*/ 25201938 h 21"/>
              <a:gd name="T12" fmla="*/ 52924874 w 21"/>
              <a:gd name="T13" fmla="*/ 0 h 21"/>
              <a:gd name="T14" fmla="*/ 25201938 w 21"/>
              <a:gd name="T15" fmla="*/ 0 h 21"/>
              <a:gd name="T16" fmla="*/ 0 w 21"/>
              <a:gd name="T17" fmla="*/ 0 h 21"/>
              <a:gd name="T18" fmla="*/ 0 w 21"/>
              <a:gd name="T19" fmla="*/ 25201938 h 21"/>
              <a:gd name="T20" fmla="*/ 25201938 w 21"/>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7" name="Freeform 172"/>
          <p:cNvSpPr>
            <a:spLocks/>
          </p:cNvSpPr>
          <p:nvPr/>
        </p:nvSpPr>
        <p:spPr bwMode="auto">
          <a:xfrm>
            <a:off x="4737100"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8" name="Freeform 173"/>
          <p:cNvSpPr>
            <a:spLocks/>
          </p:cNvSpPr>
          <p:nvPr/>
        </p:nvSpPr>
        <p:spPr bwMode="auto">
          <a:xfrm>
            <a:off x="4721225" y="3289300"/>
            <a:ext cx="33338" cy="33338"/>
          </a:xfrm>
          <a:custGeom>
            <a:avLst/>
            <a:gdLst>
              <a:gd name="T0" fmla="*/ 25201938 w 21"/>
              <a:gd name="T1" fmla="*/ 27722931 h 21"/>
              <a:gd name="T2" fmla="*/ 0 w 21"/>
              <a:gd name="T3" fmla="*/ 27722931 h 21"/>
              <a:gd name="T4" fmla="*/ 0 w 21"/>
              <a:gd name="T5" fmla="*/ 52924874 h 21"/>
              <a:gd name="T6" fmla="*/ 25201938 w 21"/>
              <a:gd name="T7" fmla="*/ 52924874 h 21"/>
              <a:gd name="T8" fmla="*/ 52924874 w 21"/>
              <a:gd name="T9" fmla="*/ 52924874 h 21"/>
              <a:gd name="T10" fmla="*/ 52924874 w 21"/>
              <a:gd name="T11" fmla="*/ 27722931 h 21"/>
              <a:gd name="T12" fmla="*/ 52924874 w 21"/>
              <a:gd name="T13" fmla="*/ 0 h 21"/>
              <a:gd name="T14" fmla="*/ 25201938 w 21"/>
              <a:gd name="T15" fmla="*/ 0 h 21"/>
              <a:gd name="T16" fmla="*/ 0 w 21"/>
              <a:gd name="T17" fmla="*/ 0 h 21"/>
              <a:gd name="T18" fmla="*/ 0 w 21"/>
              <a:gd name="T19" fmla="*/ 27722931 h 21"/>
              <a:gd name="T20" fmla="*/ 25201938 w 21"/>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9" name="Freeform 174"/>
          <p:cNvSpPr>
            <a:spLocks/>
          </p:cNvSpPr>
          <p:nvPr/>
        </p:nvSpPr>
        <p:spPr bwMode="auto">
          <a:xfrm>
            <a:off x="4737100" y="3297238"/>
            <a:ext cx="17463" cy="15875"/>
          </a:xfrm>
          <a:custGeom>
            <a:avLst/>
            <a:gdLst>
              <a:gd name="T0" fmla="*/ 0 w 1"/>
              <a:gd name="T1" fmla="*/ 0 h 1"/>
              <a:gd name="T2" fmla="*/ 0 w 1"/>
              <a:gd name="T3" fmla="*/ 252015567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0" name="Freeform 175"/>
          <p:cNvSpPr>
            <a:spLocks/>
          </p:cNvSpPr>
          <p:nvPr/>
        </p:nvSpPr>
        <p:spPr bwMode="auto">
          <a:xfrm>
            <a:off x="5418138"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1" name="Freeform 176"/>
          <p:cNvSpPr>
            <a:spLocks/>
          </p:cNvSpPr>
          <p:nvPr/>
        </p:nvSpPr>
        <p:spPr bwMode="auto">
          <a:xfrm>
            <a:off x="5435600"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2" name="Freeform 177"/>
          <p:cNvSpPr>
            <a:spLocks/>
          </p:cNvSpPr>
          <p:nvPr/>
        </p:nvSpPr>
        <p:spPr bwMode="auto">
          <a:xfrm>
            <a:off x="5418138" y="3289300"/>
            <a:ext cx="34925" cy="33338"/>
          </a:xfrm>
          <a:custGeom>
            <a:avLst/>
            <a:gdLst>
              <a:gd name="T0" fmla="*/ 27722515 w 22"/>
              <a:gd name="T1" fmla="*/ 25201938 h 21"/>
              <a:gd name="T2" fmla="*/ 0 w 22"/>
              <a:gd name="T3" fmla="*/ 25201938 h 21"/>
              <a:gd name="T4" fmla="*/ 0 w 22"/>
              <a:gd name="T5" fmla="*/ 52924874 h 21"/>
              <a:gd name="T6" fmla="*/ 27722515 w 22"/>
              <a:gd name="T7" fmla="*/ 52924874 h 21"/>
              <a:gd name="T8" fmla="*/ 55443443 w 22"/>
              <a:gd name="T9" fmla="*/ 52924874 h 21"/>
              <a:gd name="T10" fmla="*/ 55443443 w 22"/>
              <a:gd name="T11" fmla="*/ 25201938 h 21"/>
              <a:gd name="T12" fmla="*/ 55443443 w 22"/>
              <a:gd name="T13" fmla="*/ 0 h 21"/>
              <a:gd name="T14" fmla="*/ 27722515 w 22"/>
              <a:gd name="T15" fmla="*/ 0 h 21"/>
              <a:gd name="T16" fmla="*/ 0 w 22"/>
              <a:gd name="T17" fmla="*/ 0 h 21"/>
              <a:gd name="T18" fmla="*/ 0 w 22"/>
              <a:gd name="T19" fmla="*/ 25201938 h 21"/>
              <a:gd name="T20" fmla="*/ 27722515 w 22"/>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3" name="Freeform 178"/>
          <p:cNvSpPr>
            <a:spLocks/>
          </p:cNvSpPr>
          <p:nvPr/>
        </p:nvSpPr>
        <p:spPr bwMode="auto">
          <a:xfrm>
            <a:off x="5435600"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4" name="Freeform 179"/>
          <p:cNvSpPr>
            <a:spLocks/>
          </p:cNvSpPr>
          <p:nvPr/>
        </p:nvSpPr>
        <p:spPr bwMode="auto">
          <a:xfrm>
            <a:off x="5418138"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5" name="Freeform 180"/>
          <p:cNvSpPr>
            <a:spLocks/>
          </p:cNvSpPr>
          <p:nvPr/>
        </p:nvSpPr>
        <p:spPr bwMode="auto">
          <a:xfrm>
            <a:off x="5435600" y="3297238"/>
            <a:ext cx="17463" cy="15875"/>
          </a:xfrm>
          <a:custGeom>
            <a:avLst/>
            <a:gdLst>
              <a:gd name="T0" fmla="*/ 0 w 1"/>
              <a:gd name="T1" fmla="*/ 0 h 1"/>
              <a:gd name="T2" fmla="*/ 0 w 1"/>
              <a:gd name="T3" fmla="*/ 252015567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6" name="Freeform 181"/>
          <p:cNvSpPr>
            <a:spLocks/>
          </p:cNvSpPr>
          <p:nvPr/>
        </p:nvSpPr>
        <p:spPr bwMode="auto">
          <a:xfrm>
            <a:off x="6134100" y="3289300"/>
            <a:ext cx="33338" cy="33338"/>
          </a:xfrm>
          <a:custGeom>
            <a:avLst/>
            <a:gdLst>
              <a:gd name="T0" fmla="*/ 25201938 w 21"/>
              <a:gd name="T1" fmla="*/ 27722931 h 21"/>
              <a:gd name="T2" fmla="*/ 0 w 21"/>
              <a:gd name="T3" fmla="*/ 27722931 h 21"/>
              <a:gd name="T4" fmla="*/ 0 w 21"/>
              <a:gd name="T5" fmla="*/ 52924874 h 21"/>
              <a:gd name="T6" fmla="*/ 25201938 w 21"/>
              <a:gd name="T7" fmla="*/ 52924874 h 21"/>
              <a:gd name="T8" fmla="*/ 52924874 w 21"/>
              <a:gd name="T9" fmla="*/ 52924874 h 21"/>
              <a:gd name="T10" fmla="*/ 52924874 w 21"/>
              <a:gd name="T11" fmla="*/ 27722931 h 21"/>
              <a:gd name="T12" fmla="*/ 52924874 w 21"/>
              <a:gd name="T13" fmla="*/ 0 h 21"/>
              <a:gd name="T14" fmla="*/ 25201938 w 21"/>
              <a:gd name="T15" fmla="*/ 0 h 21"/>
              <a:gd name="T16" fmla="*/ 0 w 21"/>
              <a:gd name="T17" fmla="*/ 0 h 21"/>
              <a:gd name="T18" fmla="*/ 0 w 21"/>
              <a:gd name="T19" fmla="*/ 27722931 h 21"/>
              <a:gd name="T20" fmla="*/ 25201938 w 21"/>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7" name="Freeform 182"/>
          <p:cNvSpPr>
            <a:spLocks/>
          </p:cNvSpPr>
          <p:nvPr/>
        </p:nvSpPr>
        <p:spPr bwMode="auto">
          <a:xfrm>
            <a:off x="6149975"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8" name="Freeform 183"/>
          <p:cNvSpPr>
            <a:spLocks/>
          </p:cNvSpPr>
          <p:nvPr/>
        </p:nvSpPr>
        <p:spPr bwMode="auto">
          <a:xfrm>
            <a:off x="6134100" y="3289300"/>
            <a:ext cx="33338" cy="33338"/>
          </a:xfrm>
          <a:custGeom>
            <a:avLst/>
            <a:gdLst>
              <a:gd name="T0" fmla="*/ 25201938 w 21"/>
              <a:gd name="T1" fmla="*/ 25201938 h 21"/>
              <a:gd name="T2" fmla="*/ 0 w 21"/>
              <a:gd name="T3" fmla="*/ 25201938 h 21"/>
              <a:gd name="T4" fmla="*/ 0 w 21"/>
              <a:gd name="T5" fmla="*/ 52924874 h 21"/>
              <a:gd name="T6" fmla="*/ 25201938 w 21"/>
              <a:gd name="T7" fmla="*/ 52924874 h 21"/>
              <a:gd name="T8" fmla="*/ 52924874 w 21"/>
              <a:gd name="T9" fmla="*/ 52924874 h 21"/>
              <a:gd name="T10" fmla="*/ 52924874 w 21"/>
              <a:gd name="T11" fmla="*/ 25201938 h 21"/>
              <a:gd name="T12" fmla="*/ 52924874 w 21"/>
              <a:gd name="T13" fmla="*/ 0 h 21"/>
              <a:gd name="T14" fmla="*/ 25201938 w 21"/>
              <a:gd name="T15" fmla="*/ 0 h 21"/>
              <a:gd name="T16" fmla="*/ 0 w 21"/>
              <a:gd name="T17" fmla="*/ 0 h 21"/>
              <a:gd name="T18" fmla="*/ 0 w 21"/>
              <a:gd name="T19" fmla="*/ 25201938 h 21"/>
              <a:gd name="T20" fmla="*/ 25201938 w 21"/>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9" name="Freeform 184"/>
          <p:cNvSpPr>
            <a:spLocks/>
          </p:cNvSpPr>
          <p:nvPr/>
        </p:nvSpPr>
        <p:spPr bwMode="auto">
          <a:xfrm>
            <a:off x="6149975"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0" name="Freeform 185"/>
          <p:cNvSpPr>
            <a:spLocks/>
          </p:cNvSpPr>
          <p:nvPr/>
        </p:nvSpPr>
        <p:spPr bwMode="auto">
          <a:xfrm>
            <a:off x="6134100" y="3289300"/>
            <a:ext cx="33338" cy="33338"/>
          </a:xfrm>
          <a:custGeom>
            <a:avLst/>
            <a:gdLst>
              <a:gd name="T0" fmla="*/ 25201938 w 21"/>
              <a:gd name="T1" fmla="*/ 27722931 h 21"/>
              <a:gd name="T2" fmla="*/ 0 w 21"/>
              <a:gd name="T3" fmla="*/ 27722931 h 21"/>
              <a:gd name="T4" fmla="*/ 0 w 21"/>
              <a:gd name="T5" fmla="*/ 52924874 h 21"/>
              <a:gd name="T6" fmla="*/ 25201938 w 21"/>
              <a:gd name="T7" fmla="*/ 52924874 h 21"/>
              <a:gd name="T8" fmla="*/ 52924874 w 21"/>
              <a:gd name="T9" fmla="*/ 52924874 h 21"/>
              <a:gd name="T10" fmla="*/ 52924874 w 21"/>
              <a:gd name="T11" fmla="*/ 27722931 h 21"/>
              <a:gd name="T12" fmla="*/ 52924874 w 21"/>
              <a:gd name="T13" fmla="*/ 0 h 21"/>
              <a:gd name="T14" fmla="*/ 25201938 w 21"/>
              <a:gd name="T15" fmla="*/ 0 h 21"/>
              <a:gd name="T16" fmla="*/ 0 w 21"/>
              <a:gd name="T17" fmla="*/ 0 h 21"/>
              <a:gd name="T18" fmla="*/ 0 w 21"/>
              <a:gd name="T19" fmla="*/ 27722931 h 21"/>
              <a:gd name="T20" fmla="*/ 25201938 w 21"/>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1" name="Freeform 186"/>
          <p:cNvSpPr>
            <a:spLocks/>
          </p:cNvSpPr>
          <p:nvPr/>
        </p:nvSpPr>
        <p:spPr bwMode="auto">
          <a:xfrm>
            <a:off x="6149975" y="3297238"/>
            <a:ext cx="17463" cy="15875"/>
          </a:xfrm>
          <a:custGeom>
            <a:avLst/>
            <a:gdLst>
              <a:gd name="T0" fmla="*/ 0 w 1"/>
              <a:gd name="T1" fmla="*/ 0 h 1"/>
              <a:gd name="T2" fmla="*/ 0 w 1"/>
              <a:gd name="T3" fmla="*/ 252015567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2" name="Freeform 187"/>
          <p:cNvSpPr>
            <a:spLocks/>
          </p:cNvSpPr>
          <p:nvPr/>
        </p:nvSpPr>
        <p:spPr bwMode="auto">
          <a:xfrm>
            <a:off x="6831013"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3" name="Freeform 188"/>
          <p:cNvSpPr>
            <a:spLocks/>
          </p:cNvSpPr>
          <p:nvPr/>
        </p:nvSpPr>
        <p:spPr bwMode="auto">
          <a:xfrm>
            <a:off x="6848475"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4" name="Freeform 189"/>
          <p:cNvSpPr>
            <a:spLocks/>
          </p:cNvSpPr>
          <p:nvPr/>
        </p:nvSpPr>
        <p:spPr bwMode="auto">
          <a:xfrm>
            <a:off x="6831013" y="3289300"/>
            <a:ext cx="34925" cy="33338"/>
          </a:xfrm>
          <a:custGeom>
            <a:avLst/>
            <a:gdLst>
              <a:gd name="T0" fmla="*/ 27722515 w 22"/>
              <a:gd name="T1" fmla="*/ 25201938 h 21"/>
              <a:gd name="T2" fmla="*/ 0 w 22"/>
              <a:gd name="T3" fmla="*/ 25201938 h 21"/>
              <a:gd name="T4" fmla="*/ 0 w 22"/>
              <a:gd name="T5" fmla="*/ 52924874 h 21"/>
              <a:gd name="T6" fmla="*/ 27722515 w 22"/>
              <a:gd name="T7" fmla="*/ 52924874 h 21"/>
              <a:gd name="T8" fmla="*/ 55443443 w 22"/>
              <a:gd name="T9" fmla="*/ 52924874 h 21"/>
              <a:gd name="T10" fmla="*/ 55443443 w 22"/>
              <a:gd name="T11" fmla="*/ 25201938 h 21"/>
              <a:gd name="T12" fmla="*/ 55443443 w 22"/>
              <a:gd name="T13" fmla="*/ 0 h 21"/>
              <a:gd name="T14" fmla="*/ 27722515 w 22"/>
              <a:gd name="T15" fmla="*/ 0 h 21"/>
              <a:gd name="T16" fmla="*/ 0 w 22"/>
              <a:gd name="T17" fmla="*/ 0 h 21"/>
              <a:gd name="T18" fmla="*/ 0 w 22"/>
              <a:gd name="T19" fmla="*/ 25201938 h 21"/>
              <a:gd name="T20" fmla="*/ 27722515 w 22"/>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5" name="Freeform 190"/>
          <p:cNvSpPr>
            <a:spLocks/>
          </p:cNvSpPr>
          <p:nvPr/>
        </p:nvSpPr>
        <p:spPr bwMode="auto">
          <a:xfrm>
            <a:off x="6848475"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6" name="Freeform 191"/>
          <p:cNvSpPr>
            <a:spLocks/>
          </p:cNvSpPr>
          <p:nvPr/>
        </p:nvSpPr>
        <p:spPr bwMode="auto">
          <a:xfrm>
            <a:off x="6831013"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7" name="Freeform 192"/>
          <p:cNvSpPr>
            <a:spLocks/>
          </p:cNvSpPr>
          <p:nvPr/>
        </p:nvSpPr>
        <p:spPr bwMode="auto">
          <a:xfrm>
            <a:off x="6848475" y="3297238"/>
            <a:ext cx="17463" cy="15875"/>
          </a:xfrm>
          <a:custGeom>
            <a:avLst/>
            <a:gdLst>
              <a:gd name="T0" fmla="*/ 0 w 1"/>
              <a:gd name="T1" fmla="*/ 0 h 1"/>
              <a:gd name="T2" fmla="*/ 0 w 1"/>
              <a:gd name="T3" fmla="*/ 252015567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8" name="Freeform 193"/>
          <p:cNvSpPr>
            <a:spLocks/>
          </p:cNvSpPr>
          <p:nvPr/>
        </p:nvSpPr>
        <p:spPr bwMode="auto">
          <a:xfrm>
            <a:off x="6831013" y="3916363"/>
            <a:ext cx="34925" cy="33337"/>
          </a:xfrm>
          <a:custGeom>
            <a:avLst/>
            <a:gdLst>
              <a:gd name="T0" fmla="*/ 27722515 w 22"/>
              <a:gd name="T1" fmla="*/ 27720512 h 21"/>
              <a:gd name="T2" fmla="*/ 0 w 22"/>
              <a:gd name="T3" fmla="*/ 27720512 h 21"/>
              <a:gd name="T4" fmla="*/ 0 w 22"/>
              <a:gd name="T5" fmla="*/ 52921699 h 21"/>
              <a:gd name="T6" fmla="*/ 27722515 w 22"/>
              <a:gd name="T7" fmla="*/ 52921699 h 21"/>
              <a:gd name="T8" fmla="*/ 55443443 w 22"/>
              <a:gd name="T9" fmla="*/ 52921699 h 21"/>
              <a:gd name="T10" fmla="*/ 55443443 w 22"/>
              <a:gd name="T11" fmla="*/ 27720512 h 21"/>
              <a:gd name="T12" fmla="*/ 55443443 w 22"/>
              <a:gd name="T13" fmla="*/ 0 h 21"/>
              <a:gd name="T14" fmla="*/ 27722515 w 22"/>
              <a:gd name="T15" fmla="*/ 0 h 21"/>
              <a:gd name="T16" fmla="*/ 0 w 22"/>
              <a:gd name="T17" fmla="*/ 0 h 21"/>
              <a:gd name="T18" fmla="*/ 0 w 22"/>
              <a:gd name="T19" fmla="*/ 27720512 h 21"/>
              <a:gd name="T20" fmla="*/ 27722515 w 22"/>
              <a:gd name="T21" fmla="*/ 2772051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9" name="Freeform 194"/>
          <p:cNvSpPr>
            <a:spLocks/>
          </p:cNvSpPr>
          <p:nvPr/>
        </p:nvSpPr>
        <p:spPr bwMode="auto">
          <a:xfrm>
            <a:off x="6831013" y="3898900"/>
            <a:ext cx="52387" cy="50800"/>
          </a:xfrm>
          <a:custGeom>
            <a:avLst/>
            <a:gdLst>
              <a:gd name="T0" fmla="*/ 0 w 3"/>
              <a:gd name="T1" fmla="*/ 573481282 h 3"/>
              <a:gd name="T2" fmla="*/ 304927304 w 3"/>
              <a:gd name="T3" fmla="*/ 573481282 h 3"/>
              <a:gd name="T4" fmla="*/ 609872071 w 3"/>
              <a:gd name="T5" fmla="*/ 860213324 h 3"/>
              <a:gd name="T6" fmla="*/ 609872071 w 3"/>
              <a:gd name="T7" fmla="*/ 573481282 h 3"/>
              <a:gd name="T8" fmla="*/ 914799238 w 3"/>
              <a:gd name="T9" fmla="*/ 573481282 h 3"/>
              <a:gd name="T10" fmla="*/ 609872071 w 3"/>
              <a:gd name="T11" fmla="*/ 286732174 h 3"/>
              <a:gd name="T12" fmla="*/ 609872071 w 3"/>
              <a:gd name="T13" fmla="*/ 0 h 3"/>
              <a:gd name="T14" fmla="*/ 30492730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0" name="Freeform 195"/>
          <p:cNvSpPr>
            <a:spLocks/>
          </p:cNvSpPr>
          <p:nvPr/>
        </p:nvSpPr>
        <p:spPr bwMode="auto">
          <a:xfrm>
            <a:off x="6134100" y="3898900"/>
            <a:ext cx="33338" cy="34925"/>
          </a:xfrm>
          <a:custGeom>
            <a:avLst/>
            <a:gdLst>
              <a:gd name="T0" fmla="*/ 25201938 w 21"/>
              <a:gd name="T1" fmla="*/ 27722515 h 22"/>
              <a:gd name="T2" fmla="*/ 0 w 21"/>
              <a:gd name="T3" fmla="*/ 27722515 h 22"/>
              <a:gd name="T4" fmla="*/ 0 w 21"/>
              <a:gd name="T5" fmla="*/ 55443443 h 22"/>
              <a:gd name="T6" fmla="*/ 25201938 w 21"/>
              <a:gd name="T7" fmla="*/ 55443443 h 22"/>
              <a:gd name="T8" fmla="*/ 52924874 w 21"/>
              <a:gd name="T9" fmla="*/ 55443443 h 22"/>
              <a:gd name="T10" fmla="*/ 52924874 w 21"/>
              <a:gd name="T11" fmla="*/ 27722515 h 22"/>
              <a:gd name="T12" fmla="*/ 52924874 w 21"/>
              <a:gd name="T13" fmla="*/ 0 h 22"/>
              <a:gd name="T14" fmla="*/ 25201938 w 21"/>
              <a:gd name="T15" fmla="*/ 0 h 22"/>
              <a:gd name="T16" fmla="*/ 0 w 21"/>
              <a:gd name="T17" fmla="*/ 0 h 22"/>
              <a:gd name="T18" fmla="*/ 0 w 21"/>
              <a:gd name="T19" fmla="*/ 27722515 h 22"/>
              <a:gd name="T20" fmla="*/ 25201938 w 21"/>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0" y="11"/>
                </a:lnTo>
                <a:lnTo>
                  <a:pt x="0" y="22"/>
                </a:lnTo>
                <a:lnTo>
                  <a:pt x="10" y="22"/>
                </a:lnTo>
                <a:lnTo>
                  <a:pt x="21" y="22"/>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1" name="Freeform 196"/>
          <p:cNvSpPr>
            <a:spLocks/>
          </p:cNvSpPr>
          <p:nvPr/>
        </p:nvSpPr>
        <p:spPr bwMode="auto">
          <a:xfrm>
            <a:off x="6116638" y="3898900"/>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2" name="Freeform 197"/>
          <p:cNvSpPr>
            <a:spLocks/>
          </p:cNvSpPr>
          <p:nvPr/>
        </p:nvSpPr>
        <p:spPr bwMode="auto">
          <a:xfrm>
            <a:off x="5060950" y="4256088"/>
            <a:ext cx="34925" cy="34925"/>
          </a:xfrm>
          <a:custGeom>
            <a:avLst/>
            <a:gdLst>
              <a:gd name="T0" fmla="*/ 27722515 w 22"/>
              <a:gd name="T1" fmla="*/ 27722515 h 22"/>
              <a:gd name="T2" fmla="*/ 0 w 22"/>
              <a:gd name="T3" fmla="*/ 27722515 h 22"/>
              <a:gd name="T4" fmla="*/ 0 w 22"/>
              <a:gd name="T5" fmla="*/ 55443443 h 22"/>
              <a:gd name="T6" fmla="*/ 27722515 w 22"/>
              <a:gd name="T7" fmla="*/ 55443443 h 22"/>
              <a:gd name="T8" fmla="*/ 55443443 w 22"/>
              <a:gd name="T9" fmla="*/ 55443443 h 22"/>
              <a:gd name="T10" fmla="*/ 55443443 w 22"/>
              <a:gd name="T11" fmla="*/ 27722515 h 22"/>
              <a:gd name="T12" fmla="*/ 55443443 w 22"/>
              <a:gd name="T13" fmla="*/ 0 h 22"/>
              <a:gd name="T14" fmla="*/ 27722515 w 22"/>
              <a:gd name="T15" fmla="*/ 0 h 22"/>
              <a:gd name="T16" fmla="*/ 0 w 22"/>
              <a:gd name="T17" fmla="*/ 0 h 22"/>
              <a:gd name="T18" fmla="*/ 0 w 22"/>
              <a:gd name="T19" fmla="*/ 27722515 h 22"/>
              <a:gd name="T20" fmla="*/ 27722515 w 22"/>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3" name="Freeform 198"/>
          <p:cNvSpPr>
            <a:spLocks/>
          </p:cNvSpPr>
          <p:nvPr/>
        </p:nvSpPr>
        <p:spPr bwMode="auto">
          <a:xfrm>
            <a:off x="5060950" y="4240213"/>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4" name="Freeform 199"/>
          <p:cNvSpPr>
            <a:spLocks/>
          </p:cNvSpPr>
          <p:nvPr/>
        </p:nvSpPr>
        <p:spPr bwMode="auto">
          <a:xfrm>
            <a:off x="5418138" y="3916363"/>
            <a:ext cx="34925" cy="33337"/>
          </a:xfrm>
          <a:custGeom>
            <a:avLst/>
            <a:gdLst>
              <a:gd name="T0" fmla="*/ 27722515 w 22"/>
              <a:gd name="T1" fmla="*/ 27720512 h 21"/>
              <a:gd name="T2" fmla="*/ 0 w 22"/>
              <a:gd name="T3" fmla="*/ 27720512 h 21"/>
              <a:gd name="T4" fmla="*/ 0 w 22"/>
              <a:gd name="T5" fmla="*/ 52921699 h 21"/>
              <a:gd name="T6" fmla="*/ 27722515 w 22"/>
              <a:gd name="T7" fmla="*/ 52921699 h 21"/>
              <a:gd name="T8" fmla="*/ 55443443 w 22"/>
              <a:gd name="T9" fmla="*/ 52921699 h 21"/>
              <a:gd name="T10" fmla="*/ 55443443 w 22"/>
              <a:gd name="T11" fmla="*/ 27720512 h 21"/>
              <a:gd name="T12" fmla="*/ 55443443 w 22"/>
              <a:gd name="T13" fmla="*/ 0 h 21"/>
              <a:gd name="T14" fmla="*/ 27722515 w 22"/>
              <a:gd name="T15" fmla="*/ 0 h 21"/>
              <a:gd name="T16" fmla="*/ 0 w 22"/>
              <a:gd name="T17" fmla="*/ 0 h 21"/>
              <a:gd name="T18" fmla="*/ 0 w 22"/>
              <a:gd name="T19" fmla="*/ 27720512 h 21"/>
              <a:gd name="T20" fmla="*/ 27722515 w 22"/>
              <a:gd name="T21" fmla="*/ 2772051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5" name="Freeform 200"/>
          <p:cNvSpPr>
            <a:spLocks/>
          </p:cNvSpPr>
          <p:nvPr/>
        </p:nvSpPr>
        <p:spPr bwMode="auto">
          <a:xfrm>
            <a:off x="5418138" y="3898900"/>
            <a:ext cx="52387" cy="50800"/>
          </a:xfrm>
          <a:custGeom>
            <a:avLst/>
            <a:gdLst>
              <a:gd name="T0" fmla="*/ 0 w 3"/>
              <a:gd name="T1" fmla="*/ 573481282 h 3"/>
              <a:gd name="T2" fmla="*/ 304927304 w 3"/>
              <a:gd name="T3" fmla="*/ 573481282 h 3"/>
              <a:gd name="T4" fmla="*/ 609872071 w 3"/>
              <a:gd name="T5" fmla="*/ 860213324 h 3"/>
              <a:gd name="T6" fmla="*/ 609872071 w 3"/>
              <a:gd name="T7" fmla="*/ 573481282 h 3"/>
              <a:gd name="T8" fmla="*/ 914799238 w 3"/>
              <a:gd name="T9" fmla="*/ 573481282 h 3"/>
              <a:gd name="T10" fmla="*/ 609872071 w 3"/>
              <a:gd name="T11" fmla="*/ 286732174 h 3"/>
              <a:gd name="T12" fmla="*/ 609872071 w 3"/>
              <a:gd name="T13" fmla="*/ 0 h 3"/>
              <a:gd name="T14" fmla="*/ 30492730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6" name="Freeform 201"/>
          <p:cNvSpPr>
            <a:spLocks/>
          </p:cNvSpPr>
          <p:nvPr/>
        </p:nvSpPr>
        <p:spPr bwMode="auto">
          <a:xfrm>
            <a:off x="4721225" y="3898900"/>
            <a:ext cx="33338" cy="34925"/>
          </a:xfrm>
          <a:custGeom>
            <a:avLst/>
            <a:gdLst>
              <a:gd name="T0" fmla="*/ 25201938 w 21"/>
              <a:gd name="T1" fmla="*/ 27722515 h 22"/>
              <a:gd name="T2" fmla="*/ 0 w 21"/>
              <a:gd name="T3" fmla="*/ 27722515 h 22"/>
              <a:gd name="T4" fmla="*/ 0 w 21"/>
              <a:gd name="T5" fmla="*/ 55443443 h 22"/>
              <a:gd name="T6" fmla="*/ 25201938 w 21"/>
              <a:gd name="T7" fmla="*/ 55443443 h 22"/>
              <a:gd name="T8" fmla="*/ 52924874 w 21"/>
              <a:gd name="T9" fmla="*/ 55443443 h 22"/>
              <a:gd name="T10" fmla="*/ 52924874 w 21"/>
              <a:gd name="T11" fmla="*/ 27722515 h 22"/>
              <a:gd name="T12" fmla="*/ 52924874 w 21"/>
              <a:gd name="T13" fmla="*/ 0 h 22"/>
              <a:gd name="T14" fmla="*/ 25201938 w 21"/>
              <a:gd name="T15" fmla="*/ 0 h 22"/>
              <a:gd name="T16" fmla="*/ 0 w 21"/>
              <a:gd name="T17" fmla="*/ 0 h 22"/>
              <a:gd name="T18" fmla="*/ 0 w 21"/>
              <a:gd name="T19" fmla="*/ 27722515 h 22"/>
              <a:gd name="T20" fmla="*/ 25201938 w 21"/>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0" y="11"/>
                </a:lnTo>
                <a:lnTo>
                  <a:pt x="0" y="22"/>
                </a:lnTo>
                <a:lnTo>
                  <a:pt x="10" y="22"/>
                </a:lnTo>
                <a:lnTo>
                  <a:pt x="21" y="22"/>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7" name="Freeform 202"/>
          <p:cNvSpPr>
            <a:spLocks/>
          </p:cNvSpPr>
          <p:nvPr/>
        </p:nvSpPr>
        <p:spPr bwMode="auto">
          <a:xfrm>
            <a:off x="4703763" y="3898900"/>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8" name="Freeform 203"/>
          <p:cNvSpPr>
            <a:spLocks/>
          </p:cNvSpPr>
          <p:nvPr/>
        </p:nvSpPr>
        <p:spPr bwMode="auto">
          <a:xfrm>
            <a:off x="3392488" y="4256088"/>
            <a:ext cx="34925" cy="34925"/>
          </a:xfrm>
          <a:custGeom>
            <a:avLst/>
            <a:gdLst>
              <a:gd name="T0" fmla="*/ 27722515 w 22"/>
              <a:gd name="T1" fmla="*/ 27722515 h 22"/>
              <a:gd name="T2" fmla="*/ 0 w 22"/>
              <a:gd name="T3" fmla="*/ 27722515 h 22"/>
              <a:gd name="T4" fmla="*/ 0 w 22"/>
              <a:gd name="T5" fmla="*/ 55443443 h 22"/>
              <a:gd name="T6" fmla="*/ 27722515 w 22"/>
              <a:gd name="T7" fmla="*/ 55443443 h 22"/>
              <a:gd name="T8" fmla="*/ 55443443 w 22"/>
              <a:gd name="T9" fmla="*/ 55443443 h 22"/>
              <a:gd name="T10" fmla="*/ 55443443 w 22"/>
              <a:gd name="T11" fmla="*/ 27722515 h 22"/>
              <a:gd name="T12" fmla="*/ 55443443 w 22"/>
              <a:gd name="T13" fmla="*/ 0 h 22"/>
              <a:gd name="T14" fmla="*/ 27722515 w 22"/>
              <a:gd name="T15" fmla="*/ 0 h 22"/>
              <a:gd name="T16" fmla="*/ 0 w 22"/>
              <a:gd name="T17" fmla="*/ 0 h 22"/>
              <a:gd name="T18" fmla="*/ 0 w 22"/>
              <a:gd name="T19" fmla="*/ 27722515 h 22"/>
              <a:gd name="T20" fmla="*/ 27722515 w 22"/>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9" name="Freeform 204"/>
          <p:cNvSpPr>
            <a:spLocks/>
          </p:cNvSpPr>
          <p:nvPr/>
        </p:nvSpPr>
        <p:spPr bwMode="auto">
          <a:xfrm>
            <a:off x="3376613" y="4240213"/>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0" name="Freeform 205"/>
          <p:cNvSpPr>
            <a:spLocks/>
          </p:cNvSpPr>
          <p:nvPr/>
        </p:nvSpPr>
        <p:spPr bwMode="auto">
          <a:xfrm>
            <a:off x="3749675" y="3916363"/>
            <a:ext cx="34925" cy="33337"/>
          </a:xfrm>
          <a:custGeom>
            <a:avLst/>
            <a:gdLst>
              <a:gd name="T0" fmla="*/ 27722515 w 22"/>
              <a:gd name="T1" fmla="*/ 27720512 h 21"/>
              <a:gd name="T2" fmla="*/ 0 w 22"/>
              <a:gd name="T3" fmla="*/ 27720512 h 21"/>
              <a:gd name="T4" fmla="*/ 0 w 22"/>
              <a:gd name="T5" fmla="*/ 52921699 h 21"/>
              <a:gd name="T6" fmla="*/ 27722515 w 22"/>
              <a:gd name="T7" fmla="*/ 52921699 h 21"/>
              <a:gd name="T8" fmla="*/ 55443443 w 22"/>
              <a:gd name="T9" fmla="*/ 52921699 h 21"/>
              <a:gd name="T10" fmla="*/ 55443443 w 22"/>
              <a:gd name="T11" fmla="*/ 27720512 h 21"/>
              <a:gd name="T12" fmla="*/ 55443443 w 22"/>
              <a:gd name="T13" fmla="*/ 0 h 21"/>
              <a:gd name="T14" fmla="*/ 27722515 w 22"/>
              <a:gd name="T15" fmla="*/ 0 h 21"/>
              <a:gd name="T16" fmla="*/ 0 w 22"/>
              <a:gd name="T17" fmla="*/ 0 h 21"/>
              <a:gd name="T18" fmla="*/ 0 w 22"/>
              <a:gd name="T19" fmla="*/ 27720512 h 21"/>
              <a:gd name="T20" fmla="*/ 27722515 w 22"/>
              <a:gd name="T21" fmla="*/ 2772051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1" name="Freeform 206"/>
          <p:cNvSpPr>
            <a:spLocks/>
          </p:cNvSpPr>
          <p:nvPr/>
        </p:nvSpPr>
        <p:spPr bwMode="auto">
          <a:xfrm>
            <a:off x="3733800" y="3898900"/>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2" name="Freeform 207"/>
          <p:cNvSpPr>
            <a:spLocks/>
          </p:cNvSpPr>
          <p:nvPr/>
        </p:nvSpPr>
        <p:spPr bwMode="auto">
          <a:xfrm>
            <a:off x="3035300" y="3916363"/>
            <a:ext cx="34925" cy="33337"/>
          </a:xfrm>
          <a:custGeom>
            <a:avLst/>
            <a:gdLst>
              <a:gd name="T0" fmla="*/ 27722515 w 22"/>
              <a:gd name="T1" fmla="*/ 27720512 h 21"/>
              <a:gd name="T2" fmla="*/ 0 w 22"/>
              <a:gd name="T3" fmla="*/ 27720512 h 21"/>
              <a:gd name="T4" fmla="*/ 0 w 22"/>
              <a:gd name="T5" fmla="*/ 52921699 h 21"/>
              <a:gd name="T6" fmla="*/ 27722515 w 22"/>
              <a:gd name="T7" fmla="*/ 52921699 h 21"/>
              <a:gd name="T8" fmla="*/ 55443443 w 22"/>
              <a:gd name="T9" fmla="*/ 52921699 h 21"/>
              <a:gd name="T10" fmla="*/ 55443443 w 22"/>
              <a:gd name="T11" fmla="*/ 27720512 h 21"/>
              <a:gd name="T12" fmla="*/ 55443443 w 22"/>
              <a:gd name="T13" fmla="*/ 0 h 21"/>
              <a:gd name="T14" fmla="*/ 27722515 w 22"/>
              <a:gd name="T15" fmla="*/ 0 h 21"/>
              <a:gd name="T16" fmla="*/ 0 w 22"/>
              <a:gd name="T17" fmla="*/ 0 h 21"/>
              <a:gd name="T18" fmla="*/ 0 w 22"/>
              <a:gd name="T19" fmla="*/ 27720512 h 21"/>
              <a:gd name="T20" fmla="*/ 27722515 w 22"/>
              <a:gd name="T21" fmla="*/ 2772051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3" name="Freeform 208"/>
          <p:cNvSpPr>
            <a:spLocks/>
          </p:cNvSpPr>
          <p:nvPr/>
        </p:nvSpPr>
        <p:spPr bwMode="auto">
          <a:xfrm>
            <a:off x="3035300" y="3898900"/>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4" name="Freeform 209"/>
          <p:cNvSpPr>
            <a:spLocks/>
          </p:cNvSpPr>
          <p:nvPr/>
        </p:nvSpPr>
        <p:spPr bwMode="auto">
          <a:xfrm>
            <a:off x="3035300" y="2470150"/>
            <a:ext cx="34925" cy="33338"/>
          </a:xfrm>
          <a:custGeom>
            <a:avLst/>
            <a:gdLst>
              <a:gd name="T0" fmla="*/ 27722515 w 22"/>
              <a:gd name="T1" fmla="*/ 25201938 h 21"/>
              <a:gd name="T2" fmla="*/ 0 w 22"/>
              <a:gd name="T3" fmla="*/ 25201938 h 21"/>
              <a:gd name="T4" fmla="*/ 0 w 22"/>
              <a:gd name="T5" fmla="*/ 52924874 h 21"/>
              <a:gd name="T6" fmla="*/ 27722515 w 22"/>
              <a:gd name="T7" fmla="*/ 52924874 h 21"/>
              <a:gd name="T8" fmla="*/ 55443443 w 22"/>
              <a:gd name="T9" fmla="*/ 52924874 h 21"/>
              <a:gd name="T10" fmla="*/ 55443443 w 22"/>
              <a:gd name="T11" fmla="*/ 25201938 h 21"/>
              <a:gd name="T12" fmla="*/ 55443443 w 22"/>
              <a:gd name="T13" fmla="*/ 0 h 21"/>
              <a:gd name="T14" fmla="*/ 27722515 w 22"/>
              <a:gd name="T15" fmla="*/ 0 h 21"/>
              <a:gd name="T16" fmla="*/ 0 w 22"/>
              <a:gd name="T17" fmla="*/ 0 h 21"/>
              <a:gd name="T18" fmla="*/ 0 w 22"/>
              <a:gd name="T19" fmla="*/ 25201938 h 21"/>
              <a:gd name="T20" fmla="*/ 27722515 w 22"/>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5" name="Freeform 210"/>
          <p:cNvSpPr>
            <a:spLocks/>
          </p:cNvSpPr>
          <p:nvPr/>
        </p:nvSpPr>
        <p:spPr bwMode="auto">
          <a:xfrm>
            <a:off x="3035300" y="2452688"/>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6" name="Freeform 211"/>
          <p:cNvSpPr>
            <a:spLocks/>
          </p:cNvSpPr>
          <p:nvPr/>
        </p:nvSpPr>
        <p:spPr bwMode="auto">
          <a:xfrm>
            <a:off x="3392488" y="2809875"/>
            <a:ext cx="34925" cy="34925"/>
          </a:xfrm>
          <a:custGeom>
            <a:avLst/>
            <a:gdLst>
              <a:gd name="T0" fmla="*/ 27722515 w 22"/>
              <a:gd name="T1" fmla="*/ 27722515 h 22"/>
              <a:gd name="T2" fmla="*/ 0 w 22"/>
              <a:gd name="T3" fmla="*/ 27722515 h 22"/>
              <a:gd name="T4" fmla="*/ 0 w 22"/>
              <a:gd name="T5" fmla="*/ 55443443 h 22"/>
              <a:gd name="T6" fmla="*/ 27722515 w 22"/>
              <a:gd name="T7" fmla="*/ 55443443 h 22"/>
              <a:gd name="T8" fmla="*/ 55443443 w 22"/>
              <a:gd name="T9" fmla="*/ 55443443 h 22"/>
              <a:gd name="T10" fmla="*/ 55443443 w 22"/>
              <a:gd name="T11" fmla="*/ 27722515 h 22"/>
              <a:gd name="T12" fmla="*/ 55443443 w 22"/>
              <a:gd name="T13" fmla="*/ 0 h 22"/>
              <a:gd name="T14" fmla="*/ 27722515 w 22"/>
              <a:gd name="T15" fmla="*/ 0 h 22"/>
              <a:gd name="T16" fmla="*/ 0 w 22"/>
              <a:gd name="T17" fmla="*/ 0 h 22"/>
              <a:gd name="T18" fmla="*/ 0 w 22"/>
              <a:gd name="T19" fmla="*/ 27722515 h 22"/>
              <a:gd name="T20" fmla="*/ 27722515 w 22"/>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7" name="Freeform 212"/>
          <p:cNvSpPr>
            <a:spLocks/>
          </p:cNvSpPr>
          <p:nvPr/>
        </p:nvSpPr>
        <p:spPr bwMode="auto">
          <a:xfrm>
            <a:off x="3376613" y="2792413"/>
            <a:ext cx="50800" cy="52387"/>
          </a:xfrm>
          <a:custGeom>
            <a:avLst/>
            <a:gdLst>
              <a:gd name="T0" fmla="*/ 0 w 3"/>
              <a:gd name="T1" fmla="*/ 609872071 h 3"/>
              <a:gd name="T2" fmla="*/ 286732174 w 3"/>
              <a:gd name="T3" fmla="*/ 609872071 h 3"/>
              <a:gd name="T4" fmla="*/ 573481282 w 3"/>
              <a:gd name="T5" fmla="*/ 914799238 h 3"/>
              <a:gd name="T6" fmla="*/ 573481282 w 3"/>
              <a:gd name="T7" fmla="*/ 609872071 h 3"/>
              <a:gd name="T8" fmla="*/ 860213324 w 3"/>
              <a:gd name="T9" fmla="*/ 609872071 h 3"/>
              <a:gd name="T10" fmla="*/ 573481282 w 3"/>
              <a:gd name="T11" fmla="*/ 304927304 h 3"/>
              <a:gd name="T12" fmla="*/ 573481282 w 3"/>
              <a:gd name="T13" fmla="*/ 0 h 3"/>
              <a:gd name="T14" fmla="*/ 286732174 w 3"/>
              <a:gd name="T15" fmla="*/ 304927304 h 3"/>
              <a:gd name="T16" fmla="*/ 0 w 3"/>
              <a:gd name="T17" fmla="*/ 609872071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8" name="Freeform 213"/>
          <p:cNvSpPr>
            <a:spLocks/>
          </p:cNvSpPr>
          <p:nvPr/>
        </p:nvSpPr>
        <p:spPr bwMode="auto">
          <a:xfrm>
            <a:off x="3749675" y="2452688"/>
            <a:ext cx="34925" cy="33337"/>
          </a:xfrm>
          <a:custGeom>
            <a:avLst/>
            <a:gdLst>
              <a:gd name="T0" fmla="*/ 27722515 w 22"/>
              <a:gd name="T1" fmla="*/ 27720512 h 21"/>
              <a:gd name="T2" fmla="*/ 0 w 22"/>
              <a:gd name="T3" fmla="*/ 27720512 h 21"/>
              <a:gd name="T4" fmla="*/ 0 w 22"/>
              <a:gd name="T5" fmla="*/ 52921699 h 21"/>
              <a:gd name="T6" fmla="*/ 27722515 w 22"/>
              <a:gd name="T7" fmla="*/ 52921699 h 21"/>
              <a:gd name="T8" fmla="*/ 55443443 w 22"/>
              <a:gd name="T9" fmla="*/ 52921699 h 21"/>
              <a:gd name="T10" fmla="*/ 55443443 w 22"/>
              <a:gd name="T11" fmla="*/ 27720512 h 21"/>
              <a:gd name="T12" fmla="*/ 55443443 w 22"/>
              <a:gd name="T13" fmla="*/ 0 h 21"/>
              <a:gd name="T14" fmla="*/ 27722515 w 22"/>
              <a:gd name="T15" fmla="*/ 0 h 21"/>
              <a:gd name="T16" fmla="*/ 0 w 22"/>
              <a:gd name="T17" fmla="*/ 0 h 21"/>
              <a:gd name="T18" fmla="*/ 0 w 22"/>
              <a:gd name="T19" fmla="*/ 27720512 h 21"/>
              <a:gd name="T20" fmla="*/ 27722515 w 22"/>
              <a:gd name="T21" fmla="*/ 2772051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9" name="Freeform 214"/>
          <p:cNvSpPr>
            <a:spLocks/>
          </p:cNvSpPr>
          <p:nvPr/>
        </p:nvSpPr>
        <p:spPr bwMode="auto">
          <a:xfrm>
            <a:off x="3733800" y="2452688"/>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0" name="Freeform 215"/>
          <p:cNvSpPr>
            <a:spLocks/>
          </p:cNvSpPr>
          <p:nvPr/>
        </p:nvSpPr>
        <p:spPr bwMode="auto">
          <a:xfrm>
            <a:off x="4721225" y="2470150"/>
            <a:ext cx="33338" cy="33338"/>
          </a:xfrm>
          <a:custGeom>
            <a:avLst/>
            <a:gdLst>
              <a:gd name="T0" fmla="*/ 25201938 w 21"/>
              <a:gd name="T1" fmla="*/ 25201938 h 21"/>
              <a:gd name="T2" fmla="*/ 0 w 21"/>
              <a:gd name="T3" fmla="*/ 25201938 h 21"/>
              <a:gd name="T4" fmla="*/ 0 w 21"/>
              <a:gd name="T5" fmla="*/ 52924874 h 21"/>
              <a:gd name="T6" fmla="*/ 25201938 w 21"/>
              <a:gd name="T7" fmla="*/ 52924874 h 21"/>
              <a:gd name="T8" fmla="*/ 52924874 w 21"/>
              <a:gd name="T9" fmla="*/ 52924874 h 21"/>
              <a:gd name="T10" fmla="*/ 52924874 w 21"/>
              <a:gd name="T11" fmla="*/ 25201938 h 21"/>
              <a:gd name="T12" fmla="*/ 52924874 w 21"/>
              <a:gd name="T13" fmla="*/ 0 h 21"/>
              <a:gd name="T14" fmla="*/ 25201938 w 21"/>
              <a:gd name="T15" fmla="*/ 0 h 21"/>
              <a:gd name="T16" fmla="*/ 0 w 21"/>
              <a:gd name="T17" fmla="*/ 0 h 21"/>
              <a:gd name="T18" fmla="*/ 0 w 21"/>
              <a:gd name="T19" fmla="*/ 25201938 h 21"/>
              <a:gd name="T20" fmla="*/ 25201938 w 21"/>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1" name="Freeform 216"/>
          <p:cNvSpPr>
            <a:spLocks/>
          </p:cNvSpPr>
          <p:nvPr/>
        </p:nvSpPr>
        <p:spPr bwMode="auto">
          <a:xfrm>
            <a:off x="4703763" y="2452688"/>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2" name="Freeform 217"/>
          <p:cNvSpPr>
            <a:spLocks/>
          </p:cNvSpPr>
          <p:nvPr/>
        </p:nvSpPr>
        <p:spPr bwMode="auto">
          <a:xfrm>
            <a:off x="5060950" y="2809875"/>
            <a:ext cx="34925" cy="34925"/>
          </a:xfrm>
          <a:custGeom>
            <a:avLst/>
            <a:gdLst>
              <a:gd name="T0" fmla="*/ 27722515 w 22"/>
              <a:gd name="T1" fmla="*/ 27722515 h 22"/>
              <a:gd name="T2" fmla="*/ 0 w 22"/>
              <a:gd name="T3" fmla="*/ 27722515 h 22"/>
              <a:gd name="T4" fmla="*/ 0 w 22"/>
              <a:gd name="T5" fmla="*/ 55443443 h 22"/>
              <a:gd name="T6" fmla="*/ 27722515 w 22"/>
              <a:gd name="T7" fmla="*/ 55443443 h 22"/>
              <a:gd name="T8" fmla="*/ 55443443 w 22"/>
              <a:gd name="T9" fmla="*/ 55443443 h 22"/>
              <a:gd name="T10" fmla="*/ 55443443 w 22"/>
              <a:gd name="T11" fmla="*/ 27722515 h 22"/>
              <a:gd name="T12" fmla="*/ 55443443 w 22"/>
              <a:gd name="T13" fmla="*/ 0 h 22"/>
              <a:gd name="T14" fmla="*/ 27722515 w 22"/>
              <a:gd name="T15" fmla="*/ 0 h 22"/>
              <a:gd name="T16" fmla="*/ 0 w 22"/>
              <a:gd name="T17" fmla="*/ 0 h 22"/>
              <a:gd name="T18" fmla="*/ 0 w 22"/>
              <a:gd name="T19" fmla="*/ 27722515 h 22"/>
              <a:gd name="T20" fmla="*/ 27722515 w 22"/>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3" name="Freeform 218"/>
          <p:cNvSpPr>
            <a:spLocks/>
          </p:cNvSpPr>
          <p:nvPr/>
        </p:nvSpPr>
        <p:spPr bwMode="auto">
          <a:xfrm>
            <a:off x="5060950" y="2792413"/>
            <a:ext cx="50800" cy="52387"/>
          </a:xfrm>
          <a:custGeom>
            <a:avLst/>
            <a:gdLst>
              <a:gd name="T0" fmla="*/ 0 w 3"/>
              <a:gd name="T1" fmla="*/ 609872071 h 3"/>
              <a:gd name="T2" fmla="*/ 286732174 w 3"/>
              <a:gd name="T3" fmla="*/ 609872071 h 3"/>
              <a:gd name="T4" fmla="*/ 573481282 w 3"/>
              <a:gd name="T5" fmla="*/ 914799238 h 3"/>
              <a:gd name="T6" fmla="*/ 573481282 w 3"/>
              <a:gd name="T7" fmla="*/ 609872071 h 3"/>
              <a:gd name="T8" fmla="*/ 860213324 w 3"/>
              <a:gd name="T9" fmla="*/ 609872071 h 3"/>
              <a:gd name="T10" fmla="*/ 573481282 w 3"/>
              <a:gd name="T11" fmla="*/ 304927304 h 3"/>
              <a:gd name="T12" fmla="*/ 573481282 w 3"/>
              <a:gd name="T13" fmla="*/ 0 h 3"/>
              <a:gd name="T14" fmla="*/ 286732174 w 3"/>
              <a:gd name="T15" fmla="*/ 304927304 h 3"/>
              <a:gd name="T16" fmla="*/ 0 w 3"/>
              <a:gd name="T17" fmla="*/ 609872071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4" name="Freeform 219"/>
          <p:cNvSpPr>
            <a:spLocks/>
          </p:cNvSpPr>
          <p:nvPr/>
        </p:nvSpPr>
        <p:spPr bwMode="auto">
          <a:xfrm>
            <a:off x="5418138" y="2452688"/>
            <a:ext cx="34925" cy="33337"/>
          </a:xfrm>
          <a:custGeom>
            <a:avLst/>
            <a:gdLst>
              <a:gd name="T0" fmla="*/ 27722515 w 22"/>
              <a:gd name="T1" fmla="*/ 27720512 h 21"/>
              <a:gd name="T2" fmla="*/ 0 w 22"/>
              <a:gd name="T3" fmla="*/ 27720512 h 21"/>
              <a:gd name="T4" fmla="*/ 0 w 22"/>
              <a:gd name="T5" fmla="*/ 52921699 h 21"/>
              <a:gd name="T6" fmla="*/ 27722515 w 22"/>
              <a:gd name="T7" fmla="*/ 52921699 h 21"/>
              <a:gd name="T8" fmla="*/ 55443443 w 22"/>
              <a:gd name="T9" fmla="*/ 52921699 h 21"/>
              <a:gd name="T10" fmla="*/ 55443443 w 22"/>
              <a:gd name="T11" fmla="*/ 27720512 h 21"/>
              <a:gd name="T12" fmla="*/ 55443443 w 22"/>
              <a:gd name="T13" fmla="*/ 0 h 21"/>
              <a:gd name="T14" fmla="*/ 27722515 w 22"/>
              <a:gd name="T15" fmla="*/ 0 h 21"/>
              <a:gd name="T16" fmla="*/ 0 w 22"/>
              <a:gd name="T17" fmla="*/ 0 h 21"/>
              <a:gd name="T18" fmla="*/ 0 w 22"/>
              <a:gd name="T19" fmla="*/ 27720512 h 21"/>
              <a:gd name="T20" fmla="*/ 27722515 w 22"/>
              <a:gd name="T21" fmla="*/ 2772051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5" name="Freeform 220"/>
          <p:cNvSpPr>
            <a:spLocks/>
          </p:cNvSpPr>
          <p:nvPr/>
        </p:nvSpPr>
        <p:spPr bwMode="auto">
          <a:xfrm>
            <a:off x="5418138" y="2452688"/>
            <a:ext cx="52387" cy="50800"/>
          </a:xfrm>
          <a:custGeom>
            <a:avLst/>
            <a:gdLst>
              <a:gd name="T0" fmla="*/ 0 w 3"/>
              <a:gd name="T1" fmla="*/ 573481282 h 3"/>
              <a:gd name="T2" fmla="*/ 304927304 w 3"/>
              <a:gd name="T3" fmla="*/ 573481282 h 3"/>
              <a:gd name="T4" fmla="*/ 609872071 w 3"/>
              <a:gd name="T5" fmla="*/ 860213324 h 3"/>
              <a:gd name="T6" fmla="*/ 609872071 w 3"/>
              <a:gd name="T7" fmla="*/ 573481282 h 3"/>
              <a:gd name="T8" fmla="*/ 914799238 w 3"/>
              <a:gd name="T9" fmla="*/ 573481282 h 3"/>
              <a:gd name="T10" fmla="*/ 609872071 w 3"/>
              <a:gd name="T11" fmla="*/ 286732174 h 3"/>
              <a:gd name="T12" fmla="*/ 609872071 w 3"/>
              <a:gd name="T13" fmla="*/ 0 h 3"/>
              <a:gd name="T14" fmla="*/ 30492730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6" name="Freeform 221"/>
          <p:cNvSpPr>
            <a:spLocks/>
          </p:cNvSpPr>
          <p:nvPr/>
        </p:nvSpPr>
        <p:spPr bwMode="auto">
          <a:xfrm>
            <a:off x="6134100" y="2470150"/>
            <a:ext cx="33338" cy="33338"/>
          </a:xfrm>
          <a:custGeom>
            <a:avLst/>
            <a:gdLst>
              <a:gd name="T0" fmla="*/ 25201938 w 21"/>
              <a:gd name="T1" fmla="*/ 25201938 h 21"/>
              <a:gd name="T2" fmla="*/ 0 w 21"/>
              <a:gd name="T3" fmla="*/ 25201938 h 21"/>
              <a:gd name="T4" fmla="*/ 0 w 21"/>
              <a:gd name="T5" fmla="*/ 52924874 h 21"/>
              <a:gd name="T6" fmla="*/ 25201938 w 21"/>
              <a:gd name="T7" fmla="*/ 52924874 h 21"/>
              <a:gd name="T8" fmla="*/ 52924874 w 21"/>
              <a:gd name="T9" fmla="*/ 52924874 h 21"/>
              <a:gd name="T10" fmla="*/ 52924874 w 21"/>
              <a:gd name="T11" fmla="*/ 25201938 h 21"/>
              <a:gd name="T12" fmla="*/ 52924874 w 21"/>
              <a:gd name="T13" fmla="*/ 0 h 21"/>
              <a:gd name="T14" fmla="*/ 25201938 w 21"/>
              <a:gd name="T15" fmla="*/ 0 h 21"/>
              <a:gd name="T16" fmla="*/ 0 w 21"/>
              <a:gd name="T17" fmla="*/ 0 h 21"/>
              <a:gd name="T18" fmla="*/ 0 w 21"/>
              <a:gd name="T19" fmla="*/ 25201938 h 21"/>
              <a:gd name="T20" fmla="*/ 25201938 w 21"/>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7" name="Freeform 222"/>
          <p:cNvSpPr>
            <a:spLocks/>
          </p:cNvSpPr>
          <p:nvPr/>
        </p:nvSpPr>
        <p:spPr bwMode="auto">
          <a:xfrm>
            <a:off x="6116638" y="2452688"/>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8" name="Freeform 223"/>
          <p:cNvSpPr>
            <a:spLocks/>
          </p:cNvSpPr>
          <p:nvPr/>
        </p:nvSpPr>
        <p:spPr bwMode="auto">
          <a:xfrm>
            <a:off x="6831013" y="2470150"/>
            <a:ext cx="34925" cy="33338"/>
          </a:xfrm>
          <a:custGeom>
            <a:avLst/>
            <a:gdLst>
              <a:gd name="T0" fmla="*/ 27722515 w 22"/>
              <a:gd name="T1" fmla="*/ 25201938 h 21"/>
              <a:gd name="T2" fmla="*/ 0 w 22"/>
              <a:gd name="T3" fmla="*/ 25201938 h 21"/>
              <a:gd name="T4" fmla="*/ 0 w 22"/>
              <a:gd name="T5" fmla="*/ 52924874 h 21"/>
              <a:gd name="T6" fmla="*/ 27722515 w 22"/>
              <a:gd name="T7" fmla="*/ 52924874 h 21"/>
              <a:gd name="T8" fmla="*/ 55443443 w 22"/>
              <a:gd name="T9" fmla="*/ 52924874 h 21"/>
              <a:gd name="T10" fmla="*/ 55443443 w 22"/>
              <a:gd name="T11" fmla="*/ 25201938 h 21"/>
              <a:gd name="T12" fmla="*/ 55443443 w 22"/>
              <a:gd name="T13" fmla="*/ 0 h 21"/>
              <a:gd name="T14" fmla="*/ 27722515 w 22"/>
              <a:gd name="T15" fmla="*/ 0 h 21"/>
              <a:gd name="T16" fmla="*/ 0 w 22"/>
              <a:gd name="T17" fmla="*/ 0 h 21"/>
              <a:gd name="T18" fmla="*/ 0 w 22"/>
              <a:gd name="T19" fmla="*/ 25201938 h 21"/>
              <a:gd name="T20" fmla="*/ 27722515 w 22"/>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9" name="Freeform 224"/>
          <p:cNvSpPr>
            <a:spLocks/>
          </p:cNvSpPr>
          <p:nvPr/>
        </p:nvSpPr>
        <p:spPr bwMode="auto">
          <a:xfrm>
            <a:off x="6831013" y="2452688"/>
            <a:ext cx="52387" cy="50800"/>
          </a:xfrm>
          <a:custGeom>
            <a:avLst/>
            <a:gdLst>
              <a:gd name="T0" fmla="*/ 0 w 3"/>
              <a:gd name="T1" fmla="*/ 573481282 h 3"/>
              <a:gd name="T2" fmla="*/ 304927304 w 3"/>
              <a:gd name="T3" fmla="*/ 573481282 h 3"/>
              <a:gd name="T4" fmla="*/ 609872071 w 3"/>
              <a:gd name="T5" fmla="*/ 860213324 h 3"/>
              <a:gd name="T6" fmla="*/ 609872071 w 3"/>
              <a:gd name="T7" fmla="*/ 573481282 h 3"/>
              <a:gd name="T8" fmla="*/ 914799238 w 3"/>
              <a:gd name="T9" fmla="*/ 573481282 h 3"/>
              <a:gd name="T10" fmla="*/ 609872071 w 3"/>
              <a:gd name="T11" fmla="*/ 286732174 h 3"/>
              <a:gd name="T12" fmla="*/ 609872071 w 3"/>
              <a:gd name="T13" fmla="*/ 0 h 3"/>
              <a:gd name="T14" fmla="*/ 30492730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0" name="Freeform 225"/>
          <p:cNvSpPr>
            <a:spLocks/>
          </p:cNvSpPr>
          <p:nvPr/>
        </p:nvSpPr>
        <p:spPr bwMode="auto">
          <a:xfrm>
            <a:off x="5060950" y="2112963"/>
            <a:ext cx="34925" cy="33337"/>
          </a:xfrm>
          <a:custGeom>
            <a:avLst/>
            <a:gdLst>
              <a:gd name="T0" fmla="*/ 27722515 w 22"/>
              <a:gd name="T1" fmla="*/ 25201182 h 21"/>
              <a:gd name="T2" fmla="*/ 0 w 22"/>
              <a:gd name="T3" fmla="*/ 25201182 h 21"/>
              <a:gd name="T4" fmla="*/ 0 w 22"/>
              <a:gd name="T5" fmla="*/ 52921699 h 21"/>
              <a:gd name="T6" fmla="*/ 27722515 w 22"/>
              <a:gd name="T7" fmla="*/ 52921699 h 21"/>
              <a:gd name="T8" fmla="*/ 55443443 w 22"/>
              <a:gd name="T9" fmla="*/ 52921699 h 21"/>
              <a:gd name="T10" fmla="*/ 55443443 w 22"/>
              <a:gd name="T11" fmla="*/ 25201182 h 21"/>
              <a:gd name="T12" fmla="*/ 55443443 w 22"/>
              <a:gd name="T13" fmla="*/ 0 h 21"/>
              <a:gd name="T14" fmla="*/ 27722515 w 22"/>
              <a:gd name="T15" fmla="*/ 0 h 21"/>
              <a:gd name="T16" fmla="*/ 0 w 22"/>
              <a:gd name="T17" fmla="*/ 0 h 21"/>
              <a:gd name="T18" fmla="*/ 0 w 22"/>
              <a:gd name="T19" fmla="*/ 25201182 h 21"/>
              <a:gd name="T20" fmla="*/ 27722515 w 22"/>
              <a:gd name="T21" fmla="*/ 2520118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1" name="Freeform 226"/>
          <p:cNvSpPr>
            <a:spLocks/>
          </p:cNvSpPr>
          <p:nvPr/>
        </p:nvSpPr>
        <p:spPr bwMode="auto">
          <a:xfrm>
            <a:off x="5060950" y="2095500"/>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2" name="Freeform 227"/>
          <p:cNvSpPr>
            <a:spLocks/>
          </p:cNvSpPr>
          <p:nvPr/>
        </p:nvSpPr>
        <p:spPr bwMode="auto">
          <a:xfrm>
            <a:off x="3392488" y="2112963"/>
            <a:ext cx="34925" cy="33337"/>
          </a:xfrm>
          <a:custGeom>
            <a:avLst/>
            <a:gdLst>
              <a:gd name="T0" fmla="*/ 27722515 w 22"/>
              <a:gd name="T1" fmla="*/ 25201182 h 21"/>
              <a:gd name="T2" fmla="*/ 0 w 22"/>
              <a:gd name="T3" fmla="*/ 25201182 h 21"/>
              <a:gd name="T4" fmla="*/ 0 w 22"/>
              <a:gd name="T5" fmla="*/ 52921699 h 21"/>
              <a:gd name="T6" fmla="*/ 27722515 w 22"/>
              <a:gd name="T7" fmla="*/ 52921699 h 21"/>
              <a:gd name="T8" fmla="*/ 55443443 w 22"/>
              <a:gd name="T9" fmla="*/ 52921699 h 21"/>
              <a:gd name="T10" fmla="*/ 55443443 w 22"/>
              <a:gd name="T11" fmla="*/ 25201182 h 21"/>
              <a:gd name="T12" fmla="*/ 55443443 w 22"/>
              <a:gd name="T13" fmla="*/ 0 h 21"/>
              <a:gd name="T14" fmla="*/ 27722515 w 22"/>
              <a:gd name="T15" fmla="*/ 0 h 21"/>
              <a:gd name="T16" fmla="*/ 0 w 22"/>
              <a:gd name="T17" fmla="*/ 0 h 21"/>
              <a:gd name="T18" fmla="*/ 0 w 22"/>
              <a:gd name="T19" fmla="*/ 25201182 h 21"/>
              <a:gd name="T20" fmla="*/ 27722515 w 22"/>
              <a:gd name="T21" fmla="*/ 2520118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3" name="Freeform 228"/>
          <p:cNvSpPr>
            <a:spLocks/>
          </p:cNvSpPr>
          <p:nvPr/>
        </p:nvSpPr>
        <p:spPr bwMode="auto">
          <a:xfrm>
            <a:off x="3376613" y="2095500"/>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4" name="Freeform 229"/>
          <p:cNvSpPr>
            <a:spLocks/>
          </p:cNvSpPr>
          <p:nvPr/>
        </p:nvSpPr>
        <p:spPr bwMode="auto">
          <a:xfrm>
            <a:off x="6985000" y="3678238"/>
            <a:ext cx="85725" cy="101600"/>
          </a:xfrm>
          <a:custGeom>
            <a:avLst/>
            <a:gdLst>
              <a:gd name="T0" fmla="*/ 881853006 w 5"/>
              <a:gd name="T1" fmla="*/ 0 h 6"/>
              <a:gd name="T2" fmla="*/ 0 w 5"/>
              <a:gd name="T3" fmla="*/ 1720426649 h 6"/>
              <a:gd name="T4" fmla="*/ 1469755100 w 5"/>
              <a:gd name="T5" fmla="*/ 573481282 h 6"/>
              <a:gd name="T6" fmla="*/ 1175804187 w 5"/>
              <a:gd name="T7" fmla="*/ 286732174 h 6"/>
              <a:gd name="T8" fmla="*/ 881853006 w 5"/>
              <a:gd name="T9" fmla="*/ 0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3" y="0"/>
                </a:moveTo>
                <a:lnTo>
                  <a:pt x="0" y="6"/>
                </a:lnTo>
                <a:lnTo>
                  <a:pt x="5" y="2"/>
                </a:lnTo>
                <a:lnTo>
                  <a:pt x="4" y="1"/>
                </a:lnTo>
                <a:lnTo>
                  <a:pt x="3"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5" name="Freeform 230"/>
          <p:cNvSpPr>
            <a:spLocks/>
          </p:cNvSpPr>
          <p:nvPr/>
        </p:nvSpPr>
        <p:spPr bwMode="auto">
          <a:xfrm>
            <a:off x="6985000" y="3678238"/>
            <a:ext cx="85725" cy="101600"/>
          </a:xfrm>
          <a:custGeom>
            <a:avLst/>
            <a:gdLst>
              <a:gd name="T0" fmla="*/ 80645002 w 54"/>
              <a:gd name="T1" fmla="*/ 0 h 64"/>
              <a:gd name="T2" fmla="*/ 0 w 54"/>
              <a:gd name="T3" fmla="*/ 161289973 h 64"/>
              <a:gd name="T4" fmla="*/ 136088449 w 54"/>
              <a:gd name="T5" fmla="*/ 52922487 h 64"/>
              <a:gd name="T6" fmla="*/ 108367531 w 54"/>
              <a:gd name="T7" fmla="*/ 27720924 h 64"/>
              <a:gd name="T8" fmla="*/ 80645002 w 54"/>
              <a:gd name="T9" fmla="*/ 0 h 64"/>
              <a:gd name="T10" fmla="*/ 0 60000 65536"/>
              <a:gd name="T11" fmla="*/ 0 60000 65536"/>
              <a:gd name="T12" fmla="*/ 0 60000 65536"/>
              <a:gd name="T13" fmla="*/ 0 60000 65536"/>
              <a:gd name="T14" fmla="*/ 0 60000 65536"/>
              <a:gd name="T15" fmla="*/ 0 w 54"/>
              <a:gd name="T16" fmla="*/ 0 h 64"/>
              <a:gd name="T17" fmla="*/ 54 w 54"/>
              <a:gd name="T18" fmla="*/ 64 h 64"/>
            </a:gdLst>
            <a:ahLst/>
            <a:cxnLst>
              <a:cxn ang="T10">
                <a:pos x="T0" y="T1"/>
              </a:cxn>
              <a:cxn ang="T11">
                <a:pos x="T2" y="T3"/>
              </a:cxn>
              <a:cxn ang="T12">
                <a:pos x="T4" y="T5"/>
              </a:cxn>
              <a:cxn ang="T13">
                <a:pos x="T6" y="T7"/>
              </a:cxn>
              <a:cxn ang="T14">
                <a:pos x="T8" y="T9"/>
              </a:cxn>
            </a:cxnLst>
            <a:rect l="T15" t="T16" r="T17" b="T18"/>
            <a:pathLst>
              <a:path w="54" h="64">
                <a:moveTo>
                  <a:pt x="32" y="0"/>
                </a:moveTo>
                <a:lnTo>
                  <a:pt x="0" y="64"/>
                </a:lnTo>
                <a:lnTo>
                  <a:pt x="54" y="21"/>
                </a:lnTo>
                <a:lnTo>
                  <a:pt x="43" y="11"/>
                </a:lnTo>
                <a:lnTo>
                  <a:pt x="32"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6" name="Line 231"/>
          <p:cNvSpPr>
            <a:spLocks noChangeShapeType="1"/>
          </p:cNvSpPr>
          <p:nvPr/>
        </p:nvSpPr>
        <p:spPr bwMode="auto">
          <a:xfrm flipV="1">
            <a:off x="7053263" y="3371850"/>
            <a:ext cx="339725" cy="3238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567" name="Freeform 232"/>
          <p:cNvSpPr>
            <a:spLocks/>
          </p:cNvSpPr>
          <p:nvPr/>
        </p:nvSpPr>
        <p:spPr bwMode="auto">
          <a:xfrm>
            <a:off x="6985000" y="2640013"/>
            <a:ext cx="85725" cy="85725"/>
          </a:xfrm>
          <a:custGeom>
            <a:avLst/>
            <a:gdLst>
              <a:gd name="T0" fmla="*/ 1469755100 w 5"/>
              <a:gd name="T1" fmla="*/ 881853006 h 5"/>
              <a:gd name="T2" fmla="*/ 0 w 5"/>
              <a:gd name="T3" fmla="*/ 0 h 5"/>
              <a:gd name="T4" fmla="*/ 881853006 w 5"/>
              <a:gd name="T5" fmla="*/ 1469755100 h 5"/>
              <a:gd name="T6" fmla="*/ 1175804187 w 5"/>
              <a:gd name="T7" fmla="*/ 1175804187 h 5"/>
              <a:gd name="T8" fmla="*/ 1469755100 w 5"/>
              <a:gd name="T9" fmla="*/ 881853006 h 5"/>
              <a:gd name="T10" fmla="*/ 0 60000 65536"/>
              <a:gd name="T11" fmla="*/ 0 60000 65536"/>
              <a:gd name="T12" fmla="*/ 0 60000 65536"/>
              <a:gd name="T13" fmla="*/ 0 60000 65536"/>
              <a:gd name="T14" fmla="*/ 0 60000 65536"/>
              <a:gd name="T15" fmla="*/ 0 w 5"/>
              <a:gd name="T16" fmla="*/ 0 h 5"/>
              <a:gd name="T17" fmla="*/ 5 w 5"/>
              <a:gd name="T18" fmla="*/ 5 h 5"/>
            </a:gdLst>
            <a:ahLst/>
            <a:cxnLst>
              <a:cxn ang="T10">
                <a:pos x="T0" y="T1"/>
              </a:cxn>
              <a:cxn ang="T11">
                <a:pos x="T2" y="T3"/>
              </a:cxn>
              <a:cxn ang="T12">
                <a:pos x="T4" y="T5"/>
              </a:cxn>
              <a:cxn ang="T13">
                <a:pos x="T6" y="T7"/>
              </a:cxn>
              <a:cxn ang="T14">
                <a:pos x="T8" y="T9"/>
              </a:cxn>
            </a:cxnLst>
            <a:rect l="T15" t="T16" r="T17" b="T18"/>
            <a:pathLst>
              <a:path w="5" h="5">
                <a:moveTo>
                  <a:pt x="5" y="3"/>
                </a:moveTo>
                <a:lnTo>
                  <a:pt x="0" y="0"/>
                </a:lnTo>
                <a:lnTo>
                  <a:pt x="3" y="5"/>
                </a:lnTo>
                <a:lnTo>
                  <a:pt x="4" y="4"/>
                </a:lnTo>
                <a:lnTo>
                  <a:pt x="5"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8" name="Freeform 233"/>
          <p:cNvSpPr>
            <a:spLocks/>
          </p:cNvSpPr>
          <p:nvPr/>
        </p:nvSpPr>
        <p:spPr bwMode="auto">
          <a:xfrm>
            <a:off x="6985000" y="2640013"/>
            <a:ext cx="85725" cy="85725"/>
          </a:xfrm>
          <a:custGeom>
            <a:avLst/>
            <a:gdLst>
              <a:gd name="T0" fmla="*/ 136088449 w 54"/>
              <a:gd name="T1" fmla="*/ 80645002 h 54"/>
              <a:gd name="T2" fmla="*/ 0 w 54"/>
              <a:gd name="T3" fmla="*/ 0 h 54"/>
              <a:gd name="T4" fmla="*/ 80645002 w 54"/>
              <a:gd name="T5" fmla="*/ 136088449 h 54"/>
              <a:gd name="T6" fmla="*/ 108367531 w 54"/>
              <a:gd name="T7" fmla="*/ 108367531 h 54"/>
              <a:gd name="T8" fmla="*/ 136088449 w 54"/>
              <a:gd name="T9" fmla="*/ 80645002 h 54"/>
              <a:gd name="T10" fmla="*/ 0 60000 65536"/>
              <a:gd name="T11" fmla="*/ 0 60000 65536"/>
              <a:gd name="T12" fmla="*/ 0 60000 65536"/>
              <a:gd name="T13" fmla="*/ 0 60000 65536"/>
              <a:gd name="T14" fmla="*/ 0 60000 65536"/>
              <a:gd name="T15" fmla="*/ 0 w 54"/>
              <a:gd name="T16" fmla="*/ 0 h 54"/>
              <a:gd name="T17" fmla="*/ 54 w 54"/>
              <a:gd name="T18" fmla="*/ 54 h 54"/>
            </a:gdLst>
            <a:ahLst/>
            <a:cxnLst>
              <a:cxn ang="T10">
                <a:pos x="T0" y="T1"/>
              </a:cxn>
              <a:cxn ang="T11">
                <a:pos x="T2" y="T3"/>
              </a:cxn>
              <a:cxn ang="T12">
                <a:pos x="T4" y="T5"/>
              </a:cxn>
              <a:cxn ang="T13">
                <a:pos x="T6" y="T7"/>
              </a:cxn>
              <a:cxn ang="T14">
                <a:pos x="T8" y="T9"/>
              </a:cxn>
            </a:cxnLst>
            <a:rect l="T15" t="T16" r="T17" b="T18"/>
            <a:pathLst>
              <a:path w="54" h="54">
                <a:moveTo>
                  <a:pt x="54" y="32"/>
                </a:moveTo>
                <a:lnTo>
                  <a:pt x="0" y="0"/>
                </a:lnTo>
                <a:lnTo>
                  <a:pt x="32" y="54"/>
                </a:lnTo>
                <a:lnTo>
                  <a:pt x="43" y="43"/>
                </a:lnTo>
                <a:lnTo>
                  <a:pt x="54" y="3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9" name="Line 234"/>
          <p:cNvSpPr>
            <a:spLocks noChangeShapeType="1"/>
          </p:cNvSpPr>
          <p:nvPr/>
        </p:nvSpPr>
        <p:spPr bwMode="auto">
          <a:xfrm>
            <a:off x="7053263" y="2708275"/>
            <a:ext cx="339725" cy="3222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570" name="Rectangle 235"/>
          <p:cNvSpPr>
            <a:spLocks noChangeArrowheads="1"/>
          </p:cNvSpPr>
          <p:nvPr/>
        </p:nvSpPr>
        <p:spPr bwMode="auto">
          <a:xfrm>
            <a:off x="7546975" y="4802188"/>
            <a:ext cx="1444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W</a:t>
            </a:r>
            <a:endParaRPr lang="en-CA" altLang="en-US" sz="2400" dirty="0">
              <a:latin typeface="Corbel" panose="020B0503020204020204" pitchFamily="34" charset="0"/>
            </a:endParaRPr>
          </a:p>
        </p:txBody>
      </p:sp>
      <p:sp>
        <p:nvSpPr>
          <p:cNvPr id="14571" name="Line 236"/>
          <p:cNvSpPr>
            <a:spLocks noChangeShapeType="1"/>
          </p:cNvSpPr>
          <p:nvPr/>
        </p:nvSpPr>
        <p:spPr bwMode="auto">
          <a:xfrm flipH="1">
            <a:off x="7562850" y="4800600"/>
            <a:ext cx="1206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572" name="Rectangle 237"/>
          <p:cNvSpPr>
            <a:spLocks noChangeArrowheads="1"/>
          </p:cNvSpPr>
          <p:nvPr/>
        </p:nvSpPr>
        <p:spPr bwMode="auto">
          <a:xfrm>
            <a:off x="7342188" y="4802188"/>
            <a:ext cx="101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R</a:t>
            </a:r>
            <a:endParaRPr lang="en-CA" altLang="en-US" sz="2400" dirty="0">
              <a:latin typeface="Corbel" panose="020B0503020204020204" pitchFamily="34" charset="0"/>
            </a:endParaRPr>
          </a:p>
        </p:txBody>
      </p:sp>
      <p:sp>
        <p:nvSpPr>
          <p:cNvPr id="14573" name="Rectangle 238"/>
          <p:cNvSpPr>
            <a:spLocks noChangeArrowheads="1"/>
          </p:cNvSpPr>
          <p:nvPr/>
        </p:nvSpPr>
        <p:spPr bwMode="auto">
          <a:xfrm>
            <a:off x="7478713" y="4802188"/>
            <a:ext cx="428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a:t>
            </a:r>
            <a:endParaRPr lang="en-CA" altLang="en-US" sz="2400" dirty="0">
              <a:latin typeface="Corbel" panose="020B0503020204020204" pitchFamily="34" charset="0"/>
            </a:endParaRPr>
          </a:p>
        </p:txBody>
      </p:sp>
      <p:sp>
        <p:nvSpPr>
          <p:cNvPr id="14574" name="Rectangle 239"/>
          <p:cNvSpPr>
            <a:spLocks noChangeArrowheads="1"/>
          </p:cNvSpPr>
          <p:nvPr/>
        </p:nvSpPr>
        <p:spPr bwMode="auto">
          <a:xfrm>
            <a:off x="3856038" y="1600200"/>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7</a:t>
            </a:r>
            <a:endParaRPr lang="en-CA" altLang="en-US" sz="1200" dirty="0">
              <a:latin typeface="Corbel" panose="020B0503020204020204" pitchFamily="34" charset="0"/>
            </a:endParaRPr>
          </a:p>
        </p:txBody>
      </p:sp>
      <p:sp>
        <p:nvSpPr>
          <p:cNvPr id="14575" name="Rectangle 240"/>
          <p:cNvSpPr>
            <a:spLocks noChangeArrowheads="1"/>
          </p:cNvSpPr>
          <p:nvPr/>
        </p:nvSpPr>
        <p:spPr bwMode="auto">
          <a:xfrm>
            <a:off x="5572125" y="1619250"/>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1</a:t>
            </a:r>
            <a:endParaRPr lang="en-CA" altLang="en-US" sz="1200" dirty="0">
              <a:latin typeface="Corbel" panose="020B0503020204020204" pitchFamily="34" charset="0"/>
            </a:endParaRPr>
          </a:p>
        </p:txBody>
      </p:sp>
      <p:sp>
        <p:nvSpPr>
          <p:cNvPr id="14576" name="Rectangle 241"/>
          <p:cNvSpPr>
            <a:spLocks noChangeArrowheads="1"/>
          </p:cNvSpPr>
          <p:nvPr/>
        </p:nvSpPr>
        <p:spPr bwMode="auto">
          <a:xfrm>
            <a:off x="7002463" y="1619250"/>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0</a:t>
            </a:r>
            <a:endParaRPr lang="en-CA" altLang="en-US" sz="1200" dirty="0">
              <a:latin typeface="Corbel" panose="020B0503020204020204" pitchFamily="34" charset="0"/>
            </a:endParaRPr>
          </a:p>
        </p:txBody>
      </p:sp>
      <p:sp>
        <p:nvSpPr>
          <p:cNvPr id="14577" name="Rectangle 242"/>
          <p:cNvSpPr>
            <a:spLocks noChangeArrowheads="1"/>
          </p:cNvSpPr>
          <p:nvPr/>
        </p:nvSpPr>
        <p:spPr bwMode="auto">
          <a:xfrm>
            <a:off x="3341688" y="584041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dirty="0">
                <a:solidFill>
                  <a:srgbClr val="000000"/>
                </a:solidFill>
                <a:latin typeface="Nimbus Roman No9 L"/>
              </a:rPr>
              <a:t>b</a:t>
            </a:r>
            <a:endParaRPr lang="en-CA" altLang="en-US" sz="2400" dirty="0">
              <a:latin typeface="Corbel" panose="020B0503020204020204" pitchFamily="34" charset="0"/>
            </a:endParaRPr>
          </a:p>
        </p:txBody>
      </p:sp>
      <p:sp>
        <p:nvSpPr>
          <p:cNvPr id="14578" name="Rectangle 243"/>
          <p:cNvSpPr>
            <a:spLocks noChangeArrowheads="1"/>
          </p:cNvSpPr>
          <p:nvPr/>
        </p:nvSpPr>
        <p:spPr bwMode="auto">
          <a:xfrm>
            <a:off x="3427413" y="592455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7</a:t>
            </a:r>
            <a:endParaRPr lang="en-CA" altLang="en-US" sz="2400" dirty="0">
              <a:latin typeface="Corbel" panose="020B0503020204020204" pitchFamily="34" charset="0"/>
            </a:endParaRPr>
          </a:p>
        </p:txBody>
      </p:sp>
      <p:sp>
        <p:nvSpPr>
          <p:cNvPr id="14579" name="Rectangle 244"/>
          <p:cNvSpPr>
            <a:spLocks noChangeArrowheads="1"/>
          </p:cNvSpPr>
          <p:nvPr/>
        </p:nvSpPr>
        <p:spPr bwMode="auto">
          <a:xfrm>
            <a:off x="5010150" y="584041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dirty="0">
                <a:solidFill>
                  <a:srgbClr val="000000"/>
                </a:solidFill>
                <a:latin typeface="Nimbus Roman No9 L"/>
              </a:rPr>
              <a:t>b</a:t>
            </a:r>
            <a:endParaRPr lang="en-CA" altLang="en-US" sz="2400" dirty="0">
              <a:latin typeface="Corbel" panose="020B0503020204020204" pitchFamily="34" charset="0"/>
            </a:endParaRPr>
          </a:p>
        </p:txBody>
      </p:sp>
      <p:sp>
        <p:nvSpPr>
          <p:cNvPr id="14580" name="Rectangle 245"/>
          <p:cNvSpPr>
            <a:spLocks noChangeArrowheads="1"/>
          </p:cNvSpPr>
          <p:nvPr/>
        </p:nvSpPr>
        <p:spPr bwMode="auto">
          <a:xfrm>
            <a:off x="5095875" y="592455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1</a:t>
            </a:r>
            <a:endParaRPr lang="en-CA" altLang="en-US" sz="2400" dirty="0">
              <a:latin typeface="Corbel" panose="020B0503020204020204" pitchFamily="34" charset="0"/>
            </a:endParaRPr>
          </a:p>
        </p:txBody>
      </p:sp>
      <p:sp>
        <p:nvSpPr>
          <p:cNvPr id="14581" name="Rectangle 246"/>
          <p:cNvSpPr>
            <a:spLocks noChangeArrowheads="1"/>
          </p:cNvSpPr>
          <p:nvPr/>
        </p:nvSpPr>
        <p:spPr bwMode="auto">
          <a:xfrm>
            <a:off x="6423025" y="584041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dirty="0">
                <a:solidFill>
                  <a:srgbClr val="000000"/>
                </a:solidFill>
                <a:latin typeface="Nimbus Roman No9 L"/>
              </a:rPr>
              <a:t>b</a:t>
            </a:r>
            <a:endParaRPr lang="en-CA" altLang="en-US" sz="2400" dirty="0">
              <a:latin typeface="Corbel" panose="020B0503020204020204" pitchFamily="34" charset="0"/>
            </a:endParaRPr>
          </a:p>
        </p:txBody>
      </p:sp>
      <p:sp>
        <p:nvSpPr>
          <p:cNvPr id="14582" name="Rectangle 247"/>
          <p:cNvSpPr>
            <a:spLocks noChangeArrowheads="1"/>
          </p:cNvSpPr>
          <p:nvPr/>
        </p:nvSpPr>
        <p:spPr bwMode="auto">
          <a:xfrm>
            <a:off x="6508750" y="592455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0</a:t>
            </a:r>
            <a:endParaRPr lang="en-CA" altLang="en-US" sz="2400" dirty="0">
              <a:latin typeface="Corbel" panose="020B0503020204020204" pitchFamily="34" charset="0"/>
            </a:endParaRPr>
          </a:p>
        </p:txBody>
      </p:sp>
      <p:sp>
        <p:nvSpPr>
          <p:cNvPr id="14583" name="Rectangle 248"/>
          <p:cNvSpPr>
            <a:spLocks noChangeArrowheads="1"/>
          </p:cNvSpPr>
          <p:nvPr/>
        </p:nvSpPr>
        <p:spPr bwMode="auto">
          <a:xfrm>
            <a:off x="6321425" y="2298700"/>
            <a:ext cx="357188" cy="3587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584" name="Rectangle 249"/>
          <p:cNvSpPr>
            <a:spLocks noChangeArrowheads="1"/>
          </p:cNvSpPr>
          <p:nvPr/>
        </p:nvSpPr>
        <p:spPr bwMode="auto">
          <a:xfrm>
            <a:off x="6321425" y="3746500"/>
            <a:ext cx="357188" cy="357188"/>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585" name="Rectangle 250"/>
          <p:cNvSpPr>
            <a:spLocks noChangeArrowheads="1"/>
          </p:cNvSpPr>
          <p:nvPr/>
        </p:nvSpPr>
        <p:spPr bwMode="auto">
          <a:xfrm>
            <a:off x="4908550" y="3722688"/>
            <a:ext cx="357188" cy="357187"/>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586" name="Rectangle 251"/>
          <p:cNvSpPr>
            <a:spLocks noChangeArrowheads="1"/>
          </p:cNvSpPr>
          <p:nvPr/>
        </p:nvSpPr>
        <p:spPr bwMode="auto">
          <a:xfrm>
            <a:off x="3240088" y="3746500"/>
            <a:ext cx="339725" cy="357188"/>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587" name="Rectangle 252"/>
          <p:cNvSpPr>
            <a:spLocks noChangeArrowheads="1"/>
          </p:cNvSpPr>
          <p:nvPr/>
        </p:nvSpPr>
        <p:spPr bwMode="auto">
          <a:xfrm>
            <a:off x="3240088" y="2298700"/>
            <a:ext cx="339725" cy="3587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588" name="Text Box 253"/>
          <p:cNvSpPr txBox="1">
            <a:spLocks noChangeArrowheads="1"/>
          </p:cNvSpPr>
          <p:nvPr/>
        </p:nvSpPr>
        <p:spPr bwMode="auto">
          <a:xfrm>
            <a:off x="2938463" y="3065463"/>
            <a:ext cx="2222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89" name="Text Box 254"/>
          <p:cNvSpPr txBox="1">
            <a:spLocks noChangeArrowheads="1"/>
          </p:cNvSpPr>
          <p:nvPr/>
        </p:nvSpPr>
        <p:spPr bwMode="auto">
          <a:xfrm>
            <a:off x="3643313" y="3065463"/>
            <a:ext cx="2222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90" name="Text Box 255"/>
          <p:cNvSpPr txBox="1">
            <a:spLocks noChangeArrowheads="1"/>
          </p:cNvSpPr>
          <p:nvPr/>
        </p:nvSpPr>
        <p:spPr bwMode="auto">
          <a:xfrm>
            <a:off x="4627563" y="3065463"/>
            <a:ext cx="2222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91" name="Text Box 256"/>
          <p:cNvSpPr txBox="1">
            <a:spLocks noChangeArrowheads="1"/>
          </p:cNvSpPr>
          <p:nvPr/>
        </p:nvSpPr>
        <p:spPr bwMode="auto">
          <a:xfrm>
            <a:off x="5326063" y="3065463"/>
            <a:ext cx="2222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92" name="Text Box 257"/>
          <p:cNvSpPr txBox="1">
            <a:spLocks noChangeArrowheads="1"/>
          </p:cNvSpPr>
          <p:nvPr/>
        </p:nvSpPr>
        <p:spPr bwMode="auto">
          <a:xfrm>
            <a:off x="6030913" y="3065463"/>
            <a:ext cx="2222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93" name="Text Box 258"/>
          <p:cNvSpPr txBox="1">
            <a:spLocks noChangeArrowheads="1"/>
          </p:cNvSpPr>
          <p:nvPr/>
        </p:nvSpPr>
        <p:spPr bwMode="auto">
          <a:xfrm>
            <a:off x="6735763" y="3065463"/>
            <a:ext cx="2222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94" name="Text Box 259"/>
          <p:cNvSpPr txBox="1">
            <a:spLocks noChangeArrowheads="1"/>
          </p:cNvSpPr>
          <p:nvPr/>
        </p:nvSpPr>
        <p:spPr bwMode="auto">
          <a:xfrm rot="5400000">
            <a:off x="4152107" y="2583656"/>
            <a:ext cx="2222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95" name="Text Box 260"/>
          <p:cNvSpPr txBox="1">
            <a:spLocks noChangeArrowheads="1"/>
          </p:cNvSpPr>
          <p:nvPr/>
        </p:nvSpPr>
        <p:spPr bwMode="auto">
          <a:xfrm rot="5400000">
            <a:off x="4152107" y="4028281"/>
            <a:ext cx="2222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96" name="Text Box 261"/>
          <p:cNvSpPr txBox="1">
            <a:spLocks noChangeArrowheads="1"/>
          </p:cNvSpPr>
          <p:nvPr/>
        </p:nvSpPr>
        <p:spPr bwMode="auto">
          <a:xfrm rot="5400000">
            <a:off x="4152107" y="1897856"/>
            <a:ext cx="2222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299D6E64-3CF9-4415-98E4-A52A8F844AF8}" type="slidenum">
              <a:rPr lang="en-US" altLang="en-US">
                <a:solidFill>
                  <a:srgbClr val="3F3F3F"/>
                </a:solidFill>
                <a:latin typeface="Corbel" panose="020B0503020204020204" pitchFamily="34" charset="0"/>
              </a:rPr>
              <a:pPr algn="l" eaLnBrk="1" hangingPunct="1"/>
              <a:t>60</a:t>
            </a:fld>
            <a:endParaRPr lang="en-US" altLang="en-US">
              <a:solidFill>
                <a:srgbClr val="3F3F3F"/>
              </a:solidFill>
              <a:latin typeface="Corbel" panose="020B0503020204020204" pitchFamily="34" charset="0"/>
            </a:endParaRPr>
          </a:p>
        </p:txBody>
      </p:sp>
      <p:sp>
        <p:nvSpPr>
          <p:cNvPr id="458754"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458755" name="Rectangle 3"/>
          <p:cNvSpPr>
            <a:spLocks noGrp="1" noChangeArrowheads="1"/>
          </p:cNvSpPr>
          <p:nvPr>
            <p:ph type="body" idx="1"/>
          </p:nvPr>
        </p:nvSpPr>
        <p:spPr/>
        <p:txBody>
          <a:bodyPr rtlCol="0">
            <a:normAutofit fontScale="92500" lnSpcReduction="20000"/>
          </a:bodyPr>
          <a:lstStyle/>
          <a:p>
            <a:pPr marL="438912" indent="-320040" eaLnBrk="1" fontAlgn="auto" hangingPunct="1">
              <a:spcBef>
                <a:spcPts val="0"/>
              </a:spcBef>
              <a:spcAft>
                <a:spcPts val="0"/>
              </a:spcAft>
              <a:buFont typeface="Wingdings 2"/>
              <a:buChar char=""/>
              <a:defRPr/>
            </a:pPr>
            <a:r>
              <a:rPr lang="en-US" dirty="0">
                <a:solidFill>
                  <a:schemeClr val="accent2"/>
                </a:solidFill>
              </a:rPr>
              <a:t>How to keep the entries of the TLB coherent with the contents of the page table in the main memory?</a:t>
            </a:r>
            <a:endParaRPr lang="en-US" dirty="0"/>
          </a:p>
          <a:p>
            <a:pPr marL="438912" indent="-320040" eaLnBrk="1" fontAlgn="auto" hangingPunct="1">
              <a:spcBef>
                <a:spcPts val="0"/>
              </a:spcBef>
              <a:spcAft>
                <a:spcPts val="0"/>
              </a:spcAft>
              <a:buFont typeface="Wingdings 2"/>
              <a:buChar char=""/>
              <a:defRPr/>
            </a:pPr>
            <a:r>
              <a:rPr lang="en-US" dirty="0">
                <a:solidFill>
                  <a:schemeClr val="accent2"/>
                </a:solidFill>
              </a:rPr>
              <a:t>Operating system may change the contents of the page table in the main memory.</a:t>
            </a:r>
            <a:r>
              <a:rPr lang="en-US" dirty="0"/>
              <a:t> </a:t>
            </a:r>
          </a:p>
          <a:p>
            <a:pPr marL="731520" lvl="1" indent="-274320" eaLnBrk="1" fontAlgn="auto" hangingPunct="1">
              <a:spcAft>
                <a:spcPts val="0"/>
              </a:spcAft>
              <a:buFont typeface="Wingdings"/>
              <a:buChar char=""/>
              <a:defRPr/>
            </a:pPr>
            <a:r>
              <a:rPr lang="en-US" sz="1800" dirty="0"/>
              <a:t>Simultaneously it must also invalidate the corresponding entries in the TLB.</a:t>
            </a:r>
            <a:r>
              <a:rPr lang="en-US" dirty="0">
                <a:solidFill>
                  <a:schemeClr val="accent2"/>
                </a:solidFill>
              </a:rPr>
              <a:t> </a:t>
            </a:r>
          </a:p>
          <a:p>
            <a:pPr marL="438912" indent="-320040" eaLnBrk="1" fontAlgn="auto" hangingPunct="1">
              <a:spcBef>
                <a:spcPts val="0"/>
              </a:spcBef>
              <a:spcAft>
                <a:spcPts val="0"/>
              </a:spcAft>
              <a:buFont typeface="Wingdings 2"/>
              <a:buChar char=""/>
              <a:defRPr/>
            </a:pPr>
            <a:r>
              <a:rPr lang="en-US" dirty="0">
                <a:solidFill>
                  <a:schemeClr val="accent2"/>
                </a:solidFill>
              </a:rPr>
              <a:t>A control bit is provided in the TLB to invalidate an entry.</a:t>
            </a:r>
            <a:r>
              <a:rPr lang="en-US" dirty="0"/>
              <a:t> </a:t>
            </a:r>
          </a:p>
          <a:p>
            <a:pPr marL="438912" indent="-320040" eaLnBrk="1" fontAlgn="auto" hangingPunct="1">
              <a:spcBef>
                <a:spcPts val="0"/>
              </a:spcBef>
              <a:spcAft>
                <a:spcPts val="0"/>
              </a:spcAft>
              <a:buFont typeface="Wingdings 2"/>
              <a:buChar char=""/>
              <a:defRPr/>
            </a:pPr>
            <a:r>
              <a:rPr lang="en-US" dirty="0"/>
              <a:t>If </a:t>
            </a:r>
            <a:r>
              <a:rPr lang="en-US" dirty="0">
                <a:solidFill>
                  <a:schemeClr val="accent2"/>
                </a:solidFill>
              </a:rPr>
              <a:t>an entry is invalidated, then the TLB gets the information for that entry from the page table.</a:t>
            </a:r>
            <a:endParaRPr lang="en-US" dirty="0"/>
          </a:p>
          <a:p>
            <a:pPr marL="731520" lvl="1" indent="-274320" eaLnBrk="1" fontAlgn="auto" hangingPunct="1">
              <a:spcAft>
                <a:spcPts val="0"/>
              </a:spcAft>
              <a:buFont typeface="Wingdings"/>
              <a:buChar char=""/>
              <a:defRPr/>
            </a:pPr>
            <a:r>
              <a:rPr lang="en-US" sz="1800" dirty="0"/>
              <a:t>Follows the same process that it would follow if the entry is not found </a:t>
            </a:r>
          </a:p>
          <a:p>
            <a:pPr marL="731520" lvl="1" indent="-274320" eaLnBrk="1" fontAlgn="auto" hangingPunct="1">
              <a:spcAft>
                <a:spcPts val="0"/>
              </a:spcAft>
              <a:buNone/>
              <a:defRPr/>
            </a:pPr>
            <a:r>
              <a:rPr lang="en-US" sz="1800" dirty="0"/>
              <a:t>in the TLB or if a “miss” occurs.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38A2C6FA-34F8-4A31-B5DE-1D6F2D4296B6}" type="slidenum">
              <a:rPr lang="en-US" altLang="en-US">
                <a:solidFill>
                  <a:srgbClr val="3F3F3F"/>
                </a:solidFill>
                <a:latin typeface="Corbel" panose="020B0503020204020204" pitchFamily="34" charset="0"/>
              </a:rPr>
              <a:pPr algn="l" eaLnBrk="1" hangingPunct="1"/>
              <a:t>61</a:t>
            </a:fld>
            <a:endParaRPr lang="en-US" altLang="en-US">
              <a:solidFill>
                <a:srgbClr val="3F3F3F"/>
              </a:solidFill>
              <a:latin typeface="Corbel" panose="020B0503020204020204" pitchFamily="34" charset="0"/>
            </a:endParaRPr>
          </a:p>
        </p:txBody>
      </p:sp>
      <p:sp>
        <p:nvSpPr>
          <p:cNvPr id="459778"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459779" name="Rectangle 3"/>
          <p:cNvSpPr>
            <a:spLocks noGrp="1" noChangeArrowheads="1"/>
          </p:cNvSpPr>
          <p:nvPr>
            <p:ph type="body" idx="1"/>
          </p:nvPr>
        </p:nvSpPr>
        <p:spPr>
          <a:xfrm>
            <a:off x="685800" y="1447799"/>
            <a:ext cx="7772400" cy="4721225"/>
          </a:xfrm>
        </p:spPr>
        <p:txBody>
          <a:bodyPr rtlCol="0">
            <a:normAutofit fontScale="92500" lnSpcReduction="10000"/>
          </a:bodyPr>
          <a:lstStyle/>
          <a:p>
            <a:pPr marL="438912" indent="-320040" eaLnBrk="1" fontAlgn="auto" hangingPunct="1">
              <a:lnSpc>
                <a:spcPct val="90000"/>
              </a:lnSpc>
              <a:spcBef>
                <a:spcPts val="0"/>
              </a:spcBef>
              <a:spcAft>
                <a:spcPts val="0"/>
              </a:spcAft>
              <a:buFont typeface="Wingdings 2"/>
              <a:buChar char=""/>
              <a:defRPr/>
            </a:pPr>
            <a:r>
              <a:rPr lang="en-US" dirty="0"/>
              <a:t>What happens if a program generates an access to a page that is not in the main memory?</a:t>
            </a:r>
          </a:p>
          <a:p>
            <a:pPr marL="438912" indent="-320040" eaLnBrk="1" fontAlgn="auto" hangingPunct="1">
              <a:lnSpc>
                <a:spcPct val="90000"/>
              </a:lnSpc>
              <a:spcBef>
                <a:spcPts val="0"/>
              </a:spcBef>
              <a:spcAft>
                <a:spcPts val="0"/>
              </a:spcAft>
              <a:buFont typeface="Wingdings 2"/>
              <a:buChar char=""/>
              <a:defRPr/>
            </a:pPr>
            <a:r>
              <a:rPr lang="en-US" dirty="0">
                <a:solidFill>
                  <a:schemeClr val="accent2"/>
                </a:solidFill>
              </a:rPr>
              <a:t>In this case, a page fault is said to occur.</a:t>
            </a:r>
            <a:r>
              <a:rPr lang="en-US" dirty="0"/>
              <a:t> </a:t>
            </a:r>
          </a:p>
          <a:p>
            <a:pPr marL="731520" lvl="1" indent="-274320" eaLnBrk="1" fontAlgn="auto" hangingPunct="1">
              <a:lnSpc>
                <a:spcPct val="90000"/>
              </a:lnSpc>
              <a:spcAft>
                <a:spcPts val="0"/>
              </a:spcAft>
              <a:buFont typeface="Wingdings"/>
              <a:buChar char=""/>
              <a:defRPr/>
            </a:pPr>
            <a:r>
              <a:rPr lang="en-US" sz="1800" dirty="0"/>
              <a:t>Whole page must be brought into the main memory from the disk, before the execution can proceed.</a:t>
            </a:r>
          </a:p>
          <a:p>
            <a:pPr marL="438912" indent="-320040" eaLnBrk="1" fontAlgn="auto" hangingPunct="1">
              <a:lnSpc>
                <a:spcPct val="90000"/>
              </a:lnSpc>
              <a:spcBef>
                <a:spcPts val="0"/>
              </a:spcBef>
              <a:spcAft>
                <a:spcPts val="0"/>
              </a:spcAft>
              <a:buFont typeface="Wingdings 2"/>
              <a:buChar char=""/>
              <a:defRPr/>
            </a:pPr>
            <a:r>
              <a:rPr lang="en-US" dirty="0">
                <a:solidFill>
                  <a:schemeClr val="accent2"/>
                </a:solidFill>
              </a:rPr>
              <a:t>Upon detecting a page fault by the MMU, following actions occur:</a:t>
            </a:r>
            <a:endParaRPr lang="en-US" sz="1800" dirty="0">
              <a:solidFill>
                <a:schemeClr val="accent2"/>
              </a:solidFill>
            </a:endParaRPr>
          </a:p>
          <a:p>
            <a:pPr marL="731520" lvl="1" indent="-274320" eaLnBrk="1" fontAlgn="auto" hangingPunct="1">
              <a:lnSpc>
                <a:spcPct val="90000"/>
              </a:lnSpc>
              <a:spcAft>
                <a:spcPts val="0"/>
              </a:spcAft>
              <a:buFont typeface="Wingdings"/>
              <a:buChar char=""/>
              <a:defRPr/>
            </a:pPr>
            <a:r>
              <a:rPr lang="en-US" sz="1800" dirty="0"/>
              <a:t>MMU asks the operating system to intervene by raising an exception. </a:t>
            </a:r>
          </a:p>
          <a:p>
            <a:pPr marL="731520" lvl="1" indent="-274320" eaLnBrk="1" fontAlgn="auto" hangingPunct="1">
              <a:lnSpc>
                <a:spcPct val="90000"/>
              </a:lnSpc>
              <a:spcAft>
                <a:spcPts val="0"/>
              </a:spcAft>
              <a:buFont typeface="Wingdings"/>
              <a:buChar char=""/>
              <a:defRPr/>
            </a:pPr>
            <a:r>
              <a:rPr lang="en-US" sz="1800" dirty="0"/>
              <a:t>Processing of the active task which caused the page fault is interrupted. </a:t>
            </a:r>
          </a:p>
          <a:p>
            <a:pPr marL="731520" lvl="1" indent="-274320" eaLnBrk="1" fontAlgn="auto" hangingPunct="1">
              <a:lnSpc>
                <a:spcPct val="90000"/>
              </a:lnSpc>
              <a:spcAft>
                <a:spcPts val="0"/>
              </a:spcAft>
              <a:buFont typeface="Wingdings"/>
              <a:buChar char=""/>
              <a:defRPr/>
            </a:pPr>
            <a:r>
              <a:rPr lang="en-US" sz="1800" dirty="0"/>
              <a:t>Control is transferred to the operating system. </a:t>
            </a:r>
          </a:p>
          <a:p>
            <a:pPr marL="731520" lvl="1" indent="-274320" eaLnBrk="1" fontAlgn="auto" hangingPunct="1">
              <a:lnSpc>
                <a:spcPct val="90000"/>
              </a:lnSpc>
              <a:spcAft>
                <a:spcPts val="0"/>
              </a:spcAft>
              <a:buFont typeface="Wingdings"/>
              <a:buChar char=""/>
              <a:defRPr/>
            </a:pPr>
            <a:r>
              <a:rPr lang="en-US" sz="1800" dirty="0"/>
              <a:t>Operating system copies the requested page from secondary storage to the main memory. </a:t>
            </a:r>
          </a:p>
          <a:p>
            <a:pPr marL="731520" lvl="1" indent="-274320" eaLnBrk="1" fontAlgn="auto" hangingPunct="1">
              <a:lnSpc>
                <a:spcPct val="90000"/>
              </a:lnSpc>
              <a:spcAft>
                <a:spcPts val="0"/>
              </a:spcAft>
              <a:buFont typeface="Wingdings"/>
              <a:buChar char=""/>
              <a:defRPr/>
            </a:pPr>
            <a:r>
              <a:rPr lang="en-US" sz="1800" dirty="0"/>
              <a:t>Once the page is copied, control is returned to the task which was interrupted.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DB48767F-C0CC-4893-814E-16F6E0D6A10D}" type="slidenum">
              <a:rPr lang="en-US" altLang="en-US">
                <a:solidFill>
                  <a:srgbClr val="3F3F3F"/>
                </a:solidFill>
                <a:latin typeface="Corbel" panose="020B0503020204020204" pitchFamily="34" charset="0"/>
              </a:rPr>
              <a:pPr algn="l" eaLnBrk="1" hangingPunct="1"/>
              <a:t>62</a:t>
            </a:fld>
            <a:endParaRPr lang="en-US" altLang="en-US">
              <a:solidFill>
                <a:srgbClr val="3F3F3F"/>
              </a:solidFill>
              <a:latin typeface="Corbel" panose="020B0503020204020204" pitchFamily="34" charset="0"/>
            </a:endParaRPr>
          </a:p>
        </p:txBody>
      </p:sp>
      <p:sp>
        <p:nvSpPr>
          <p:cNvPr id="460802"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70660" name="Rectangle 3"/>
          <p:cNvSpPr>
            <a:spLocks noGrp="1" noChangeArrowheads="1"/>
          </p:cNvSpPr>
          <p:nvPr>
            <p:ph type="body" idx="1"/>
          </p:nvPr>
        </p:nvSpPr>
        <p:spPr/>
        <p:txBody>
          <a:bodyPr/>
          <a:lstStyle/>
          <a:p>
            <a:pPr eaLnBrk="1" hangingPunct="1"/>
            <a:r>
              <a:rPr lang="en-US" altLang="en-US">
                <a:solidFill>
                  <a:schemeClr val="accent2"/>
                </a:solidFill>
              </a:rPr>
              <a:t>Servicing of a page fault requires transferring the requested page from secondary storage to the main memory.</a:t>
            </a:r>
          </a:p>
          <a:p>
            <a:pPr eaLnBrk="1" hangingPunct="1"/>
            <a:r>
              <a:rPr lang="en-US" altLang="en-US">
                <a:solidFill>
                  <a:schemeClr val="accent2"/>
                </a:solidFill>
              </a:rPr>
              <a:t>This transfer may incur a long delay. </a:t>
            </a:r>
          </a:p>
          <a:p>
            <a:pPr eaLnBrk="1" hangingPunct="1"/>
            <a:r>
              <a:rPr lang="en-US" altLang="en-US"/>
              <a:t>While the page is being transferred the operating system may:</a:t>
            </a:r>
          </a:p>
          <a:p>
            <a:pPr lvl="1" eaLnBrk="1" hangingPunct="1"/>
            <a:r>
              <a:rPr lang="en-US" altLang="en-US" sz="1800">
                <a:solidFill>
                  <a:schemeClr val="accent2"/>
                </a:solidFill>
              </a:rPr>
              <a:t>Suspend the execution of the task that caused the page fault. </a:t>
            </a:r>
          </a:p>
          <a:p>
            <a:pPr lvl="1" eaLnBrk="1" hangingPunct="1"/>
            <a:r>
              <a:rPr lang="en-US" altLang="en-US" sz="1800">
                <a:solidFill>
                  <a:schemeClr val="accent2"/>
                </a:solidFill>
              </a:rPr>
              <a:t>Begin execution of another task whose pages are in the main memory.</a:t>
            </a:r>
            <a:endParaRPr lang="en-US" altLang="en-US" sz="1800"/>
          </a:p>
          <a:p>
            <a:pPr eaLnBrk="1" hangingPunct="1"/>
            <a:r>
              <a:rPr lang="en-US" altLang="en-US"/>
              <a:t>Enables efficient use of the processor.</a:t>
            </a:r>
          </a:p>
          <a:p>
            <a:pPr eaLnBrk="1" hangingPunct="1"/>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DD8A3BB1-0E53-4798-B12D-AF6D7645C2A9}" type="slidenum">
              <a:rPr lang="en-US" altLang="en-US">
                <a:solidFill>
                  <a:srgbClr val="3F3F3F"/>
                </a:solidFill>
                <a:latin typeface="Corbel" panose="020B0503020204020204" pitchFamily="34" charset="0"/>
              </a:rPr>
              <a:pPr algn="l" eaLnBrk="1" hangingPunct="1"/>
              <a:t>63</a:t>
            </a:fld>
            <a:endParaRPr lang="en-US" altLang="en-US">
              <a:solidFill>
                <a:srgbClr val="3F3F3F"/>
              </a:solidFill>
              <a:latin typeface="Corbel" panose="020B0503020204020204" pitchFamily="34" charset="0"/>
            </a:endParaRPr>
          </a:p>
        </p:txBody>
      </p:sp>
      <p:sp>
        <p:nvSpPr>
          <p:cNvPr id="46182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71684" name="Rectangle 3"/>
          <p:cNvSpPr>
            <a:spLocks noGrp="1" noChangeArrowheads="1"/>
          </p:cNvSpPr>
          <p:nvPr>
            <p:ph type="body" idx="1"/>
          </p:nvPr>
        </p:nvSpPr>
        <p:spPr/>
        <p:txBody>
          <a:bodyPr/>
          <a:lstStyle/>
          <a:p>
            <a:pPr eaLnBrk="1" hangingPunct="1"/>
            <a:r>
              <a:rPr lang="en-US" altLang="en-US" dirty="0">
                <a:solidFill>
                  <a:schemeClr val="accent2"/>
                </a:solidFill>
              </a:rPr>
              <a:t>How to ensure that the interrupted task can continue correctly when it resumes execution?</a:t>
            </a:r>
            <a:endParaRPr lang="en-US" altLang="en-US" dirty="0"/>
          </a:p>
          <a:p>
            <a:pPr eaLnBrk="1" hangingPunct="1"/>
            <a:r>
              <a:rPr lang="en-US" altLang="en-US" dirty="0"/>
              <a:t>There are two possibilities:</a:t>
            </a:r>
          </a:p>
          <a:p>
            <a:pPr lvl="1" eaLnBrk="1" hangingPunct="1"/>
            <a:r>
              <a:rPr lang="en-US" altLang="en-US" sz="1800" dirty="0">
                <a:solidFill>
                  <a:schemeClr val="accent2"/>
                </a:solidFill>
              </a:rPr>
              <a:t>Execution of the interrupted task must continue from the point where it was interrupted. </a:t>
            </a:r>
          </a:p>
          <a:p>
            <a:pPr lvl="1" eaLnBrk="1" hangingPunct="1"/>
            <a:r>
              <a:rPr lang="en-US" altLang="en-US" sz="1800" dirty="0">
                <a:solidFill>
                  <a:schemeClr val="accent2"/>
                </a:solidFill>
              </a:rPr>
              <a:t>The instruction must be restarted.</a:t>
            </a:r>
          </a:p>
          <a:p>
            <a:pPr eaLnBrk="1" hangingPunct="1"/>
            <a:r>
              <a:rPr lang="en-US" altLang="en-US" dirty="0"/>
              <a:t>Which specific option is followed depends on the design of the processor.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79836DEA-6B03-4C06-B6AA-2AF2A19D6B22}" type="slidenum">
              <a:rPr lang="en-US" altLang="en-US">
                <a:solidFill>
                  <a:srgbClr val="3F3F3F"/>
                </a:solidFill>
                <a:latin typeface="Corbel" panose="020B0503020204020204" pitchFamily="34" charset="0"/>
              </a:rPr>
              <a:pPr algn="l" eaLnBrk="1" hangingPunct="1"/>
              <a:t>64</a:t>
            </a:fld>
            <a:endParaRPr lang="en-US" altLang="en-US">
              <a:solidFill>
                <a:srgbClr val="3F3F3F"/>
              </a:solidFill>
              <a:latin typeface="Corbel" panose="020B0503020204020204" pitchFamily="34" charset="0"/>
            </a:endParaRPr>
          </a:p>
        </p:txBody>
      </p:sp>
      <p:sp>
        <p:nvSpPr>
          <p:cNvPr id="462850"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462851" name="Rectangle 3"/>
          <p:cNvSpPr>
            <a:spLocks noGrp="1" noChangeArrowheads="1"/>
          </p:cNvSpPr>
          <p:nvPr>
            <p:ph type="body" idx="1"/>
          </p:nvPr>
        </p:nvSpPr>
        <p:spPr/>
        <p:txBody>
          <a:bodyPr rtlCol="0">
            <a:normAutofit fontScale="85000" lnSpcReduction="10000"/>
          </a:bodyPr>
          <a:lstStyle/>
          <a:p>
            <a:pPr marL="438912" indent="-320040" eaLnBrk="1" fontAlgn="auto" hangingPunct="1">
              <a:spcBef>
                <a:spcPts val="0"/>
              </a:spcBef>
              <a:spcAft>
                <a:spcPts val="0"/>
              </a:spcAft>
              <a:buFont typeface="Wingdings 2"/>
              <a:buChar char=""/>
              <a:defRPr/>
            </a:pPr>
            <a:r>
              <a:rPr lang="en-US">
                <a:solidFill>
                  <a:schemeClr val="accent2"/>
                </a:solidFill>
              </a:rPr>
              <a:t>When a new page is to be brought into the main memory from secondary storage, the main memory may be full.</a:t>
            </a:r>
          </a:p>
          <a:p>
            <a:pPr marL="731520" lvl="1" indent="-274320" eaLnBrk="1" fontAlgn="auto" hangingPunct="1">
              <a:spcAft>
                <a:spcPts val="0"/>
              </a:spcAft>
              <a:buFont typeface="Wingdings"/>
              <a:buChar char=""/>
              <a:defRPr/>
            </a:pPr>
            <a:r>
              <a:rPr lang="en-US" sz="1800"/>
              <a:t>Some page from the main memory must be replaced with this new page. </a:t>
            </a:r>
          </a:p>
          <a:p>
            <a:pPr marL="438912" indent="-320040" eaLnBrk="1" fontAlgn="auto" hangingPunct="1">
              <a:spcBef>
                <a:spcPts val="0"/>
              </a:spcBef>
              <a:spcAft>
                <a:spcPts val="0"/>
              </a:spcAft>
              <a:buFont typeface="Wingdings 2"/>
              <a:buChar char=""/>
              <a:defRPr/>
            </a:pPr>
            <a:r>
              <a:rPr lang="en-US"/>
              <a:t>How to choose which page to replace?</a:t>
            </a:r>
          </a:p>
          <a:p>
            <a:pPr marL="731520" lvl="1" indent="-274320" eaLnBrk="1" fontAlgn="auto" hangingPunct="1">
              <a:spcAft>
                <a:spcPts val="0"/>
              </a:spcAft>
              <a:buFont typeface="Wingdings"/>
              <a:buChar char=""/>
              <a:defRPr/>
            </a:pPr>
            <a:r>
              <a:rPr lang="en-US" sz="1800">
                <a:solidFill>
                  <a:schemeClr val="accent2"/>
                </a:solidFill>
              </a:rPr>
              <a:t>This is similar to the replacement that occurs when the cache is full.</a:t>
            </a:r>
            <a:r>
              <a:rPr lang="en-US">
                <a:solidFill>
                  <a:schemeClr val="accent2"/>
                </a:solidFill>
              </a:rPr>
              <a:t> </a:t>
            </a:r>
          </a:p>
          <a:p>
            <a:pPr marL="731520" lvl="1" indent="-274320" eaLnBrk="1" fontAlgn="auto" hangingPunct="1">
              <a:spcAft>
                <a:spcPts val="0"/>
              </a:spcAft>
              <a:buFont typeface="Wingdings"/>
              <a:buChar char=""/>
              <a:defRPr/>
            </a:pPr>
            <a:r>
              <a:rPr lang="en-US" sz="1800">
                <a:solidFill>
                  <a:schemeClr val="accent2"/>
                </a:solidFill>
              </a:rPr>
              <a:t>The principle of locality of reference (?) can also be applied here.</a:t>
            </a:r>
          </a:p>
          <a:p>
            <a:pPr marL="731520" lvl="1" indent="-274320" eaLnBrk="1" fontAlgn="auto" hangingPunct="1">
              <a:spcAft>
                <a:spcPts val="0"/>
              </a:spcAft>
              <a:buFont typeface="Wingdings"/>
              <a:buChar char=""/>
              <a:defRPr/>
            </a:pPr>
            <a:r>
              <a:rPr lang="en-US" sz="1800">
                <a:solidFill>
                  <a:schemeClr val="accent2"/>
                </a:solidFill>
              </a:rPr>
              <a:t>A replacement strategy similar to LRU can be applied.</a:t>
            </a:r>
            <a:r>
              <a:rPr lang="en-US" sz="1800"/>
              <a:t> </a:t>
            </a:r>
          </a:p>
          <a:p>
            <a:pPr marL="438912" indent="-320040" eaLnBrk="1" fontAlgn="auto" hangingPunct="1">
              <a:spcBef>
                <a:spcPts val="0"/>
              </a:spcBef>
              <a:spcAft>
                <a:spcPts val="0"/>
              </a:spcAft>
              <a:buFont typeface="Wingdings 2"/>
              <a:buChar char=""/>
              <a:defRPr/>
            </a:pPr>
            <a:r>
              <a:rPr lang="en-US"/>
              <a:t>Since the size of the main memory is relatively larger compared to cache, a relatively large amount of programs and data can be held in the main memory.</a:t>
            </a:r>
          </a:p>
          <a:p>
            <a:pPr marL="731520" lvl="1" indent="-274320" eaLnBrk="1" fontAlgn="auto" hangingPunct="1">
              <a:spcAft>
                <a:spcPts val="0"/>
              </a:spcAft>
              <a:buFont typeface="Wingdings"/>
              <a:buChar char=""/>
              <a:defRPr/>
            </a:pPr>
            <a:r>
              <a:rPr lang="en-US" sz="1800">
                <a:solidFill>
                  <a:schemeClr val="accent2"/>
                </a:solidFill>
              </a:rPr>
              <a:t>Minimizes the frequency of transfers between secondary storage and main memory.</a:t>
            </a:r>
          </a:p>
          <a:p>
            <a:pPr marL="731520" lvl="1" indent="-274320" eaLnBrk="1" fontAlgn="auto" hangingPunct="1">
              <a:spcAft>
                <a:spcPts val="0"/>
              </a:spcAft>
              <a:buFont typeface="Wingdings"/>
              <a:buChar char=""/>
              <a:defRPr/>
            </a:pPr>
            <a:endParaRPr lang="en-US"/>
          </a:p>
          <a:p>
            <a:pPr marL="731520" lvl="1" indent="-274320" eaLnBrk="1" fontAlgn="auto" hangingPunct="1">
              <a:spcAft>
                <a:spcPts val="0"/>
              </a:spcAft>
              <a:buFont typeface="Wingdings"/>
              <a:buChar char=""/>
              <a:defRPr/>
            </a:pPr>
            <a:endParaRPr lang="en-US"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DFE0A7D6-4143-400C-9670-E2159E13478F}" type="slidenum">
              <a:rPr lang="en-US" altLang="en-US">
                <a:solidFill>
                  <a:srgbClr val="3F3F3F"/>
                </a:solidFill>
                <a:latin typeface="Corbel" panose="020B0503020204020204" pitchFamily="34" charset="0"/>
              </a:rPr>
              <a:pPr algn="l" eaLnBrk="1" hangingPunct="1"/>
              <a:t>65</a:t>
            </a:fld>
            <a:endParaRPr lang="en-US" altLang="en-US">
              <a:solidFill>
                <a:srgbClr val="3F3F3F"/>
              </a:solidFill>
              <a:latin typeface="Corbel" panose="020B0503020204020204" pitchFamily="34" charset="0"/>
            </a:endParaRPr>
          </a:p>
        </p:txBody>
      </p:sp>
      <p:sp>
        <p:nvSpPr>
          <p:cNvPr id="463874"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Address translation (contd..)</a:t>
            </a:r>
          </a:p>
        </p:txBody>
      </p:sp>
      <p:sp>
        <p:nvSpPr>
          <p:cNvPr id="463875" name="Rectangle 3"/>
          <p:cNvSpPr>
            <a:spLocks noGrp="1" noChangeArrowheads="1"/>
          </p:cNvSpPr>
          <p:nvPr>
            <p:ph type="body" idx="1"/>
          </p:nvPr>
        </p:nvSpPr>
        <p:spPr/>
        <p:txBody>
          <a:bodyPr rtlCol="0">
            <a:normAutofit fontScale="92500" lnSpcReduction="10000"/>
          </a:bodyPr>
          <a:lstStyle/>
          <a:p>
            <a:pPr marL="438912" indent="-320040" eaLnBrk="1" fontAlgn="auto" hangingPunct="1">
              <a:spcBef>
                <a:spcPts val="0"/>
              </a:spcBef>
              <a:spcAft>
                <a:spcPts val="0"/>
              </a:spcAft>
              <a:buFont typeface="Wingdings 2"/>
              <a:buChar char=""/>
              <a:defRPr/>
            </a:pPr>
            <a:r>
              <a:rPr lang="en-US">
                <a:solidFill>
                  <a:schemeClr val="accent2"/>
                </a:solidFill>
              </a:rPr>
              <a:t>A page may be modified during its residency in the main memory. </a:t>
            </a:r>
          </a:p>
          <a:p>
            <a:pPr marL="438912" indent="-320040" eaLnBrk="1" fontAlgn="auto" hangingPunct="1">
              <a:spcBef>
                <a:spcPts val="0"/>
              </a:spcBef>
              <a:spcAft>
                <a:spcPts val="0"/>
              </a:spcAft>
              <a:buFont typeface="Wingdings 2"/>
              <a:buChar char=""/>
              <a:defRPr/>
            </a:pPr>
            <a:r>
              <a:rPr lang="en-US">
                <a:solidFill>
                  <a:schemeClr val="accent2"/>
                </a:solidFill>
              </a:rPr>
              <a:t>When should the page be written back to the secondary storage?</a:t>
            </a:r>
          </a:p>
          <a:p>
            <a:pPr marL="438912" indent="-320040" eaLnBrk="1" fontAlgn="auto" hangingPunct="1">
              <a:spcBef>
                <a:spcPts val="0"/>
              </a:spcBef>
              <a:spcAft>
                <a:spcPts val="0"/>
              </a:spcAft>
              <a:buFont typeface="Wingdings 2"/>
              <a:buChar char=""/>
              <a:defRPr/>
            </a:pPr>
            <a:r>
              <a:rPr lang="en-US">
                <a:solidFill>
                  <a:schemeClr val="accent2"/>
                </a:solidFill>
              </a:rPr>
              <a:t>Recall that we encountered a similar problem in the context of cache and main memory:</a:t>
            </a:r>
            <a:endParaRPr lang="en-US"/>
          </a:p>
          <a:p>
            <a:pPr marL="731520" lvl="1" indent="-274320" eaLnBrk="1" fontAlgn="auto" hangingPunct="1">
              <a:spcAft>
                <a:spcPts val="0"/>
              </a:spcAft>
              <a:buFont typeface="Wingdings"/>
              <a:buChar char=""/>
              <a:defRPr/>
            </a:pPr>
            <a:r>
              <a:rPr lang="en-US" sz="1800"/>
              <a:t>Write-through protocol(?)</a:t>
            </a:r>
          </a:p>
          <a:p>
            <a:pPr marL="731520" lvl="1" indent="-274320" eaLnBrk="1" fontAlgn="auto" hangingPunct="1">
              <a:spcAft>
                <a:spcPts val="0"/>
              </a:spcAft>
              <a:buFont typeface="Wingdings"/>
              <a:buChar char=""/>
              <a:defRPr/>
            </a:pPr>
            <a:r>
              <a:rPr lang="en-US" sz="1800"/>
              <a:t>Write-back protocol(?)</a:t>
            </a:r>
          </a:p>
          <a:p>
            <a:pPr marL="438912" indent="-320040" eaLnBrk="1" fontAlgn="auto" hangingPunct="1">
              <a:spcBef>
                <a:spcPts val="0"/>
              </a:spcBef>
              <a:spcAft>
                <a:spcPts val="0"/>
              </a:spcAft>
              <a:buFont typeface="Wingdings 2"/>
              <a:buChar char=""/>
              <a:defRPr/>
            </a:pPr>
            <a:r>
              <a:rPr lang="en-US">
                <a:solidFill>
                  <a:srgbClr val="CC3300"/>
                </a:solidFill>
              </a:rPr>
              <a:t>Write-through protocol cannot be used, since it will incur a long delay each time a small amount of data is written to the disk.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chemeClr val="accent1">
                    <a:satMod val="150000"/>
                  </a:schemeClr>
                </a:solidFill>
              </a:rPr>
              <a:t>The Memory System</a:t>
            </a:r>
          </a:p>
        </p:txBody>
      </p:sp>
      <p:sp>
        <p:nvSpPr>
          <p:cNvPr id="74755" name="Subtitle 2"/>
          <p:cNvSpPr>
            <a:spLocks noGrp="1"/>
          </p:cNvSpPr>
          <p:nvPr>
            <p:ph type="subTitle" idx="1"/>
          </p:nvPr>
        </p:nvSpPr>
        <p:spPr>
          <a:xfrm>
            <a:off x="685800" y="1828800"/>
            <a:ext cx="8077200" cy="1500188"/>
          </a:xfrm>
        </p:spPr>
        <p:txBody>
          <a:bodyPr/>
          <a:lstStyle/>
          <a:p>
            <a:pPr eaLnBrk="1" hangingPunct="1"/>
            <a:r>
              <a:rPr lang="en-US" altLang="en-US" sz="2400"/>
              <a:t>Memory Management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Memory management</a:t>
            </a:r>
          </a:p>
        </p:txBody>
      </p:sp>
      <p:sp>
        <p:nvSpPr>
          <p:cNvPr id="75779" name="Content Placeholder 2"/>
          <p:cNvSpPr>
            <a:spLocks noGrp="1"/>
          </p:cNvSpPr>
          <p:nvPr>
            <p:ph idx="1"/>
          </p:nvPr>
        </p:nvSpPr>
        <p:spPr/>
        <p:txBody>
          <a:bodyPr/>
          <a:lstStyle/>
          <a:p>
            <a:pPr eaLnBrk="1" hangingPunct="1"/>
            <a:r>
              <a:rPr lang="en-US" altLang="en-US" sz="2400"/>
              <a:t>Operating system is concerned with transferring programs and data between secondary storage and main memory. </a:t>
            </a:r>
          </a:p>
          <a:p>
            <a:pPr eaLnBrk="1" hangingPunct="1"/>
            <a:r>
              <a:rPr lang="en-US" altLang="en-US" sz="2400"/>
              <a:t>Operating system needs memory routines in addition to the other routines. </a:t>
            </a:r>
          </a:p>
          <a:p>
            <a:pPr eaLnBrk="1" hangingPunct="1"/>
            <a:r>
              <a:rPr lang="en-US" altLang="en-US" sz="2400"/>
              <a:t>Operating system routines are assembled into a virtual address space called system space. </a:t>
            </a:r>
          </a:p>
          <a:p>
            <a:pPr eaLnBrk="1" hangingPunct="1"/>
            <a:r>
              <a:rPr lang="en-US" altLang="en-US" sz="2400"/>
              <a:t>System space is separate from the space in which user application programs reside. </a:t>
            </a:r>
          </a:p>
          <a:p>
            <a:pPr lvl="1" eaLnBrk="1" hangingPunct="1"/>
            <a:r>
              <a:rPr lang="en-US" altLang="en-US" sz="2000">
                <a:solidFill>
                  <a:srgbClr val="C00000"/>
                </a:solidFill>
              </a:rPr>
              <a:t>This is user space. </a:t>
            </a:r>
          </a:p>
          <a:p>
            <a:pPr eaLnBrk="1" hangingPunct="1"/>
            <a:r>
              <a:rPr lang="en-US" altLang="en-US" sz="2400"/>
              <a:t>Virtual address space is divided into one </a:t>
            </a:r>
          </a:p>
          <a:p>
            <a:pPr eaLnBrk="1" hangingPunct="1">
              <a:buFont typeface="Wingdings 2" panose="05020102010507070707" pitchFamily="18" charset="2"/>
              <a:buNone/>
            </a:pPr>
            <a:r>
              <a:rPr lang="en-US" altLang="en-US" sz="2400"/>
              <a:t>	system space + several user spaces.</a:t>
            </a:r>
          </a:p>
          <a:p>
            <a:pPr eaLnBrk="1" hangingPunct="1"/>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Memory management (contd..)</a:t>
            </a:r>
          </a:p>
        </p:txBody>
      </p:sp>
      <p:sp>
        <p:nvSpPr>
          <p:cNvPr id="3" name="Content Placeholder 2"/>
          <p:cNvSpPr>
            <a:spLocks noGrp="1"/>
          </p:cNvSpPr>
          <p:nvPr>
            <p:ph idx="1"/>
          </p:nvPr>
        </p:nvSpPr>
        <p:spPr/>
        <p:txBody>
          <a:bodyPr rtlCol="0">
            <a:normAutofit lnSpcReduction="10000"/>
          </a:bodyPr>
          <a:lstStyle/>
          <a:p>
            <a:pPr marL="438912" indent="-320040" eaLnBrk="1" fontAlgn="auto" hangingPunct="1">
              <a:spcBef>
                <a:spcPts val="0"/>
              </a:spcBef>
              <a:spcAft>
                <a:spcPts val="0"/>
              </a:spcAft>
              <a:buFont typeface="Wingdings 2"/>
              <a:buChar char=""/>
              <a:defRPr/>
            </a:pPr>
            <a:r>
              <a:rPr lang="en-US" sz="2400" dirty="0"/>
              <a:t>Recall that the Memory Management Unit (MMU) translates logical or virtual addresses into physical addresses. </a:t>
            </a:r>
          </a:p>
          <a:p>
            <a:pPr marL="438912" indent="-320040" eaLnBrk="1" fontAlgn="auto" hangingPunct="1">
              <a:spcBef>
                <a:spcPts val="0"/>
              </a:spcBef>
              <a:spcAft>
                <a:spcPts val="0"/>
              </a:spcAft>
              <a:buFont typeface="Wingdings 2"/>
              <a:buChar char=""/>
              <a:defRPr/>
            </a:pPr>
            <a:r>
              <a:rPr lang="en-US" sz="2400" dirty="0"/>
              <a:t>MMU uses the contents of the page table base register to determine the address of the page table to be used in the translation.</a:t>
            </a:r>
          </a:p>
          <a:p>
            <a:pPr marL="731520" lvl="1" indent="-274320" eaLnBrk="1" fontAlgn="auto" hangingPunct="1">
              <a:spcAft>
                <a:spcPts val="0"/>
              </a:spcAft>
              <a:buFont typeface="Wingdings"/>
              <a:buChar char=""/>
              <a:defRPr/>
            </a:pPr>
            <a:r>
              <a:rPr lang="en-US" sz="2000" dirty="0">
                <a:solidFill>
                  <a:srgbClr val="CC3300"/>
                </a:solidFill>
              </a:rPr>
              <a:t>Changing the contents of the page table base register can enable us to use a different page table, and switch from one space to another.</a:t>
            </a:r>
          </a:p>
          <a:p>
            <a:pPr marL="438912" indent="-320040" eaLnBrk="1" fontAlgn="auto" hangingPunct="1">
              <a:spcBef>
                <a:spcPts val="0"/>
              </a:spcBef>
              <a:spcAft>
                <a:spcPts val="0"/>
              </a:spcAft>
              <a:buFont typeface="Wingdings 2"/>
              <a:buChar char=""/>
              <a:defRPr/>
            </a:pPr>
            <a:r>
              <a:rPr lang="en-US" sz="2400" dirty="0"/>
              <a:t>At any given time, the page table base register can point to one page table. </a:t>
            </a:r>
          </a:p>
          <a:p>
            <a:pPr marL="731520" lvl="1" indent="-274320" eaLnBrk="1" fontAlgn="auto" hangingPunct="1">
              <a:spcAft>
                <a:spcPts val="0"/>
              </a:spcAft>
              <a:buFont typeface="Wingdings"/>
              <a:buChar char=""/>
              <a:defRPr/>
            </a:pPr>
            <a:r>
              <a:rPr lang="en-US" sz="2000" dirty="0"/>
              <a:t>Thus, only one page table can be used in the translation process at a given time.</a:t>
            </a:r>
          </a:p>
          <a:p>
            <a:pPr marL="731520" lvl="1" indent="-274320" eaLnBrk="1" fontAlgn="auto" hangingPunct="1">
              <a:spcAft>
                <a:spcPts val="0"/>
              </a:spcAft>
              <a:buFont typeface="Wingdings"/>
              <a:buChar char=""/>
              <a:defRPr/>
            </a:pPr>
            <a:r>
              <a:rPr lang="en-US" sz="2000" dirty="0"/>
              <a:t>Pages belonging to only one space are accessible at any </a:t>
            </a:r>
          </a:p>
          <a:p>
            <a:pPr marL="731520" lvl="1" indent="-274320" eaLnBrk="1" fontAlgn="auto" hangingPunct="1">
              <a:spcAft>
                <a:spcPts val="0"/>
              </a:spcAft>
              <a:buFont typeface="Wingdings"/>
              <a:buNone/>
              <a:defRPr/>
            </a:pPr>
            <a:r>
              <a:rPr lang="en-US" sz="2000" dirty="0"/>
              <a:t>	given time.</a:t>
            </a:r>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Memory management (contd..)</a:t>
            </a:r>
          </a:p>
        </p:txBody>
      </p:sp>
      <p:sp>
        <p:nvSpPr>
          <p:cNvPr id="3" name="Content Placeholder 2"/>
          <p:cNvSpPr>
            <a:spLocks noGrp="1"/>
          </p:cNvSpPr>
          <p:nvPr>
            <p:ph idx="1"/>
          </p:nvPr>
        </p:nvSpPr>
        <p:spPr/>
        <p:txBody>
          <a:bodyPr rtlCol="0">
            <a:normAutofit fontScale="92500" lnSpcReduction="20000"/>
          </a:bodyPr>
          <a:lstStyle/>
          <a:p>
            <a:pPr marL="438912" indent="-320040" eaLnBrk="1" fontAlgn="auto" hangingPunct="1">
              <a:spcBef>
                <a:spcPts val="0"/>
              </a:spcBef>
              <a:spcAft>
                <a:spcPts val="0"/>
              </a:spcAft>
              <a:buFont typeface="Wingdings 2"/>
              <a:buChar char=""/>
              <a:defRPr/>
            </a:pPr>
            <a:r>
              <a:rPr lang="en-US" sz="2600" dirty="0"/>
              <a:t>When multiple, independent user programs coexist in the main memory, how to ensure that one program does not modify/destroy the contents of the other?</a:t>
            </a:r>
          </a:p>
          <a:p>
            <a:pPr marL="438912" indent="-320040" eaLnBrk="1" fontAlgn="auto" hangingPunct="1">
              <a:spcBef>
                <a:spcPts val="0"/>
              </a:spcBef>
              <a:spcAft>
                <a:spcPts val="0"/>
              </a:spcAft>
              <a:buFont typeface="Wingdings 2"/>
              <a:buChar char=""/>
              <a:defRPr/>
            </a:pPr>
            <a:r>
              <a:rPr lang="en-US" sz="2600" dirty="0"/>
              <a:t>Processor usually has two states of operation:</a:t>
            </a:r>
          </a:p>
          <a:p>
            <a:pPr marL="731520" lvl="1" indent="-274320" eaLnBrk="1" fontAlgn="auto" hangingPunct="1">
              <a:spcAft>
                <a:spcPts val="0"/>
              </a:spcAft>
              <a:buFont typeface="Wingdings"/>
              <a:buChar char=""/>
              <a:defRPr/>
            </a:pPr>
            <a:r>
              <a:rPr lang="en-US" sz="2200" dirty="0"/>
              <a:t>Supervisor state.</a:t>
            </a:r>
          </a:p>
          <a:p>
            <a:pPr marL="731520" lvl="1" indent="-274320" eaLnBrk="1" fontAlgn="auto" hangingPunct="1">
              <a:spcAft>
                <a:spcPts val="0"/>
              </a:spcAft>
              <a:buFont typeface="Wingdings"/>
              <a:buChar char=""/>
              <a:defRPr/>
            </a:pPr>
            <a:r>
              <a:rPr lang="en-US" sz="2200" dirty="0"/>
              <a:t>User state.</a:t>
            </a:r>
          </a:p>
          <a:p>
            <a:pPr marL="438912" indent="-320040" eaLnBrk="1" fontAlgn="auto" hangingPunct="1">
              <a:spcBef>
                <a:spcPts val="0"/>
              </a:spcBef>
              <a:spcAft>
                <a:spcPts val="0"/>
              </a:spcAft>
              <a:buFont typeface="Wingdings 2"/>
              <a:buChar char=""/>
              <a:defRPr/>
            </a:pPr>
            <a:r>
              <a:rPr lang="en-US" sz="2600" dirty="0"/>
              <a:t>Supervisor state:</a:t>
            </a:r>
          </a:p>
          <a:p>
            <a:pPr marL="731520" lvl="1" indent="-274320" eaLnBrk="1" fontAlgn="auto" hangingPunct="1">
              <a:spcAft>
                <a:spcPts val="0"/>
              </a:spcAft>
              <a:buFont typeface="Wingdings"/>
              <a:buChar char=""/>
              <a:defRPr/>
            </a:pPr>
            <a:r>
              <a:rPr lang="en-US" sz="2200" dirty="0"/>
              <a:t>Operating system routines are executed</a:t>
            </a:r>
            <a:r>
              <a:rPr lang="en-US" sz="1800" dirty="0"/>
              <a:t>.</a:t>
            </a:r>
          </a:p>
          <a:p>
            <a:pPr marL="438912" indent="-320040" eaLnBrk="1" fontAlgn="auto" hangingPunct="1">
              <a:spcBef>
                <a:spcPts val="0"/>
              </a:spcBef>
              <a:spcAft>
                <a:spcPts val="0"/>
              </a:spcAft>
              <a:buFont typeface="Wingdings 2"/>
              <a:buChar char=""/>
              <a:defRPr/>
            </a:pPr>
            <a:r>
              <a:rPr lang="en-US" sz="2600" dirty="0"/>
              <a:t>User state:</a:t>
            </a:r>
          </a:p>
          <a:p>
            <a:pPr marL="731520" lvl="1" indent="-274320" eaLnBrk="1" fontAlgn="auto" hangingPunct="1">
              <a:spcAft>
                <a:spcPts val="0"/>
              </a:spcAft>
              <a:buFont typeface="Wingdings"/>
              <a:buChar char=""/>
              <a:defRPr/>
            </a:pPr>
            <a:r>
              <a:rPr lang="en-US" sz="2200" dirty="0"/>
              <a:t>User programs are executed.</a:t>
            </a:r>
          </a:p>
          <a:p>
            <a:pPr marL="731520" lvl="1" indent="-274320" eaLnBrk="1" fontAlgn="auto" hangingPunct="1">
              <a:spcAft>
                <a:spcPts val="0"/>
              </a:spcAft>
              <a:buFont typeface="Wingdings"/>
              <a:buChar char=""/>
              <a:defRPr/>
            </a:pPr>
            <a:r>
              <a:rPr lang="en-US" sz="2200" dirty="0"/>
              <a:t>Certain privileged instructions cannot be executed in user state.</a:t>
            </a:r>
          </a:p>
          <a:p>
            <a:pPr marL="731520" lvl="1" indent="-274320" eaLnBrk="1" fontAlgn="auto" hangingPunct="1">
              <a:spcAft>
                <a:spcPts val="0"/>
              </a:spcAft>
              <a:buFont typeface="Wingdings"/>
              <a:buChar char=""/>
              <a:defRPr/>
            </a:pPr>
            <a:r>
              <a:rPr lang="en-US" sz="2200" dirty="0"/>
              <a:t>These privileged instructions include the ones which change page table base register.</a:t>
            </a:r>
          </a:p>
          <a:p>
            <a:pPr marL="731520" lvl="1" indent="-274320" eaLnBrk="1" fontAlgn="auto" hangingPunct="1">
              <a:spcAft>
                <a:spcPts val="0"/>
              </a:spcAft>
              <a:buFont typeface="Wingdings"/>
              <a:buChar char=""/>
              <a:defRPr/>
            </a:pPr>
            <a:r>
              <a:rPr lang="en-US" sz="2200" dirty="0"/>
              <a:t>Prevents one user from accessing the space of other users.</a:t>
            </a:r>
          </a:p>
          <a:p>
            <a:pPr marL="438912" indent="-320040" eaLnBrk="1" fontAlgn="auto" hangingPunct="1">
              <a:spcBef>
                <a:spcPts val="0"/>
              </a:spcBef>
              <a:spcAft>
                <a:spcPts val="0"/>
              </a:spcAft>
              <a:buFont typeface="Wingdings 2"/>
              <a:buChar char=""/>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SRAM Cell</a:t>
            </a:r>
          </a:p>
        </p:txBody>
      </p:sp>
      <p:sp>
        <p:nvSpPr>
          <p:cNvPr id="15363" name="Content Placeholder 2"/>
          <p:cNvSpPr>
            <a:spLocks noGrp="1"/>
          </p:cNvSpPr>
          <p:nvPr>
            <p:ph idx="1"/>
          </p:nvPr>
        </p:nvSpPr>
        <p:spPr/>
        <p:txBody>
          <a:bodyPr/>
          <a:lstStyle/>
          <a:p>
            <a:pPr eaLnBrk="1" hangingPunct="1"/>
            <a:r>
              <a:rPr lang="en-US" altLang="en-US" sz="1800" dirty="0"/>
              <a:t>Two transistor inverters are cross connected to implement a basic flip-flop.</a:t>
            </a:r>
          </a:p>
          <a:p>
            <a:pPr eaLnBrk="1" hangingPunct="1"/>
            <a:r>
              <a:rPr lang="en-US" altLang="en-US" sz="1800" dirty="0"/>
              <a:t>The cell is connected to one word line and two bits lines by transistors T1 and T2</a:t>
            </a:r>
          </a:p>
          <a:p>
            <a:pPr eaLnBrk="1" hangingPunct="1"/>
            <a:r>
              <a:rPr lang="en-US" altLang="en-US" sz="1800" dirty="0"/>
              <a:t>When word line is at ground level, the transistors are turned off and the latch retains its state</a:t>
            </a:r>
          </a:p>
          <a:p>
            <a:pPr eaLnBrk="1" hangingPunct="1"/>
            <a:r>
              <a:rPr lang="en-US" altLang="en-US" sz="1800" dirty="0"/>
              <a:t>Read operation: In order to read state of SRAM cell, the word line is activated to close switches T1 and T2. Sense/Write circuits at the bottom monitor the state of b and b’</a:t>
            </a:r>
          </a:p>
        </p:txBody>
      </p:sp>
      <p:grpSp>
        <p:nvGrpSpPr>
          <p:cNvPr id="15364" name="Group 59"/>
          <p:cNvGrpSpPr>
            <a:grpSpLocks/>
          </p:cNvGrpSpPr>
          <p:nvPr/>
        </p:nvGrpSpPr>
        <p:grpSpPr bwMode="auto">
          <a:xfrm>
            <a:off x="2286000" y="3657600"/>
            <a:ext cx="3886200" cy="2819400"/>
            <a:chOff x="1697038" y="1893490"/>
            <a:chExt cx="5875337" cy="4126310"/>
          </a:xfrm>
        </p:grpSpPr>
        <p:sp>
          <p:nvSpPr>
            <p:cNvPr id="4" name="Line 2"/>
            <p:cNvSpPr>
              <a:spLocks noChangeShapeType="1"/>
            </p:cNvSpPr>
            <p:nvPr/>
          </p:nvSpPr>
          <p:spPr bwMode="auto">
            <a:xfrm flipH="1">
              <a:off x="5167519" y="3615110"/>
              <a:ext cx="480011" cy="2323"/>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5" name="Line 3"/>
            <p:cNvSpPr>
              <a:spLocks noChangeShapeType="1"/>
            </p:cNvSpPr>
            <p:nvPr/>
          </p:nvSpPr>
          <p:spPr bwMode="auto">
            <a:xfrm flipH="1">
              <a:off x="1989845" y="3615110"/>
              <a:ext cx="376810" cy="2323"/>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15367" name="Rectangle 4"/>
            <p:cNvSpPr>
              <a:spLocks noChangeArrowheads="1"/>
            </p:cNvSpPr>
            <p:nvPr/>
          </p:nvSpPr>
          <p:spPr bwMode="auto">
            <a:xfrm>
              <a:off x="4916488" y="3489325"/>
              <a:ext cx="3556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Y</a:t>
              </a:r>
              <a:endParaRPr lang="en-CA" altLang="en-US" dirty="0">
                <a:latin typeface="Corbel" panose="020B0503020204020204" pitchFamily="34" charset="0"/>
              </a:endParaRPr>
            </a:p>
          </p:txBody>
        </p:sp>
        <p:sp>
          <p:nvSpPr>
            <p:cNvPr id="15368" name="Rectangle 5"/>
            <p:cNvSpPr>
              <a:spLocks noChangeArrowheads="1"/>
            </p:cNvSpPr>
            <p:nvPr/>
          </p:nvSpPr>
          <p:spPr bwMode="auto">
            <a:xfrm>
              <a:off x="3390900" y="3489325"/>
              <a:ext cx="3556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X</a:t>
              </a:r>
              <a:endParaRPr lang="en-CA" altLang="en-US" dirty="0">
                <a:latin typeface="Corbel" panose="020B0503020204020204" pitchFamily="34" charset="0"/>
              </a:endParaRPr>
            </a:p>
          </p:txBody>
        </p:sp>
        <p:sp>
          <p:nvSpPr>
            <p:cNvPr id="8" name="Freeform 6"/>
            <p:cNvSpPr>
              <a:spLocks/>
            </p:cNvSpPr>
            <p:nvPr/>
          </p:nvSpPr>
          <p:spPr bwMode="auto">
            <a:xfrm>
              <a:off x="3912290" y="2841426"/>
              <a:ext cx="482410" cy="376386"/>
            </a:xfrm>
            <a:custGeom>
              <a:avLst/>
              <a:gdLst/>
              <a:ahLst/>
              <a:cxnLst>
                <a:cxn ang="0">
                  <a:pos x="0" y="0"/>
                </a:cxn>
                <a:cxn ang="0">
                  <a:pos x="23" y="9"/>
                </a:cxn>
                <a:cxn ang="0">
                  <a:pos x="0" y="18"/>
                </a:cxn>
                <a:cxn ang="0">
                  <a:pos x="0" y="0"/>
                </a:cxn>
              </a:cxnLst>
              <a:rect l="0" t="0" r="r" b="b"/>
              <a:pathLst>
                <a:path w="23" h="18">
                  <a:moveTo>
                    <a:pt x="0" y="0"/>
                  </a:moveTo>
                  <a:lnTo>
                    <a:pt x="23" y="9"/>
                  </a:lnTo>
                  <a:lnTo>
                    <a:pt x="0" y="18"/>
                  </a:lnTo>
                  <a:lnTo>
                    <a:pt x="0" y="0"/>
                  </a:lnTo>
                </a:path>
              </a:pathLst>
            </a:custGeom>
            <a:no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9" name="Line 7"/>
            <p:cNvSpPr>
              <a:spLocks noChangeShapeType="1"/>
            </p:cNvSpPr>
            <p:nvPr/>
          </p:nvSpPr>
          <p:spPr bwMode="auto">
            <a:xfrm flipH="1">
              <a:off x="3245075" y="3029620"/>
              <a:ext cx="667216" cy="2323"/>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10" name="Line 8"/>
            <p:cNvSpPr>
              <a:spLocks noChangeShapeType="1"/>
            </p:cNvSpPr>
            <p:nvPr/>
          </p:nvSpPr>
          <p:spPr bwMode="auto">
            <a:xfrm flipH="1">
              <a:off x="4497904" y="3029620"/>
              <a:ext cx="669615" cy="2323"/>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15372" name="Rectangle 9"/>
            <p:cNvSpPr>
              <a:spLocks noChangeArrowheads="1"/>
            </p:cNvSpPr>
            <p:nvPr/>
          </p:nvSpPr>
          <p:spPr bwMode="auto">
            <a:xfrm>
              <a:off x="6715125" y="5183187"/>
              <a:ext cx="85725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Word line</a:t>
              </a:r>
              <a:endParaRPr lang="en-CA" altLang="en-US" dirty="0">
                <a:latin typeface="Corbel" panose="020B0503020204020204" pitchFamily="34" charset="0"/>
              </a:endParaRPr>
            </a:p>
          </p:txBody>
        </p:sp>
        <p:sp>
          <p:nvSpPr>
            <p:cNvPr id="15373" name="Line 10"/>
            <p:cNvSpPr>
              <a:spLocks noChangeShapeType="1"/>
            </p:cNvSpPr>
            <p:nvPr/>
          </p:nvSpPr>
          <p:spPr bwMode="auto">
            <a:xfrm flipH="1" flipV="1">
              <a:off x="1697038" y="5435600"/>
              <a:ext cx="5581650" cy="1746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374" name="Freeform 11"/>
            <p:cNvSpPr>
              <a:spLocks/>
            </p:cNvSpPr>
            <p:nvPr/>
          </p:nvSpPr>
          <p:spPr bwMode="auto">
            <a:xfrm>
              <a:off x="2073275" y="5789612"/>
              <a:ext cx="125413" cy="63500"/>
            </a:xfrm>
            <a:custGeom>
              <a:avLst/>
              <a:gdLst>
                <a:gd name="T0" fmla="*/ 2147483647 w 6"/>
                <a:gd name="T1" fmla="*/ 0 h 3"/>
                <a:gd name="T2" fmla="*/ 0 w 6"/>
                <a:gd name="T3" fmla="*/ 896048546 h 3"/>
                <a:gd name="T4" fmla="*/ 2147483647 w 6"/>
                <a:gd name="T5" fmla="*/ 1344083237 h 3"/>
                <a:gd name="T6" fmla="*/ 2147483647 w 6"/>
                <a:gd name="T7" fmla="*/ 896048546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5375" name="Freeform 12"/>
            <p:cNvSpPr>
              <a:spLocks/>
            </p:cNvSpPr>
            <p:nvPr/>
          </p:nvSpPr>
          <p:spPr bwMode="auto">
            <a:xfrm>
              <a:off x="2073275" y="5789612"/>
              <a:ext cx="125413" cy="63500"/>
            </a:xfrm>
            <a:custGeom>
              <a:avLst/>
              <a:gdLst>
                <a:gd name="T0" fmla="*/ 199093904 w 79"/>
                <a:gd name="T1" fmla="*/ 0 h 40"/>
                <a:gd name="T2" fmla="*/ 0 w 79"/>
                <a:gd name="T3" fmla="*/ 68043424 h 40"/>
                <a:gd name="T4" fmla="*/ 199093904 w 79"/>
                <a:gd name="T5" fmla="*/ 100806236 h 40"/>
                <a:gd name="T6" fmla="*/ 199093904 w 79"/>
                <a:gd name="T7" fmla="*/ 68043424 h 40"/>
                <a:gd name="T8" fmla="*/ 199093904 w 79"/>
                <a:gd name="T9" fmla="*/ 0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79" y="0"/>
                  </a:moveTo>
                  <a:lnTo>
                    <a:pt x="0" y="27"/>
                  </a:lnTo>
                  <a:lnTo>
                    <a:pt x="79" y="40"/>
                  </a:lnTo>
                  <a:lnTo>
                    <a:pt x="79" y="27"/>
                  </a:lnTo>
                  <a:lnTo>
                    <a:pt x="79"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5376" name="Line 13"/>
            <p:cNvSpPr>
              <a:spLocks noChangeShapeType="1"/>
            </p:cNvSpPr>
            <p:nvPr/>
          </p:nvSpPr>
          <p:spPr bwMode="auto">
            <a:xfrm>
              <a:off x="2198688" y="5832475"/>
              <a:ext cx="15271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377" name="Rectangle 14"/>
            <p:cNvSpPr>
              <a:spLocks noChangeArrowheads="1"/>
            </p:cNvSpPr>
            <p:nvPr/>
          </p:nvSpPr>
          <p:spPr bwMode="auto">
            <a:xfrm>
              <a:off x="3933825" y="5705475"/>
              <a:ext cx="773113"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Bit lines</a:t>
              </a:r>
              <a:endParaRPr lang="en-CA" altLang="en-US" dirty="0">
                <a:latin typeface="Corbel" panose="020B0503020204020204" pitchFamily="34" charset="0"/>
              </a:endParaRPr>
            </a:p>
          </p:txBody>
        </p:sp>
        <p:sp>
          <p:nvSpPr>
            <p:cNvPr id="15378" name="Freeform 15"/>
            <p:cNvSpPr>
              <a:spLocks/>
            </p:cNvSpPr>
            <p:nvPr/>
          </p:nvSpPr>
          <p:spPr bwMode="auto">
            <a:xfrm>
              <a:off x="6213475" y="5789612"/>
              <a:ext cx="125413" cy="63500"/>
            </a:xfrm>
            <a:custGeom>
              <a:avLst/>
              <a:gdLst>
                <a:gd name="T0" fmla="*/ 0 w 6"/>
                <a:gd name="T1" fmla="*/ 1344083237 h 3"/>
                <a:gd name="T2" fmla="*/ 2147483647 w 6"/>
                <a:gd name="T3" fmla="*/ 896048546 h 3"/>
                <a:gd name="T4" fmla="*/ 0 w 6"/>
                <a:gd name="T5" fmla="*/ 0 h 3"/>
                <a:gd name="T6" fmla="*/ 0 w 6"/>
                <a:gd name="T7" fmla="*/ 896048546 h 3"/>
                <a:gd name="T8" fmla="*/ 0 w 6"/>
                <a:gd name="T9" fmla="*/ 134408323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5379" name="Freeform 16"/>
            <p:cNvSpPr>
              <a:spLocks/>
            </p:cNvSpPr>
            <p:nvPr/>
          </p:nvSpPr>
          <p:spPr bwMode="auto">
            <a:xfrm>
              <a:off x="6213475" y="5789612"/>
              <a:ext cx="125413" cy="63500"/>
            </a:xfrm>
            <a:custGeom>
              <a:avLst/>
              <a:gdLst>
                <a:gd name="T0" fmla="*/ 0 w 79"/>
                <a:gd name="T1" fmla="*/ 100806236 h 40"/>
                <a:gd name="T2" fmla="*/ 199093904 w 79"/>
                <a:gd name="T3" fmla="*/ 68043424 h 40"/>
                <a:gd name="T4" fmla="*/ 0 w 79"/>
                <a:gd name="T5" fmla="*/ 0 h 40"/>
                <a:gd name="T6" fmla="*/ 0 w 79"/>
                <a:gd name="T7" fmla="*/ 68043424 h 40"/>
                <a:gd name="T8" fmla="*/ 0 w 79"/>
                <a:gd name="T9" fmla="*/ 100806236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0" y="40"/>
                  </a:moveTo>
                  <a:lnTo>
                    <a:pt x="79" y="27"/>
                  </a:lnTo>
                  <a:lnTo>
                    <a:pt x="0" y="0"/>
                  </a:lnTo>
                  <a:lnTo>
                    <a:pt x="0" y="27"/>
                  </a:lnTo>
                  <a:lnTo>
                    <a:pt x="0" y="4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5380" name="Line 17"/>
            <p:cNvSpPr>
              <a:spLocks noChangeShapeType="1"/>
            </p:cNvSpPr>
            <p:nvPr/>
          </p:nvSpPr>
          <p:spPr bwMode="auto">
            <a:xfrm flipH="1">
              <a:off x="4686300" y="5832475"/>
              <a:ext cx="15271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0" name="Line 18"/>
            <p:cNvSpPr>
              <a:spLocks noChangeShapeType="1"/>
            </p:cNvSpPr>
            <p:nvPr/>
          </p:nvSpPr>
          <p:spPr bwMode="auto">
            <a:xfrm flipV="1">
              <a:off x="5837135" y="3803302"/>
              <a:ext cx="2399" cy="1631008"/>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21" name="Line 19"/>
            <p:cNvSpPr>
              <a:spLocks noChangeShapeType="1"/>
            </p:cNvSpPr>
            <p:nvPr/>
          </p:nvSpPr>
          <p:spPr bwMode="auto">
            <a:xfrm flipV="1">
              <a:off x="2575458" y="3803302"/>
              <a:ext cx="0" cy="1631008"/>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22" name="Line 20"/>
            <p:cNvSpPr>
              <a:spLocks noChangeShapeType="1"/>
            </p:cNvSpPr>
            <p:nvPr/>
          </p:nvSpPr>
          <p:spPr bwMode="auto">
            <a:xfrm flipH="1">
              <a:off x="4497904" y="4179689"/>
              <a:ext cx="669615" cy="2324"/>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23" name="Line 21"/>
            <p:cNvSpPr>
              <a:spLocks noChangeShapeType="1"/>
            </p:cNvSpPr>
            <p:nvPr/>
          </p:nvSpPr>
          <p:spPr bwMode="auto">
            <a:xfrm flipH="1">
              <a:off x="3245075" y="4179689"/>
              <a:ext cx="667216" cy="2324"/>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24" name="Freeform 22"/>
            <p:cNvSpPr>
              <a:spLocks/>
            </p:cNvSpPr>
            <p:nvPr/>
          </p:nvSpPr>
          <p:spPr bwMode="auto">
            <a:xfrm>
              <a:off x="4017893" y="3991496"/>
              <a:ext cx="480011" cy="397296"/>
            </a:xfrm>
            <a:custGeom>
              <a:avLst/>
              <a:gdLst/>
              <a:ahLst/>
              <a:cxnLst>
                <a:cxn ang="0">
                  <a:pos x="23" y="0"/>
                </a:cxn>
                <a:cxn ang="0">
                  <a:pos x="0" y="9"/>
                </a:cxn>
                <a:cxn ang="0">
                  <a:pos x="23" y="19"/>
                </a:cxn>
                <a:cxn ang="0">
                  <a:pos x="23" y="0"/>
                </a:cxn>
              </a:cxnLst>
              <a:rect l="0" t="0" r="r" b="b"/>
              <a:pathLst>
                <a:path w="23" h="19">
                  <a:moveTo>
                    <a:pt x="23" y="0"/>
                  </a:moveTo>
                  <a:lnTo>
                    <a:pt x="0" y="9"/>
                  </a:lnTo>
                  <a:lnTo>
                    <a:pt x="23" y="19"/>
                  </a:lnTo>
                  <a:lnTo>
                    <a:pt x="23" y="0"/>
                  </a:lnTo>
                </a:path>
              </a:pathLst>
            </a:custGeom>
            <a:no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386" name="Line 24"/>
            <p:cNvSpPr>
              <a:spLocks noChangeShapeType="1"/>
            </p:cNvSpPr>
            <p:nvPr/>
          </p:nvSpPr>
          <p:spPr bwMode="auto">
            <a:xfrm flipV="1">
              <a:off x="1990725" y="2255837"/>
              <a:ext cx="1588" cy="37639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387" name="Line 25"/>
            <p:cNvSpPr>
              <a:spLocks noChangeShapeType="1"/>
            </p:cNvSpPr>
            <p:nvPr/>
          </p:nvSpPr>
          <p:spPr bwMode="auto">
            <a:xfrm flipV="1">
              <a:off x="6423025" y="2255837"/>
              <a:ext cx="1588" cy="37639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7" name="Line 26"/>
            <p:cNvSpPr>
              <a:spLocks noChangeShapeType="1"/>
            </p:cNvSpPr>
            <p:nvPr/>
          </p:nvSpPr>
          <p:spPr bwMode="auto">
            <a:xfrm flipV="1">
              <a:off x="3245075" y="3029620"/>
              <a:ext cx="2399" cy="1150069"/>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28" name="Line 27"/>
            <p:cNvSpPr>
              <a:spLocks noChangeShapeType="1"/>
            </p:cNvSpPr>
            <p:nvPr/>
          </p:nvSpPr>
          <p:spPr bwMode="auto">
            <a:xfrm flipV="1">
              <a:off x="5167519" y="3029620"/>
              <a:ext cx="2401" cy="1150069"/>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29" name="Rectangle 28"/>
            <p:cNvSpPr>
              <a:spLocks noChangeArrowheads="1"/>
            </p:cNvSpPr>
            <p:nvPr/>
          </p:nvSpPr>
          <p:spPr bwMode="auto">
            <a:xfrm>
              <a:off x="2366654" y="3615110"/>
              <a:ext cx="396008" cy="83641"/>
            </a:xfrm>
            <a:prstGeom prst="rect">
              <a:avLst/>
            </a:prstGeom>
            <a:noFill/>
            <a:ln w="20638">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30" name="Line 29"/>
            <p:cNvSpPr>
              <a:spLocks noChangeShapeType="1"/>
            </p:cNvSpPr>
            <p:nvPr/>
          </p:nvSpPr>
          <p:spPr bwMode="auto">
            <a:xfrm flipH="1">
              <a:off x="5647530" y="3803302"/>
              <a:ext cx="376810" cy="2324"/>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31" name="Line 30"/>
            <p:cNvSpPr>
              <a:spLocks noChangeShapeType="1"/>
            </p:cNvSpPr>
            <p:nvPr/>
          </p:nvSpPr>
          <p:spPr bwMode="auto">
            <a:xfrm flipH="1">
              <a:off x="2366654" y="3803302"/>
              <a:ext cx="396008" cy="2324"/>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15393" name="Rectangle 31"/>
            <p:cNvSpPr>
              <a:spLocks noChangeArrowheads="1"/>
            </p:cNvSpPr>
            <p:nvPr/>
          </p:nvSpPr>
          <p:spPr bwMode="auto">
            <a:xfrm>
              <a:off x="1812241" y="2005012"/>
              <a:ext cx="314325" cy="27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b</a:t>
              </a:r>
              <a:endParaRPr lang="en-CA" altLang="en-US" dirty="0">
                <a:latin typeface="Corbel" panose="020B0503020204020204" pitchFamily="34" charset="0"/>
              </a:endParaRPr>
            </a:p>
          </p:txBody>
        </p:sp>
        <p:sp>
          <p:nvSpPr>
            <p:cNvPr id="15394" name="Rectangle 32"/>
            <p:cNvSpPr>
              <a:spLocks noChangeArrowheads="1"/>
            </p:cNvSpPr>
            <p:nvPr/>
          </p:nvSpPr>
          <p:spPr bwMode="auto">
            <a:xfrm>
              <a:off x="5613929" y="3343275"/>
              <a:ext cx="314325" cy="27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T</a:t>
              </a:r>
              <a:endParaRPr lang="en-CA" altLang="en-US" dirty="0">
                <a:latin typeface="Corbel" panose="020B0503020204020204" pitchFamily="34" charset="0"/>
              </a:endParaRPr>
            </a:p>
          </p:txBody>
        </p:sp>
        <p:sp>
          <p:nvSpPr>
            <p:cNvPr id="15395" name="Rectangle 33"/>
            <p:cNvSpPr>
              <a:spLocks noChangeArrowheads="1"/>
            </p:cNvSpPr>
            <p:nvPr/>
          </p:nvSpPr>
          <p:spPr bwMode="auto">
            <a:xfrm>
              <a:off x="5857875" y="3468687"/>
              <a:ext cx="146050" cy="16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2</a:t>
              </a:r>
              <a:endParaRPr lang="en-CA" altLang="en-US" dirty="0">
                <a:latin typeface="Corbel" panose="020B0503020204020204" pitchFamily="34" charset="0"/>
              </a:endParaRPr>
            </a:p>
          </p:txBody>
        </p:sp>
        <p:sp>
          <p:nvSpPr>
            <p:cNvPr id="15396" name="Rectangle 34"/>
            <p:cNvSpPr>
              <a:spLocks noChangeArrowheads="1"/>
            </p:cNvSpPr>
            <p:nvPr/>
          </p:nvSpPr>
          <p:spPr bwMode="auto">
            <a:xfrm>
              <a:off x="2388254" y="3363912"/>
              <a:ext cx="314325" cy="27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T</a:t>
              </a:r>
              <a:endParaRPr lang="en-CA" altLang="en-US" dirty="0">
                <a:latin typeface="Corbel" panose="020B0503020204020204" pitchFamily="34" charset="0"/>
              </a:endParaRPr>
            </a:p>
          </p:txBody>
        </p:sp>
        <p:sp>
          <p:nvSpPr>
            <p:cNvPr id="15397" name="Rectangle 35"/>
            <p:cNvSpPr>
              <a:spLocks noChangeArrowheads="1"/>
            </p:cNvSpPr>
            <p:nvPr/>
          </p:nvSpPr>
          <p:spPr bwMode="auto">
            <a:xfrm>
              <a:off x="2595563" y="3468687"/>
              <a:ext cx="146050"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1</a:t>
              </a:r>
              <a:endParaRPr lang="en-CA" altLang="en-US" dirty="0">
                <a:latin typeface="Corbel" panose="020B0503020204020204" pitchFamily="34" charset="0"/>
              </a:endParaRPr>
            </a:p>
          </p:txBody>
        </p:sp>
        <p:sp>
          <p:nvSpPr>
            <p:cNvPr id="15398" name="Freeform 36"/>
            <p:cNvSpPr>
              <a:spLocks/>
            </p:cNvSpPr>
            <p:nvPr/>
          </p:nvSpPr>
          <p:spPr bwMode="auto">
            <a:xfrm>
              <a:off x="4414838" y="2987675"/>
              <a:ext cx="84137" cy="84137"/>
            </a:xfrm>
            <a:custGeom>
              <a:avLst/>
              <a:gdLst>
                <a:gd name="T0" fmla="*/ 68043026 w 53"/>
                <a:gd name="T1" fmla="*/ 68043026 h 53"/>
                <a:gd name="T2" fmla="*/ 68043026 w 53"/>
                <a:gd name="T3" fmla="*/ 0 h 53"/>
                <a:gd name="T4" fmla="*/ 32761046 w 53"/>
                <a:gd name="T5" fmla="*/ 32761046 h 53"/>
                <a:gd name="T6" fmla="*/ 0 w 53"/>
                <a:gd name="T7" fmla="*/ 68043026 h 53"/>
                <a:gd name="T8" fmla="*/ 32761046 w 53"/>
                <a:gd name="T9" fmla="*/ 100805647 h 53"/>
                <a:gd name="T10" fmla="*/ 68043026 w 53"/>
                <a:gd name="T11" fmla="*/ 133566705 h 53"/>
                <a:gd name="T12" fmla="*/ 100805647 w 53"/>
                <a:gd name="T13" fmla="*/ 100805647 h 53"/>
                <a:gd name="T14" fmla="*/ 133566705 w 53"/>
                <a:gd name="T15" fmla="*/ 68043026 h 53"/>
                <a:gd name="T16" fmla="*/ 100805647 w 53"/>
                <a:gd name="T17" fmla="*/ 32761046 h 53"/>
                <a:gd name="T18" fmla="*/ 68043026 w 53"/>
                <a:gd name="T19" fmla="*/ 0 h 53"/>
                <a:gd name="T20" fmla="*/ 68043026 w 53"/>
                <a:gd name="T21" fmla="*/ 68043026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53"/>
                <a:gd name="T35" fmla="*/ 53 w 53"/>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53">
                  <a:moveTo>
                    <a:pt x="27" y="27"/>
                  </a:moveTo>
                  <a:lnTo>
                    <a:pt x="27" y="0"/>
                  </a:lnTo>
                  <a:lnTo>
                    <a:pt x="13" y="13"/>
                  </a:lnTo>
                  <a:lnTo>
                    <a:pt x="0" y="27"/>
                  </a:lnTo>
                  <a:lnTo>
                    <a:pt x="13" y="40"/>
                  </a:lnTo>
                  <a:lnTo>
                    <a:pt x="27" y="53"/>
                  </a:lnTo>
                  <a:lnTo>
                    <a:pt x="40" y="40"/>
                  </a:lnTo>
                  <a:lnTo>
                    <a:pt x="53" y="27"/>
                  </a:lnTo>
                  <a:lnTo>
                    <a:pt x="40" y="13"/>
                  </a:lnTo>
                  <a:lnTo>
                    <a:pt x="27" y="0"/>
                  </a:lnTo>
                  <a:lnTo>
                    <a:pt x="27" y="27"/>
                  </a:lnTo>
                  <a:close/>
                </a:path>
              </a:pathLst>
            </a:custGeom>
            <a:solidFill>
              <a:srgbClr val="FFFFFF"/>
            </a:solidFill>
            <a:ln w="0">
              <a:solidFill>
                <a:srgbClr val="FF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38" name="Freeform 37"/>
            <p:cNvSpPr>
              <a:spLocks/>
            </p:cNvSpPr>
            <p:nvPr/>
          </p:nvSpPr>
          <p:spPr bwMode="auto">
            <a:xfrm>
              <a:off x="4413901" y="2987799"/>
              <a:ext cx="84003" cy="83641"/>
            </a:xfrm>
            <a:custGeom>
              <a:avLst/>
              <a:gdLst/>
              <a:ahLst/>
              <a:cxnLst>
                <a:cxn ang="0">
                  <a:pos x="2" y="0"/>
                </a:cxn>
                <a:cxn ang="0">
                  <a:pos x="1" y="1"/>
                </a:cxn>
                <a:cxn ang="0">
                  <a:pos x="0" y="2"/>
                </a:cxn>
                <a:cxn ang="0">
                  <a:pos x="1" y="4"/>
                </a:cxn>
                <a:cxn ang="0">
                  <a:pos x="2" y="4"/>
                </a:cxn>
                <a:cxn ang="0">
                  <a:pos x="4" y="4"/>
                </a:cxn>
                <a:cxn ang="0">
                  <a:pos x="4" y="2"/>
                </a:cxn>
                <a:cxn ang="0">
                  <a:pos x="4" y="1"/>
                </a:cxn>
                <a:cxn ang="0">
                  <a:pos x="2" y="0"/>
                </a:cxn>
              </a:cxnLst>
              <a:rect l="0" t="0" r="r" b="b"/>
              <a:pathLst>
                <a:path w="4" h="4">
                  <a:moveTo>
                    <a:pt x="2" y="0"/>
                  </a:moveTo>
                  <a:lnTo>
                    <a:pt x="1" y="1"/>
                  </a:lnTo>
                  <a:lnTo>
                    <a:pt x="0" y="2"/>
                  </a:lnTo>
                  <a:lnTo>
                    <a:pt x="1" y="4"/>
                  </a:lnTo>
                  <a:lnTo>
                    <a:pt x="2" y="4"/>
                  </a:lnTo>
                  <a:lnTo>
                    <a:pt x="4" y="4"/>
                  </a:lnTo>
                  <a:lnTo>
                    <a:pt x="4" y="2"/>
                  </a:lnTo>
                  <a:lnTo>
                    <a:pt x="4" y="1"/>
                  </a:lnTo>
                  <a:lnTo>
                    <a:pt x="2" y="0"/>
                  </a:lnTo>
                </a:path>
              </a:pathLst>
            </a:custGeom>
            <a:no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00" name="Freeform 38"/>
            <p:cNvSpPr>
              <a:spLocks/>
            </p:cNvSpPr>
            <p:nvPr/>
          </p:nvSpPr>
          <p:spPr bwMode="auto">
            <a:xfrm>
              <a:off x="3913188" y="4138612"/>
              <a:ext cx="84137" cy="82550"/>
            </a:xfrm>
            <a:custGeom>
              <a:avLst/>
              <a:gdLst>
                <a:gd name="T0" fmla="*/ 65523679 w 53"/>
                <a:gd name="T1" fmla="*/ 65524068 h 52"/>
                <a:gd name="T2" fmla="*/ 65523679 w 53"/>
                <a:gd name="T3" fmla="*/ 0 h 52"/>
                <a:gd name="T4" fmla="*/ 32761046 w 53"/>
                <a:gd name="T5" fmla="*/ 32762828 h 52"/>
                <a:gd name="T6" fmla="*/ 0 w 53"/>
                <a:gd name="T7" fmla="*/ 65524068 h 52"/>
                <a:gd name="T8" fmla="*/ 32761046 w 53"/>
                <a:gd name="T9" fmla="*/ 98286883 h 52"/>
                <a:gd name="T10" fmla="*/ 65523679 w 53"/>
                <a:gd name="T11" fmla="*/ 131048136 h 52"/>
                <a:gd name="T12" fmla="*/ 100805647 w 53"/>
                <a:gd name="T13" fmla="*/ 98286883 h 52"/>
                <a:gd name="T14" fmla="*/ 133566705 w 53"/>
                <a:gd name="T15" fmla="*/ 65524068 h 52"/>
                <a:gd name="T16" fmla="*/ 100805647 w 53"/>
                <a:gd name="T17" fmla="*/ 32762828 h 52"/>
                <a:gd name="T18" fmla="*/ 65523679 w 53"/>
                <a:gd name="T19" fmla="*/ 0 h 52"/>
                <a:gd name="T20" fmla="*/ 65523679 w 53"/>
                <a:gd name="T21" fmla="*/ 65524068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52"/>
                <a:gd name="T35" fmla="*/ 53 w 53"/>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52">
                  <a:moveTo>
                    <a:pt x="26" y="26"/>
                  </a:moveTo>
                  <a:lnTo>
                    <a:pt x="26" y="0"/>
                  </a:lnTo>
                  <a:lnTo>
                    <a:pt x="13" y="13"/>
                  </a:lnTo>
                  <a:lnTo>
                    <a:pt x="0" y="26"/>
                  </a:lnTo>
                  <a:lnTo>
                    <a:pt x="13" y="39"/>
                  </a:lnTo>
                  <a:lnTo>
                    <a:pt x="26" y="52"/>
                  </a:lnTo>
                  <a:lnTo>
                    <a:pt x="40" y="39"/>
                  </a:lnTo>
                  <a:lnTo>
                    <a:pt x="53" y="26"/>
                  </a:lnTo>
                  <a:lnTo>
                    <a:pt x="40" y="13"/>
                  </a:lnTo>
                  <a:lnTo>
                    <a:pt x="26" y="0"/>
                  </a:lnTo>
                  <a:lnTo>
                    <a:pt x="26" y="26"/>
                  </a:lnTo>
                  <a:close/>
                </a:path>
              </a:pathLst>
            </a:custGeom>
            <a:solidFill>
              <a:srgbClr val="FFFFFF"/>
            </a:solidFill>
            <a:ln w="0">
              <a:solidFill>
                <a:srgbClr val="FF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40" name="Freeform 39"/>
            <p:cNvSpPr>
              <a:spLocks/>
            </p:cNvSpPr>
            <p:nvPr/>
          </p:nvSpPr>
          <p:spPr bwMode="auto">
            <a:xfrm>
              <a:off x="3912290" y="4137868"/>
              <a:ext cx="84001" cy="83641"/>
            </a:xfrm>
            <a:custGeom>
              <a:avLst/>
              <a:gdLst/>
              <a:ahLst/>
              <a:cxnLst>
                <a:cxn ang="0">
                  <a:pos x="2" y="0"/>
                </a:cxn>
                <a:cxn ang="0">
                  <a:pos x="1" y="1"/>
                </a:cxn>
                <a:cxn ang="0">
                  <a:pos x="0" y="2"/>
                </a:cxn>
                <a:cxn ang="0">
                  <a:pos x="1" y="4"/>
                </a:cxn>
                <a:cxn ang="0">
                  <a:pos x="2" y="4"/>
                </a:cxn>
                <a:cxn ang="0">
                  <a:pos x="4" y="4"/>
                </a:cxn>
                <a:cxn ang="0">
                  <a:pos x="4" y="2"/>
                </a:cxn>
                <a:cxn ang="0">
                  <a:pos x="4" y="1"/>
                </a:cxn>
                <a:cxn ang="0">
                  <a:pos x="2" y="0"/>
                </a:cxn>
              </a:cxnLst>
              <a:rect l="0" t="0" r="r" b="b"/>
              <a:pathLst>
                <a:path w="4" h="4">
                  <a:moveTo>
                    <a:pt x="2" y="0"/>
                  </a:moveTo>
                  <a:lnTo>
                    <a:pt x="1" y="1"/>
                  </a:lnTo>
                  <a:lnTo>
                    <a:pt x="0" y="2"/>
                  </a:lnTo>
                  <a:lnTo>
                    <a:pt x="1" y="4"/>
                  </a:lnTo>
                  <a:lnTo>
                    <a:pt x="2" y="4"/>
                  </a:lnTo>
                  <a:lnTo>
                    <a:pt x="4" y="4"/>
                  </a:lnTo>
                  <a:lnTo>
                    <a:pt x="4" y="2"/>
                  </a:lnTo>
                  <a:lnTo>
                    <a:pt x="4" y="1"/>
                  </a:lnTo>
                  <a:lnTo>
                    <a:pt x="2" y="0"/>
                  </a:lnTo>
                </a:path>
              </a:pathLst>
            </a:custGeom>
            <a:no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02" name="Rectangle 40"/>
            <p:cNvSpPr>
              <a:spLocks noChangeArrowheads="1"/>
            </p:cNvSpPr>
            <p:nvPr/>
          </p:nvSpPr>
          <p:spPr bwMode="auto">
            <a:xfrm>
              <a:off x="6305145" y="2005012"/>
              <a:ext cx="314325" cy="27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b</a:t>
              </a:r>
              <a:endParaRPr lang="en-CA" altLang="en-US" dirty="0">
                <a:latin typeface="Corbel" panose="020B0503020204020204" pitchFamily="34" charset="0"/>
              </a:endParaRPr>
            </a:p>
          </p:txBody>
        </p:sp>
        <p:sp>
          <p:nvSpPr>
            <p:cNvPr id="15403" name="Rectangle 41"/>
            <p:cNvSpPr>
              <a:spLocks noChangeArrowheads="1"/>
            </p:cNvSpPr>
            <p:nvPr/>
          </p:nvSpPr>
          <p:spPr bwMode="auto">
            <a:xfrm>
              <a:off x="6535551" y="1893490"/>
              <a:ext cx="146050" cy="27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Symbol" panose="05050102010706020507" pitchFamily="18" charset="2"/>
                </a:rPr>
                <a:t>¢</a:t>
              </a:r>
              <a:endParaRPr lang="en-CA" altLang="en-US" dirty="0">
                <a:latin typeface="Corbel" panose="020B0503020204020204" pitchFamily="34" charset="0"/>
              </a:endParaRPr>
            </a:p>
          </p:txBody>
        </p:sp>
        <p:sp>
          <p:nvSpPr>
            <p:cNvPr id="15404" name="Freeform 42"/>
            <p:cNvSpPr>
              <a:spLocks/>
            </p:cNvSpPr>
            <p:nvPr/>
          </p:nvSpPr>
          <p:spPr bwMode="auto">
            <a:xfrm>
              <a:off x="5146675" y="3594100"/>
              <a:ext cx="42863" cy="42862"/>
            </a:xfrm>
            <a:custGeom>
              <a:avLst/>
              <a:gdLst>
                <a:gd name="T0" fmla="*/ 32763210 w 27"/>
                <a:gd name="T1" fmla="*/ 32760858 h 27"/>
                <a:gd name="T2" fmla="*/ 32763210 w 27"/>
                <a:gd name="T3" fmla="*/ 0 h 27"/>
                <a:gd name="T4" fmla="*/ 0 w 27"/>
                <a:gd name="T5" fmla="*/ 0 h 27"/>
                <a:gd name="T6" fmla="*/ 0 w 27"/>
                <a:gd name="T7" fmla="*/ 32760858 h 27"/>
                <a:gd name="T8" fmla="*/ 0 w 27"/>
                <a:gd name="T9" fmla="*/ 68042637 h 27"/>
                <a:gd name="T10" fmla="*/ 32763210 w 27"/>
                <a:gd name="T11" fmla="*/ 68042637 h 27"/>
                <a:gd name="T12" fmla="*/ 68045812 w 27"/>
                <a:gd name="T13" fmla="*/ 68042637 h 27"/>
                <a:gd name="T14" fmla="*/ 68045812 w 27"/>
                <a:gd name="T15" fmla="*/ 32760858 h 27"/>
                <a:gd name="T16" fmla="*/ 68045812 w 27"/>
                <a:gd name="T17" fmla="*/ 0 h 27"/>
                <a:gd name="T18" fmla="*/ 32763210 w 27"/>
                <a:gd name="T19" fmla="*/ 0 h 27"/>
                <a:gd name="T20" fmla="*/ 32763210 w 27"/>
                <a:gd name="T21" fmla="*/ 32760858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3" y="13"/>
                  </a:moveTo>
                  <a:lnTo>
                    <a:pt x="13" y="0"/>
                  </a:lnTo>
                  <a:lnTo>
                    <a:pt x="0" y="0"/>
                  </a:lnTo>
                  <a:lnTo>
                    <a:pt x="0" y="13"/>
                  </a:lnTo>
                  <a:lnTo>
                    <a:pt x="0" y="27"/>
                  </a:lnTo>
                  <a:lnTo>
                    <a:pt x="13" y="27"/>
                  </a:lnTo>
                  <a:lnTo>
                    <a:pt x="27" y="27"/>
                  </a:lnTo>
                  <a:lnTo>
                    <a:pt x="27" y="13"/>
                  </a:lnTo>
                  <a:lnTo>
                    <a:pt x="27" y="0"/>
                  </a:lnTo>
                  <a:lnTo>
                    <a:pt x="13" y="0"/>
                  </a:lnTo>
                  <a:lnTo>
                    <a:pt x="13" y="13"/>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44" name="Freeform 43"/>
            <p:cNvSpPr>
              <a:spLocks/>
            </p:cNvSpPr>
            <p:nvPr/>
          </p:nvSpPr>
          <p:spPr bwMode="auto">
            <a:xfrm>
              <a:off x="5126719" y="3573289"/>
              <a:ext cx="624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06" name="Freeform 44"/>
            <p:cNvSpPr>
              <a:spLocks/>
            </p:cNvSpPr>
            <p:nvPr/>
          </p:nvSpPr>
          <p:spPr bwMode="auto">
            <a:xfrm>
              <a:off x="6400800" y="3594100"/>
              <a:ext cx="42863" cy="42862"/>
            </a:xfrm>
            <a:custGeom>
              <a:avLst/>
              <a:gdLst>
                <a:gd name="T0" fmla="*/ 35282602 w 27"/>
                <a:gd name="T1" fmla="*/ 32760858 h 27"/>
                <a:gd name="T2" fmla="*/ 35282602 w 27"/>
                <a:gd name="T3" fmla="*/ 0 h 27"/>
                <a:gd name="T4" fmla="*/ 0 w 27"/>
                <a:gd name="T5" fmla="*/ 0 h 27"/>
                <a:gd name="T6" fmla="*/ 0 w 27"/>
                <a:gd name="T7" fmla="*/ 32760858 h 27"/>
                <a:gd name="T8" fmla="*/ 0 w 27"/>
                <a:gd name="T9" fmla="*/ 68042637 h 27"/>
                <a:gd name="T10" fmla="*/ 35282602 w 27"/>
                <a:gd name="T11" fmla="*/ 68042637 h 27"/>
                <a:gd name="T12" fmla="*/ 68045812 w 27"/>
                <a:gd name="T13" fmla="*/ 68042637 h 27"/>
                <a:gd name="T14" fmla="*/ 68045812 w 27"/>
                <a:gd name="T15" fmla="*/ 32760858 h 27"/>
                <a:gd name="T16" fmla="*/ 68045812 w 27"/>
                <a:gd name="T17" fmla="*/ 0 h 27"/>
                <a:gd name="T18" fmla="*/ 35282602 w 27"/>
                <a:gd name="T19" fmla="*/ 0 h 27"/>
                <a:gd name="T20" fmla="*/ 35282602 w 27"/>
                <a:gd name="T21" fmla="*/ 32760858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4" y="13"/>
                  </a:moveTo>
                  <a:lnTo>
                    <a:pt x="14" y="0"/>
                  </a:lnTo>
                  <a:lnTo>
                    <a:pt x="0" y="0"/>
                  </a:lnTo>
                  <a:lnTo>
                    <a:pt x="0" y="13"/>
                  </a:lnTo>
                  <a:lnTo>
                    <a:pt x="0" y="27"/>
                  </a:lnTo>
                  <a:lnTo>
                    <a:pt x="14" y="27"/>
                  </a:lnTo>
                  <a:lnTo>
                    <a:pt x="27" y="27"/>
                  </a:lnTo>
                  <a:lnTo>
                    <a:pt x="27" y="13"/>
                  </a:lnTo>
                  <a:lnTo>
                    <a:pt x="27" y="0"/>
                  </a:lnTo>
                  <a:lnTo>
                    <a:pt x="14" y="0"/>
                  </a:lnTo>
                  <a:lnTo>
                    <a:pt x="14" y="13"/>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46" name="Freeform 45"/>
            <p:cNvSpPr>
              <a:spLocks/>
            </p:cNvSpPr>
            <p:nvPr/>
          </p:nvSpPr>
          <p:spPr bwMode="auto">
            <a:xfrm>
              <a:off x="6379548" y="3573289"/>
              <a:ext cx="648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08" name="Freeform 46"/>
            <p:cNvSpPr>
              <a:spLocks/>
            </p:cNvSpPr>
            <p:nvPr/>
          </p:nvSpPr>
          <p:spPr bwMode="auto">
            <a:xfrm>
              <a:off x="5816600" y="5413375"/>
              <a:ext cx="41275" cy="42862"/>
            </a:xfrm>
            <a:custGeom>
              <a:avLst/>
              <a:gdLst>
                <a:gd name="T0" fmla="*/ 32762828 w 26"/>
                <a:gd name="T1" fmla="*/ 32760858 h 27"/>
                <a:gd name="T2" fmla="*/ 32762828 w 26"/>
                <a:gd name="T3" fmla="*/ 0 h 27"/>
                <a:gd name="T4" fmla="*/ 0 w 26"/>
                <a:gd name="T5" fmla="*/ 0 h 27"/>
                <a:gd name="T6" fmla="*/ 0 w 26"/>
                <a:gd name="T7" fmla="*/ 32760858 h 27"/>
                <a:gd name="T8" fmla="*/ 0 w 26"/>
                <a:gd name="T9" fmla="*/ 68042637 h 27"/>
                <a:gd name="T10" fmla="*/ 32762828 w 26"/>
                <a:gd name="T11" fmla="*/ 68042637 h 27"/>
                <a:gd name="T12" fmla="*/ 65524068 w 26"/>
                <a:gd name="T13" fmla="*/ 68042637 h 27"/>
                <a:gd name="T14" fmla="*/ 65524068 w 26"/>
                <a:gd name="T15" fmla="*/ 32760858 h 27"/>
                <a:gd name="T16" fmla="*/ 65524068 w 26"/>
                <a:gd name="T17" fmla="*/ 0 h 27"/>
                <a:gd name="T18" fmla="*/ 32762828 w 26"/>
                <a:gd name="T19" fmla="*/ 0 h 27"/>
                <a:gd name="T20" fmla="*/ 32762828 w 26"/>
                <a:gd name="T21" fmla="*/ 32760858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48" name="Freeform 47"/>
            <p:cNvSpPr>
              <a:spLocks/>
            </p:cNvSpPr>
            <p:nvPr/>
          </p:nvSpPr>
          <p:spPr bwMode="auto">
            <a:xfrm>
              <a:off x="5815534" y="5413400"/>
              <a:ext cx="624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10" name="Freeform 48"/>
            <p:cNvSpPr>
              <a:spLocks/>
            </p:cNvSpPr>
            <p:nvPr/>
          </p:nvSpPr>
          <p:spPr bwMode="auto">
            <a:xfrm>
              <a:off x="2554288" y="5413375"/>
              <a:ext cx="41275" cy="42862"/>
            </a:xfrm>
            <a:custGeom>
              <a:avLst/>
              <a:gdLst>
                <a:gd name="T0" fmla="*/ 32762828 w 26"/>
                <a:gd name="T1" fmla="*/ 32760858 h 27"/>
                <a:gd name="T2" fmla="*/ 32762828 w 26"/>
                <a:gd name="T3" fmla="*/ 0 h 27"/>
                <a:gd name="T4" fmla="*/ 0 w 26"/>
                <a:gd name="T5" fmla="*/ 0 h 27"/>
                <a:gd name="T6" fmla="*/ 0 w 26"/>
                <a:gd name="T7" fmla="*/ 32760858 h 27"/>
                <a:gd name="T8" fmla="*/ 0 w 26"/>
                <a:gd name="T9" fmla="*/ 68042637 h 27"/>
                <a:gd name="T10" fmla="*/ 32762828 w 26"/>
                <a:gd name="T11" fmla="*/ 68042637 h 27"/>
                <a:gd name="T12" fmla="*/ 65524068 w 26"/>
                <a:gd name="T13" fmla="*/ 68042637 h 27"/>
                <a:gd name="T14" fmla="*/ 65524068 w 26"/>
                <a:gd name="T15" fmla="*/ 32760858 h 27"/>
                <a:gd name="T16" fmla="*/ 65524068 w 26"/>
                <a:gd name="T17" fmla="*/ 0 h 27"/>
                <a:gd name="T18" fmla="*/ 32762828 w 26"/>
                <a:gd name="T19" fmla="*/ 0 h 27"/>
                <a:gd name="T20" fmla="*/ 32762828 w 26"/>
                <a:gd name="T21" fmla="*/ 32760858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50" name="Freeform 49"/>
            <p:cNvSpPr>
              <a:spLocks/>
            </p:cNvSpPr>
            <p:nvPr/>
          </p:nvSpPr>
          <p:spPr bwMode="auto">
            <a:xfrm>
              <a:off x="2534658" y="5413400"/>
              <a:ext cx="600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12" name="Freeform 50"/>
            <p:cNvSpPr>
              <a:spLocks/>
            </p:cNvSpPr>
            <p:nvPr/>
          </p:nvSpPr>
          <p:spPr bwMode="auto">
            <a:xfrm>
              <a:off x="3224213" y="3594100"/>
              <a:ext cx="41275" cy="42862"/>
            </a:xfrm>
            <a:custGeom>
              <a:avLst/>
              <a:gdLst>
                <a:gd name="T0" fmla="*/ 32762828 w 26"/>
                <a:gd name="T1" fmla="*/ 32760858 h 27"/>
                <a:gd name="T2" fmla="*/ 32762828 w 26"/>
                <a:gd name="T3" fmla="*/ 0 h 27"/>
                <a:gd name="T4" fmla="*/ 0 w 26"/>
                <a:gd name="T5" fmla="*/ 0 h 27"/>
                <a:gd name="T6" fmla="*/ 0 w 26"/>
                <a:gd name="T7" fmla="*/ 32760858 h 27"/>
                <a:gd name="T8" fmla="*/ 0 w 26"/>
                <a:gd name="T9" fmla="*/ 68042637 h 27"/>
                <a:gd name="T10" fmla="*/ 32762828 w 26"/>
                <a:gd name="T11" fmla="*/ 68042637 h 27"/>
                <a:gd name="T12" fmla="*/ 65524068 w 26"/>
                <a:gd name="T13" fmla="*/ 68042637 h 27"/>
                <a:gd name="T14" fmla="*/ 65524068 w 26"/>
                <a:gd name="T15" fmla="*/ 32760858 h 27"/>
                <a:gd name="T16" fmla="*/ 65524068 w 26"/>
                <a:gd name="T17" fmla="*/ 0 h 27"/>
                <a:gd name="T18" fmla="*/ 32762828 w 26"/>
                <a:gd name="T19" fmla="*/ 0 h 27"/>
                <a:gd name="T20" fmla="*/ 32762828 w 26"/>
                <a:gd name="T21" fmla="*/ 32760858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52" name="Freeform 51"/>
            <p:cNvSpPr>
              <a:spLocks/>
            </p:cNvSpPr>
            <p:nvPr/>
          </p:nvSpPr>
          <p:spPr bwMode="auto">
            <a:xfrm>
              <a:off x="3201874" y="3573289"/>
              <a:ext cx="648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14" name="Freeform 52"/>
            <p:cNvSpPr>
              <a:spLocks/>
            </p:cNvSpPr>
            <p:nvPr/>
          </p:nvSpPr>
          <p:spPr bwMode="auto">
            <a:xfrm>
              <a:off x="1968500" y="3594100"/>
              <a:ext cx="42863" cy="42862"/>
            </a:xfrm>
            <a:custGeom>
              <a:avLst/>
              <a:gdLst>
                <a:gd name="T0" fmla="*/ 35282602 w 27"/>
                <a:gd name="T1" fmla="*/ 32760858 h 27"/>
                <a:gd name="T2" fmla="*/ 35282602 w 27"/>
                <a:gd name="T3" fmla="*/ 0 h 27"/>
                <a:gd name="T4" fmla="*/ 0 w 27"/>
                <a:gd name="T5" fmla="*/ 0 h 27"/>
                <a:gd name="T6" fmla="*/ 0 w 27"/>
                <a:gd name="T7" fmla="*/ 32760858 h 27"/>
                <a:gd name="T8" fmla="*/ 0 w 27"/>
                <a:gd name="T9" fmla="*/ 68042637 h 27"/>
                <a:gd name="T10" fmla="*/ 35282602 w 27"/>
                <a:gd name="T11" fmla="*/ 68042637 h 27"/>
                <a:gd name="T12" fmla="*/ 68045812 w 27"/>
                <a:gd name="T13" fmla="*/ 68042637 h 27"/>
                <a:gd name="T14" fmla="*/ 68045812 w 27"/>
                <a:gd name="T15" fmla="*/ 32760858 h 27"/>
                <a:gd name="T16" fmla="*/ 68045812 w 27"/>
                <a:gd name="T17" fmla="*/ 0 h 27"/>
                <a:gd name="T18" fmla="*/ 35282602 w 27"/>
                <a:gd name="T19" fmla="*/ 0 h 27"/>
                <a:gd name="T20" fmla="*/ 35282602 w 27"/>
                <a:gd name="T21" fmla="*/ 32760858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4" y="13"/>
                  </a:moveTo>
                  <a:lnTo>
                    <a:pt x="14" y="0"/>
                  </a:lnTo>
                  <a:lnTo>
                    <a:pt x="0" y="0"/>
                  </a:lnTo>
                  <a:lnTo>
                    <a:pt x="0" y="13"/>
                  </a:lnTo>
                  <a:lnTo>
                    <a:pt x="0" y="27"/>
                  </a:lnTo>
                  <a:lnTo>
                    <a:pt x="14" y="27"/>
                  </a:lnTo>
                  <a:lnTo>
                    <a:pt x="27" y="27"/>
                  </a:lnTo>
                  <a:lnTo>
                    <a:pt x="27" y="13"/>
                  </a:lnTo>
                  <a:lnTo>
                    <a:pt x="27" y="0"/>
                  </a:lnTo>
                  <a:lnTo>
                    <a:pt x="14" y="0"/>
                  </a:lnTo>
                  <a:lnTo>
                    <a:pt x="14" y="13"/>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54" name="Freeform 53"/>
            <p:cNvSpPr>
              <a:spLocks/>
            </p:cNvSpPr>
            <p:nvPr/>
          </p:nvSpPr>
          <p:spPr bwMode="auto">
            <a:xfrm>
              <a:off x="1949045" y="3573289"/>
              <a:ext cx="624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16" name="Line 54"/>
            <p:cNvSpPr>
              <a:spLocks noChangeShapeType="1"/>
            </p:cNvSpPr>
            <p:nvPr/>
          </p:nvSpPr>
          <p:spPr bwMode="auto">
            <a:xfrm flipV="1">
              <a:off x="2381250" y="3614737"/>
              <a:ext cx="46990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6" name="Line 55"/>
            <p:cNvSpPr>
              <a:spLocks noChangeShapeType="1"/>
            </p:cNvSpPr>
            <p:nvPr/>
          </p:nvSpPr>
          <p:spPr bwMode="auto">
            <a:xfrm flipH="1">
              <a:off x="2762663" y="3615110"/>
              <a:ext cx="482412" cy="2323"/>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57" name="Rectangle 56"/>
            <p:cNvSpPr>
              <a:spLocks noChangeArrowheads="1"/>
            </p:cNvSpPr>
            <p:nvPr/>
          </p:nvSpPr>
          <p:spPr bwMode="auto">
            <a:xfrm>
              <a:off x="5647530" y="3615110"/>
              <a:ext cx="376810" cy="83641"/>
            </a:xfrm>
            <a:prstGeom prst="rect">
              <a:avLst/>
            </a:prstGeom>
            <a:noFill/>
            <a:ln w="20638">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15419" name="Line 57"/>
            <p:cNvSpPr>
              <a:spLocks noChangeShapeType="1"/>
            </p:cNvSpPr>
            <p:nvPr/>
          </p:nvSpPr>
          <p:spPr bwMode="auto">
            <a:xfrm flipV="1">
              <a:off x="5664200" y="3614737"/>
              <a:ext cx="46990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9" name="Line 58"/>
            <p:cNvSpPr>
              <a:spLocks noChangeShapeType="1"/>
            </p:cNvSpPr>
            <p:nvPr/>
          </p:nvSpPr>
          <p:spPr bwMode="auto">
            <a:xfrm flipH="1">
              <a:off x="6024340" y="3615110"/>
              <a:ext cx="398409" cy="2323"/>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ctrTitle"/>
          </p:nvPr>
        </p:nvSpPr>
        <p:spPr/>
        <p:txBody>
          <a:bodyPr/>
          <a:lstStyle/>
          <a:p>
            <a:pPr eaLnBrk="1" fontAlgn="auto" hangingPunct="1">
              <a:spcAft>
                <a:spcPts val="0"/>
              </a:spcAft>
              <a:defRPr/>
            </a:pPr>
            <a:r>
              <a:rPr lang="en-US" dirty="0">
                <a:solidFill>
                  <a:schemeClr val="accent1">
                    <a:satMod val="150000"/>
                  </a:schemeClr>
                </a:solidFill>
              </a:rPr>
              <a:t>The Memory System</a:t>
            </a:r>
            <a:endParaRPr lang="en-US" altLang="zh-CN" dirty="0">
              <a:solidFill>
                <a:schemeClr val="accent1">
                  <a:satMod val="150000"/>
                </a:schemeClr>
              </a:solidFill>
              <a:ea typeface="SimSun" pitchFamily="2" charset="-122"/>
            </a:endParaRPr>
          </a:p>
        </p:txBody>
      </p:sp>
      <p:sp>
        <p:nvSpPr>
          <p:cNvPr id="78851" name="Rectangle 5"/>
          <p:cNvSpPr>
            <a:spLocks noGrp="1" noChangeArrowheads="1"/>
          </p:cNvSpPr>
          <p:nvPr>
            <p:ph type="subTitle" idx="1"/>
          </p:nvPr>
        </p:nvSpPr>
        <p:spPr>
          <a:xfrm>
            <a:off x="685800" y="1828800"/>
            <a:ext cx="8077200" cy="1500188"/>
          </a:xfrm>
        </p:spPr>
        <p:txBody>
          <a:bodyPr/>
          <a:lstStyle/>
          <a:p>
            <a:pPr eaLnBrk="1" hangingPunct="1"/>
            <a:r>
              <a:rPr lang="en-US" altLang="zh-CN">
                <a:ea typeface="SimSun" panose="02010600030101010101" pitchFamily="2" charset="-122"/>
              </a:rPr>
              <a:t>Secondary Storage</a:t>
            </a:r>
            <a:endParaRPr lang="zh-CN" altLang="en-US">
              <a:ea typeface="SimSun"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fontAlgn="auto" hangingPunct="1">
              <a:spcAft>
                <a:spcPts val="0"/>
              </a:spcAft>
              <a:defRPr/>
            </a:pPr>
            <a:r>
              <a:rPr lang="en-US" altLang="zh-CN">
                <a:solidFill>
                  <a:schemeClr val="accent1">
                    <a:satMod val="150000"/>
                  </a:schemeClr>
                </a:solidFill>
                <a:ea typeface="SimSun" pitchFamily="2" charset="-122"/>
              </a:rPr>
              <a:t>Magnetic Hard Disks</a:t>
            </a:r>
          </a:p>
        </p:txBody>
      </p:sp>
      <p:pic>
        <p:nvPicPr>
          <p:cNvPr id="7987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73188"/>
            <a:ext cx="5484813" cy="548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Text Box 5"/>
          <p:cNvSpPr txBox="1">
            <a:spLocks noChangeArrowheads="1"/>
          </p:cNvSpPr>
          <p:nvPr/>
        </p:nvSpPr>
        <p:spPr bwMode="auto">
          <a:xfrm>
            <a:off x="7315200" y="3581400"/>
            <a:ext cx="16319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latin typeface="Corbel" panose="020B0503020204020204" pitchFamily="34" charset="0"/>
                <a:ea typeface="SimSun" panose="02010600030101010101" pitchFamily="2" charset="-122"/>
              </a:rPr>
              <a:t>Disk</a:t>
            </a:r>
          </a:p>
          <a:p>
            <a:pPr eaLnBrk="1" hangingPunct="1"/>
            <a:endParaRPr lang="en-US" altLang="zh-CN">
              <a:latin typeface="Corbel" panose="020B0503020204020204" pitchFamily="34" charset="0"/>
              <a:ea typeface="SimSun" panose="02010600030101010101" pitchFamily="2" charset="-122"/>
            </a:endParaRPr>
          </a:p>
          <a:p>
            <a:pPr eaLnBrk="1" hangingPunct="1"/>
            <a:r>
              <a:rPr lang="en-US" altLang="zh-CN">
                <a:latin typeface="Corbel" panose="020B0503020204020204" pitchFamily="34" charset="0"/>
                <a:ea typeface="SimSun" panose="02010600030101010101" pitchFamily="2" charset="-122"/>
              </a:rPr>
              <a:t>Disk drive</a:t>
            </a:r>
          </a:p>
          <a:p>
            <a:pPr eaLnBrk="1" hangingPunct="1"/>
            <a:endParaRPr lang="en-US" altLang="zh-CN">
              <a:latin typeface="Corbel" panose="020B0503020204020204" pitchFamily="34" charset="0"/>
              <a:ea typeface="SimSun" panose="02010600030101010101" pitchFamily="2" charset="-122"/>
            </a:endParaRPr>
          </a:p>
          <a:p>
            <a:pPr eaLnBrk="1" hangingPunct="1"/>
            <a:r>
              <a:rPr lang="en-US" altLang="zh-CN">
                <a:latin typeface="Corbel" panose="020B0503020204020204" pitchFamily="34" charset="0"/>
                <a:ea typeface="SimSun" panose="02010600030101010101" pitchFamily="2" charset="-122"/>
              </a:rPr>
              <a:t>Disk controller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fontAlgn="auto" hangingPunct="1">
              <a:spcAft>
                <a:spcPts val="0"/>
              </a:spcAft>
              <a:defRPr/>
            </a:pPr>
            <a:r>
              <a:rPr lang="en-US" altLang="zh-CN">
                <a:solidFill>
                  <a:schemeClr val="accent1">
                    <a:satMod val="150000"/>
                  </a:schemeClr>
                </a:solidFill>
                <a:ea typeface="SimSun" pitchFamily="2" charset="-122"/>
              </a:rPr>
              <a:t>Organization of Data on a Disk</a:t>
            </a:r>
          </a:p>
        </p:txBody>
      </p:sp>
      <p:sp>
        <p:nvSpPr>
          <p:cNvPr id="80899" name="Rectangle 4"/>
          <p:cNvSpPr>
            <a:spLocks noChangeArrowheads="1"/>
          </p:cNvSpPr>
          <p:nvPr/>
        </p:nvSpPr>
        <p:spPr bwMode="auto">
          <a:xfrm>
            <a:off x="6515100" y="3979863"/>
            <a:ext cx="12906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Sector 0, track 0</a:t>
            </a:r>
            <a:endParaRPr lang="en-CA" altLang="en-US" sz="2400">
              <a:latin typeface="Times New Roman" panose="02020603050405020304" pitchFamily="18" charset="0"/>
            </a:endParaRPr>
          </a:p>
        </p:txBody>
      </p:sp>
      <p:sp>
        <p:nvSpPr>
          <p:cNvPr id="80900" name="Rectangle 5"/>
          <p:cNvSpPr>
            <a:spLocks noChangeArrowheads="1"/>
          </p:cNvSpPr>
          <p:nvPr/>
        </p:nvSpPr>
        <p:spPr bwMode="auto">
          <a:xfrm>
            <a:off x="1138238" y="3679825"/>
            <a:ext cx="1143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Sector 3, track</a:t>
            </a:r>
            <a:endParaRPr lang="en-CA" altLang="en-US" sz="2400">
              <a:latin typeface="Times New Roman" panose="02020603050405020304" pitchFamily="18" charset="0"/>
            </a:endParaRPr>
          </a:p>
        </p:txBody>
      </p:sp>
      <p:sp>
        <p:nvSpPr>
          <p:cNvPr id="80901" name="Rectangle 6"/>
          <p:cNvSpPr>
            <a:spLocks noChangeArrowheads="1"/>
          </p:cNvSpPr>
          <p:nvPr/>
        </p:nvSpPr>
        <p:spPr bwMode="auto">
          <a:xfrm>
            <a:off x="2286000" y="3679825"/>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i="1">
                <a:solidFill>
                  <a:srgbClr val="000000"/>
                </a:solidFill>
                <a:latin typeface="Nimbus Roman No9 L"/>
              </a:rPr>
              <a:t>n</a:t>
            </a:r>
            <a:endParaRPr lang="en-CA" altLang="en-US" sz="2400">
              <a:latin typeface="Times New Roman" panose="02020603050405020304" pitchFamily="18" charset="0"/>
            </a:endParaRPr>
          </a:p>
        </p:txBody>
      </p:sp>
      <p:sp>
        <p:nvSpPr>
          <p:cNvPr id="80902" name="Rectangle 7"/>
          <p:cNvSpPr>
            <a:spLocks noChangeArrowheads="1"/>
          </p:cNvSpPr>
          <p:nvPr/>
        </p:nvSpPr>
        <p:spPr bwMode="auto">
          <a:xfrm>
            <a:off x="2451100" y="5872163"/>
            <a:ext cx="45672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Figure 5.30.  Organization of one surface of a disk.</a:t>
            </a:r>
            <a:endParaRPr lang="en-CA" altLang="en-US" sz="2400">
              <a:latin typeface="Times New Roman" panose="02020603050405020304" pitchFamily="18" charset="0"/>
            </a:endParaRPr>
          </a:p>
        </p:txBody>
      </p:sp>
      <p:sp>
        <p:nvSpPr>
          <p:cNvPr id="80903" name="Rectangle 8"/>
          <p:cNvSpPr>
            <a:spLocks noChangeArrowheads="1"/>
          </p:cNvSpPr>
          <p:nvPr/>
        </p:nvSpPr>
        <p:spPr bwMode="auto">
          <a:xfrm>
            <a:off x="6573838" y="3562350"/>
            <a:ext cx="12906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Sector 0, track 1</a:t>
            </a:r>
            <a:endParaRPr lang="en-CA" altLang="en-US" sz="2400">
              <a:latin typeface="Times New Roman" panose="02020603050405020304" pitchFamily="18" charset="0"/>
            </a:endParaRPr>
          </a:p>
        </p:txBody>
      </p:sp>
      <p:sp>
        <p:nvSpPr>
          <p:cNvPr id="80904" name="Line 9"/>
          <p:cNvSpPr>
            <a:spLocks noChangeShapeType="1"/>
          </p:cNvSpPr>
          <p:nvPr/>
        </p:nvSpPr>
        <p:spPr bwMode="auto">
          <a:xfrm flipV="1">
            <a:off x="2413000" y="3482975"/>
            <a:ext cx="1354138" cy="29845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5" name="Line 10"/>
          <p:cNvSpPr>
            <a:spLocks noChangeShapeType="1"/>
          </p:cNvSpPr>
          <p:nvPr/>
        </p:nvSpPr>
        <p:spPr bwMode="auto">
          <a:xfrm flipV="1">
            <a:off x="4483100" y="1431925"/>
            <a:ext cx="1588" cy="366395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6" name="Line 11"/>
          <p:cNvSpPr>
            <a:spLocks noChangeShapeType="1"/>
          </p:cNvSpPr>
          <p:nvPr/>
        </p:nvSpPr>
        <p:spPr bwMode="auto">
          <a:xfrm flipH="1">
            <a:off x="2649538" y="3263900"/>
            <a:ext cx="3665537"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7" name="Line 12"/>
          <p:cNvSpPr>
            <a:spLocks noChangeShapeType="1"/>
          </p:cNvSpPr>
          <p:nvPr/>
        </p:nvSpPr>
        <p:spPr bwMode="auto">
          <a:xfrm flipV="1">
            <a:off x="3048000" y="1828800"/>
            <a:ext cx="2868613" cy="28686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8" name="Line 13"/>
          <p:cNvSpPr>
            <a:spLocks noChangeShapeType="1"/>
          </p:cNvSpPr>
          <p:nvPr/>
        </p:nvSpPr>
        <p:spPr bwMode="auto">
          <a:xfrm>
            <a:off x="3022600" y="1808163"/>
            <a:ext cx="2868613" cy="286861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9" name="Line 14"/>
          <p:cNvSpPr>
            <a:spLocks noChangeShapeType="1"/>
          </p:cNvSpPr>
          <p:nvPr/>
        </p:nvSpPr>
        <p:spPr bwMode="auto">
          <a:xfrm flipH="1" flipV="1">
            <a:off x="5876925" y="3979863"/>
            <a:ext cx="557213" cy="1397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0" name="Line 15"/>
          <p:cNvSpPr>
            <a:spLocks noChangeShapeType="1"/>
          </p:cNvSpPr>
          <p:nvPr/>
        </p:nvSpPr>
        <p:spPr bwMode="auto">
          <a:xfrm flipH="1" flipV="1">
            <a:off x="5776913" y="3541713"/>
            <a:ext cx="717550" cy="1397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1" name="Oval 16"/>
          <p:cNvSpPr>
            <a:spLocks noChangeArrowheads="1"/>
          </p:cNvSpPr>
          <p:nvPr/>
        </p:nvSpPr>
        <p:spPr bwMode="auto">
          <a:xfrm>
            <a:off x="2797175" y="1617663"/>
            <a:ext cx="3344863" cy="332898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0912" name="Oval 17"/>
          <p:cNvSpPr>
            <a:spLocks noChangeArrowheads="1"/>
          </p:cNvSpPr>
          <p:nvPr/>
        </p:nvSpPr>
        <p:spPr bwMode="auto">
          <a:xfrm>
            <a:off x="2954338" y="1755775"/>
            <a:ext cx="3054350" cy="3035300"/>
          </a:xfrm>
          <a:prstGeom prst="ellipse">
            <a:avLst/>
          </a:prstGeom>
          <a:noFill/>
          <a:ln w="952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0913" name="Oval 18"/>
          <p:cNvSpPr>
            <a:spLocks noChangeArrowheads="1"/>
          </p:cNvSpPr>
          <p:nvPr/>
        </p:nvSpPr>
        <p:spPr bwMode="auto">
          <a:xfrm>
            <a:off x="3130550" y="1968500"/>
            <a:ext cx="2686050" cy="2644775"/>
          </a:xfrm>
          <a:prstGeom prst="ellipse">
            <a:avLst/>
          </a:prstGeom>
          <a:noFill/>
          <a:ln w="952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0914" name="Oval 19"/>
          <p:cNvSpPr>
            <a:spLocks noChangeArrowheads="1"/>
          </p:cNvSpPr>
          <p:nvPr/>
        </p:nvSpPr>
        <p:spPr bwMode="auto">
          <a:xfrm>
            <a:off x="3363913" y="2241550"/>
            <a:ext cx="2238375" cy="2139950"/>
          </a:xfrm>
          <a:prstGeom prst="ellipse">
            <a:avLst/>
          </a:prstGeom>
          <a:noFill/>
          <a:ln w="952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0915" name="Oval 20"/>
          <p:cNvSpPr>
            <a:spLocks noChangeArrowheads="1"/>
          </p:cNvSpPr>
          <p:nvPr/>
        </p:nvSpPr>
        <p:spPr bwMode="auto">
          <a:xfrm>
            <a:off x="3730625" y="2609850"/>
            <a:ext cx="1501775" cy="1400175"/>
          </a:xfrm>
          <a:prstGeom prst="ellipse">
            <a:avLst/>
          </a:prstGeom>
          <a:noFill/>
          <a:ln w="952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0916" name="Oval 21"/>
          <p:cNvSpPr>
            <a:spLocks noChangeArrowheads="1"/>
          </p:cNvSpPr>
          <p:nvPr/>
        </p:nvSpPr>
        <p:spPr bwMode="auto">
          <a:xfrm>
            <a:off x="4211638" y="3024188"/>
            <a:ext cx="523875" cy="51117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fontAlgn="auto" hangingPunct="1">
              <a:spcAft>
                <a:spcPts val="0"/>
              </a:spcAft>
              <a:defRPr/>
            </a:pPr>
            <a:r>
              <a:rPr lang="en-US" altLang="zh-CN">
                <a:solidFill>
                  <a:schemeClr val="accent1">
                    <a:satMod val="150000"/>
                  </a:schemeClr>
                </a:solidFill>
                <a:ea typeface="SimSun" pitchFamily="2" charset="-122"/>
              </a:rPr>
              <a:t>Access Data on a Disk</a:t>
            </a:r>
          </a:p>
        </p:txBody>
      </p:sp>
      <p:sp>
        <p:nvSpPr>
          <p:cNvPr id="66563" name="Rectangle 3"/>
          <p:cNvSpPr>
            <a:spLocks noGrp="1" noChangeArrowheads="1"/>
          </p:cNvSpPr>
          <p:nvPr>
            <p:ph type="body" idx="1"/>
          </p:nvPr>
        </p:nvSpPr>
        <p:spPr/>
        <p:txBody>
          <a:bodyPr/>
          <a:lstStyle/>
          <a:p>
            <a:pPr eaLnBrk="1" hangingPunct="1">
              <a:lnSpc>
                <a:spcPct val="90000"/>
              </a:lnSpc>
            </a:pPr>
            <a:r>
              <a:rPr lang="en-US" altLang="zh-CN">
                <a:ea typeface="SimSun" panose="02010600030101010101" pitchFamily="2" charset="-122"/>
              </a:rPr>
              <a:t>Sector header</a:t>
            </a:r>
          </a:p>
          <a:p>
            <a:pPr eaLnBrk="1" hangingPunct="1">
              <a:lnSpc>
                <a:spcPct val="90000"/>
              </a:lnSpc>
            </a:pPr>
            <a:r>
              <a:rPr lang="en-US" altLang="zh-CN">
                <a:ea typeface="SimSun" panose="02010600030101010101" pitchFamily="2" charset="-122"/>
              </a:rPr>
              <a:t>Following the data, there is an error-correction code (ECC).</a:t>
            </a:r>
          </a:p>
          <a:p>
            <a:pPr eaLnBrk="1" hangingPunct="1">
              <a:lnSpc>
                <a:spcPct val="90000"/>
              </a:lnSpc>
            </a:pPr>
            <a:r>
              <a:rPr lang="en-US" altLang="zh-CN">
                <a:ea typeface="SimSun" panose="02010600030101010101" pitchFamily="2" charset="-122"/>
              </a:rPr>
              <a:t>Formatting process</a:t>
            </a:r>
          </a:p>
          <a:p>
            <a:pPr eaLnBrk="1" hangingPunct="1">
              <a:lnSpc>
                <a:spcPct val="90000"/>
              </a:lnSpc>
            </a:pPr>
            <a:r>
              <a:rPr lang="en-US" altLang="zh-CN">
                <a:ea typeface="SimSun" panose="02010600030101010101" pitchFamily="2" charset="-122"/>
              </a:rPr>
              <a:t>Difference between inner tracks and outer tracks</a:t>
            </a:r>
          </a:p>
          <a:p>
            <a:pPr eaLnBrk="1" hangingPunct="1">
              <a:lnSpc>
                <a:spcPct val="90000"/>
              </a:lnSpc>
            </a:pPr>
            <a:r>
              <a:rPr lang="en-US" altLang="zh-CN">
                <a:ea typeface="SimSun" panose="02010600030101010101" pitchFamily="2" charset="-122"/>
              </a:rPr>
              <a:t>Access time – seek time / rotational delay (latency time)</a:t>
            </a:r>
          </a:p>
          <a:p>
            <a:pPr eaLnBrk="1" hangingPunct="1">
              <a:lnSpc>
                <a:spcPct val="90000"/>
              </a:lnSpc>
            </a:pPr>
            <a:r>
              <a:rPr lang="en-US" altLang="zh-CN">
                <a:ea typeface="SimSun" panose="02010600030101010101" pitchFamily="2" charset="-122"/>
              </a:rPr>
              <a:t>Data buffer/cache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fontAlgn="auto" hangingPunct="1">
              <a:spcAft>
                <a:spcPts val="0"/>
              </a:spcAft>
              <a:defRPr/>
            </a:pPr>
            <a:r>
              <a:rPr lang="en-US" altLang="zh-CN">
                <a:solidFill>
                  <a:schemeClr val="accent1">
                    <a:satMod val="150000"/>
                  </a:schemeClr>
                </a:solidFill>
                <a:ea typeface="SimSun" pitchFamily="2" charset="-122"/>
              </a:rPr>
              <a:t>Disk Controller</a:t>
            </a:r>
          </a:p>
        </p:txBody>
      </p:sp>
      <p:sp>
        <p:nvSpPr>
          <p:cNvPr id="82947" name="Rectangle 4"/>
          <p:cNvSpPr>
            <a:spLocks noChangeArrowheads="1"/>
          </p:cNvSpPr>
          <p:nvPr/>
        </p:nvSpPr>
        <p:spPr bwMode="auto">
          <a:xfrm>
            <a:off x="2293938" y="1736725"/>
            <a:ext cx="9731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700">
                <a:solidFill>
                  <a:srgbClr val="000000"/>
                </a:solidFill>
                <a:latin typeface="Nimbus Roman No9 L"/>
              </a:rPr>
              <a:t>Processor</a:t>
            </a:r>
            <a:endParaRPr lang="en-CA" altLang="en-US" sz="2400">
              <a:latin typeface="Times New Roman" panose="02020603050405020304" pitchFamily="18" charset="0"/>
            </a:endParaRPr>
          </a:p>
        </p:txBody>
      </p:sp>
      <p:sp>
        <p:nvSpPr>
          <p:cNvPr id="82948" name="Rectangle 5"/>
          <p:cNvSpPr>
            <a:spLocks noChangeArrowheads="1"/>
          </p:cNvSpPr>
          <p:nvPr/>
        </p:nvSpPr>
        <p:spPr bwMode="auto">
          <a:xfrm>
            <a:off x="4919663" y="1736725"/>
            <a:ext cx="13081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700">
                <a:solidFill>
                  <a:srgbClr val="000000"/>
                </a:solidFill>
                <a:latin typeface="Nimbus Roman No9 L"/>
              </a:rPr>
              <a:t>Main memory</a:t>
            </a:r>
            <a:endParaRPr lang="en-CA" altLang="en-US" sz="2400">
              <a:latin typeface="Times New Roman" panose="02020603050405020304" pitchFamily="18" charset="0"/>
            </a:endParaRPr>
          </a:p>
        </p:txBody>
      </p:sp>
      <p:sp>
        <p:nvSpPr>
          <p:cNvPr id="82949" name="Line 6"/>
          <p:cNvSpPr>
            <a:spLocks noChangeShapeType="1"/>
          </p:cNvSpPr>
          <p:nvPr/>
        </p:nvSpPr>
        <p:spPr bwMode="auto">
          <a:xfrm flipH="1">
            <a:off x="1876425" y="2735263"/>
            <a:ext cx="5273675" cy="158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0" name="Line 7"/>
          <p:cNvSpPr>
            <a:spLocks noChangeShapeType="1"/>
          </p:cNvSpPr>
          <p:nvPr/>
        </p:nvSpPr>
        <p:spPr bwMode="auto">
          <a:xfrm flipV="1">
            <a:off x="2735263" y="2224088"/>
            <a:ext cx="1587" cy="511175"/>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1" name="Line 8"/>
          <p:cNvSpPr>
            <a:spLocks noChangeShapeType="1"/>
          </p:cNvSpPr>
          <p:nvPr/>
        </p:nvSpPr>
        <p:spPr bwMode="auto">
          <a:xfrm flipV="1">
            <a:off x="5500688" y="2224088"/>
            <a:ext cx="1587" cy="511175"/>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2" name="Line 9"/>
          <p:cNvSpPr>
            <a:spLocks noChangeShapeType="1"/>
          </p:cNvSpPr>
          <p:nvPr/>
        </p:nvSpPr>
        <p:spPr bwMode="auto">
          <a:xfrm flipV="1">
            <a:off x="4060825" y="2735263"/>
            <a:ext cx="1588" cy="46513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3" name="Freeform 10"/>
          <p:cNvSpPr>
            <a:spLocks/>
          </p:cNvSpPr>
          <p:nvPr/>
        </p:nvSpPr>
        <p:spPr bwMode="auto">
          <a:xfrm>
            <a:off x="2874963" y="3851275"/>
            <a:ext cx="790575" cy="1000125"/>
          </a:xfrm>
          <a:custGeom>
            <a:avLst/>
            <a:gdLst>
              <a:gd name="T0" fmla="*/ 0 w 34"/>
              <a:gd name="T1" fmla="*/ 2147483647 h 43"/>
              <a:gd name="T2" fmla="*/ 0 w 34"/>
              <a:gd name="T3" fmla="*/ 2147483647 h 43"/>
              <a:gd name="T4" fmla="*/ 2147483647 w 34"/>
              <a:gd name="T5" fmla="*/ 2147483647 h 43"/>
              <a:gd name="T6" fmla="*/ 2147483647 w 34"/>
              <a:gd name="T7" fmla="*/ 0 h 43"/>
              <a:gd name="T8" fmla="*/ 0 60000 65536"/>
              <a:gd name="T9" fmla="*/ 0 60000 65536"/>
              <a:gd name="T10" fmla="*/ 0 60000 65536"/>
              <a:gd name="T11" fmla="*/ 0 60000 65536"/>
              <a:gd name="T12" fmla="*/ 0 w 34"/>
              <a:gd name="T13" fmla="*/ 0 h 43"/>
              <a:gd name="T14" fmla="*/ 34 w 34"/>
              <a:gd name="T15" fmla="*/ 43 h 43"/>
            </a:gdLst>
            <a:ahLst/>
            <a:cxnLst>
              <a:cxn ang="T8">
                <a:pos x="T0" y="T1"/>
              </a:cxn>
              <a:cxn ang="T9">
                <a:pos x="T2" y="T3"/>
              </a:cxn>
              <a:cxn ang="T10">
                <a:pos x="T4" y="T5"/>
              </a:cxn>
              <a:cxn ang="T11">
                <a:pos x="T6" y="T7"/>
              </a:cxn>
            </a:cxnLst>
            <a:rect l="T12" t="T13" r="T14" b="T15"/>
            <a:pathLst>
              <a:path w="34" h="43">
                <a:moveTo>
                  <a:pt x="0" y="43"/>
                </a:moveTo>
                <a:lnTo>
                  <a:pt x="0" y="23"/>
                </a:lnTo>
                <a:lnTo>
                  <a:pt x="34" y="23"/>
                </a:lnTo>
                <a:lnTo>
                  <a:pt x="34"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2954" name="Freeform 11"/>
          <p:cNvSpPr>
            <a:spLocks/>
          </p:cNvSpPr>
          <p:nvPr/>
        </p:nvSpPr>
        <p:spPr bwMode="auto">
          <a:xfrm>
            <a:off x="4384675" y="3851275"/>
            <a:ext cx="790575" cy="1000125"/>
          </a:xfrm>
          <a:custGeom>
            <a:avLst/>
            <a:gdLst>
              <a:gd name="T0" fmla="*/ 2147483647 w 34"/>
              <a:gd name="T1" fmla="*/ 2147483647 h 43"/>
              <a:gd name="T2" fmla="*/ 2147483647 w 34"/>
              <a:gd name="T3" fmla="*/ 2147483647 h 43"/>
              <a:gd name="T4" fmla="*/ 0 w 34"/>
              <a:gd name="T5" fmla="*/ 2147483647 h 43"/>
              <a:gd name="T6" fmla="*/ 0 w 34"/>
              <a:gd name="T7" fmla="*/ 0 h 43"/>
              <a:gd name="T8" fmla="*/ 0 60000 65536"/>
              <a:gd name="T9" fmla="*/ 0 60000 65536"/>
              <a:gd name="T10" fmla="*/ 0 60000 65536"/>
              <a:gd name="T11" fmla="*/ 0 60000 65536"/>
              <a:gd name="T12" fmla="*/ 0 w 34"/>
              <a:gd name="T13" fmla="*/ 0 h 43"/>
              <a:gd name="T14" fmla="*/ 34 w 34"/>
              <a:gd name="T15" fmla="*/ 43 h 43"/>
            </a:gdLst>
            <a:ahLst/>
            <a:cxnLst>
              <a:cxn ang="T8">
                <a:pos x="T0" y="T1"/>
              </a:cxn>
              <a:cxn ang="T9">
                <a:pos x="T2" y="T3"/>
              </a:cxn>
              <a:cxn ang="T10">
                <a:pos x="T4" y="T5"/>
              </a:cxn>
              <a:cxn ang="T11">
                <a:pos x="T6" y="T7"/>
              </a:cxn>
            </a:cxnLst>
            <a:rect l="T12" t="T13" r="T14" b="T15"/>
            <a:pathLst>
              <a:path w="34" h="43">
                <a:moveTo>
                  <a:pt x="34" y="43"/>
                </a:moveTo>
                <a:lnTo>
                  <a:pt x="34" y="23"/>
                </a:lnTo>
                <a:lnTo>
                  <a:pt x="0" y="23"/>
                </a:lnTo>
                <a:lnTo>
                  <a:pt x="0"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2955" name="Rectangle 12"/>
          <p:cNvSpPr>
            <a:spLocks noChangeArrowheads="1"/>
          </p:cNvSpPr>
          <p:nvPr/>
        </p:nvSpPr>
        <p:spPr bwMode="auto">
          <a:xfrm>
            <a:off x="6105525" y="2805113"/>
            <a:ext cx="11303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700">
                <a:solidFill>
                  <a:srgbClr val="000000"/>
                </a:solidFill>
                <a:latin typeface="Nimbus Roman No9 L"/>
              </a:rPr>
              <a:t>System bus</a:t>
            </a:r>
            <a:endParaRPr lang="en-CA" altLang="en-US" sz="2400">
              <a:latin typeface="Times New Roman" panose="02020603050405020304" pitchFamily="18" charset="0"/>
            </a:endParaRPr>
          </a:p>
        </p:txBody>
      </p:sp>
      <p:sp>
        <p:nvSpPr>
          <p:cNvPr id="82956" name="Rectangle 13"/>
          <p:cNvSpPr>
            <a:spLocks noChangeArrowheads="1"/>
          </p:cNvSpPr>
          <p:nvPr/>
        </p:nvSpPr>
        <p:spPr bwMode="auto">
          <a:xfrm>
            <a:off x="2532063" y="6251575"/>
            <a:ext cx="4940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a:solidFill>
                  <a:srgbClr val="000000"/>
                </a:solidFill>
                <a:latin typeface="Nimbus Roman No9 L"/>
              </a:rPr>
              <a:t>Figure 5.31.  Disks connected to the system bus.</a:t>
            </a:r>
            <a:endParaRPr lang="en-CA" altLang="en-US" sz="2400">
              <a:latin typeface="Times New Roman" panose="02020603050405020304" pitchFamily="18" charset="0"/>
            </a:endParaRPr>
          </a:p>
        </p:txBody>
      </p:sp>
      <p:sp>
        <p:nvSpPr>
          <p:cNvPr id="82957" name="Rectangle 14"/>
          <p:cNvSpPr>
            <a:spLocks noChangeArrowheads="1"/>
          </p:cNvSpPr>
          <p:nvPr/>
        </p:nvSpPr>
        <p:spPr bwMode="auto">
          <a:xfrm>
            <a:off x="1876425" y="1550988"/>
            <a:ext cx="1649413" cy="673100"/>
          </a:xfrm>
          <a:prstGeom prst="rect">
            <a:avLst/>
          </a:prstGeom>
          <a:noFill/>
          <a:ln w="23813">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2958" name="Rectangle 15"/>
          <p:cNvSpPr>
            <a:spLocks noChangeArrowheads="1"/>
          </p:cNvSpPr>
          <p:nvPr/>
        </p:nvSpPr>
        <p:spPr bwMode="auto">
          <a:xfrm>
            <a:off x="4524375" y="1550988"/>
            <a:ext cx="1976438" cy="673100"/>
          </a:xfrm>
          <a:prstGeom prst="rect">
            <a:avLst/>
          </a:prstGeom>
          <a:noFill/>
          <a:ln w="23813">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2959" name="Rectangle 16"/>
          <p:cNvSpPr>
            <a:spLocks noChangeArrowheads="1"/>
          </p:cNvSpPr>
          <p:nvPr/>
        </p:nvSpPr>
        <p:spPr bwMode="auto">
          <a:xfrm>
            <a:off x="3200400" y="3200400"/>
            <a:ext cx="1649413" cy="650875"/>
          </a:xfrm>
          <a:prstGeom prst="rect">
            <a:avLst/>
          </a:prstGeom>
          <a:noFill/>
          <a:ln w="23813">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2960" name="Rectangle 17"/>
          <p:cNvSpPr>
            <a:spLocks noChangeArrowheads="1"/>
          </p:cNvSpPr>
          <p:nvPr/>
        </p:nvSpPr>
        <p:spPr bwMode="auto">
          <a:xfrm>
            <a:off x="3386138" y="3386138"/>
            <a:ext cx="13684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700">
                <a:solidFill>
                  <a:srgbClr val="000000"/>
                </a:solidFill>
                <a:latin typeface="Nimbus Roman No9 L"/>
              </a:rPr>
              <a:t>Disk controller</a:t>
            </a:r>
            <a:endParaRPr lang="en-CA" altLang="en-US" sz="2400">
              <a:latin typeface="Times New Roman" panose="02020603050405020304" pitchFamily="18" charset="0"/>
            </a:endParaRPr>
          </a:p>
        </p:txBody>
      </p:sp>
      <p:sp>
        <p:nvSpPr>
          <p:cNvPr id="82961" name="Rectangle 18"/>
          <p:cNvSpPr>
            <a:spLocks noChangeArrowheads="1"/>
          </p:cNvSpPr>
          <p:nvPr/>
        </p:nvSpPr>
        <p:spPr bwMode="auto">
          <a:xfrm>
            <a:off x="2201863" y="4851400"/>
            <a:ext cx="1323975" cy="650875"/>
          </a:xfrm>
          <a:prstGeom prst="rect">
            <a:avLst/>
          </a:prstGeom>
          <a:noFill/>
          <a:ln w="23813">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2962" name="Rectangle 19"/>
          <p:cNvSpPr>
            <a:spLocks noChangeArrowheads="1"/>
          </p:cNvSpPr>
          <p:nvPr/>
        </p:nvSpPr>
        <p:spPr bwMode="auto">
          <a:xfrm>
            <a:off x="2433638" y="5037138"/>
            <a:ext cx="94773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700">
                <a:solidFill>
                  <a:srgbClr val="000000"/>
                </a:solidFill>
                <a:latin typeface="Nimbus Roman No9 L"/>
              </a:rPr>
              <a:t>Disk drive</a:t>
            </a:r>
            <a:endParaRPr lang="en-CA" altLang="en-US" sz="2400">
              <a:latin typeface="Times New Roman" panose="02020603050405020304" pitchFamily="18" charset="0"/>
            </a:endParaRPr>
          </a:p>
        </p:txBody>
      </p:sp>
      <p:sp>
        <p:nvSpPr>
          <p:cNvPr id="82963" name="Rectangle 20"/>
          <p:cNvSpPr>
            <a:spLocks noChangeArrowheads="1"/>
          </p:cNvSpPr>
          <p:nvPr/>
        </p:nvSpPr>
        <p:spPr bwMode="auto">
          <a:xfrm>
            <a:off x="4548188" y="4851400"/>
            <a:ext cx="1277937" cy="650875"/>
          </a:xfrm>
          <a:prstGeom prst="rect">
            <a:avLst/>
          </a:prstGeom>
          <a:noFill/>
          <a:ln w="23813">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2964" name="Rectangle 21"/>
          <p:cNvSpPr>
            <a:spLocks noChangeArrowheads="1"/>
          </p:cNvSpPr>
          <p:nvPr/>
        </p:nvSpPr>
        <p:spPr bwMode="auto">
          <a:xfrm>
            <a:off x="4757738" y="5037138"/>
            <a:ext cx="94773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700">
                <a:solidFill>
                  <a:srgbClr val="000000"/>
                </a:solidFill>
                <a:latin typeface="Nimbus Roman No9 L"/>
              </a:rPr>
              <a:t>Disk drive</a:t>
            </a:r>
            <a:endParaRPr lang="en-CA" altLang="en-US" sz="2400">
              <a:latin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fontAlgn="auto" hangingPunct="1">
              <a:spcAft>
                <a:spcPts val="0"/>
              </a:spcAft>
              <a:defRPr/>
            </a:pPr>
            <a:r>
              <a:rPr lang="en-US" altLang="zh-CN">
                <a:solidFill>
                  <a:schemeClr val="accent1">
                    <a:satMod val="150000"/>
                  </a:schemeClr>
                </a:solidFill>
                <a:ea typeface="SimSun" pitchFamily="2" charset="-122"/>
              </a:rPr>
              <a:t>Disk Controller</a:t>
            </a:r>
          </a:p>
        </p:txBody>
      </p:sp>
      <p:sp>
        <p:nvSpPr>
          <p:cNvPr id="83971" name="Rectangle 3"/>
          <p:cNvSpPr>
            <a:spLocks noGrp="1" noChangeArrowheads="1"/>
          </p:cNvSpPr>
          <p:nvPr>
            <p:ph type="body" idx="1"/>
          </p:nvPr>
        </p:nvSpPr>
        <p:spPr/>
        <p:txBody>
          <a:bodyPr/>
          <a:lstStyle/>
          <a:p>
            <a:pPr eaLnBrk="1" hangingPunct="1"/>
            <a:r>
              <a:rPr lang="en-US" altLang="zh-CN">
                <a:ea typeface="SimSun" panose="02010600030101010101" pitchFamily="2" charset="-122"/>
              </a:rPr>
              <a:t>Seek</a:t>
            </a:r>
          </a:p>
          <a:p>
            <a:pPr eaLnBrk="1" hangingPunct="1"/>
            <a:r>
              <a:rPr lang="en-US" altLang="zh-CN">
                <a:ea typeface="SimSun" panose="02010600030101010101" pitchFamily="2" charset="-122"/>
              </a:rPr>
              <a:t>Read</a:t>
            </a:r>
          </a:p>
          <a:p>
            <a:pPr eaLnBrk="1" hangingPunct="1"/>
            <a:r>
              <a:rPr lang="en-US" altLang="zh-CN">
                <a:ea typeface="SimSun" panose="02010600030101010101" pitchFamily="2" charset="-122"/>
              </a:rPr>
              <a:t>Write</a:t>
            </a:r>
          </a:p>
          <a:p>
            <a:pPr eaLnBrk="1" hangingPunct="1"/>
            <a:r>
              <a:rPr lang="en-US" altLang="zh-CN">
                <a:ea typeface="SimSun" panose="02010600030101010101" pitchFamily="2" charset="-122"/>
              </a:rPr>
              <a:t>Error checking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fontAlgn="auto" hangingPunct="1">
              <a:spcAft>
                <a:spcPts val="0"/>
              </a:spcAft>
              <a:defRPr/>
            </a:pPr>
            <a:r>
              <a:rPr lang="en-US" altLang="zh-CN">
                <a:solidFill>
                  <a:schemeClr val="accent1">
                    <a:satMod val="150000"/>
                  </a:schemeClr>
                </a:solidFill>
                <a:ea typeface="SimSun" pitchFamily="2" charset="-122"/>
              </a:rPr>
              <a:t>RAID Disk Arrays</a:t>
            </a:r>
          </a:p>
        </p:txBody>
      </p:sp>
      <p:sp>
        <p:nvSpPr>
          <p:cNvPr id="84995" name="Rectangle 3"/>
          <p:cNvSpPr>
            <a:spLocks noGrp="1" noChangeArrowheads="1"/>
          </p:cNvSpPr>
          <p:nvPr>
            <p:ph type="body" idx="1"/>
          </p:nvPr>
        </p:nvSpPr>
        <p:spPr/>
        <p:txBody>
          <a:bodyPr/>
          <a:lstStyle/>
          <a:p>
            <a:pPr eaLnBrk="1" hangingPunct="1"/>
            <a:r>
              <a:rPr lang="en-US" altLang="zh-CN">
                <a:ea typeface="SimSun" panose="02010600030101010101" pitchFamily="2" charset="-122"/>
              </a:rPr>
              <a:t>Redundant Array of Inexpensive Disks</a:t>
            </a:r>
          </a:p>
          <a:p>
            <a:pPr eaLnBrk="1" hangingPunct="1"/>
            <a:r>
              <a:rPr lang="en-US" altLang="zh-CN">
                <a:ea typeface="SimSun" panose="02010600030101010101" pitchFamily="2" charset="-122"/>
              </a:rPr>
              <a:t>Using multiple disks makes it cheaper for huge storage, and also possible to improve the reliability of the overall system.</a:t>
            </a:r>
          </a:p>
          <a:p>
            <a:pPr eaLnBrk="1" hangingPunct="1"/>
            <a:r>
              <a:rPr lang="en-US" altLang="zh-CN">
                <a:ea typeface="SimSun" panose="02010600030101010101" pitchFamily="2" charset="-122"/>
              </a:rPr>
              <a:t>RAID0 – data striping</a:t>
            </a:r>
          </a:p>
          <a:p>
            <a:pPr eaLnBrk="1" hangingPunct="1"/>
            <a:r>
              <a:rPr lang="en-US" altLang="zh-CN">
                <a:ea typeface="SimSun" panose="02010600030101010101" pitchFamily="2" charset="-122"/>
              </a:rPr>
              <a:t>RAID1 – identical copies of data on two disks</a:t>
            </a:r>
          </a:p>
          <a:p>
            <a:pPr eaLnBrk="1" hangingPunct="1"/>
            <a:r>
              <a:rPr lang="en-US" altLang="zh-CN">
                <a:ea typeface="SimSun" panose="02010600030101010101" pitchFamily="2" charset="-122"/>
              </a:rPr>
              <a:t>RAID2, 3, 4 – increased reliability</a:t>
            </a:r>
          </a:p>
          <a:p>
            <a:pPr eaLnBrk="1" hangingPunct="1"/>
            <a:r>
              <a:rPr lang="en-US" altLang="zh-CN">
                <a:ea typeface="SimSun" panose="02010600030101010101" pitchFamily="2" charset="-122"/>
              </a:rPr>
              <a:t>RAID5 – parity-based error-recovery</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fontAlgn="auto" hangingPunct="1">
              <a:spcAft>
                <a:spcPts val="0"/>
              </a:spcAft>
              <a:defRPr/>
            </a:pPr>
            <a:r>
              <a:rPr lang="en-US" altLang="zh-CN">
                <a:solidFill>
                  <a:schemeClr val="accent1">
                    <a:satMod val="150000"/>
                  </a:schemeClr>
                </a:solidFill>
                <a:ea typeface="SimSun" pitchFamily="2" charset="-122"/>
              </a:rPr>
              <a:t>Optical Disks</a:t>
            </a:r>
          </a:p>
        </p:txBody>
      </p:sp>
      <p:sp>
        <p:nvSpPr>
          <p:cNvPr id="86019" name="Rectangle 19"/>
          <p:cNvSpPr>
            <a:spLocks noChangeArrowheads="1"/>
          </p:cNvSpPr>
          <p:nvPr/>
        </p:nvSpPr>
        <p:spPr bwMode="auto">
          <a:xfrm>
            <a:off x="5162550" y="1460500"/>
            <a:ext cx="965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Sans L"/>
              </a:rPr>
              <a:t>(a) Cross-section</a:t>
            </a:r>
            <a:endParaRPr lang="en-CA" altLang="en-US" sz="2400">
              <a:latin typeface="Times New Roman" panose="02020603050405020304" pitchFamily="18" charset="0"/>
            </a:endParaRPr>
          </a:p>
        </p:txBody>
      </p:sp>
      <p:sp>
        <p:nvSpPr>
          <p:cNvPr id="86020" name="Line 21"/>
          <p:cNvSpPr>
            <a:spLocks noChangeShapeType="1"/>
          </p:cNvSpPr>
          <p:nvPr/>
        </p:nvSpPr>
        <p:spPr bwMode="auto">
          <a:xfrm>
            <a:off x="4067175" y="2033588"/>
            <a:ext cx="1588"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1" name="Freeform 22"/>
          <p:cNvSpPr>
            <a:spLocks/>
          </p:cNvSpPr>
          <p:nvPr/>
        </p:nvSpPr>
        <p:spPr bwMode="auto">
          <a:xfrm>
            <a:off x="4227513" y="4067175"/>
            <a:ext cx="39687" cy="106363"/>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1" y="0"/>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22" name="Freeform 23"/>
          <p:cNvSpPr>
            <a:spLocks/>
          </p:cNvSpPr>
          <p:nvPr/>
        </p:nvSpPr>
        <p:spPr bwMode="auto">
          <a:xfrm>
            <a:off x="4227513" y="4067175"/>
            <a:ext cx="39687" cy="106363"/>
          </a:xfrm>
          <a:custGeom>
            <a:avLst/>
            <a:gdLst>
              <a:gd name="T0" fmla="*/ 0 w 25"/>
              <a:gd name="T1" fmla="*/ 0 h 67"/>
              <a:gd name="T2" fmla="*/ 2147483647 w 25"/>
              <a:gd name="T3" fmla="*/ 2147483647 h 67"/>
              <a:gd name="T4" fmla="*/ 2147483647 w 25"/>
              <a:gd name="T5" fmla="*/ 0 h 67"/>
              <a:gd name="T6" fmla="*/ 2147483647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8"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23" name="Freeform 24"/>
          <p:cNvSpPr>
            <a:spLocks/>
          </p:cNvSpPr>
          <p:nvPr/>
        </p:nvSpPr>
        <p:spPr bwMode="auto">
          <a:xfrm>
            <a:off x="3517900" y="2247900"/>
            <a:ext cx="722313" cy="1939925"/>
          </a:xfrm>
          <a:custGeom>
            <a:avLst/>
            <a:gdLst>
              <a:gd name="T0" fmla="*/ 2147483647 w 54"/>
              <a:gd name="T1" fmla="*/ 2147483647 h 145"/>
              <a:gd name="T2" fmla="*/ 2147483647 w 54"/>
              <a:gd name="T3" fmla="*/ 0 h 145"/>
              <a:gd name="T4" fmla="*/ 0 w 54"/>
              <a:gd name="T5" fmla="*/ 2147483647 h 145"/>
              <a:gd name="T6" fmla="*/ 0 60000 65536"/>
              <a:gd name="T7" fmla="*/ 0 60000 65536"/>
              <a:gd name="T8" fmla="*/ 0 60000 65536"/>
              <a:gd name="T9" fmla="*/ 0 w 54"/>
              <a:gd name="T10" fmla="*/ 0 h 145"/>
              <a:gd name="T11" fmla="*/ 54 w 54"/>
              <a:gd name="T12" fmla="*/ 145 h 145"/>
            </a:gdLst>
            <a:ahLst/>
            <a:cxnLst>
              <a:cxn ang="T6">
                <a:pos x="T0" y="T1"/>
              </a:cxn>
              <a:cxn ang="T7">
                <a:pos x="T2" y="T3"/>
              </a:cxn>
              <a:cxn ang="T8">
                <a:pos x="T4" y="T5"/>
              </a:cxn>
            </a:cxnLst>
            <a:rect l="T9" t="T10" r="T11" b="T12"/>
            <a:pathLst>
              <a:path w="54" h="145">
                <a:moveTo>
                  <a:pt x="54" y="136"/>
                </a:moveTo>
                <a:lnTo>
                  <a:pt x="25" y="0"/>
                </a:lnTo>
                <a:lnTo>
                  <a:pt x="0" y="14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24" name="Freeform 25"/>
          <p:cNvSpPr>
            <a:spLocks/>
          </p:cNvSpPr>
          <p:nvPr/>
        </p:nvSpPr>
        <p:spPr bwMode="auto">
          <a:xfrm>
            <a:off x="4333875" y="4067175"/>
            <a:ext cx="39688" cy="106363"/>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25" name="Freeform 26"/>
          <p:cNvSpPr>
            <a:spLocks/>
          </p:cNvSpPr>
          <p:nvPr/>
        </p:nvSpPr>
        <p:spPr bwMode="auto">
          <a:xfrm>
            <a:off x="4333875" y="4067175"/>
            <a:ext cx="39688" cy="106363"/>
          </a:xfrm>
          <a:custGeom>
            <a:avLst/>
            <a:gdLst>
              <a:gd name="T0" fmla="*/ 0 w 25"/>
              <a:gd name="T1" fmla="*/ 0 h 67"/>
              <a:gd name="T2" fmla="*/ 2147483647 w 25"/>
              <a:gd name="T3" fmla="*/ 2147483647 h 67"/>
              <a:gd name="T4" fmla="*/ 2147483647 w 25"/>
              <a:gd name="T5" fmla="*/ 0 h 67"/>
              <a:gd name="T6" fmla="*/ 2147483647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17"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26" name="Freeform 27"/>
          <p:cNvSpPr>
            <a:spLocks/>
          </p:cNvSpPr>
          <p:nvPr/>
        </p:nvSpPr>
        <p:spPr bwMode="auto">
          <a:xfrm>
            <a:off x="3625850" y="2247900"/>
            <a:ext cx="735013" cy="1939925"/>
          </a:xfrm>
          <a:custGeom>
            <a:avLst/>
            <a:gdLst>
              <a:gd name="T0" fmla="*/ 2147483647 w 55"/>
              <a:gd name="T1" fmla="*/ 2147483647 h 145"/>
              <a:gd name="T2" fmla="*/ 2147483647 w 55"/>
              <a:gd name="T3" fmla="*/ 0 h 145"/>
              <a:gd name="T4" fmla="*/ 0 w 55"/>
              <a:gd name="T5" fmla="*/ 2147483647 h 145"/>
              <a:gd name="T6" fmla="*/ 0 60000 65536"/>
              <a:gd name="T7" fmla="*/ 0 60000 65536"/>
              <a:gd name="T8" fmla="*/ 0 60000 65536"/>
              <a:gd name="T9" fmla="*/ 0 w 55"/>
              <a:gd name="T10" fmla="*/ 0 h 145"/>
              <a:gd name="T11" fmla="*/ 55 w 55"/>
              <a:gd name="T12" fmla="*/ 145 h 145"/>
            </a:gdLst>
            <a:ahLst/>
            <a:cxnLst>
              <a:cxn ang="T6">
                <a:pos x="T0" y="T1"/>
              </a:cxn>
              <a:cxn ang="T7">
                <a:pos x="T2" y="T3"/>
              </a:cxn>
              <a:cxn ang="T8">
                <a:pos x="T4" y="T5"/>
              </a:cxn>
            </a:cxnLst>
            <a:rect l="T9" t="T10" r="T11" b="T12"/>
            <a:pathLst>
              <a:path w="55" h="145">
                <a:moveTo>
                  <a:pt x="55" y="136"/>
                </a:moveTo>
                <a:lnTo>
                  <a:pt x="25" y="0"/>
                </a:lnTo>
                <a:lnTo>
                  <a:pt x="0" y="14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27" name="Freeform 28"/>
          <p:cNvSpPr>
            <a:spLocks/>
          </p:cNvSpPr>
          <p:nvPr/>
        </p:nvSpPr>
        <p:spPr bwMode="auto">
          <a:xfrm>
            <a:off x="4441825" y="4067175"/>
            <a:ext cx="39688" cy="106363"/>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28" name="Freeform 29"/>
          <p:cNvSpPr>
            <a:spLocks/>
          </p:cNvSpPr>
          <p:nvPr/>
        </p:nvSpPr>
        <p:spPr bwMode="auto">
          <a:xfrm>
            <a:off x="4441825" y="4067175"/>
            <a:ext cx="39688" cy="106363"/>
          </a:xfrm>
          <a:custGeom>
            <a:avLst/>
            <a:gdLst>
              <a:gd name="T0" fmla="*/ 0 w 25"/>
              <a:gd name="T1" fmla="*/ 0 h 67"/>
              <a:gd name="T2" fmla="*/ 2147483647 w 25"/>
              <a:gd name="T3" fmla="*/ 2147483647 h 67"/>
              <a:gd name="T4" fmla="*/ 2147483647 w 25"/>
              <a:gd name="T5" fmla="*/ 0 h 67"/>
              <a:gd name="T6" fmla="*/ 2147483647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16"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29" name="Freeform 30"/>
          <p:cNvSpPr>
            <a:spLocks/>
          </p:cNvSpPr>
          <p:nvPr/>
        </p:nvSpPr>
        <p:spPr bwMode="auto">
          <a:xfrm>
            <a:off x="3732213" y="2235200"/>
            <a:ext cx="735012" cy="1938338"/>
          </a:xfrm>
          <a:custGeom>
            <a:avLst/>
            <a:gdLst>
              <a:gd name="T0" fmla="*/ 2147483647 w 55"/>
              <a:gd name="T1" fmla="*/ 2147483647 h 145"/>
              <a:gd name="T2" fmla="*/ 2147483647 w 55"/>
              <a:gd name="T3" fmla="*/ 0 h 145"/>
              <a:gd name="T4" fmla="*/ 0 w 55"/>
              <a:gd name="T5" fmla="*/ 2147483647 h 145"/>
              <a:gd name="T6" fmla="*/ 0 60000 65536"/>
              <a:gd name="T7" fmla="*/ 0 60000 65536"/>
              <a:gd name="T8" fmla="*/ 0 60000 65536"/>
              <a:gd name="T9" fmla="*/ 0 w 55"/>
              <a:gd name="T10" fmla="*/ 0 h 145"/>
              <a:gd name="T11" fmla="*/ 55 w 55"/>
              <a:gd name="T12" fmla="*/ 145 h 145"/>
            </a:gdLst>
            <a:ahLst/>
            <a:cxnLst>
              <a:cxn ang="T6">
                <a:pos x="T0" y="T1"/>
              </a:cxn>
              <a:cxn ang="T7">
                <a:pos x="T2" y="T3"/>
              </a:cxn>
              <a:cxn ang="T8">
                <a:pos x="T4" y="T5"/>
              </a:cxn>
            </a:cxnLst>
            <a:rect l="T9" t="T10" r="T11" b="T12"/>
            <a:pathLst>
              <a:path w="55" h="145">
                <a:moveTo>
                  <a:pt x="55" y="137"/>
                </a:moveTo>
                <a:lnTo>
                  <a:pt x="24" y="0"/>
                </a:lnTo>
                <a:lnTo>
                  <a:pt x="0" y="14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30" name="Freeform 31"/>
          <p:cNvSpPr>
            <a:spLocks/>
          </p:cNvSpPr>
          <p:nvPr/>
        </p:nvSpPr>
        <p:spPr bwMode="auto">
          <a:xfrm>
            <a:off x="4548188" y="4067175"/>
            <a:ext cx="39687" cy="106363"/>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31" name="Freeform 32"/>
          <p:cNvSpPr>
            <a:spLocks/>
          </p:cNvSpPr>
          <p:nvPr/>
        </p:nvSpPr>
        <p:spPr bwMode="auto">
          <a:xfrm>
            <a:off x="4548188" y="4067175"/>
            <a:ext cx="39687" cy="106363"/>
          </a:xfrm>
          <a:custGeom>
            <a:avLst/>
            <a:gdLst>
              <a:gd name="T0" fmla="*/ 0 w 25"/>
              <a:gd name="T1" fmla="*/ 0 h 67"/>
              <a:gd name="T2" fmla="*/ 2147483647 w 25"/>
              <a:gd name="T3" fmla="*/ 2147483647 h 67"/>
              <a:gd name="T4" fmla="*/ 2147483647 w 25"/>
              <a:gd name="T5" fmla="*/ 0 h 67"/>
              <a:gd name="T6" fmla="*/ 2147483647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17"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32" name="Freeform 33"/>
          <p:cNvSpPr>
            <a:spLocks/>
          </p:cNvSpPr>
          <p:nvPr/>
        </p:nvSpPr>
        <p:spPr bwMode="auto">
          <a:xfrm>
            <a:off x="3838575" y="2247900"/>
            <a:ext cx="736600" cy="1939925"/>
          </a:xfrm>
          <a:custGeom>
            <a:avLst/>
            <a:gdLst>
              <a:gd name="T0" fmla="*/ 2147483647 w 55"/>
              <a:gd name="T1" fmla="*/ 2147483647 h 145"/>
              <a:gd name="T2" fmla="*/ 2147483647 w 55"/>
              <a:gd name="T3" fmla="*/ 0 h 145"/>
              <a:gd name="T4" fmla="*/ 0 w 55"/>
              <a:gd name="T5" fmla="*/ 2147483647 h 145"/>
              <a:gd name="T6" fmla="*/ 0 60000 65536"/>
              <a:gd name="T7" fmla="*/ 0 60000 65536"/>
              <a:gd name="T8" fmla="*/ 0 60000 65536"/>
              <a:gd name="T9" fmla="*/ 0 w 55"/>
              <a:gd name="T10" fmla="*/ 0 h 145"/>
              <a:gd name="T11" fmla="*/ 55 w 55"/>
              <a:gd name="T12" fmla="*/ 145 h 145"/>
            </a:gdLst>
            <a:ahLst/>
            <a:cxnLst>
              <a:cxn ang="T6">
                <a:pos x="T0" y="T1"/>
              </a:cxn>
              <a:cxn ang="T7">
                <a:pos x="T2" y="T3"/>
              </a:cxn>
              <a:cxn ang="T8">
                <a:pos x="T4" y="T5"/>
              </a:cxn>
            </a:cxnLst>
            <a:rect l="T9" t="T10" r="T11" b="T12"/>
            <a:pathLst>
              <a:path w="55" h="145">
                <a:moveTo>
                  <a:pt x="55" y="136"/>
                </a:moveTo>
                <a:lnTo>
                  <a:pt x="25" y="0"/>
                </a:lnTo>
                <a:lnTo>
                  <a:pt x="0" y="14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33" name="Rectangle 34"/>
          <p:cNvSpPr>
            <a:spLocks noChangeArrowheads="1"/>
          </p:cNvSpPr>
          <p:nvPr/>
        </p:nvSpPr>
        <p:spPr bwMode="auto">
          <a:xfrm>
            <a:off x="3397250" y="4200525"/>
            <a:ext cx="549275" cy="320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6034" name="Rectangle 35"/>
          <p:cNvSpPr>
            <a:spLocks noChangeArrowheads="1"/>
          </p:cNvSpPr>
          <p:nvPr/>
        </p:nvSpPr>
        <p:spPr bwMode="auto">
          <a:xfrm>
            <a:off x="4160838" y="4200525"/>
            <a:ext cx="547687" cy="320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6035" name="Rectangle 36"/>
          <p:cNvSpPr>
            <a:spLocks noChangeArrowheads="1"/>
          </p:cNvSpPr>
          <p:nvPr/>
        </p:nvSpPr>
        <p:spPr bwMode="auto">
          <a:xfrm>
            <a:off x="3505200" y="4294188"/>
            <a:ext cx="4000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Source</a:t>
            </a:r>
            <a:endParaRPr lang="en-CA" altLang="en-US" sz="2400">
              <a:latin typeface="Times New Roman" panose="02020603050405020304" pitchFamily="18" charset="0"/>
            </a:endParaRPr>
          </a:p>
        </p:txBody>
      </p:sp>
      <p:sp>
        <p:nvSpPr>
          <p:cNvPr id="86036" name="Rectangle 37"/>
          <p:cNvSpPr>
            <a:spLocks noChangeArrowheads="1"/>
          </p:cNvSpPr>
          <p:nvPr/>
        </p:nvSpPr>
        <p:spPr bwMode="auto">
          <a:xfrm>
            <a:off x="4227513" y="4294188"/>
            <a:ext cx="4778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Detector</a:t>
            </a:r>
            <a:endParaRPr lang="en-CA" altLang="en-US" sz="2400">
              <a:latin typeface="Times New Roman" panose="02020603050405020304" pitchFamily="18" charset="0"/>
            </a:endParaRPr>
          </a:p>
        </p:txBody>
      </p:sp>
      <p:sp>
        <p:nvSpPr>
          <p:cNvPr id="86037" name="Line 38"/>
          <p:cNvSpPr>
            <a:spLocks noChangeShapeType="1"/>
          </p:cNvSpPr>
          <p:nvPr/>
        </p:nvSpPr>
        <p:spPr bwMode="auto">
          <a:xfrm>
            <a:off x="5738813" y="2033588"/>
            <a:ext cx="1587"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8" name="Freeform 39"/>
          <p:cNvSpPr>
            <a:spLocks/>
          </p:cNvSpPr>
          <p:nvPr/>
        </p:nvSpPr>
        <p:spPr bwMode="auto">
          <a:xfrm>
            <a:off x="5738813" y="3197225"/>
            <a:ext cx="52387" cy="107950"/>
          </a:xfrm>
          <a:custGeom>
            <a:avLst/>
            <a:gdLst>
              <a:gd name="T0" fmla="*/ 0 w 4"/>
              <a:gd name="T1" fmla="*/ 2147483647 h 8"/>
              <a:gd name="T2" fmla="*/ 2147483647 w 4"/>
              <a:gd name="T3" fmla="*/ 2147483647 h 8"/>
              <a:gd name="T4" fmla="*/ 2147483647 w 4"/>
              <a:gd name="T5" fmla="*/ 0 h 8"/>
              <a:gd name="T6" fmla="*/ 2147483647 w 4"/>
              <a:gd name="T7" fmla="*/ 0 h 8"/>
              <a:gd name="T8" fmla="*/ 0 w 4"/>
              <a:gd name="T9" fmla="*/ 2147483647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0" y="1"/>
                </a:moveTo>
                <a:lnTo>
                  <a:pt x="4" y="8"/>
                </a:lnTo>
                <a:lnTo>
                  <a:pt x="3" y="0"/>
                </a:lnTo>
                <a:lnTo>
                  <a:pt x="2" y="0"/>
                </a:lnTo>
                <a:lnTo>
                  <a:pt x="0" y="1"/>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39" name="Freeform 40"/>
          <p:cNvSpPr>
            <a:spLocks/>
          </p:cNvSpPr>
          <p:nvPr/>
        </p:nvSpPr>
        <p:spPr bwMode="auto">
          <a:xfrm>
            <a:off x="5738813" y="3197225"/>
            <a:ext cx="52387" cy="107950"/>
          </a:xfrm>
          <a:custGeom>
            <a:avLst/>
            <a:gdLst>
              <a:gd name="T0" fmla="*/ 0 w 33"/>
              <a:gd name="T1" fmla="*/ 2147483647 h 68"/>
              <a:gd name="T2" fmla="*/ 2147483647 w 33"/>
              <a:gd name="T3" fmla="*/ 2147483647 h 68"/>
              <a:gd name="T4" fmla="*/ 2147483647 w 33"/>
              <a:gd name="T5" fmla="*/ 0 h 68"/>
              <a:gd name="T6" fmla="*/ 2147483647 w 33"/>
              <a:gd name="T7" fmla="*/ 0 h 68"/>
              <a:gd name="T8" fmla="*/ 0 w 33"/>
              <a:gd name="T9" fmla="*/ 2147483647 h 68"/>
              <a:gd name="T10" fmla="*/ 0 60000 65536"/>
              <a:gd name="T11" fmla="*/ 0 60000 65536"/>
              <a:gd name="T12" fmla="*/ 0 60000 65536"/>
              <a:gd name="T13" fmla="*/ 0 60000 65536"/>
              <a:gd name="T14" fmla="*/ 0 60000 65536"/>
              <a:gd name="T15" fmla="*/ 0 w 33"/>
              <a:gd name="T16" fmla="*/ 0 h 68"/>
              <a:gd name="T17" fmla="*/ 33 w 33"/>
              <a:gd name="T18" fmla="*/ 68 h 68"/>
            </a:gdLst>
            <a:ahLst/>
            <a:cxnLst>
              <a:cxn ang="T10">
                <a:pos x="T0" y="T1"/>
              </a:cxn>
              <a:cxn ang="T11">
                <a:pos x="T2" y="T3"/>
              </a:cxn>
              <a:cxn ang="T12">
                <a:pos x="T4" y="T5"/>
              </a:cxn>
              <a:cxn ang="T13">
                <a:pos x="T6" y="T7"/>
              </a:cxn>
              <a:cxn ang="T14">
                <a:pos x="T8" y="T9"/>
              </a:cxn>
            </a:cxnLst>
            <a:rect l="T15" t="T16" r="T17" b="T18"/>
            <a:pathLst>
              <a:path w="33" h="68">
                <a:moveTo>
                  <a:pt x="0" y="9"/>
                </a:moveTo>
                <a:lnTo>
                  <a:pt x="33" y="68"/>
                </a:lnTo>
                <a:lnTo>
                  <a:pt x="25" y="0"/>
                </a:lnTo>
                <a:lnTo>
                  <a:pt x="17" y="0"/>
                </a:lnTo>
                <a:lnTo>
                  <a:pt x="0"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40" name="Freeform 41"/>
          <p:cNvSpPr>
            <a:spLocks/>
          </p:cNvSpPr>
          <p:nvPr/>
        </p:nvSpPr>
        <p:spPr bwMode="auto">
          <a:xfrm>
            <a:off x="5137150" y="2247900"/>
            <a:ext cx="628650" cy="1939925"/>
          </a:xfrm>
          <a:custGeom>
            <a:avLst/>
            <a:gdLst>
              <a:gd name="T0" fmla="*/ 2147483647 w 47"/>
              <a:gd name="T1" fmla="*/ 2147483647 h 145"/>
              <a:gd name="T2" fmla="*/ 2147483647 w 47"/>
              <a:gd name="T3" fmla="*/ 0 h 145"/>
              <a:gd name="T4" fmla="*/ 0 w 47"/>
              <a:gd name="T5" fmla="*/ 2147483647 h 145"/>
              <a:gd name="T6" fmla="*/ 0 60000 65536"/>
              <a:gd name="T7" fmla="*/ 0 60000 65536"/>
              <a:gd name="T8" fmla="*/ 0 60000 65536"/>
              <a:gd name="T9" fmla="*/ 0 w 47"/>
              <a:gd name="T10" fmla="*/ 0 h 145"/>
              <a:gd name="T11" fmla="*/ 47 w 47"/>
              <a:gd name="T12" fmla="*/ 145 h 145"/>
            </a:gdLst>
            <a:ahLst/>
            <a:cxnLst>
              <a:cxn ang="T6">
                <a:pos x="T0" y="T1"/>
              </a:cxn>
              <a:cxn ang="T7">
                <a:pos x="T2" y="T3"/>
              </a:cxn>
              <a:cxn ang="T8">
                <a:pos x="T4" y="T5"/>
              </a:cxn>
            </a:cxnLst>
            <a:rect l="T9" t="T10" r="T11" b="T12"/>
            <a:pathLst>
              <a:path w="47" h="145">
                <a:moveTo>
                  <a:pt x="47" y="71"/>
                </a:moveTo>
                <a:lnTo>
                  <a:pt x="29" y="0"/>
                </a:lnTo>
                <a:lnTo>
                  <a:pt x="0" y="14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41" name="Freeform 42"/>
          <p:cNvSpPr>
            <a:spLocks/>
          </p:cNvSpPr>
          <p:nvPr/>
        </p:nvSpPr>
        <p:spPr bwMode="auto">
          <a:xfrm>
            <a:off x="5845175" y="3197225"/>
            <a:ext cx="53975" cy="107950"/>
          </a:xfrm>
          <a:custGeom>
            <a:avLst/>
            <a:gdLst>
              <a:gd name="T0" fmla="*/ 0 w 4"/>
              <a:gd name="T1" fmla="*/ 2147483647 h 8"/>
              <a:gd name="T2" fmla="*/ 2147483647 w 4"/>
              <a:gd name="T3" fmla="*/ 2147483647 h 8"/>
              <a:gd name="T4" fmla="*/ 2147483647 w 4"/>
              <a:gd name="T5" fmla="*/ 0 h 8"/>
              <a:gd name="T6" fmla="*/ 2147483647 w 4"/>
              <a:gd name="T7" fmla="*/ 0 h 8"/>
              <a:gd name="T8" fmla="*/ 0 w 4"/>
              <a:gd name="T9" fmla="*/ 2147483647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0" y="1"/>
                </a:moveTo>
                <a:lnTo>
                  <a:pt x="4" y="8"/>
                </a:lnTo>
                <a:lnTo>
                  <a:pt x="3" y="0"/>
                </a:lnTo>
                <a:lnTo>
                  <a:pt x="2" y="0"/>
                </a:lnTo>
                <a:lnTo>
                  <a:pt x="0" y="1"/>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42" name="Freeform 43"/>
          <p:cNvSpPr>
            <a:spLocks/>
          </p:cNvSpPr>
          <p:nvPr/>
        </p:nvSpPr>
        <p:spPr bwMode="auto">
          <a:xfrm>
            <a:off x="5845175" y="3197225"/>
            <a:ext cx="53975" cy="107950"/>
          </a:xfrm>
          <a:custGeom>
            <a:avLst/>
            <a:gdLst>
              <a:gd name="T0" fmla="*/ 0 w 34"/>
              <a:gd name="T1" fmla="*/ 2147483647 h 68"/>
              <a:gd name="T2" fmla="*/ 2147483647 w 34"/>
              <a:gd name="T3" fmla="*/ 2147483647 h 68"/>
              <a:gd name="T4" fmla="*/ 2147483647 w 34"/>
              <a:gd name="T5" fmla="*/ 0 h 68"/>
              <a:gd name="T6" fmla="*/ 2147483647 w 34"/>
              <a:gd name="T7" fmla="*/ 0 h 68"/>
              <a:gd name="T8" fmla="*/ 0 w 34"/>
              <a:gd name="T9" fmla="*/ 2147483647 h 68"/>
              <a:gd name="T10" fmla="*/ 0 60000 65536"/>
              <a:gd name="T11" fmla="*/ 0 60000 65536"/>
              <a:gd name="T12" fmla="*/ 0 60000 65536"/>
              <a:gd name="T13" fmla="*/ 0 60000 65536"/>
              <a:gd name="T14" fmla="*/ 0 60000 65536"/>
              <a:gd name="T15" fmla="*/ 0 w 34"/>
              <a:gd name="T16" fmla="*/ 0 h 68"/>
              <a:gd name="T17" fmla="*/ 34 w 34"/>
              <a:gd name="T18" fmla="*/ 68 h 68"/>
            </a:gdLst>
            <a:ahLst/>
            <a:cxnLst>
              <a:cxn ang="T10">
                <a:pos x="T0" y="T1"/>
              </a:cxn>
              <a:cxn ang="T11">
                <a:pos x="T2" y="T3"/>
              </a:cxn>
              <a:cxn ang="T12">
                <a:pos x="T4" y="T5"/>
              </a:cxn>
              <a:cxn ang="T13">
                <a:pos x="T6" y="T7"/>
              </a:cxn>
              <a:cxn ang="T14">
                <a:pos x="T8" y="T9"/>
              </a:cxn>
            </a:cxnLst>
            <a:rect l="T15" t="T16" r="T17" b="T18"/>
            <a:pathLst>
              <a:path w="34" h="68">
                <a:moveTo>
                  <a:pt x="0" y="9"/>
                </a:moveTo>
                <a:lnTo>
                  <a:pt x="34" y="68"/>
                </a:lnTo>
                <a:lnTo>
                  <a:pt x="25" y="0"/>
                </a:lnTo>
                <a:lnTo>
                  <a:pt x="17" y="0"/>
                </a:lnTo>
                <a:lnTo>
                  <a:pt x="0"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43" name="Freeform 44"/>
          <p:cNvSpPr>
            <a:spLocks/>
          </p:cNvSpPr>
          <p:nvPr/>
        </p:nvSpPr>
        <p:spPr bwMode="auto">
          <a:xfrm>
            <a:off x="5243513" y="2247900"/>
            <a:ext cx="628650" cy="1939925"/>
          </a:xfrm>
          <a:custGeom>
            <a:avLst/>
            <a:gdLst>
              <a:gd name="T0" fmla="*/ 2147483647 w 47"/>
              <a:gd name="T1" fmla="*/ 2147483647 h 145"/>
              <a:gd name="T2" fmla="*/ 2147483647 w 47"/>
              <a:gd name="T3" fmla="*/ 0 h 145"/>
              <a:gd name="T4" fmla="*/ 0 w 47"/>
              <a:gd name="T5" fmla="*/ 2147483647 h 145"/>
              <a:gd name="T6" fmla="*/ 0 60000 65536"/>
              <a:gd name="T7" fmla="*/ 0 60000 65536"/>
              <a:gd name="T8" fmla="*/ 0 60000 65536"/>
              <a:gd name="T9" fmla="*/ 0 w 47"/>
              <a:gd name="T10" fmla="*/ 0 h 145"/>
              <a:gd name="T11" fmla="*/ 47 w 47"/>
              <a:gd name="T12" fmla="*/ 145 h 145"/>
            </a:gdLst>
            <a:ahLst/>
            <a:cxnLst>
              <a:cxn ang="T6">
                <a:pos x="T0" y="T1"/>
              </a:cxn>
              <a:cxn ang="T7">
                <a:pos x="T2" y="T3"/>
              </a:cxn>
              <a:cxn ang="T8">
                <a:pos x="T4" y="T5"/>
              </a:cxn>
            </a:cxnLst>
            <a:rect l="T9" t="T10" r="T11" b="T12"/>
            <a:pathLst>
              <a:path w="47" h="145">
                <a:moveTo>
                  <a:pt x="47" y="71"/>
                </a:moveTo>
                <a:lnTo>
                  <a:pt x="29" y="0"/>
                </a:lnTo>
                <a:lnTo>
                  <a:pt x="0" y="14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44" name="Freeform 45"/>
          <p:cNvSpPr>
            <a:spLocks/>
          </p:cNvSpPr>
          <p:nvPr/>
        </p:nvSpPr>
        <p:spPr bwMode="auto">
          <a:xfrm>
            <a:off x="5965825" y="3197225"/>
            <a:ext cx="39688" cy="107950"/>
          </a:xfrm>
          <a:custGeom>
            <a:avLst/>
            <a:gdLst>
              <a:gd name="T0" fmla="*/ 0 w 3"/>
              <a:gd name="T1" fmla="*/ 2147483647 h 8"/>
              <a:gd name="T2" fmla="*/ 2147483647 w 3"/>
              <a:gd name="T3" fmla="*/ 2147483647 h 8"/>
              <a:gd name="T4" fmla="*/ 2147483647 w 3"/>
              <a:gd name="T5" fmla="*/ 0 h 8"/>
              <a:gd name="T6" fmla="*/ 2147483647 w 3"/>
              <a:gd name="T7" fmla="*/ 0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1"/>
                </a:moveTo>
                <a:lnTo>
                  <a:pt x="3" y="8"/>
                </a:lnTo>
                <a:lnTo>
                  <a:pt x="3" y="0"/>
                </a:lnTo>
                <a:lnTo>
                  <a:pt x="1" y="0"/>
                </a:lnTo>
                <a:lnTo>
                  <a:pt x="0" y="1"/>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45" name="Freeform 46"/>
          <p:cNvSpPr>
            <a:spLocks/>
          </p:cNvSpPr>
          <p:nvPr/>
        </p:nvSpPr>
        <p:spPr bwMode="auto">
          <a:xfrm>
            <a:off x="5965825" y="3197225"/>
            <a:ext cx="39688" cy="107950"/>
          </a:xfrm>
          <a:custGeom>
            <a:avLst/>
            <a:gdLst>
              <a:gd name="T0" fmla="*/ 0 w 25"/>
              <a:gd name="T1" fmla="*/ 2147483647 h 68"/>
              <a:gd name="T2" fmla="*/ 2147483647 w 25"/>
              <a:gd name="T3" fmla="*/ 2147483647 h 68"/>
              <a:gd name="T4" fmla="*/ 2147483647 w 25"/>
              <a:gd name="T5" fmla="*/ 0 h 68"/>
              <a:gd name="T6" fmla="*/ 2147483647 w 25"/>
              <a:gd name="T7" fmla="*/ 0 h 68"/>
              <a:gd name="T8" fmla="*/ 0 w 25"/>
              <a:gd name="T9" fmla="*/ 2147483647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0" y="9"/>
                </a:moveTo>
                <a:lnTo>
                  <a:pt x="25" y="68"/>
                </a:lnTo>
                <a:lnTo>
                  <a:pt x="25" y="0"/>
                </a:lnTo>
                <a:lnTo>
                  <a:pt x="8" y="0"/>
                </a:lnTo>
                <a:lnTo>
                  <a:pt x="0"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46" name="Freeform 47"/>
          <p:cNvSpPr>
            <a:spLocks/>
          </p:cNvSpPr>
          <p:nvPr/>
        </p:nvSpPr>
        <p:spPr bwMode="auto">
          <a:xfrm>
            <a:off x="5349875" y="2033588"/>
            <a:ext cx="628650" cy="2154237"/>
          </a:xfrm>
          <a:custGeom>
            <a:avLst/>
            <a:gdLst>
              <a:gd name="T0" fmla="*/ 2147483647 w 47"/>
              <a:gd name="T1" fmla="*/ 2147483647 h 161"/>
              <a:gd name="T2" fmla="*/ 2147483647 w 47"/>
              <a:gd name="T3" fmla="*/ 0 h 161"/>
              <a:gd name="T4" fmla="*/ 0 w 47"/>
              <a:gd name="T5" fmla="*/ 2147483647 h 161"/>
              <a:gd name="T6" fmla="*/ 0 60000 65536"/>
              <a:gd name="T7" fmla="*/ 0 60000 65536"/>
              <a:gd name="T8" fmla="*/ 0 60000 65536"/>
              <a:gd name="T9" fmla="*/ 0 w 47"/>
              <a:gd name="T10" fmla="*/ 0 h 161"/>
              <a:gd name="T11" fmla="*/ 47 w 47"/>
              <a:gd name="T12" fmla="*/ 161 h 161"/>
            </a:gdLst>
            <a:ahLst/>
            <a:cxnLst>
              <a:cxn ang="T6">
                <a:pos x="T0" y="T1"/>
              </a:cxn>
              <a:cxn ang="T7">
                <a:pos x="T2" y="T3"/>
              </a:cxn>
              <a:cxn ang="T8">
                <a:pos x="T4" y="T5"/>
              </a:cxn>
            </a:cxnLst>
            <a:rect l="T9" t="T10" r="T11" b="T12"/>
            <a:pathLst>
              <a:path w="47" h="161">
                <a:moveTo>
                  <a:pt x="47" y="87"/>
                </a:moveTo>
                <a:lnTo>
                  <a:pt x="29" y="0"/>
                </a:lnTo>
                <a:lnTo>
                  <a:pt x="0" y="161"/>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47" name="Freeform 48"/>
          <p:cNvSpPr>
            <a:spLocks/>
          </p:cNvSpPr>
          <p:nvPr/>
        </p:nvSpPr>
        <p:spPr bwMode="auto">
          <a:xfrm>
            <a:off x="6072188" y="3197225"/>
            <a:ext cx="41275" cy="107950"/>
          </a:xfrm>
          <a:custGeom>
            <a:avLst/>
            <a:gdLst>
              <a:gd name="T0" fmla="*/ 0 w 3"/>
              <a:gd name="T1" fmla="*/ 2147483647 h 8"/>
              <a:gd name="T2" fmla="*/ 2147483647 w 3"/>
              <a:gd name="T3" fmla="*/ 2147483647 h 8"/>
              <a:gd name="T4" fmla="*/ 2147483647 w 3"/>
              <a:gd name="T5" fmla="*/ 0 h 8"/>
              <a:gd name="T6" fmla="*/ 2147483647 w 3"/>
              <a:gd name="T7" fmla="*/ 0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1"/>
                </a:moveTo>
                <a:lnTo>
                  <a:pt x="3" y="8"/>
                </a:lnTo>
                <a:lnTo>
                  <a:pt x="3" y="0"/>
                </a:lnTo>
                <a:lnTo>
                  <a:pt x="1" y="0"/>
                </a:lnTo>
                <a:lnTo>
                  <a:pt x="0" y="1"/>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48" name="Freeform 49"/>
          <p:cNvSpPr>
            <a:spLocks/>
          </p:cNvSpPr>
          <p:nvPr/>
        </p:nvSpPr>
        <p:spPr bwMode="auto">
          <a:xfrm>
            <a:off x="6072188" y="3197225"/>
            <a:ext cx="41275" cy="107950"/>
          </a:xfrm>
          <a:custGeom>
            <a:avLst/>
            <a:gdLst>
              <a:gd name="T0" fmla="*/ 0 w 26"/>
              <a:gd name="T1" fmla="*/ 2147483647 h 68"/>
              <a:gd name="T2" fmla="*/ 2147483647 w 26"/>
              <a:gd name="T3" fmla="*/ 2147483647 h 68"/>
              <a:gd name="T4" fmla="*/ 2147483647 w 26"/>
              <a:gd name="T5" fmla="*/ 0 h 68"/>
              <a:gd name="T6" fmla="*/ 2147483647 w 26"/>
              <a:gd name="T7" fmla="*/ 0 h 68"/>
              <a:gd name="T8" fmla="*/ 0 w 26"/>
              <a:gd name="T9" fmla="*/ 2147483647 h 68"/>
              <a:gd name="T10" fmla="*/ 0 60000 65536"/>
              <a:gd name="T11" fmla="*/ 0 60000 65536"/>
              <a:gd name="T12" fmla="*/ 0 60000 65536"/>
              <a:gd name="T13" fmla="*/ 0 60000 65536"/>
              <a:gd name="T14" fmla="*/ 0 60000 65536"/>
              <a:gd name="T15" fmla="*/ 0 w 26"/>
              <a:gd name="T16" fmla="*/ 0 h 68"/>
              <a:gd name="T17" fmla="*/ 26 w 26"/>
              <a:gd name="T18" fmla="*/ 68 h 68"/>
            </a:gdLst>
            <a:ahLst/>
            <a:cxnLst>
              <a:cxn ang="T10">
                <a:pos x="T0" y="T1"/>
              </a:cxn>
              <a:cxn ang="T11">
                <a:pos x="T2" y="T3"/>
              </a:cxn>
              <a:cxn ang="T12">
                <a:pos x="T4" y="T5"/>
              </a:cxn>
              <a:cxn ang="T13">
                <a:pos x="T6" y="T7"/>
              </a:cxn>
              <a:cxn ang="T14">
                <a:pos x="T8" y="T9"/>
              </a:cxn>
            </a:cxnLst>
            <a:rect l="T15" t="T16" r="T17" b="T18"/>
            <a:pathLst>
              <a:path w="26" h="68">
                <a:moveTo>
                  <a:pt x="0" y="9"/>
                </a:moveTo>
                <a:lnTo>
                  <a:pt x="26" y="68"/>
                </a:lnTo>
                <a:lnTo>
                  <a:pt x="26" y="0"/>
                </a:lnTo>
                <a:lnTo>
                  <a:pt x="9" y="0"/>
                </a:lnTo>
                <a:lnTo>
                  <a:pt x="0"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49" name="Freeform 50"/>
          <p:cNvSpPr>
            <a:spLocks/>
          </p:cNvSpPr>
          <p:nvPr/>
        </p:nvSpPr>
        <p:spPr bwMode="auto">
          <a:xfrm>
            <a:off x="5470525" y="2033588"/>
            <a:ext cx="615950" cy="2154237"/>
          </a:xfrm>
          <a:custGeom>
            <a:avLst/>
            <a:gdLst>
              <a:gd name="T0" fmla="*/ 2147483647 w 46"/>
              <a:gd name="T1" fmla="*/ 2147483647 h 161"/>
              <a:gd name="T2" fmla="*/ 2147483647 w 46"/>
              <a:gd name="T3" fmla="*/ 0 h 161"/>
              <a:gd name="T4" fmla="*/ 0 w 46"/>
              <a:gd name="T5" fmla="*/ 2147483647 h 161"/>
              <a:gd name="T6" fmla="*/ 0 60000 65536"/>
              <a:gd name="T7" fmla="*/ 0 60000 65536"/>
              <a:gd name="T8" fmla="*/ 0 60000 65536"/>
              <a:gd name="T9" fmla="*/ 0 w 46"/>
              <a:gd name="T10" fmla="*/ 0 h 161"/>
              <a:gd name="T11" fmla="*/ 46 w 46"/>
              <a:gd name="T12" fmla="*/ 161 h 161"/>
            </a:gdLst>
            <a:ahLst/>
            <a:cxnLst>
              <a:cxn ang="T6">
                <a:pos x="T0" y="T1"/>
              </a:cxn>
              <a:cxn ang="T7">
                <a:pos x="T2" y="T3"/>
              </a:cxn>
              <a:cxn ang="T8">
                <a:pos x="T4" y="T5"/>
              </a:cxn>
            </a:cxnLst>
            <a:rect l="T9" t="T10" r="T11" b="T12"/>
            <a:pathLst>
              <a:path w="46" h="161">
                <a:moveTo>
                  <a:pt x="46" y="87"/>
                </a:moveTo>
                <a:lnTo>
                  <a:pt x="28" y="0"/>
                </a:lnTo>
                <a:lnTo>
                  <a:pt x="0" y="161"/>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50" name="Rectangle 51"/>
          <p:cNvSpPr>
            <a:spLocks noChangeArrowheads="1"/>
          </p:cNvSpPr>
          <p:nvPr/>
        </p:nvSpPr>
        <p:spPr bwMode="auto">
          <a:xfrm>
            <a:off x="5029200" y="4200525"/>
            <a:ext cx="549275" cy="320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6051" name="Rectangle 52"/>
          <p:cNvSpPr>
            <a:spLocks noChangeArrowheads="1"/>
          </p:cNvSpPr>
          <p:nvPr/>
        </p:nvSpPr>
        <p:spPr bwMode="auto">
          <a:xfrm>
            <a:off x="5818188" y="4200525"/>
            <a:ext cx="534987" cy="320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6052" name="Rectangle 53"/>
          <p:cNvSpPr>
            <a:spLocks noChangeArrowheads="1"/>
          </p:cNvSpPr>
          <p:nvPr/>
        </p:nvSpPr>
        <p:spPr bwMode="auto">
          <a:xfrm>
            <a:off x="5137150" y="4294188"/>
            <a:ext cx="4000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Source</a:t>
            </a:r>
            <a:endParaRPr lang="en-CA" altLang="en-US" sz="2400">
              <a:latin typeface="Times New Roman" panose="02020603050405020304" pitchFamily="18" charset="0"/>
            </a:endParaRPr>
          </a:p>
        </p:txBody>
      </p:sp>
      <p:sp>
        <p:nvSpPr>
          <p:cNvPr id="86053" name="Rectangle 54"/>
          <p:cNvSpPr>
            <a:spLocks noChangeArrowheads="1"/>
          </p:cNvSpPr>
          <p:nvPr/>
        </p:nvSpPr>
        <p:spPr bwMode="auto">
          <a:xfrm>
            <a:off x="5872163" y="4294188"/>
            <a:ext cx="4778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Detector</a:t>
            </a:r>
            <a:endParaRPr lang="en-CA" altLang="en-US" sz="2400">
              <a:latin typeface="Times New Roman" panose="02020603050405020304" pitchFamily="18" charset="0"/>
            </a:endParaRPr>
          </a:p>
        </p:txBody>
      </p:sp>
      <p:sp>
        <p:nvSpPr>
          <p:cNvPr id="86054" name="Line 55"/>
          <p:cNvSpPr>
            <a:spLocks noChangeShapeType="1"/>
          </p:cNvSpPr>
          <p:nvPr/>
        </p:nvSpPr>
        <p:spPr bwMode="auto">
          <a:xfrm>
            <a:off x="7356475" y="2047875"/>
            <a:ext cx="1588"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5" name="Freeform 56"/>
          <p:cNvSpPr>
            <a:spLocks/>
          </p:cNvSpPr>
          <p:nvPr/>
        </p:nvSpPr>
        <p:spPr bwMode="auto">
          <a:xfrm>
            <a:off x="7516813" y="4067175"/>
            <a:ext cx="39687" cy="106363"/>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1" y="0"/>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56" name="Freeform 57"/>
          <p:cNvSpPr>
            <a:spLocks/>
          </p:cNvSpPr>
          <p:nvPr/>
        </p:nvSpPr>
        <p:spPr bwMode="auto">
          <a:xfrm>
            <a:off x="7516813" y="4067175"/>
            <a:ext cx="39687" cy="106363"/>
          </a:xfrm>
          <a:custGeom>
            <a:avLst/>
            <a:gdLst>
              <a:gd name="T0" fmla="*/ 0 w 25"/>
              <a:gd name="T1" fmla="*/ 0 h 67"/>
              <a:gd name="T2" fmla="*/ 2147483647 w 25"/>
              <a:gd name="T3" fmla="*/ 2147483647 h 67"/>
              <a:gd name="T4" fmla="*/ 2147483647 w 25"/>
              <a:gd name="T5" fmla="*/ 0 h 67"/>
              <a:gd name="T6" fmla="*/ 2147483647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9"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57" name="Freeform 58"/>
          <p:cNvSpPr>
            <a:spLocks/>
          </p:cNvSpPr>
          <p:nvPr/>
        </p:nvSpPr>
        <p:spPr bwMode="auto">
          <a:xfrm>
            <a:off x="6794500" y="2047875"/>
            <a:ext cx="736600" cy="2139950"/>
          </a:xfrm>
          <a:custGeom>
            <a:avLst/>
            <a:gdLst>
              <a:gd name="T0" fmla="*/ 2147483647 w 55"/>
              <a:gd name="T1" fmla="*/ 2147483647 h 160"/>
              <a:gd name="T2" fmla="*/ 2147483647 w 55"/>
              <a:gd name="T3" fmla="*/ 0 h 160"/>
              <a:gd name="T4" fmla="*/ 0 w 55"/>
              <a:gd name="T5" fmla="*/ 2147483647 h 160"/>
              <a:gd name="T6" fmla="*/ 0 60000 65536"/>
              <a:gd name="T7" fmla="*/ 0 60000 65536"/>
              <a:gd name="T8" fmla="*/ 0 60000 65536"/>
              <a:gd name="T9" fmla="*/ 0 w 55"/>
              <a:gd name="T10" fmla="*/ 0 h 160"/>
              <a:gd name="T11" fmla="*/ 55 w 55"/>
              <a:gd name="T12" fmla="*/ 160 h 160"/>
            </a:gdLst>
            <a:ahLst/>
            <a:cxnLst>
              <a:cxn ang="T6">
                <a:pos x="T0" y="T1"/>
              </a:cxn>
              <a:cxn ang="T7">
                <a:pos x="T2" y="T3"/>
              </a:cxn>
              <a:cxn ang="T8">
                <a:pos x="T4" y="T5"/>
              </a:cxn>
            </a:cxnLst>
            <a:rect l="T9" t="T10" r="T11" b="T12"/>
            <a:pathLst>
              <a:path w="55" h="160">
                <a:moveTo>
                  <a:pt x="55" y="151"/>
                </a:moveTo>
                <a:lnTo>
                  <a:pt x="26" y="0"/>
                </a:lnTo>
                <a:lnTo>
                  <a:pt x="0" y="1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58" name="Freeform 59"/>
          <p:cNvSpPr>
            <a:spLocks/>
          </p:cNvSpPr>
          <p:nvPr/>
        </p:nvSpPr>
        <p:spPr bwMode="auto">
          <a:xfrm>
            <a:off x="7623175" y="4067175"/>
            <a:ext cx="41275" cy="106363"/>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1" y="0"/>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59" name="Freeform 60"/>
          <p:cNvSpPr>
            <a:spLocks/>
          </p:cNvSpPr>
          <p:nvPr/>
        </p:nvSpPr>
        <p:spPr bwMode="auto">
          <a:xfrm>
            <a:off x="7623175" y="4067175"/>
            <a:ext cx="41275" cy="106363"/>
          </a:xfrm>
          <a:custGeom>
            <a:avLst/>
            <a:gdLst>
              <a:gd name="T0" fmla="*/ 0 w 26"/>
              <a:gd name="T1" fmla="*/ 0 h 67"/>
              <a:gd name="T2" fmla="*/ 2147483647 w 26"/>
              <a:gd name="T3" fmla="*/ 2147483647 h 67"/>
              <a:gd name="T4" fmla="*/ 2147483647 w 26"/>
              <a:gd name="T5" fmla="*/ 0 h 67"/>
              <a:gd name="T6" fmla="*/ 2147483647 w 26"/>
              <a:gd name="T7" fmla="*/ 0 h 67"/>
              <a:gd name="T8" fmla="*/ 0 w 26"/>
              <a:gd name="T9" fmla="*/ 0 h 67"/>
              <a:gd name="T10" fmla="*/ 0 60000 65536"/>
              <a:gd name="T11" fmla="*/ 0 60000 65536"/>
              <a:gd name="T12" fmla="*/ 0 60000 65536"/>
              <a:gd name="T13" fmla="*/ 0 60000 65536"/>
              <a:gd name="T14" fmla="*/ 0 60000 65536"/>
              <a:gd name="T15" fmla="*/ 0 w 26"/>
              <a:gd name="T16" fmla="*/ 0 h 67"/>
              <a:gd name="T17" fmla="*/ 26 w 26"/>
              <a:gd name="T18" fmla="*/ 67 h 67"/>
            </a:gdLst>
            <a:ahLst/>
            <a:cxnLst>
              <a:cxn ang="T10">
                <a:pos x="T0" y="T1"/>
              </a:cxn>
              <a:cxn ang="T11">
                <a:pos x="T2" y="T3"/>
              </a:cxn>
              <a:cxn ang="T12">
                <a:pos x="T4" y="T5"/>
              </a:cxn>
              <a:cxn ang="T13">
                <a:pos x="T6" y="T7"/>
              </a:cxn>
              <a:cxn ang="T14">
                <a:pos x="T8" y="T9"/>
              </a:cxn>
            </a:cxnLst>
            <a:rect l="T15" t="T16" r="T17" b="T18"/>
            <a:pathLst>
              <a:path w="26" h="67">
                <a:moveTo>
                  <a:pt x="0" y="0"/>
                </a:moveTo>
                <a:lnTo>
                  <a:pt x="26" y="67"/>
                </a:lnTo>
                <a:lnTo>
                  <a:pt x="26" y="0"/>
                </a:lnTo>
                <a:lnTo>
                  <a:pt x="9"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60" name="Freeform 61"/>
          <p:cNvSpPr>
            <a:spLocks/>
          </p:cNvSpPr>
          <p:nvPr/>
        </p:nvSpPr>
        <p:spPr bwMode="auto">
          <a:xfrm>
            <a:off x="6915150" y="2047875"/>
            <a:ext cx="722313" cy="2139950"/>
          </a:xfrm>
          <a:custGeom>
            <a:avLst/>
            <a:gdLst>
              <a:gd name="T0" fmla="*/ 2147483647 w 54"/>
              <a:gd name="T1" fmla="*/ 2147483647 h 160"/>
              <a:gd name="T2" fmla="*/ 2147483647 w 54"/>
              <a:gd name="T3" fmla="*/ 0 h 160"/>
              <a:gd name="T4" fmla="*/ 0 w 54"/>
              <a:gd name="T5" fmla="*/ 2147483647 h 160"/>
              <a:gd name="T6" fmla="*/ 0 60000 65536"/>
              <a:gd name="T7" fmla="*/ 0 60000 65536"/>
              <a:gd name="T8" fmla="*/ 0 60000 65536"/>
              <a:gd name="T9" fmla="*/ 0 w 54"/>
              <a:gd name="T10" fmla="*/ 0 h 160"/>
              <a:gd name="T11" fmla="*/ 54 w 54"/>
              <a:gd name="T12" fmla="*/ 160 h 160"/>
            </a:gdLst>
            <a:ahLst/>
            <a:cxnLst>
              <a:cxn ang="T6">
                <a:pos x="T0" y="T1"/>
              </a:cxn>
              <a:cxn ang="T7">
                <a:pos x="T2" y="T3"/>
              </a:cxn>
              <a:cxn ang="T8">
                <a:pos x="T4" y="T5"/>
              </a:cxn>
            </a:cxnLst>
            <a:rect l="T9" t="T10" r="T11" b="T12"/>
            <a:pathLst>
              <a:path w="54" h="160">
                <a:moveTo>
                  <a:pt x="54" y="151"/>
                </a:moveTo>
                <a:lnTo>
                  <a:pt x="25" y="0"/>
                </a:lnTo>
                <a:lnTo>
                  <a:pt x="0" y="1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61" name="Freeform 62"/>
          <p:cNvSpPr>
            <a:spLocks/>
          </p:cNvSpPr>
          <p:nvPr/>
        </p:nvSpPr>
        <p:spPr bwMode="auto">
          <a:xfrm>
            <a:off x="7731125" y="4067175"/>
            <a:ext cx="39688" cy="106363"/>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62" name="Freeform 63"/>
          <p:cNvSpPr>
            <a:spLocks/>
          </p:cNvSpPr>
          <p:nvPr/>
        </p:nvSpPr>
        <p:spPr bwMode="auto">
          <a:xfrm>
            <a:off x="7731125" y="4067175"/>
            <a:ext cx="39688" cy="106363"/>
          </a:xfrm>
          <a:custGeom>
            <a:avLst/>
            <a:gdLst>
              <a:gd name="T0" fmla="*/ 0 w 25"/>
              <a:gd name="T1" fmla="*/ 0 h 67"/>
              <a:gd name="T2" fmla="*/ 2147483647 w 25"/>
              <a:gd name="T3" fmla="*/ 2147483647 h 67"/>
              <a:gd name="T4" fmla="*/ 2147483647 w 25"/>
              <a:gd name="T5" fmla="*/ 0 h 67"/>
              <a:gd name="T6" fmla="*/ 2147483647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17"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63" name="Freeform 64"/>
          <p:cNvSpPr>
            <a:spLocks/>
          </p:cNvSpPr>
          <p:nvPr/>
        </p:nvSpPr>
        <p:spPr bwMode="auto">
          <a:xfrm>
            <a:off x="7021513" y="2047875"/>
            <a:ext cx="736600" cy="2139950"/>
          </a:xfrm>
          <a:custGeom>
            <a:avLst/>
            <a:gdLst>
              <a:gd name="T0" fmla="*/ 2147483647 w 55"/>
              <a:gd name="T1" fmla="*/ 2147483647 h 160"/>
              <a:gd name="T2" fmla="*/ 2147483647 w 55"/>
              <a:gd name="T3" fmla="*/ 0 h 160"/>
              <a:gd name="T4" fmla="*/ 0 w 55"/>
              <a:gd name="T5" fmla="*/ 2147483647 h 160"/>
              <a:gd name="T6" fmla="*/ 0 60000 65536"/>
              <a:gd name="T7" fmla="*/ 0 60000 65536"/>
              <a:gd name="T8" fmla="*/ 0 60000 65536"/>
              <a:gd name="T9" fmla="*/ 0 w 55"/>
              <a:gd name="T10" fmla="*/ 0 h 160"/>
              <a:gd name="T11" fmla="*/ 55 w 55"/>
              <a:gd name="T12" fmla="*/ 160 h 160"/>
            </a:gdLst>
            <a:ahLst/>
            <a:cxnLst>
              <a:cxn ang="T6">
                <a:pos x="T0" y="T1"/>
              </a:cxn>
              <a:cxn ang="T7">
                <a:pos x="T2" y="T3"/>
              </a:cxn>
              <a:cxn ang="T8">
                <a:pos x="T4" y="T5"/>
              </a:cxn>
            </a:cxnLst>
            <a:rect l="T9" t="T10" r="T11" b="T12"/>
            <a:pathLst>
              <a:path w="55" h="160">
                <a:moveTo>
                  <a:pt x="55" y="151"/>
                </a:moveTo>
                <a:lnTo>
                  <a:pt x="25" y="0"/>
                </a:lnTo>
                <a:lnTo>
                  <a:pt x="0" y="1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64" name="Freeform 65"/>
          <p:cNvSpPr>
            <a:spLocks/>
          </p:cNvSpPr>
          <p:nvPr/>
        </p:nvSpPr>
        <p:spPr bwMode="auto">
          <a:xfrm>
            <a:off x="7837488" y="4067175"/>
            <a:ext cx="41275" cy="106363"/>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65" name="Freeform 66"/>
          <p:cNvSpPr>
            <a:spLocks/>
          </p:cNvSpPr>
          <p:nvPr/>
        </p:nvSpPr>
        <p:spPr bwMode="auto">
          <a:xfrm>
            <a:off x="7837488" y="4067175"/>
            <a:ext cx="41275" cy="106363"/>
          </a:xfrm>
          <a:custGeom>
            <a:avLst/>
            <a:gdLst>
              <a:gd name="T0" fmla="*/ 0 w 26"/>
              <a:gd name="T1" fmla="*/ 0 h 67"/>
              <a:gd name="T2" fmla="*/ 2147483647 w 26"/>
              <a:gd name="T3" fmla="*/ 2147483647 h 67"/>
              <a:gd name="T4" fmla="*/ 2147483647 w 26"/>
              <a:gd name="T5" fmla="*/ 0 h 67"/>
              <a:gd name="T6" fmla="*/ 2147483647 w 26"/>
              <a:gd name="T7" fmla="*/ 0 h 67"/>
              <a:gd name="T8" fmla="*/ 0 w 26"/>
              <a:gd name="T9" fmla="*/ 0 h 67"/>
              <a:gd name="T10" fmla="*/ 0 60000 65536"/>
              <a:gd name="T11" fmla="*/ 0 60000 65536"/>
              <a:gd name="T12" fmla="*/ 0 60000 65536"/>
              <a:gd name="T13" fmla="*/ 0 60000 65536"/>
              <a:gd name="T14" fmla="*/ 0 60000 65536"/>
              <a:gd name="T15" fmla="*/ 0 w 26"/>
              <a:gd name="T16" fmla="*/ 0 h 67"/>
              <a:gd name="T17" fmla="*/ 26 w 26"/>
              <a:gd name="T18" fmla="*/ 67 h 67"/>
            </a:gdLst>
            <a:ahLst/>
            <a:cxnLst>
              <a:cxn ang="T10">
                <a:pos x="T0" y="T1"/>
              </a:cxn>
              <a:cxn ang="T11">
                <a:pos x="T2" y="T3"/>
              </a:cxn>
              <a:cxn ang="T12">
                <a:pos x="T4" y="T5"/>
              </a:cxn>
              <a:cxn ang="T13">
                <a:pos x="T6" y="T7"/>
              </a:cxn>
              <a:cxn ang="T14">
                <a:pos x="T8" y="T9"/>
              </a:cxn>
            </a:cxnLst>
            <a:rect l="T15" t="T16" r="T17" b="T18"/>
            <a:pathLst>
              <a:path w="26" h="67">
                <a:moveTo>
                  <a:pt x="0" y="0"/>
                </a:moveTo>
                <a:lnTo>
                  <a:pt x="26" y="67"/>
                </a:lnTo>
                <a:lnTo>
                  <a:pt x="26" y="0"/>
                </a:lnTo>
                <a:lnTo>
                  <a:pt x="17"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66" name="Freeform 67"/>
          <p:cNvSpPr>
            <a:spLocks/>
          </p:cNvSpPr>
          <p:nvPr/>
        </p:nvSpPr>
        <p:spPr bwMode="auto">
          <a:xfrm>
            <a:off x="7129463" y="2020888"/>
            <a:ext cx="735012" cy="2152650"/>
          </a:xfrm>
          <a:custGeom>
            <a:avLst/>
            <a:gdLst>
              <a:gd name="T0" fmla="*/ 2147483647 w 55"/>
              <a:gd name="T1" fmla="*/ 2147483647 h 161"/>
              <a:gd name="T2" fmla="*/ 2147483647 w 55"/>
              <a:gd name="T3" fmla="*/ 0 h 161"/>
              <a:gd name="T4" fmla="*/ 0 w 55"/>
              <a:gd name="T5" fmla="*/ 2147483647 h 161"/>
              <a:gd name="T6" fmla="*/ 0 60000 65536"/>
              <a:gd name="T7" fmla="*/ 0 60000 65536"/>
              <a:gd name="T8" fmla="*/ 0 60000 65536"/>
              <a:gd name="T9" fmla="*/ 0 w 55"/>
              <a:gd name="T10" fmla="*/ 0 h 161"/>
              <a:gd name="T11" fmla="*/ 55 w 55"/>
              <a:gd name="T12" fmla="*/ 161 h 161"/>
            </a:gdLst>
            <a:ahLst/>
            <a:cxnLst>
              <a:cxn ang="T6">
                <a:pos x="T0" y="T1"/>
              </a:cxn>
              <a:cxn ang="T7">
                <a:pos x="T2" y="T3"/>
              </a:cxn>
              <a:cxn ang="T8">
                <a:pos x="T4" y="T5"/>
              </a:cxn>
            </a:cxnLst>
            <a:rect l="T9" t="T10" r="T11" b="T12"/>
            <a:pathLst>
              <a:path w="55" h="161">
                <a:moveTo>
                  <a:pt x="55" y="153"/>
                </a:moveTo>
                <a:lnTo>
                  <a:pt x="25" y="0"/>
                </a:lnTo>
                <a:lnTo>
                  <a:pt x="0" y="161"/>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67" name="Rectangle 68"/>
          <p:cNvSpPr>
            <a:spLocks noChangeArrowheads="1"/>
          </p:cNvSpPr>
          <p:nvPr/>
        </p:nvSpPr>
        <p:spPr bwMode="auto">
          <a:xfrm>
            <a:off x="6688138" y="4200525"/>
            <a:ext cx="547687" cy="320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6068" name="Rectangle 69"/>
          <p:cNvSpPr>
            <a:spLocks noChangeArrowheads="1"/>
          </p:cNvSpPr>
          <p:nvPr/>
        </p:nvSpPr>
        <p:spPr bwMode="auto">
          <a:xfrm>
            <a:off x="7450138" y="4200525"/>
            <a:ext cx="547687" cy="320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86069" name="Rectangle 70"/>
          <p:cNvSpPr>
            <a:spLocks noChangeArrowheads="1"/>
          </p:cNvSpPr>
          <p:nvPr/>
        </p:nvSpPr>
        <p:spPr bwMode="auto">
          <a:xfrm>
            <a:off x="6794500" y="4279900"/>
            <a:ext cx="4000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Source</a:t>
            </a:r>
            <a:endParaRPr lang="en-CA" altLang="en-US" sz="2400">
              <a:latin typeface="Times New Roman" panose="02020603050405020304" pitchFamily="18" charset="0"/>
            </a:endParaRPr>
          </a:p>
        </p:txBody>
      </p:sp>
      <p:sp>
        <p:nvSpPr>
          <p:cNvPr id="86070" name="Rectangle 71"/>
          <p:cNvSpPr>
            <a:spLocks noChangeArrowheads="1"/>
          </p:cNvSpPr>
          <p:nvPr/>
        </p:nvSpPr>
        <p:spPr bwMode="auto">
          <a:xfrm>
            <a:off x="7516813" y="4279900"/>
            <a:ext cx="4778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Detector</a:t>
            </a:r>
            <a:endParaRPr lang="en-CA" altLang="en-US" sz="2400">
              <a:latin typeface="Times New Roman" panose="02020603050405020304" pitchFamily="18" charset="0"/>
            </a:endParaRPr>
          </a:p>
        </p:txBody>
      </p:sp>
      <p:sp>
        <p:nvSpPr>
          <p:cNvPr id="86071" name="Rectangle 72"/>
          <p:cNvSpPr>
            <a:spLocks noChangeArrowheads="1"/>
          </p:cNvSpPr>
          <p:nvPr/>
        </p:nvSpPr>
        <p:spPr bwMode="auto">
          <a:xfrm>
            <a:off x="5711825" y="3544888"/>
            <a:ext cx="7096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No reflection</a:t>
            </a:r>
            <a:endParaRPr lang="en-CA" altLang="en-US" sz="2400">
              <a:latin typeface="Times New Roman" panose="02020603050405020304" pitchFamily="18" charset="0"/>
            </a:endParaRPr>
          </a:p>
        </p:txBody>
      </p:sp>
      <p:sp>
        <p:nvSpPr>
          <p:cNvPr id="86072" name="Rectangle 73"/>
          <p:cNvSpPr>
            <a:spLocks noChangeArrowheads="1"/>
          </p:cNvSpPr>
          <p:nvPr/>
        </p:nvSpPr>
        <p:spPr bwMode="auto">
          <a:xfrm>
            <a:off x="4427538" y="2782888"/>
            <a:ext cx="5619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Reflection</a:t>
            </a:r>
            <a:endParaRPr lang="en-CA" altLang="en-US" sz="2400">
              <a:latin typeface="Times New Roman" panose="02020603050405020304" pitchFamily="18" charset="0"/>
            </a:endParaRPr>
          </a:p>
        </p:txBody>
      </p:sp>
      <p:sp>
        <p:nvSpPr>
          <p:cNvPr id="86073" name="Rectangle 74"/>
          <p:cNvSpPr>
            <a:spLocks noChangeArrowheads="1"/>
          </p:cNvSpPr>
          <p:nvPr/>
        </p:nvSpPr>
        <p:spPr bwMode="auto">
          <a:xfrm>
            <a:off x="7743825" y="2782888"/>
            <a:ext cx="5619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Reflection</a:t>
            </a:r>
            <a:endParaRPr lang="en-CA" altLang="en-US" sz="2400">
              <a:latin typeface="Times New Roman" panose="02020603050405020304" pitchFamily="18" charset="0"/>
            </a:endParaRPr>
          </a:p>
        </p:txBody>
      </p:sp>
      <p:sp>
        <p:nvSpPr>
          <p:cNvPr id="86074" name="Rectangle 75"/>
          <p:cNvSpPr>
            <a:spLocks noChangeArrowheads="1"/>
          </p:cNvSpPr>
          <p:nvPr/>
        </p:nvSpPr>
        <p:spPr bwMode="auto">
          <a:xfrm>
            <a:off x="4708525" y="2047875"/>
            <a:ext cx="1476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Pit</a:t>
            </a:r>
            <a:endParaRPr lang="en-CA" altLang="en-US" sz="2400">
              <a:latin typeface="Times New Roman" panose="02020603050405020304" pitchFamily="18" charset="0"/>
            </a:endParaRPr>
          </a:p>
        </p:txBody>
      </p:sp>
      <p:sp>
        <p:nvSpPr>
          <p:cNvPr id="86075" name="Rectangle 76"/>
          <p:cNvSpPr>
            <a:spLocks noChangeArrowheads="1"/>
          </p:cNvSpPr>
          <p:nvPr/>
        </p:nvSpPr>
        <p:spPr bwMode="auto">
          <a:xfrm>
            <a:off x="6473825" y="2047875"/>
            <a:ext cx="279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Land</a:t>
            </a:r>
            <a:endParaRPr lang="en-CA" altLang="en-US" sz="2400">
              <a:latin typeface="Times New Roman" panose="02020603050405020304" pitchFamily="18" charset="0"/>
            </a:endParaRPr>
          </a:p>
        </p:txBody>
      </p:sp>
      <p:sp>
        <p:nvSpPr>
          <p:cNvPr id="86076" name="Freeform 77"/>
          <p:cNvSpPr>
            <a:spLocks/>
          </p:cNvSpPr>
          <p:nvPr/>
        </p:nvSpPr>
        <p:spPr bwMode="auto">
          <a:xfrm>
            <a:off x="3505200" y="2020888"/>
            <a:ext cx="4546600" cy="214312"/>
          </a:xfrm>
          <a:custGeom>
            <a:avLst/>
            <a:gdLst>
              <a:gd name="T0" fmla="*/ 0 w 340"/>
              <a:gd name="T1" fmla="*/ 2147483647 h 16"/>
              <a:gd name="T2" fmla="*/ 2147483647 w 340"/>
              <a:gd name="T3" fmla="*/ 2147483647 h 16"/>
              <a:gd name="T4" fmla="*/ 2147483647 w 340"/>
              <a:gd name="T5" fmla="*/ 0 h 16"/>
              <a:gd name="T6" fmla="*/ 2147483647 w 340"/>
              <a:gd name="T7" fmla="*/ 0 h 16"/>
              <a:gd name="T8" fmla="*/ 0 60000 65536"/>
              <a:gd name="T9" fmla="*/ 0 60000 65536"/>
              <a:gd name="T10" fmla="*/ 0 60000 65536"/>
              <a:gd name="T11" fmla="*/ 0 60000 65536"/>
              <a:gd name="T12" fmla="*/ 0 w 340"/>
              <a:gd name="T13" fmla="*/ 0 h 16"/>
              <a:gd name="T14" fmla="*/ 340 w 340"/>
              <a:gd name="T15" fmla="*/ 16 h 16"/>
            </a:gdLst>
            <a:ahLst/>
            <a:cxnLst>
              <a:cxn ang="T8">
                <a:pos x="T0" y="T1"/>
              </a:cxn>
              <a:cxn ang="T9">
                <a:pos x="T2" y="T3"/>
              </a:cxn>
              <a:cxn ang="T10">
                <a:pos x="T4" y="T5"/>
              </a:cxn>
              <a:cxn ang="T11">
                <a:pos x="T6" y="T7"/>
              </a:cxn>
            </a:cxnLst>
            <a:rect l="T12" t="T13" r="T14" b="T15"/>
            <a:pathLst>
              <a:path w="340" h="16">
                <a:moveTo>
                  <a:pt x="0" y="16"/>
                </a:moveTo>
                <a:lnTo>
                  <a:pt x="162" y="16"/>
                </a:lnTo>
                <a:lnTo>
                  <a:pt x="162" y="0"/>
                </a:lnTo>
                <a:lnTo>
                  <a:pt x="340" y="0"/>
                </a:lnTo>
              </a:path>
            </a:pathLst>
          </a:custGeom>
          <a:noFill/>
          <a:ln w="39688">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77" name="Rectangle 78"/>
          <p:cNvSpPr>
            <a:spLocks noChangeArrowheads="1"/>
          </p:cNvSpPr>
          <p:nvPr/>
        </p:nvSpPr>
        <p:spPr bwMode="auto">
          <a:xfrm>
            <a:off x="3532188" y="559117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78" name="Rectangle 79"/>
          <p:cNvSpPr>
            <a:spLocks noChangeArrowheads="1"/>
          </p:cNvSpPr>
          <p:nvPr/>
        </p:nvSpPr>
        <p:spPr bwMode="auto">
          <a:xfrm>
            <a:off x="3959225" y="5591175"/>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79" name="Rectangle 80"/>
          <p:cNvSpPr>
            <a:spLocks noChangeArrowheads="1"/>
          </p:cNvSpPr>
          <p:nvPr/>
        </p:nvSpPr>
        <p:spPr bwMode="auto">
          <a:xfrm>
            <a:off x="4173538" y="559117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80" name="Rectangle 81"/>
          <p:cNvSpPr>
            <a:spLocks noChangeArrowheads="1"/>
          </p:cNvSpPr>
          <p:nvPr/>
        </p:nvSpPr>
        <p:spPr bwMode="auto">
          <a:xfrm>
            <a:off x="4400550" y="5591175"/>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1</a:t>
            </a:r>
            <a:endParaRPr lang="en-CA" altLang="en-US" sz="2400">
              <a:latin typeface="Times New Roman" panose="02020603050405020304" pitchFamily="18" charset="0"/>
            </a:endParaRPr>
          </a:p>
        </p:txBody>
      </p:sp>
      <p:sp>
        <p:nvSpPr>
          <p:cNvPr id="86081" name="Rectangle 82"/>
          <p:cNvSpPr>
            <a:spLocks noChangeArrowheads="1"/>
          </p:cNvSpPr>
          <p:nvPr/>
        </p:nvSpPr>
        <p:spPr bwMode="auto">
          <a:xfrm>
            <a:off x="4614863" y="559117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82" name="Rectangle 83"/>
          <p:cNvSpPr>
            <a:spLocks noChangeArrowheads="1"/>
          </p:cNvSpPr>
          <p:nvPr/>
        </p:nvSpPr>
        <p:spPr bwMode="auto">
          <a:xfrm>
            <a:off x="4829175" y="5591175"/>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83" name="Rectangle 84"/>
          <p:cNvSpPr>
            <a:spLocks noChangeArrowheads="1"/>
          </p:cNvSpPr>
          <p:nvPr/>
        </p:nvSpPr>
        <p:spPr bwMode="auto">
          <a:xfrm>
            <a:off x="5043488" y="559117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84" name="Rectangle 85"/>
          <p:cNvSpPr>
            <a:spLocks noChangeArrowheads="1"/>
          </p:cNvSpPr>
          <p:nvPr/>
        </p:nvSpPr>
        <p:spPr bwMode="auto">
          <a:xfrm>
            <a:off x="5256213" y="559117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85" name="Rectangle 86"/>
          <p:cNvSpPr>
            <a:spLocks noChangeArrowheads="1"/>
          </p:cNvSpPr>
          <p:nvPr/>
        </p:nvSpPr>
        <p:spPr bwMode="auto">
          <a:xfrm>
            <a:off x="5484813" y="559117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1</a:t>
            </a:r>
            <a:endParaRPr lang="en-CA" altLang="en-US" sz="2400">
              <a:latin typeface="Times New Roman" panose="02020603050405020304" pitchFamily="18" charset="0"/>
            </a:endParaRPr>
          </a:p>
        </p:txBody>
      </p:sp>
      <p:sp>
        <p:nvSpPr>
          <p:cNvPr id="86086" name="Rectangle 87"/>
          <p:cNvSpPr>
            <a:spLocks noChangeArrowheads="1"/>
          </p:cNvSpPr>
          <p:nvPr/>
        </p:nvSpPr>
        <p:spPr bwMode="auto">
          <a:xfrm>
            <a:off x="5697538" y="559117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87" name="Rectangle 88"/>
          <p:cNvSpPr>
            <a:spLocks noChangeArrowheads="1"/>
          </p:cNvSpPr>
          <p:nvPr/>
        </p:nvSpPr>
        <p:spPr bwMode="auto">
          <a:xfrm>
            <a:off x="5911850" y="5591175"/>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88" name="Rectangle 89"/>
          <p:cNvSpPr>
            <a:spLocks noChangeArrowheads="1"/>
          </p:cNvSpPr>
          <p:nvPr/>
        </p:nvSpPr>
        <p:spPr bwMode="auto">
          <a:xfrm>
            <a:off x="6126163" y="559117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89" name="Rectangle 90"/>
          <p:cNvSpPr>
            <a:spLocks noChangeArrowheads="1"/>
          </p:cNvSpPr>
          <p:nvPr/>
        </p:nvSpPr>
        <p:spPr bwMode="auto">
          <a:xfrm>
            <a:off x="6340475" y="5591175"/>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1</a:t>
            </a:r>
            <a:endParaRPr lang="en-CA" altLang="en-US" sz="2400">
              <a:latin typeface="Times New Roman" panose="02020603050405020304" pitchFamily="18" charset="0"/>
            </a:endParaRPr>
          </a:p>
        </p:txBody>
      </p:sp>
      <p:sp>
        <p:nvSpPr>
          <p:cNvPr id="86090" name="Rectangle 91"/>
          <p:cNvSpPr>
            <a:spLocks noChangeArrowheads="1"/>
          </p:cNvSpPr>
          <p:nvPr/>
        </p:nvSpPr>
        <p:spPr bwMode="auto">
          <a:xfrm>
            <a:off x="6567488" y="559117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91" name="Rectangle 92"/>
          <p:cNvSpPr>
            <a:spLocks noChangeArrowheads="1"/>
          </p:cNvSpPr>
          <p:nvPr/>
        </p:nvSpPr>
        <p:spPr bwMode="auto">
          <a:xfrm>
            <a:off x="6781800" y="5591175"/>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92" name="Rectangle 93"/>
          <p:cNvSpPr>
            <a:spLocks noChangeArrowheads="1"/>
          </p:cNvSpPr>
          <p:nvPr/>
        </p:nvSpPr>
        <p:spPr bwMode="auto">
          <a:xfrm>
            <a:off x="6996113" y="559117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1</a:t>
            </a:r>
            <a:endParaRPr lang="en-CA" altLang="en-US" sz="2400">
              <a:latin typeface="Times New Roman" panose="02020603050405020304" pitchFamily="18" charset="0"/>
            </a:endParaRPr>
          </a:p>
        </p:txBody>
      </p:sp>
      <p:sp>
        <p:nvSpPr>
          <p:cNvPr id="86093" name="Rectangle 94"/>
          <p:cNvSpPr>
            <a:spLocks noChangeArrowheads="1"/>
          </p:cNvSpPr>
          <p:nvPr/>
        </p:nvSpPr>
        <p:spPr bwMode="auto">
          <a:xfrm>
            <a:off x="7208838" y="559117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94" name="Rectangle 95"/>
          <p:cNvSpPr>
            <a:spLocks noChangeArrowheads="1"/>
          </p:cNvSpPr>
          <p:nvPr/>
        </p:nvSpPr>
        <p:spPr bwMode="auto">
          <a:xfrm>
            <a:off x="7423150" y="5591175"/>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95" name="Rectangle 96"/>
          <p:cNvSpPr>
            <a:spLocks noChangeArrowheads="1"/>
          </p:cNvSpPr>
          <p:nvPr/>
        </p:nvSpPr>
        <p:spPr bwMode="auto">
          <a:xfrm>
            <a:off x="7650163" y="559117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1</a:t>
            </a:r>
            <a:endParaRPr lang="en-CA" altLang="en-US" sz="2400">
              <a:latin typeface="Times New Roman" panose="02020603050405020304" pitchFamily="18" charset="0"/>
            </a:endParaRPr>
          </a:p>
        </p:txBody>
      </p:sp>
      <p:sp>
        <p:nvSpPr>
          <p:cNvPr id="86096" name="Rectangle 97"/>
          <p:cNvSpPr>
            <a:spLocks noChangeArrowheads="1"/>
          </p:cNvSpPr>
          <p:nvPr/>
        </p:nvSpPr>
        <p:spPr bwMode="auto">
          <a:xfrm>
            <a:off x="7864475" y="5591175"/>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0</a:t>
            </a:r>
            <a:endParaRPr lang="en-CA" altLang="en-US" sz="2400">
              <a:latin typeface="Times New Roman" panose="02020603050405020304" pitchFamily="18" charset="0"/>
            </a:endParaRPr>
          </a:p>
        </p:txBody>
      </p:sp>
      <p:sp>
        <p:nvSpPr>
          <p:cNvPr id="86097" name="Freeform 98"/>
          <p:cNvSpPr>
            <a:spLocks/>
          </p:cNvSpPr>
          <p:nvPr/>
        </p:nvSpPr>
        <p:spPr bwMode="auto">
          <a:xfrm>
            <a:off x="3438525" y="5283200"/>
            <a:ext cx="4546600" cy="228600"/>
          </a:xfrm>
          <a:custGeom>
            <a:avLst/>
            <a:gdLst>
              <a:gd name="T0" fmla="*/ 2147483647 w 340"/>
              <a:gd name="T1" fmla="*/ 2147483647 h 17"/>
              <a:gd name="T2" fmla="*/ 2147483647 w 340"/>
              <a:gd name="T3" fmla="*/ 2147483647 h 17"/>
              <a:gd name="T4" fmla="*/ 2147483647 w 340"/>
              <a:gd name="T5" fmla="*/ 0 h 17"/>
              <a:gd name="T6" fmla="*/ 2147483647 w 340"/>
              <a:gd name="T7" fmla="*/ 0 h 17"/>
              <a:gd name="T8" fmla="*/ 2147483647 w 340"/>
              <a:gd name="T9" fmla="*/ 2147483647 h 17"/>
              <a:gd name="T10" fmla="*/ 2147483647 w 340"/>
              <a:gd name="T11" fmla="*/ 2147483647 h 17"/>
              <a:gd name="T12" fmla="*/ 2147483647 w 340"/>
              <a:gd name="T13" fmla="*/ 0 h 17"/>
              <a:gd name="T14" fmla="*/ 2147483647 w 340"/>
              <a:gd name="T15" fmla="*/ 0 h 17"/>
              <a:gd name="T16" fmla="*/ 2147483647 w 340"/>
              <a:gd name="T17" fmla="*/ 2147483647 h 17"/>
              <a:gd name="T18" fmla="*/ 2147483647 w 340"/>
              <a:gd name="T19" fmla="*/ 2147483647 h 17"/>
              <a:gd name="T20" fmla="*/ 2147483647 w 340"/>
              <a:gd name="T21" fmla="*/ 0 h 17"/>
              <a:gd name="T22" fmla="*/ 2147483647 w 340"/>
              <a:gd name="T23" fmla="*/ 0 h 17"/>
              <a:gd name="T24" fmla="*/ 2147483647 w 340"/>
              <a:gd name="T25" fmla="*/ 2147483647 h 17"/>
              <a:gd name="T26" fmla="*/ 0 w 340"/>
              <a:gd name="T27" fmla="*/ 2147483647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
              <a:gd name="T43" fmla="*/ 0 h 17"/>
              <a:gd name="T44" fmla="*/ 340 w 340"/>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 h="17">
                <a:moveTo>
                  <a:pt x="340" y="17"/>
                </a:moveTo>
                <a:lnTo>
                  <a:pt x="315" y="17"/>
                </a:lnTo>
                <a:lnTo>
                  <a:pt x="315" y="0"/>
                </a:lnTo>
                <a:lnTo>
                  <a:pt x="267" y="0"/>
                </a:lnTo>
                <a:lnTo>
                  <a:pt x="267" y="17"/>
                </a:lnTo>
                <a:lnTo>
                  <a:pt x="218" y="17"/>
                </a:lnTo>
                <a:lnTo>
                  <a:pt x="218" y="0"/>
                </a:lnTo>
                <a:lnTo>
                  <a:pt x="153" y="0"/>
                </a:lnTo>
                <a:lnTo>
                  <a:pt x="153" y="17"/>
                </a:lnTo>
                <a:lnTo>
                  <a:pt x="72" y="17"/>
                </a:lnTo>
                <a:lnTo>
                  <a:pt x="72" y="0"/>
                </a:lnTo>
                <a:lnTo>
                  <a:pt x="24" y="0"/>
                </a:lnTo>
                <a:lnTo>
                  <a:pt x="24" y="17"/>
                </a:lnTo>
                <a:lnTo>
                  <a:pt x="0" y="17"/>
                </a:lnTo>
              </a:path>
            </a:pathLst>
          </a:custGeom>
          <a:noFill/>
          <a:ln w="1270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98" name="Rectangle 99"/>
          <p:cNvSpPr>
            <a:spLocks noChangeArrowheads="1"/>
          </p:cNvSpPr>
          <p:nvPr/>
        </p:nvSpPr>
        <p:spPr bwMode="auto">
          <a:xfrm>
            <a:off x="4949825" y="5922963"/>
            <a:ext cx="17335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Sans L"/>
              </a:rPr>
              <a:t>(c) Stored binar</a:t>
            </a:r>
            <a:r>
              <a:rPr lang="en-US" altLang="zh-CN" sz="1000">
                <a:solidFill>
                  <a:srgbClr val="000000"/>
                </a:solidFill>
                <a:latin typeface="Nimbus Sans L"/>
                <a:ea typeface="SimSun" panose="02010600030101010101" pitchFamily="2" charset="-122"/>
              </a:rPr>
              <a:t>y pattern</a:t>
            </a:r>
            <a:endParaRPr lang="en-CA" altLang="en-US" sz="2400">
              <a:latin typeface="Times New Roman" panose="02020603050405020304" pitchFamily="18" charset="0"/>
            </a:endParaRPr>
          </a:p>
        </p:txBody>
      </p:sp>
      <p:sp>
        <p:nvSpPr>
          <p:cNvPr id="86099" name="Rectangle 100"/>
          <p:cNvSpPr>
            <a:spLocks noChangeArrowheads="1"/>
          </p:cNvSpPr>
          <p:nvPr/>
        </p:nvSpPr>
        <p:spPr bwMode="auto">
          <a:xfrm>
            <a:off x="4895850" y="6461125"/>
            <a:ext cx="1581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Figure 5.32.  Optical disk.</a:t>
            </a:r>
            <a:endParaRPr lang="en-CA" altLang="en-US" sz="2400">
              <a:latin typeface="Times New Roman" panose="02020603050405020304" pitchFamily="18" charset="0"/>
            </a:endParaRPr>
          </a:p>
        </p:txBody>
      </p:sp>
      <p:sp>
        <p:nvSpPr>
          <p:cNvPr id="86100" name="Rectangle 109"/>
          <p:cNvSpPr>
            <a:spLocks noChangeArrowheads="1"/>
          </p:cNvSpPr>
          <p:nvPr/>
        </p:nvSpPr>
        <p:spPr bwMode="auto">
          <a:xfrm>
            <a:off x="3744913" y="559117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1</a:t>
            </a:r>
            <a:endParaRPr lang="en-CA" altLang="en-US" sz="2400">
              <a:latin typeface="Times New Roman" panose="02020603050405020304" pitchFamily="18" charset="0"/>
            </a:endParaRPr>
          </a:p>
        </p:txBody>
      </p:sp>
      <p:sp>
        <p:nvSpPr>
          <p:cNvPr id="86101" name="Rectangle 110"/>
          <p:cNvSpPr>
            <a:spLocks noChangeArrowheads="1"/>
          </p:cNvSpPr>
          <p:nvPr/>
        </p:nvSpPr>
        <p:spPr bwMode="auto">
          <a:xfrm>
            <a:off x="4940300" y="4684713"/>
            <a:ext cx="1616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000">
                <a:solidFill>
                  <a:srgbClr val="000000"/>
                </a:solidFill>
                <a:latin typeface="Nimbus Sans L"/>
                <a:ea typeface="SimSun" panose="02010600030101010101" pitchFamily="2" charset="-122"/>
              </a:rPr>
              <a:t>(b) Transition from pit to land</a:t>
            </a:r>
            <a:endParaRPr lang="en-CA" altLang="en-US" sz="2400">
              <a:latin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fontAlgn="auto" hangingPunct="1">
              <a:spcAft>
                <a:spcPts val="0"/>
              </a:spcAft>
              <a:defRPr/>
            </a:pPr>
            <a:r>
              <a:rPr lang="en-US" altLang="zh-CN">
                <a:solidFill>
                  <a:schemeClr val="accent1">
                    <a:satMod val="150000"/>
                  </a:schemeClr>
                </a:solidFill>
                <a:ea typeface="SimSun" pitchFamily="2" charset="-122"/>
              </a:rPr>
              <a:t>Optical Disks</a:t>
            </a:r>
          </a:p>
        </p:txBody>
      </p:sp>
      <p:sp>
        <p:nvSpPr>
          <p:cNvPr id="87043" name="Rectangle 3"/>
          <p:cNvSpPr>
            <a:spLocks noGrp="1" noChangeArrowheads="1"/>
          </p:cNvSpPr>
          <p:nvPr>
            <p:ph type="body" idx="1"/>
          </p:nvPr>
        </p:nvSpPr>
        <p:spPr/>
        <p:txBody>
          <a:bodyPr/>
          <a:lstStyle/>
          <a:p>
            <a:pPr eaLnBrk="1" hangingPunct="1"/>
            <a:r>
              <a:rPr lang="en-US" altLang="zh-CN">
                <a:ea typeface="SimSun" panose="02010600030101010101" pitchFamily="2" charset="-122"/>
              </a:rPr>
              <a:t>CD-ROM</a:t>
            </a:r>
          </a:p>
          <a:p>
            <a:pPr eaLnBrk="1" hangingPunct="1"/>
            <a:r>
              <a:rPr lang="en-US" altLang="zh-CN">
                <a:ea typeface="SimSun" panose="02010600030101010101" pitchFamily="2" charset="-122"/>
              </a:rPr>
              <a:t>CD-Recordable (CD-R)</a:t>
            </a:r>
          </a:p>
          <a:p>
            <a:pPr eaLnBrk="1" hangingPunct="1"/>
            <a:r>
              <a:rPr lang="en-US" altLang="zh-CN">
                <a:ea typeface="SimSun" panose="02010600030101010101" pitchFamily="2" charset="-122"/>
              </a:rPr>
              <a:t>CD-ReWritable (CD-RW)</a:t>
            </a:r>
          </a:p>
          <a:p>
            <a:pPr eaLnBrk="1" hangingPunct="1"/>
            <a:r>
              <a:rPr lang="en-US" altLang="zh-CN">
                <a:ea typeface="SimSun" panose="02010600030101010101" pitchFamily="2" charset="-122"/>
              </a:rPr>
              <a:t>DVD</a:t>
            </a:r>
          </a:p>
          <a:p>
            <a:pPr eaLnBrk="1" hangingPunct="1"/>
            <a:r>
              <a:rPr lang="en-US" altLang="zh-CN">
                <a:ea typeface="SimSun" panose="02010600030101010101" pitchFamily="2" charset="-122"/>
              </a:rPr>
              <a:t>DVD-RAM</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fontAlgn="auto" hangingPunct="1">
              <a:spcAft>
                <a:spcPts val="0"/>
              </a:spcAft>
              <a:defRPr/>
            </a:pPr>
            <a:r>
              <a:rPr lang="en-US" altLang="zh-CN">
                <a:solidFill>
                  <a:schemeClr val="accent1">
                    <a:satMod val="150000"/>
                  </a:schemeClr>
                </a:solidFill>
                <a:ea typeface="SimSun" pitchFamily="2" charset="-122"/>
              </a:rPr>
              <a:t>Magnetic Tape Systems</a:t>
            </a:r>
          </a:p>
        </p:txBody>
      </p:sp>
      <p:sp>
        <p:nvSpPr>
          <p:cNvPr id="88067" name="Rectangle 4"/>
          <p:cNvSpPr>
            <a:spLocks noChangeArrowheads="1"/>
          </p:cNvSpPr>
          <p:nvPr/>
        </p:nvSpPr>
        <p:spPr bwMode="auto">
          <a:xfrm>
            <a:off x="2433638" y="4614863"/>
            <a:ext cx="4208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Figure 5.33</a:t>
            </a:r>
            <a:r>
              <a:rPr lang="en-US" altLang="zh-CN" sz="1600">
                <a:solidFill>
                  <a:srgbClr val="000000"/>
                </a:solidFill>
                <a:latin typeface="Nimbus Roman No9 L"/>
                <a:ea typeface="SimSun" panose="02010600030101010101" pitchFamily="2" charset="-122"/>
              </a:rPr>
              <a:t>. </a:t>
            </a:r>
            <a:r>
              <a:rPr lang="en-CA" altLang="en-US" sz="1600">
                <a:solidFill>
                  <a:srgbClr val="000000"/>
                </a:solidFill>
                <a:latin typeface="Nimbus Roman No9 L"/>
              </a:rPr>
              <a:t>Organization of data on magnetic tape.</a:t>
            </a:r>
            <a:endParaRPr lang="en-CA" altLang="en-US" sz="2400">
              <a:latin typeface="Times New Roman" panose="02020603050405020304" pitchFamily="18" charset="0"/>
            </a:endParaRPr>
          </a:p>
          <a:p>
            <a:pPr eaLnBrk="1" hangingPunct="1"/>
            <a:endParaRPr lang="en-CA" altLang="en-US" sz="2400">
              <a:latin typeface="Times New Roman" panose="02020603050405020304" pitchFamily="18" charset="0"/>
            </a:endParaRPr>
          </a:p>
        </p:txBody>
      </p:sp>
      <p:sp>
        <p:nvSpPr>
          <p:cNvPr id="88068" name="Rectangle 5"/>
          <p:cNvSpPr>
            <a:spLocks noChangeArrowheads="1"/>
          </p:cNvSpPr>
          <p:nvPr/>
        </p:nvSpPr>
        <p:spPr bwMode="auto">
          <a:xfrm>
            <a:off x="7675563" y="2165350"/>
            <a:ext cx="295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File</a:t>
            </a:r>
            <a:endParaRPr lang="en-CA" altLang="en-US" sz="2400">
              <a:latin typeface="Times New Roman" panose="02020603050405020304" pitchFamily="18" charset="0"/>
            </a:endParaRPr>
          </a:p>
        </p:txBody>
      </p:sp>
      <p:sp>
        <p:nvSpPr>
          <p:cNvPr id="88069" name="Rectangle 6"/>
          <p:cNvSpPr>
            <a:spLocks noChangeArrowheads="1"/>
          </p:cNvSpPr>
          <p:nvPr/>
        </p:nvSpPr>
        <p:spPr bwMode="auto">
          <a:xfrm>
            <a:off x="1800225" y="1958975"/>
            <a:ext cx="295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File</a:t>
            </a:r>
            <a:endParaRPr lang="en-CA" altLang="en-US" sz="2400">
              <a:latin typeface="Times New Roman" panose="02020603050405020304" pitchFamily="18" charset="0"/>
            </a:endParaRPr>
          </a:p>
        </p:txBody>
      </p:sp>
      <p:sp>
        <p:nvSpPr>
          <p:cNvPr id="88070" name="Rectangle 7"/>
          <p:cNvSpPr>
            <a:spLocks noChangeArrowheads="1"/>
          </p:cNvSpPr>
          <p:nvPr/>
        </p:nvSpPr>
        <p:spPr bwMode="auto">
          <a:xfrm>
            <a:off x="7675563" y="2352675"/>
            <a:ext cx="3905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mark</a:t>
            </a:r>
            <a:endParaRPr lang="en-CA" altLang="en-US" sz="2400">
              <a:latin typeface="Times New Roman" panose="02020603050405020304" pitchFamily="18" charset="0"/>
            </a:endParaRPr>
          </a:p>
        </p:txBody>
      </p:sp>
      <p:sp>
        <p:nvSpPr>
          <p:cNvPr id="88071" name="Rectangle 8"/>
          <p:cNvSpPr>
            <a:spLocks noChangeArrowheads="1"/>
          </p:cNvSpPr>
          <p:nvPr/>
        </p:nvSpPr>
        <p:spPr bwMode="auto">
          <a:xfrm>
            <a:off x="1800225" y="2144713"/>
            <a:ext cx="3905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mark</a:t>
            </a:r>
            <a:endParaRPr lang="en-CA" altLang="en-US" sz="2400">
              <a:latin typeface="Times New Roman" panose="02020603050405020304" pitchFamily="18" charset="0"/>
            </a:endParaRPr>
          </a:p>
        </p:txBody>
      </p:sp>
      <p:sp>
        <p:nvSpPr>
          <p:cNvPr id="88072" name="Freeform 9"/>
          <p:cNvSpPr>
            <a:spLocks/>
          </p:cNvSpPr>
          <p:nvPr/>
        </p:nvSpPr>
        <p:spPr bwMode="auto">
          <a:xfrm>
            <a:off x="2609850" y="2187575"/>
            <a:ext cx="125413" cy="41275"/>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073" name="Freeform 10"/>
          <p:cNvSpPr>
            <a:spLocks/>
          </p:cNvSpPr>
          <p:nvPr/>
        </p:nvSpPr>
        <p:spPr bwMode="auto">
          <a:xfrm>
            <a:off x="2609850" y="2187575"/>
            <a:ext cx="125413" cy="41275"/>
          </a:xfrm>
          <a:custGeom>
            <a:avLst/>
            <a:gdLst>
              <a:gd name="T0" fmla="*/ 2147483647 w 79"/>
              <a:gd name="T1" fmla="*/ 0 h 26"/>
              <a:gd name="T2" fmla="*/ 0 w 79"/>
              <a:gd name="T3" fmla="*/ 2147483647 h 26"/>
              <a:gd name="T4" fmla="*/ 2147483647 w 79"/>
              <a:gd name="T5" fmla="*/ 2147483647 h 26"/>
              <a:gd name="T6" fmla="*/ 2147483647 w 79"/>
              <a:gd name="T7" fmla="*/ 2147483647 h 26"/>
              <a:gd name="T8" fmla="*/ 2147483647 w 79"/>
              <a:gd name="T9" fmla="*/ 0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79" y="0"/>
                </a:moveTo>
                <a:lnTo>
                  <a:pt x="0" y="13"/>
                </a:lnTo>
                <a:lnTo>
                  <a:pt x="79" y="26"/>
                </a:lnTo>
                <a:lnTo>
                  <a:pt x="79" y="13"/>
                </a:lnTo>
                <a:lnTo>
                  <a:pt x="79"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074" name="Freeform 11"/>
          <p:cNvSpPr>
            <a:spLocks/>
          </p:cNvSpPr>
          <p:nvPr/>
        </p:nvSpPr>
        <p:spPr bwMode="auto">
          <a:xfrm>
            <a:off x="7123113" y="2187575"/>
            <a:ext cx="123825" cy="4127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075" name="Freeform 12"/>
          <p:cNvSpPr>
            <a:spLocks/>
          </p:cNvSpPr>
          <p:nvPr/>
        </p:nvSpPr>
        <p:spPr bwMode="auto">
          <a:xfrm>
            <a:off x="7123113" y="2187575"/>
            <a:ext cx="123825" cy="41275"/>
          </a:xfrm>
          <a:custGeom>
            <a:avLst/>
            <a:gdLst>
              <a:gd name="T0" fmla="*/ 0 w 78"/>
              <a:gd name="T1" fmla="*/ 2147483647 h 26"/>
              <a:gd name="T2" fmla="*/ 2147483647 w 78"/>
              <a:gd name="T3" fmla="*/ 2147483647 h 26"/>
              <a:gd name="T4" fmla="*/ 0 w 78"/>
              <a:gd name="T5" fmla="*/ 0 h 26"/>
              <a:gd name="T6" fmla="*/ 0 w 78"/>
              <a:gd name="T7" fmla="*/ 2147483647 h 26"/>
              <a:gd name="T8" fmla="*/ 0 w 78"/>
              <a:gd name="T9" fmla="*/ 2147483647 h 26"/>
              <a:gd name="T10" fmla="*/ 0 60000 65536"/>
              <a:gd name="T11" fmla="*/ 0 60000 65536"/>
              <a:gd name="T12" fmla="*/ 0 60000 65536"/>
              <a:gd name="T13" fmla="*/ 0 60000 65536"/>
              <a:gd name="T14" fmla="*/ 0 60000 65536"/>
              <a:gd name="T15" fmla="*/ 0 w 78"/>
              <a:gd name="T16" fmla="*/ 0 h 26"/>
              <a:gd name="T17" fmla="*/ 78 w 78"/>
              <a:gd name="T18" fmla="*/ 26 h 26"/>
            </a:gdLst>
            <a:ahLst/>
            <a:cxnLst>
              <a:cxn ang="T10">
                <a:pos x="T0" y="T1"/>
              </a:cxn>
              <a:cxn ang="T11">
                <a:pos x="T2" y="T3"/>
              </a:cxn>
              <a:cxn ang="T12">
                <a:pos x="T4" y="T5"/>
              </a:cxn>
              <a:cxn ang="T13">
                <a:pos x="T6" y="T7"/>
              </a:cxn>
              <a:cxn ang="T14">
                <a:pos x="T8" y="T9"/>
              </a:cxn>
            </a:cxnLst>
            <a:rect l="T15" t="T16" r="T17" b="T18"/>
            <a:pathLst>
              <a:path w="78" h="26">
                <a:moveTo>
                  <a:pt x="0" y="26"/>
                </a:moveTo>
                <a:lnTo>
                  <a:pt x="78" y="13"/>
                </a:lnTo>
                <a:lnTo>
                  <a:pt x="0" y="0"/>
                </a:lnTo>
                <a:lnTo>
                  <a:pt x="0" y="13"/>
                </a:lnTo>
                <a:lnTo>
                  <a:pt x="0" y="26"/>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076" name="Line 13"/>
          <p:cNvSpPr>
            <a:spLocks noChangeShapeType="1"/>
          </p:cNvSpPr>
          <p:nvPr/>
        </p:nvSpPr>
        <p:spPr bwMode="auto">
          <a:xfrm flipH="1">
            <a:off x="2735263" y="2208213"/>
            <a:ext cx="44164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7" name="Line 14"/>
          <p:cNvSpPr>
            <a:spLocks noChangeShapeType="1"/>
          </p:cNvSpPr>
          <p:nvPr/>
        </p:nvSpPr>
        <p:spPr bwMode="auto">
          <a:xfrm flipV="1">
            <a:off x="7261225" y="2084388"/>
            <a:ext cx="1588" cy="24765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8" name="Line 15"/>
          <p:cNvSpPr>
            <a:spLocks noChangeShapeType="1"/>
          </p:cNvSpPr>
          <p:nvPr/>
        </p:nvSpPr>
        <p:spPr bwMode="auto">
          <a:xfrm flipV="1">
            <a:off x="2589213" y="2084388"/>
            <a:ext cx="1587" cy="24765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9" name="Rectangle 16"/>
          <p:cNvSpPr>
            <a:spLocks noChangeArrowheads="1"/>
          </p:cNvSpPr>
          <p:nvPr/>
        </p:nvSpPr>
        <p:spPr bwMode="auto">
          <a:xfrm>
            <a:off x="4768850" y="1938338"/>
            <a:ext cx="295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File</a:t>
            </a:r>
            <a:endParaRPr lang="en-CA" altLang="en-US" sz="2400">
              <a:latin typeface="Times New Roman" panose="02020603050405020304" pitchFamily="18" charset="0"/>
            </a:endParaRPr>
          </a:p>
        </p:txBody>
      </p:sp>
      <p:sp>
        <p:nvSpPr>
          <p:cNvPr id="88080" name="Rectangle 17"/>
          <p:cNvSpPr>
            <a:spLocks noChangeArrowheads="1"/>
          </p:cNvSpPr>
          <p:nvPr/>
        </p:nvSpPr>
        <p:spPr bwMode="auto">
          <a:xfrm>
            <a:off x="7716838" y="2768600"/>
            <a:ext cx="444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7 or 9</a:t>
            </a:r>
            <a:endParaRPr lang="en-CA" altLang="en-US" sz="2400">
              <a:latin typeface="Times New Roman" panose="02020603050405020304" pitchFamily="18" charset="0"/>
            </a:endParaRPr>
          </a:p>
        </p:txBody>
      </p:sp>
      <p:sp>
        <p:nvSpPr>
          <p:cNvPr id="88081" name="Rectangle 18"/>
          <p:cNvSpPr>
            <a:spLocks noChangeArrowheads="1"/>
          </p:cNvSpPr>
          <p:nvPr/>
        </p:nvSpPr>
        <p:spPr bwMode="auto">
          <a:xfrm>
            <a:off x="4064000" y="3722688"/>
            <a:ext cx="274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gap</a:t>
            </a:r>
            <a:endParaRPr lang="en-CA" altLang="en-US" sz="2400">
              <a:latin typeface="Times New Roman" panose="02020603050405020304" pitchFamily="18" charset="0"/>
            </a:endParaRPr>
          </a:p>
        </p:txBody>
      </p:sp>
      <p:sp>
        <p:nvSpPr>
          <p:cNvPr id="88082" name="Rectangle 19"/>
          <p:cNvSpPr>
            <a:spLocks noChangeArrowheads="1"/>
          </p:cNvSpPr>
          <p:nvPr/>
        </p:nvSpPr>
        <p:spPr bwMode="auto">
          <a:xfrm>
            <a:off x="6243638" y="3722688"/>
            <a:ext cx="274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gap</a:t>
            </a:r>
            <a:endParaRPr lang="en-CA" altLang="en-US" sz="2400">
              <a:latin typeface="Times New Roman" panose="02020603050405020304" pitchFamily="18" charset="0"/>
            </a:endParaRPr>
          </a:p>
        </p:txBody>
      </p:sp>
      <p:sp>
        <p:nvSpPr>
          <p:cNvPr id="88083" name="Freeform 20"/>
          <p:cNvSpPr>
            <a:spLocks/>
          </p:cNvSpPr>
          <p:nvPr/>
        </p:nvSpPr>
        <p:spPr bwMode="auto">
          <a:xfrm>
            <a:off x="1363663" y="2519363"/>
            <a:ext cx="42862" cy="123825"/>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084" name="Freeform 21"/>
          <p:cNvSpPr>
            <a:spLocks/>
          </p:cNvSpPr>
          <p:nvPr/>
        </p:nvSpPr>
        <p:spPr bwMode="auto">
          <a:xfrm>
            <a:off x="1363663" y="2519363"/>
            <a:ext cx="42862" cy="123825"/>
          </a:xfrm>
          <a:custGeom>
            <a:avLst/>
            <a:gdLst>
              <a:gd name="T0" fmla="*/ 0 w 27"/>
              <a:gd name="T1" fmla="*/ 0 h 78"/>
              <a:gd name="T2" fmla="*/ 2147483647 w 27"/>
              <a:gd name="T3" fmla="*/ 2147483647 h 78"/>
              <a:gd name="T4" fmla="*/ 2147483647 w 27"/>
              <a:gd name="T5" fmla="*/ 0 h 78"/>
              <a:gd name="T6" fmla="*/ 2147483647 w 27"/>
              <a:gd name="T7" fmla="*/ 0 h 78"/>
              <a:gd name="T8" fmla="*/ 0 w 27"/>
              <a:gd name="T9" fmla="*/ 0 h 78"/>
              <a:gd name="T10" fmla="*/ 0 60000 65536"/>
              <a:gd name="T11" fmla="*/ 0 60000 65536"/>
              <a:gd name="T12" fmla="*/ 0 60000 65536"/>
              <a:gd name="T13" fmla="*/ 0 60000 65536"/>
              <a:gd name="T14" fmla="*/ 0 60000 65536"/>
              <a:gd name="T15" fmla="*/ 0 w 27"/>
              <a:gd name="T16" fmla="*/ 0 h 78"/>
              <a:gd name="T17" fmla="*/ 27 w 27"/>
              <a:gd name="T18" fmla="*/ 78 h 78"/>
            </a:gdLst>
            <a:ahLst/>
            <a:cxnLst>
              <a:cxn ang="T10">
                <a:pos x="T0" y="T1"/>
              </a:cxn>
              <a:cxn ang="T11">
                <a:pos x="T2" y="T3"/>
              </a:cxn>
              <a:cxn ang="T12">
                <a:pos x="T4" y="T5"/>
              </a:cxn>
              <a:cxn ang="T13">
                <a:pos x="T6" y="T7"/>
              </a:cxn>
              <a:cxn ang="T14">
                <a:pos x="T8" y="T9"/>
              </a:cxn>
            </a:cxnLst>
            <a:rect l="T15" t="T16" r="T17" b="T18"/>
            <a:pathLst>
              <a:path w="27" h="78">
                <a:moveTo>
                  <a:pt x="0" y="0"/>
                </a:moveTo>
                <a:lnTo>
                  <a:pt x="13" y="78"/>
                </a:lnTo>
                <a:lnTo>
                  <a:pt x="27" y="0"/>
                </a:lnTo>
                <a:lnTo>
                  <a:pt x="13"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085" name="Freeform 22"/>
          <p:cNvSpPr>
            <a:spLocks/>
          </p:cNvSpPr>
          <p:nvPr/>
        </p:nvSpPr>
        <p:spPr bwMode="auto">
          <a:xfrm>
            <a:off x="1384300" y="2208213"/>
            <a:ext cx="312738" cy="311150"/>
          </a:xfrm>
          <a:custGeom>
            <a:avLst/>
            <a:gdLst>
              <a:gd name="T0" fmla="*/ 0 w 15"/>
              <a:gd name="T1" fmla="*/ 2147483647 h 15"/>
              <a:gd name="T2" fmla="*/ 0 w 15"/>
              <a:gd name="T3" fmla="*/ 2147483647 h 15"/>
              <a:gd name="T4" fmla="*/ 0 w 15"/>
              <a:gd name="T5" fmla="*/ 0 h 15"/>
              <a:gd name="T6" fmla="*/ 2147483647 w 15"/>
              <a:gd name="T7" fmla="*/ 0 h 15"/>
              <a:gd name="T8" fmla="*/ 2147483647 w 15"/>
              <a:gd name="T9" fmla="*/ 0 h 15"/>
              <a:gd name="T10" fmla="*/ 0 60000 65536"/>
              <a:gd name="T11" fmla="*/ 0 60000 65536"/>
              <a:gd name="T12" fmla="*/ 0 60000 65536"/>
              <a:gd name="T13" fmla="*/ 0 60000 65536"/>
              <a:gd name="T14" fmla="*/ 0 60000 65536"/>
              <a:gd name="T15" fmla="*/ 0 w 15"/>
              <a:gd name="T16" fmla="*/ 0 h 15"/>
              <a:gd name="T17" fmla="*/ 15 w 15"/>
              <a:gd name="T18" fmla="*/ 15 h 15"/>
            </a:gdLst>
            <a:ahLst/>
            <a:cxnLst>
              <a:cxn ang="T10">
                <a:pos x="T0" y="T1"/>
              </a:cxn>
              <a:cxn ang="T11">
                <a:pos x="T2" y="T3"/>
              </a:cxn>
              <a:cxn ang="T12">
                <a:pos x="T4" y="T5"/>
              </a:cxn>
              <a:cxn ang="T13">
                <a:pos x="T6" y="T7"/>
              </a:cxn>
              <a:cxn ang="T14">
                <a:pos x="T8" y="T9"/>
              </a:cxn>
            </a:cxnLst>
            <a:rect l="T15" t="T16" r="T17" b="T18"/>
            <a:pathLst>
              <a:path w="15" h="15">
                <a:moveTo>
                  <a:pt x="0" y="15"/>
                </a:moveTo>
                <a:lnTo>
                  <a:pt x="0" y="5"/>
                </a:lnTo>
                <a:lnTo>
                  <a:pt x="0" y="0"/>
                </a:lnTo>
                <a:lnTo>
                  <a:pt x="6" y="0"/>
                </a:lnTo>
                <a:lnTo>
                  <a:pt x="15"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086" name="Line 23"/>
          <p:cNvSpPr>
            <a:spLocks noChangeShapeType="1"/>
          </p:cNvSpPr>
          <p:nvPr/>
        </p:nvSpPr>
        <p:spPr bwMode="auto">
          <a:xfrm flipV="1">
            <a:off x="4624388" y="2686050"/>
            <a:ext cx="1587" cy="6016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87" name="Line 24"/>
          <p:cNvSpPr>
            <a:spLocks noChangeShapeType="1"/>
          </p:cNvSpPr>
          <p:nvPr/>
        </p:nvSpPr>
        <p:spPr bwMode="auto">
          <a:xfrm flipV="1">
            <a:off x="3794125" y="2686050"/>
            <a:ext cx="1588" cy="6016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88" name="Freeform 25"/>
          <p:cNvSpPr>
            <a:spLocks/>
          </p:cNvSpPr>
          <p:nvPr/>
        </p:nvSpPr>
        <p:spPr bwMode="auto">
          <a:xfrm>
            <a:off x="3190875" y="2686050"/>
            <a:ext cx="104775" cy="601663"/>
          </a:xfrm>
          <a:custGeom>
            <a:avLst/>
            <a:gdLst>
              <a:gd name="T0" fmla="*/ 0 w 5"/>
              <a:gd name="T1" fmla="*/ 2147483647 h 29"/>
              <a:gd name="T2" fmla="*/ 0 w 5"/>
              <a:gd name="T3" fmla="*/ 2147483647 h 29"/>
              <a:gd name="T4" fmla="*/ 2147483647 w 5"/>
              <a:gd name="T5" fmla="*/ 2147483647 h 29"/>
              <a:gd name="T6" fmla="*/ 0 w 5"/>
              <a:gd name="T7" fmla="*/ 2147483647 h 29"/>
              <a:gd name="T8" fmla="*/ 2147483647 w 5"/>
              <a:gd name="T9" fmla="*/ 0 h 29"/>
              <a:gd name="T10" fmla="*/ 0 60000 65536"/>
              <a:gd name="T11" fmla="*/ 0 60000 65536"/>
              <a:gd name="T12" fmla="*/ 0 60000 65536"/>
              <a:gd name="T13" fmla="*/ 0 60000 65536"/>
              <a:gd name="T14" fmla="*/ 0 60000 65536"/>
              <a:gd name="T15" fmla="*/ 0 w 5"/>
              <a:gd name="T16" fmla="*/ 0 h 29"/>
              <a:gd name="T17" fmla="*/ 5 w 5"/>
              <a:gd name="T18" fmla="*/ 29 h 29"/>
            </a:gdLst>
            <a:ahLst/>
            <a:cxnLst>
              <a:cxn ang="T10">
                <a:pos x="T0" y="T1"/>
              </a:cxn>
              <a:cxn ang="T11">
                <a:pos x="T2" y="T3"/>
              </a:cxn>
              <a:cxn ang="T12">
                <a:pos x="T4" y="T5"/>
              </a:cxn>
              <a:cxn ang="T13">
                <a:pos x="T6" y="T7"/>
              </a:cxn>
              <a:cxn ang="T14">
                <a:pos x="T8" y="T9"/>
              </a:cxn>
            </a:cxnLst>
            <a:rect l="T15" t="T16" r="T17" b="T18"/>
            <a:pathLst>
              <a:path w="5" h="29">
                <a:moveTo>
                  <a:pt x="0" y="29"/>
                </a:moveTo>
                <a:lnTo>
                  <a:pt x="0" y="24"/>
                </a:lnTo>
                <a:lnTo>
                  <a:pt x="2" y="18"/>
                </a:lnTo>
                <a:lnTo>
                  <a:pt x="0" y="12"/>
                </a:lnTo>
                <a:lnTo>
                  <a:pt x="5" y="0"/>
                </a:lnTo>
              </a:path>
            </a:pathLst>
          </a:custGeom>
          <a:noFill/>
          <a:ln w="20638">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089" name="Line 26"/>
          <p:cNvSpPr>
            <a:spLocks noChangeShapeType="1"/>
          </p:cNvSpPr>
          <p:nvPr/>
        </p:nvSpPr>
        <p:spPr bwMode="auto">
          <a:xfrm flipV="1">
            <a:off x="2589213" y="2686050"/>
            <a:ext cx="1587" cy="6016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0" name="Line 27"/>
          <p:cNvSpPr>
            <a:spLocks noChangeShapeType="1"/>
          </p:cNvSpPr>
          <p:nvPr/>
        </p:nvSpPr>
        <p:spPr bwMode="auto">
          <a:xfrm flipV="1">
            <a:off x="1612900" y="2686050"/>
            <a:ext cx="1588" cy="6016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1" name="Line 28"/>
          <p:cNvSpPr>
            <a:spLocks noChangeShapeType="1"/>
          </p:cNvSpPr>
          <p:nvPr/>
        </p:nvSpPr>
        <p:spPr bwMode="auto">
          <a:xfrm flipV="1">
            <a:off x="7261225" y="2686050"/>
            <a:ext cx="1588" cy="6016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2" name="Line 29"/>
          <p:cNvSpPr>
            <a:spLocks noChangeShapeType="1"/>
          </p:cNvSpPr>
          <p:nvPr/>
        </p:nvSpPr>
        <p:spPr bwMode="auto">
          <a:xfrm flipV="1">
            <a:off x="5953125" y="2686050"/>
            <a:ext cx="1588" cy="6016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3" name="Freeform 30"/>
          <p:cNvSpPr>
            <a:spLocks/>
          </p:cNvSpPr>
          <p:nvPr/>
        </p:nvSpPr>
        <p:spPr bwMode="auto">
          <a:xfrm>
            <a:off x="5599113" y="2686050"/>
            <a:ext cx="125412" cy="601663"/>
          </a:xfrm>
          <a:custGeom>
            <a:avLst/>
            <a:gdLst>
              <a:gd name="T0" fmla="*/ 0 w 6"/>
              <a:gd name="T1" fmla="*/ 2147483647 h 29"/>
              <a:gd name="T2" fmla="*/ 0 w 6"/>
              <a:gd name="T3" fmla="*/ 2147483647 h 29"/>
              <a:gd name="T4" fmla="*/ 2147483647 w 6"/>
              <a:gd name="T5" fmla="*/ 2147483647 h 29"/>
              <a:gd name="T6" fmla="*/ 0 w 6"/>
              <a:gd name="T7" fmla="*/ 2147483647 h 29"/>
              <a:gd name="T8" fmla="*/ 2147483647 w 6"/>
              <a:gd name="T9" fmla="*/ 0 h 29"/>
              <a:gd name="T10" fmla="*/ 0 60000 65536"/>
              <a:gd name="T11" fmla="*/ 0 60000 65536"/>
              <a:gd name="T12" fmla="*/ 0 60000 65536"/>
              <a:gd name="T13" fmla="*/ 0 60000 65536"/>
              <a:gd name="T14" fmla="*/ 0 60000 65536"/>
              <a:gd name="T15" fmla="*/ 0 w 6"/>
              <a:gd name="T16" fmla="*/ 0 h 29"/>
              <a:gd name="T17" fmla="*/ 6 w 6"/>
              <a:gd name="T18" fmla="*/ 29 h 29"/>
            </a:gdLst>
            <a:ahLst/>
            <a:cxnLst>
              <a:cxn ang="T10">
                <a:pos x="T0" y="T1"/>
              </a:cxn>
              <a:cxn ang="T11">
                <a:pos x="T2" y="T3"/>
              </a:cxn>
              <a:cxn ang="T12">
                <a:pos x="T4" y="T5"/>
              </a:cxn>
              <a:cxn ang="T13">
                <a:pos x="T6" y="T7"/>
              </a:cxn>
              <a:cxn ang="T14">
                <a:pos x="T8" y="T9"/>
              </a:cxn>
            </a:cxnLst>
            <a:rect l="T15" t="T16" r="T17" b="T18"/>
            <a:pathLst>
              <a:path w="6" h="29">
                <a:moveTo>
                  <a:pt x="0" y="29"/>
                </a:moveTo>
                <a:lnTo>
                  <a:pt x="0" y="24"/>
                </a:lnTo>
                <a:lnTo>
                  <a:pt x="3" y="18"/>
                </a:lnTo>
                <a:lnTo>
                  <a:pt x="0" y="12"/>
                </a:lnTo>
                <a:lnTo>
                  <a:pt x="6" y="0"/>
                </a:lnTo>
              </a:path>
            </a:pathLst>
          </a:custGeom>
          <a:noFill/>
          <a:ln w="20638">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094" name="Freeform 31"/>
          <p:cNvSpPr>
            <a:spLocks/>
          </p:cNvSpPr>
          <p:nvPr/>
        </p:nvSpPr>
        <p:spPr bwMode="auto">
          <a:xfrm>
            <a:off x="5475288" y="2686050"/>
            <a:ext cx="123825" cy="601663"/>
          </a:xfrm>
          <a:custGeom>
            <a:avLst/>
            <a:gdLst>
              <a:gd name="T0" fmla="*/ 0 w 6"/>
              <a:gd name="T1" fmla="*/ 2147483647 h 29"/>
              <a:gd name="T2" fmla="*/ 0 w 6"/>
              <a:gd name="T3" fmla="*/ 2147483647 h 29"/>
              <a:gd name="T4" fmla="*/ 2147483647 w 6"/>
              <a:gd name="T5" fmla="*/ 2147483647 h 29"/>
              <a:gd name="T6" fmla="*/ 0 w 6"/>
              <a:gd name="T7" fmla="*/ 2147483647 h 29"/>
              <a:gd name="T8" fmla="*/ 2147483647 w 6"/>
              <a:gd name="T9" fmla="*/ 0 h 29"/>
              <a:gd name="T10" fmla="*/ 0 60000 65536"/>
              <a:gd name="T11" fmla="*/ 0 60000 65536"/>
              <a:gd name="T12" fmla="*/ 0 60000 65536"/>
              <a:gd name="T13" fmla="*/ 0 60000 65536"/>
              <a:gd name="T14" fmla="*/ 0 60000 65536"/>
              <a:gd name="T15" fmla="*/ 0 w 6"/>
              <a:gd name="T16" fmla="*/ 0 h 29"/>
              <a:gd name="T17" fmla="*/ 6 w 6"/>
              <a:gd name="T18" fmla="*/ 29 h 29"/>
            </a:gdLst>
            <a:ahLst/>
            <a:cxnLst>
              <a:cxn ang="T10">
                <a:pos x="T0" y="T1"/>
              </a:cxn>
              <a:cxn ang="T11">
                <a:pos x="T2" y="T3"/>
              </a:cxn>
              <a:cxn ang="T12">
                <a:pos x="T4" y="T5"/>
              </a:cxn>
              <a:cxn ang="T13">
                <a:pos x="T6" y="T7"/>
              </a:cxn>
              <a:cxn ang="T14">
                <a:pos x="T8" y="T9"/>
              </a:cxn>
            </a:cxnLst>
            <a:rect l="T15" t="T16" r="T17" b="T18"/>
            <a:pathLst>
              <a:path w="6" h="29">
                <a:moveTo>
                  <a:pt x="0" y="29"/>
                </a:moveTo>
                <a:lnTo>
                  <a:pt x="0" y="24"/>
                </a:lnTo>
                <a:lnTo>
                  <a:pt x="3" y="18"/>
                </a:lnTo>
                <a:lnTo>
                  <a:pt x="0" y="12"/>
                </a:lnTo>
                <a:lnTo>
                  <a:pt x="6" y="0"/>
                </a:lnTo>
              </a:path>
            </a:pathLst>
          </a:custGeom>
          <a:noFill/>
          <a:ln w="20638">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095" name="Line 32"/>
          <p:cNvSpPr>
            <a:spLocks noChangeShapeType="1"/>
          </p:cNvSpPr>
          <p:nvPr/>
        </p:nvSpPr>
        <p:spPr bwMode="auto">
          <a:xfrm flipV="1">
            <a:off x="6804025" y="2686050"/>
            <a:ext cx="1588" cy="6016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6" name="Freeform 33"/>
          <p:cNvSpPr>
            <a:spLocks/>
          </p:cNvSpPr>
          <p:nvPr/>
        </p:nvSpPr>
        <p:spPr bwMode="auto">
          <a:xfrm>
            <a:off x="1633538" y="3452813"/>
            <a:ext cx="146050" cy="41275"/>
          </a:xfrm>
          <a:custGeom>
            <a:avLst/>
            <a:gdLst>
              <a:gd name="T0" fmla="*/ 2147483647 w 7"/>
              <a:gd name="T1" fmla="*/ 0 h 2"/>
              <a:gd name="T2" fmla="*/ 0 w 7"/>
              <a:gd name="T3" fmla="*/ 2147483647 h 2"/>
              <a:gd name="T4" fmla="*/ 2147483647 w 7"/>
              <a:gd name="T5" fmla="*/ 2147483647 h 2"/>
              <a:gd name="T6" fmla="*/ 2147483647 w 7"/>
              <a:gd name="T7" fmla="*/ 2147483647 h 2"/>
              <a:gd name="T8" fmla="*/ 2147483647 w 7"/>
              <a:gd name="T9" fmla="*/ 0 h 2"/>
              <a:gd name="T10" fmla="*/ 0 60000 65536"/>
              <a:gd name="T11" fmla="*/ 0 60000 65536"/>
              <a:gd name="T12" fmla="*/ 0 60000 65536"/>
              <a:gd name="T13" fmla="*/ 0 60000 65536"/>
              <a:gd name="T14" fmla="*/ 0 60000 65536"/>
              <a:gd name="T15" fmla="*/ 0 w 7"/>
              <a:gd name="T16" fmla="*/ 0 h 2"/>
              <a:gd name="T17" fmla="*/ 7 w 7"/>
              <a:gd name="T18" fmla="*/ 2 h 2"/>
            </a:gdLst>
            <a:ahLst/>
            <a:cxnLst>
              <a:cxn ang="T10">
                <a:pos x="T0" y="T1"/>
              </a:cxn>
              <a:cxn ang="T11">
                <a:pos x="T2" y="T3"/>
              </a:cxn>
              <a:cxn ang="T12">
                <a:pos x="T4" y="T5"/>
              </a:cxn>
              <a:cxn ang="T13">
                <a:pos x="T6" y="T7"/>
              </a:cxn>
              <a:cxn ang="T14">
                <a:pos x="T8" y="T9"/>
              </a:cxn>
            </a:cxnLst>
            <a:rect l="T15" t="T16" r="T17" b="T18"/>
            <a:pathLst>
              <a:path w="7" h="2">
                <a:moveTo>
                  <a:pt x="7" y="0"/>
                </a:moveTo>
                <a:lnTo>
                  <a:pt x="0" y="1"/>
                </a:lnTo>
                <a:lnTo>
                  <a:pt x="7" y="2"/>
                </a:lnTo>
                <a:lnTo>
                  <a:pt x="7" y="1"/>
                </a:lnTo>
                <a:lnTo>
                  <a:pt x="7"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097" name="Freeform 34"/>
          <p:cNvSpPr>
            <a:spLocks/>
          </p:cNvSpPr>
          <p:nvPr/>
        </p:nvSpPr>
        <p:spPr bwMode="auto">
          <a:xfrm>
            <a:off x="1633538" y="3452813"/>
            <a:ext cx="146050" cy="41275"/>
          </a:xfrm>
          <a:custGeom>
            <a:avLst/>
            <a:gdLst>
              <a:gd name="T0" fmla="*/ 2147483647 w 92"/>
              <a:gd name="T1" fmla="*/ 0 h 26"/>
              <a:gd name="T2" fmla="*/ 0 w 92"/>
              <a:gd name="T3" fmla="*/ 2147483647 h 26"/>
              <a:gd name="T4" fmla="*/ 2147483647 w 92"/>
              <a:gd name="T5" fmla="*/ 2147483647 h 26"/>
              <a:gd name="T6" fmla="*/ 2147483647 w 92"/>
              <a:gd name="T7" fmla="*/ 2147483647 h 26"/>
              <a:gd name="T8" fmla="*/ 2147483647 w 92"/>
              <a:gd name="T9" fmla="*/ 0 h 26"/>
              <a:gd name="T10" fmla="*/ 0 60000 65536"/>
              <a:gd name="T11" fmla="*/ 0 60000 65536"/>
              <a:gd name="T12" fmla="*/ 0 60000 65536"/>
              <a:gd name="T13" fmla="*/ 0 60000 65536"/>
              <a:gd name="T14" fmla="*/ 0 60000 65536"/>
              <a:gd name="T15" fmla="*/ 0 w 92"/>
              <a:gd name="T16" fmla="*/ 0 h 26"/>
              <a:gd name="T17" fmla="*/ 92 w 92"/>
              <a:gd name="T18" fmla="*/ 26 h 26"/>
            </a:gdLst>
            <a:ahLst/>
            <a:cxnLst>
              <a:cxn ang="T10">
                <a:pos x="T0" y="T1"/>
              </a:cxn>
              <a:cxn ang="T11">
                <a:pos x="T2" y="T3"/>
              </a:cxn>
              <a:cxn ang="T12">
                <a:pos x="T4" y="T5"/>
              </a:cxn>
              <a:cxn ang="T13">
                <a:pos x="T6" y="T7"/>
              </a:cxn>
              <a:cxn ang="T14">
                <a:pos x="T8" y="T9"/>
              </a:cxn>
            </a:cxnLst>
            <a:rect l="T15" t="T16" r="T17" b="T18"/>
            <a:pathLst>
              <a:path w="92" h="26">
                <a:moveTo>
                  <a:pt x="92" y="0"/>
                </a:moveTo>
                <a:lnTo>
                  <a:pt x="0" y="13"/>
                </a:lnTo>
                <a:lnTo>
                  <a:pt x="92" y="26"/>
                </a:lnTo>
                <a:lnTo>
                  <a:pt x="92" y="13"/>
                </a:lnTo>
                <a:lnTo>
                  <a:pt x="92"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098" name="Freeform 35"/>
          <p:cNvSpPr>
            <a:spLocks/>
          </p:cNvSpPr>
          <p:nvPr/>
        </p:nvSpPr>
        <p:spPr bwMode="auto">
          <a:xfrm>
            <a:off x="2422525" y="3452813"/>
            <a:ext cx="125413" cy="4127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099" name="Freeform 36"/>
          <p:cNvSpPr>
            <a:spLocks/>
          </p:cNvSpPr>
          <p:nvPr/>
        </p:nvSpPr>
        <p:spPr bwMode="auto">
          <a:xfrm>
            <a:off x="2422525" y="3452813"/>
            <a:ext cx="125413" cy="41275"/>
          </a:xfrm>
          <a:custGeom>
            <a:avLst/>
            <a:gdLst>
              <a:gd name="T0" fmla="*/ 0 w 79"/>
              <a:gd name="T1" fmla="*/ 2147483647 h 26"/>
              <a:gd name="T2" fmla="*/ 2147483647 w 79"/>
              <a:gd name="T3" fmla="*/ 2147483647 h 26"/>
              <a:gd name="T4" fmla="*/ 0 w 79"/>
              <a:gd name="T5" fmla="*/ 0 h 26"/>
              <a:gd name="T6" fmla="*/ 0 w 79"/>
              <a:gd name="T7" fmla="*/ 2147483647 h 26"/>
              <a:gd name="T8" fmla="*/ 0 w 79"/>
              <a:gd name="T9" fmla="*/ 2147483647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00" name="Line 37"/>
          <p:cNvSpPr>
            <a:spLocks noChangeShapeType="1"/>
          </p:cNvSpPr>
          <p:nvPr/>
        </p:nvSpPr>
        <p:spPr bwMode="auto">
          <a:xfrm flipH="1">
            <a:off x="1779588" y="3473450"/>
            <a:ext cx="642937"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01" name="Freeform 38"/>
          <p:cNvSpPr>
            <a:spLocks/>
          </p:cNvSpPr>
          <p:nvPr/>
        </p:nvSpPr>
        <p:spPr bwMode="auto">
          <a:xfrm>
            <a:off x="3814763" y="3452813"/>
            <a:ext cx="123825" cy="41275"/>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02" name="Freeform 39"/>
          <p:cNvSpPr>
            <a:spLocks/>
          </p:cNvSpPr>
          <p:nvPr/>
        </p:nvSpPr>
        <p:spPr bwMode="auto">
          <a:xfrm>
            <a:off x="3814763" y="3452813"/>
            <a:ext cx="123825" cy="41275"/>
          </a:xfrm>
          <a:custGeom>
            <a:avLst/>
            <a:gdLst>
              <a:gd name="T0" fmla="*/ 2147483647 w 78"/>
              <a:gd name="T1" fmla="*/ 0 h 26"/>
              <a:gd name="T2" fmla="*/ 0 w 78"/>
              <a:gd name="T3" fmla="*/ 2147483647 h 26"/>
              <a:gd name="T4" fmla="*/ 2147483647 w 78"/>
              <a:gd name="T5" fmla="*/ 2147483647 h 26"/>
              <a:gd name="T6" fmla="*/ 2147483647 w 78"/>
              <a:gd name="T7" fmla="*/ 2147483647 h 26"/>
              <a:gd name="T8" fmla="*/ 2147483647 w 78"/>
              <a:gd name="T9" fmla="*/ 0 h 26"/>
              <a:gd name="T10" fmla="*/ 0 60000 65536"/>
              <a:gd name="T11" fmla="*/ 0 60000 65536"/>
              <a:gd name="T12" fmla="*/ 0 60000 65536"/>
              <a:gd name="T13" fmla="*/ 0 60000 65536"/>
              <a:gd name="T14" fmla="*/ 0 60000 65536"/>
              <a:gd name="T15" fmla="*/ 0 w 78"/>
              <a:gd name="T16" fmla="*/ 0 h 26"/>
              <a:gd name="T17" fmla="*/ 78 w 78"/>
              <a:gd name="T18" fmla="*/ 26 h 26"/>
            </a:gdLst>
            <a:ahLst/>
            <a:cxnLst>
              <a:cxn ang="T10">
                <a:pos x="T0" y="T1"/>
              </a:cxn>
              <a:cxn ang="T11">
                <a:pos x="T2" y="T3"/>
              </a:cxn>
              <a:cxn ang="T12">
                <a:pos x="T4" y="T5"/>
              </a:cxn>
              <a:cxn ang="T13">
                <a:pos x="T6" y="T7"/>
              </a:cxn>
              <a:cxn ang="T14">
                <a:pos x="T8" y="T9"/>
              </a:cxn>
            </a:cxnLst>
            <a:rect l="T15" t="T16" r="T17" b="T18"/>
            <a:pathLst>
              <a:path w="78" h="26">
                <a:moveTo>
                  <a:pt x="78" y="0"/>
                </a:moveTo>
                <a:lnTo>
                  <a:pt x="0" y="13"/>
                </a:lnTo>
                <a:lnTo>
                  <a:pt x="78" y="26"/>
                </a:lnTo>
                <a:lnTo>
                  <a:pt x="78" y="13"/>
                </a:lnTo>
                <a:lnTo>
                  <a:pt x="78"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03" name="Freeform 40"/>
          <p:cNvSpPr>
            <a:spLocks/>
          </p:cNvSpPr>
          <p:nvPr/>
        </p:nvSpPr>
        <p:spPr bwMode="auto">
          <a:xfrm>
            <a:off x="4478338" y="3452813"/>
            <a:ext cx="125412" cy="4127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04" name="Freeform 41"/>
          <p:cNvSpPr>
            <a:spLocks/>
          </p:cNvSpPr>
          <p:nvPr/>
        </p:nvSpPr>
        <p:spPr bwMode="auto">
          <a:xfrm>
            <a:off x="4478338" y="3452813"/>
            <a:ext cx="125412" cy="41275"/>
          </a:xfrm>
          <a:custGeom>
            <a:avLst/>
            <a:gdLst>
              <a:gd name="T0" fmla="*/ 0 w 79"/>
              <a:gd name="T1" fmla="*/ 2147483647 h 26"/>
              <a:gd name="T2" fmla="*/ 2147483647 w 79"/>
              <a:gd name="T3" fmla="*/ 2147483647 h 26"/>
              <a:gd name="T4" fmla="*/ 0 w 79"/>
              <a:gd name="T5" fmla="*/ 0 h 26"/>
              <a:gd name="T6" fmla="*/ 0 w 79"/>
              <a:gd name="T7" fmla="*/ 2147483647 h 26"/>
              <a:gd name="T8" fmla="*/ 0 w 79"/>
              <a:gd name="T9" fmla="*/ 2147483647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05" name="Line 42"/>
          <p:cNvSpPr>
            <a:spLocks noChangeShapeType="1"/>
          </p:cNvSpPr>
          <p:nvPr/>
        </p:nvSpPr>
        <p:spPr bwMode="auto">
          <a:xfrm flipH="1">
            <a:off x="3938588" y="3473450"/>
            <a:ext cx="539750"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06" name="Freeform 43"/>
          <p:cNvSpPr>
            <a:spLocks/>
          </p:cNvSpPr>
          <p:nvPr/>
        </p:nvSpPr>
        <p:spPr bwMode="auto">
          <a:xfrm>
            <a:off x="4665663" y="3452813"/>
            <a:ext cx="123825" cy="41275"/>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07" name="Freeform 44"/>
          <p:cNvSpPr>
            <a:spLocks/>
          </p:cNvSpPr>
          <p:nvPr/>
        </p:nvSpPr>
        <p:spPr bwMode="auto">
          <a:xfrm>
            <a:off x="4665663" y="3452813"/>
            <a:ext cx="123825" cy="41275"/>
          </a:xfrm>
          <a:custGeom>
            <a:avLst/>
            <a:gdLst>
              <a:gd name="T0" fmla="*/ 2147483647 w 78"/>
              <a:gd name="T1" fmla="*/ 0 h 26"/>
              <a:gd name="T2" fmla="*/ 0 w 78"/>
              <a:gd name="T3" fmla="*/ 2147483647 h 26"/>
              <a:gd name="T4" fmla="*/ 2147483647 w 78"/>
              <a:gd name="T5" fmla="*/ 2147483647 h 26"/>
              <a:gd name="T6" fmla="*/ 2147483647 w 78"/>
              <a:gd name="T7" fmla="*/ 2147483647 h 26"/>
              <a:gd name="T8" fmla="*/ 2147483647 w 78"/>
              <a:gd name="T9" fmla="*/ 0 h 26"/>
              <a:gd name="T10" fmla="*/ 0 60000 65536"/>
              <a:gd name="T11" fmla="*/ 0 60000 65536"/>
              <a:gd name="T12" fmla="*/ 0 60000 65536"/>
              <a:gd name="T13" fmla="*/ 0 60000 65536"/>
              <a:gd name="T14" fmla="*/ 0 60000 65536"/>
              <a:gd name="T15" fmla="*/ 0 w 78"/>
              <a:gd name="T16" fmla="*/ 0 h 26"/>
              <a:gd name="T17" fmla="*/ 78 w 78"/>
              <a:gd name="T18" fmla="*/ 26 h 26"/>
            </a:gdLst>
            <a:ahLst/>
            <a:cxnLst>
              <a:cxn ang="T10">
                <a:pos x="T0" y="T1"/>
              </a:cxn>
              <a:cxn ang="T11">
                <a:pos x="T2" y="T3"/>
              </a:cxn>
              <a:cxn ang="T12">
                <a:pos x="T4" y="T5"/>
              </a:cxn>
              <a:cxn ang="T13">
                <a:pos x="T6" y="T7"/>
              </a:cxn>
              <a:cxn ang="T14">
                <a:pos x="T8" y="T9"/>
              </a:cxn>
            </a:cxnLst>
            <a:rect l="T15" t="T16" r="T17" b="T18"/>
            <a:pathLst>
              <a:path w="78" h="26">
                <a:moveTo>
                  <a:pt x="78" y="0"/>
                </a:moveTo>
                <a:lnTo>
                  <a:pt x="0" y="13"/>
                </a:lnTo>
                <a:lnTo>
                  <a:pt x="78" y="26"/>
                </a:lnTo>
                <a:lnTo>
                  <a:pt x="78" y="13"/>
                </a:lnTo>
                <a:lnTo>
                  <a:pt x="78"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08" name="Freeform 45"/>
          <p:cNvSpPr>
            <a:spLocks/>
          </p:cNvSpPr>
          <p:nvPr/>
        </p:nvSpPr>
        <p:spPr bwMode="auto">
          <a:xfrm>
            <a:off x="5807075" y="3452813"/>
            <a:ext cx="125413" cy="4127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09" name="Freeform 46"/>
          <p:cNvSpPr>
            <a:spLocks/>
          </p:cNvSpPr>
          <p:nvPr/>
        </p:nvSpPr>
        <p:spPr bwMode="auto">
          <a:xfrm>
            <a:off x="5807075" y="3452813"/>
            <a:ext cx="125413" cy="41275"/>
          </a:xfrm>
          <a:custGeom>
            <a:avLst/>
            <a:gdLst>
              <a:gd name="T0" fmla="*/ 0 w 79"/>
              <a:gd name="T1" fmla="*/ 2147483647 h 26"/>
              <a:gd name="T2" fmla="*/ 2147483647 w 79"/>
              <a:gd name="T3" fmla="*/ 2147483647 h 26"/>
              <a:gd name="T4" fmla="*/ 0 w 79"/>
              <a:gd name="T5" fmla="*/ 0 h 26"/>
              <a:gd name="T6" fmla="*/ 0 w 79"/>
              <a:gd name="T7" fmla="*/ 2147483647 h 26"/>
              <a:gd name="T8" fmla="*/ 0 w 79"/>
              <a:gd name="T9" fmla="*/ 2147483647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10" name="Line 47"/>
          <p:cNvSpPr>
            <a:spLocks noChangeShapeType="1"/>
          </p:cNvSpPr>
          <p:nvPr/>
        </p:nvSpPr>
        <p:spPr bwMode="auto">
          <a:xfrm flipH="1">
            <a:off x="4789488" y="3473450"/>
            <a:ext cx="996950"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1" name="Freeform 48"/>
          <p:cNvSpPr>
            <a:spLocks/>
          </p:cNvSpPr>
          <p:nvPr/>
        </p:nvSpPr>
        <p:spPr bwMode="auto">
          <a:xfrm>
            <a:off x="5994400" y="3452813"/>
            <a:ext cx="123825" cy="41275"/>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12" name="Freeform 49"/>
          <p:cNvSpPr>
            <a:spLocks/>
          </p:cNvSpPr>
          <p:nvPr/>
        </p:nvSpPr>
        <p:spPr bwMode="auto">
          <a:xfrm>
            <a:off x="5994400" y="3452813"/>
            <a:ext cx="123825" cy="41275"/>
          </a:xfrm>
          <a:custGeom>
            <a:avLst/>
            <a:gdLst>
              <a:gd name="T0" fmla="*/ 2147483647 w 78"/>
              <a:gd name="T1" fmla="*/ 0 h 26"/>
              <a:gd name="T2" fmla="*/ 0 w 78"/>
              <a:gd name="T3" fmla="*/ 2147483647 h 26"/>
              <a:gd name="T4" fmla="*/ 2147483647 w 78"/>
              <a:gd name="T5" fmla="*/ 2147483647 h 26"/>
              <a:gd name="T6" fmla="*/ 2147483647 w 78"/>
              <a:gd name="T7" fmla="*/ 2147483647 h 26"/>
              <a:gd name="T8" fmla="*/ 2147483647 w 78"/>
              <a:gd name="T9" fmla="*/ 0 h 26"/>
              <a:gd name="T10" fmla="*/ 0 60000 65536"/>
              <a:gd name="T11" fmla="*/ 0 60000 65536"/>
              <a:gd name="T12" fmla="*/ 0 60000 65536"/>
              <a:gd name="T13" fmla="*/ 0 60000 65536"/>
              <a:gd name="T14" fmla="*/ 0 60000 65536"/>
              <a:gd name="T15" fmla="*/ 0 w 78"/>
              <a:gd name="T16" fmla="*/ 0 h 26"/>
              <a:gd name="T17" fmla="*/ 78 w 78"/>
              <a:gd name="T18" fmla="*/ 26 h 26"/>
            </a:gdLst>
            <a:ahLst/>
            <a:cxnLst>
              <a:cxn ang="T10">
                <a:pos x="T0" y="T1"/>
              </a:cxn>
              <a:cxn ang="T11">
                <a:pos x="T2" y="T3"/>
              </a:cxn>
              <a:cxn ang="T12">
                <a:pos x="T4" y="T5"/>
              </a:cxn>
              <a:cxn ang="T13">
                <a:pos x="T6" y="T7"/>
              </a:cxn>
              <a:cxn ang="T14">
                <a:pos x="T8" y="T9"/>
              </a:cxn>
            </a:cxnLst>
            <a:rect l="T15" t="T16" r="T17" b="T18"/>
            <a:pathLst>
              <a:path w="78" h="26">
                <a:moveTo>
                  <a:pt x="78" y="0"/>
                </a:moveTo>
                <a:lnTo>
                  <a:pt x="0" y="13"/>
                </a:lnTo>
                <a:lnTo>
                  <a:pt x="78" y="26"/>
                </a:lnTo>
                <a:lnTo>
                  <a:pt x="78" y="13"/>
                </a:lnTo>
                <a:lnTo>
                  <a:pt x="78"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13" name="Freeform 50"/>
          <p:cNvSpPr>
            <a:spLocks/>
          </p:cNvSpPr>
          <p:nvPr/>
        </p:nvSpPr>
        <p:spPr bwMode="auto">
          <a:xfrm>
            <a:off x="6637338" y="3452813"/>
            <a:ext cx="146050" cy="41275"/>
          </a:xfrm>
          <a:custGeom>
            <a:avLst/>
            <a:gdLst>
              <a:gd name="T0" fmla="*/ 0 w 7"/>
              <a:gd name="T1" fmla="*/ 2147483647 h 2"/>
              <a:gd name="T2" fmla="*/ 2147483647 w 7"/>
              <a:gd name="T3" fmla="*/ 2147483647 h 2"/>
              <a:gd name="T4" fmla="*/ 0 w 7"/>
              <a:gd name="T5" fmla="*/ 0 h 2"/>
              <a:gd name="T6" fmla="*/ 0 w 7"/>
              <a:gd name="T7" fmla="*/ 2147483647 h 2"/>
              <a:gd name="T8" fmla="*/ 0 w 7"/>
              <a:gd name="T9" fmla="*/ 2147483647 h 2"/>
              <a:gd name="T10" fmla="*/ 0 60000 65536"/>
              <a:gd name="T11" fmla="*/ 0 60000 65536"/>
              <a:gd name="T12" fmla="*/ 0 60000 65536"/>
              <a:gd name="T13" fmla="*/ 0 60000 65536"/>
              <a:gd name="T14" fmla="*/ 0 60000 65536"/>
              <a:gd name="T15" fmla="*/ 0 w 7"/>
              <a:gd name="T16" fmla="*/ 0 h 2"/>
              <a:gd name="T17" fmla="*/ 7 w 7"/>
              <a:gd name="T18" fmla="*/ 2 h 2"/>
            </a:gdLst>
            <a:ahLst/>
            <a:cxnLst>
              <a:cxn ang="T10">
                <a:pos x="T0" y="T1"/>
              </a:cxn>
              <a:cxn ang="T11">
                <a:pos x="T2" y="T3"/>
              </a:cxn>
              <a:cxn ang="T12">
                <a:pos x="T4" y="T5"/>
              </a:cxn>
              <a:cxn ang="T13">
                <a:pos x="T6" y="T7"/>
              </a:cxn>
              <a:cxn ang="T14">
                <a:pos x="T8" y="T9"/>
              </a:cxn>
            </a:cxnLst>
            <a:rect l="T15" t="T16" r="T17" b="T18"/>
            <a:pathLst>
              <a:path w="7" h="2">
                <a:moveTo>
                  <a:pt x="0" y="2"/>
                </a:moveTo>
                <a:lnTo>
                  <a:pt x="7" y="1"/>
                </a:lnTo>
                <a:lnTo>
                  <a:pt x="0" y="0"/>
                </a:lnTo>
                <a:lnTo>
                  <a:pt x="0" y="1"/>
                </a:lnTo>
                <a:lnTo>
                  <a:pt x="0" y="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14" name="Freeform 51"/>
          <p:cNvSpPr>
            <a:spLocks/>
          </p:cNvSpPr>
          <p:nvPr/>
        </p:nvSpPr>
        <p:spPr bwMode="auto">
          <a:xfrm>
            <a:off x="6637338" y="3452813"/>
            <a:ext cx="146050" cy="41275"/>
          </a:xfrm>
          <a:custGeom>
            <a:avLst/>
            <a:gdLst>
              <a:gd name="T0" fmla="*/ 0 w 92"/>
              <a:gd name="T1" fmla="*/ 2147483647 h 26"/>
              <a:gd name="T2" fmla="*/ 2147483647 w 92"/>
              <a:gd name="T3" fmla="*/ 2147483647 h 26"/>
              <a:gd name="T4" fmla="*/ 0 w 92"/>
              <a:gd name="T5" fmla="*/ 0 h 26"/>
              <a:gd name="T6" fmla="*/ 0 w 92"/>
              <a:gd name="T7" fmla="*/ 2147483647 h 26"/>
              <a:gd name="T8" fmla="*/ 0 w 92"/>
              <a:gd name="T9" fmla="*/ 2147483647 h 26"/>
              <a:gd name="T10" fmla="*/ 0 60000 65536"/>
              <a:gd name="T11" fmla="*/ 0 60000 65536"/>
              <a:gd name="T12" fmla="*/ 0 60000 65536"/>
              <a:gd name="T13" fmla="*/ 0 60000 65536"/>
              <a:gd name="T14" fmla="*/ 0 60000 65536"/>
              <a:gd name="T15" fmla="*/ 0 w 92"/>
              <a:gd name="T16" fmla="*/ 0 h 26"/>
              <a:gd name="T17" fmla="*/ 92 w 92"/>
              <a:gd name="T18" fmla="*/ 26 h 26"/>
            </a:gdLst>
            <a:ahLst/>
            <a:cxnLst>
              <a:cxn ang="T10">
                <a:pos x="T0" y="T1"/>
              </a:cxn>
              <a:cxn ang="T11">
                <a:pos x="T2" y="T3"/>
              </a:cxn>
              <a:cxn ang="T12">
                <a:pos x="T4" y="T5"/>
              </a:cxn>
              <a:cxn ang="T13">
                <a:pos x="T6" y="T7"/>
              </a:cxn>
              <a:cxn ang="T14">
                <a:pos x="T8" y="T9"/>
              </a:cxn>
            </a:cxnLst>
            <a:rect l="T15" t="T16" r="T17" b="T18"/>
            <a:pathLst>
              <a:path w="92" h="26">
                <a:moveTo>
                  <a:pt x="0" y="26"/>
                </a:moveTo>
                <a:lnTo>
                  <a:pt x="92" y="13"/>
                </a:lnTo>
                <a:lnTo>
                  <a:pt x="0" y="0"/>
                </a:lnTo>
                <a:lnTo>
                  <a:pt x="0" y="13"/>
                </a:lnTo>
                <a:lnTo>
                  <a:pt x="0" y="26"/>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15" name="Line 52"/>
          <p:cNvSpPr>
            <a:spLocks noChangeShapeType="1"/>
          </p:cNvSpPr>
          <p:nvPr/>
        </p:nvSpPr>
        <p:spPr bwMode="auto">
          <a:xfrm flipH="1">
            <a:off x="6118225" y="3473450"/>
            <a:ext cx="519113"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6" name="Line 53"/>
          <p:cNvSpPr>
            <a:spLocks noChangeShapeType="1"/>
          </p:cNvSpPr>
          <p:nvPr/>
        </p:nvSpPr>
        <p:spPr bwMode="auto">
          <a:xfrm flipV="1">
            <a:off x="1612900" y="3349625"/>
            <a:ext cx="1588" cy="2492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7" name="Line 54"/>
          <p:cNvSpPr>
            <a:spLocks noChangeShapeType="1"/>
          </p:cNvSpPr>
          <p:nvPr/>
        </p:nvSpPr>
        <p:spPr bwMode="auto">
          <a:xfrm flipV="1">
            <a:off x="2589213" y="3349625"/>
            <a:ext cx="1587" cy="2492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8" name="Line 55"/>
          <p:cNvSpPr>
            <a:spLocks noChangeShapeType="1"/>
          </p:cNvSpPr>
          <p:nvPr/>
        </p:nvSpPr>
        <p:spPr bwMode="auto">
          <a:xfrm flipV="1">
            <a:off x="3794125" y="3349625"/>
            <a:ext cx="1588" cy="2492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9" name="Line 56"/>
          <p:cNvSpPr>
            <a:spLocks noChangeShapeType="1"/>
          </p:cNvSpPr>
          <p:nvPr/>
        </p:nvSpPr>
        <p:spPr bwMode="auto">
          <a:xfrm flipV="1">
            <a:off x="4624388" y="3349625"/>
            <a:ext cx="1587" cy="2492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20" name="Line 57"/>
          <p:cNvSpPr>
            <a:spLocks noChangeShapeType="1"/>
          </p:cNvSpPr>
          <p:nvPr/>
        </p:nvSpPr>
        <p:spPr bwMode="auto">
          <a:xfrm flipV="1">
            <a:off x="5953125" y="3349625"/>
            <a:ext cx="1588" cy="2492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21" name="Line 58"/>
          <p:cNvSpPr>
            <a:spLocks noChangeShapeType="1"/>
          </p:cNvSpPr>
          <p:nvPr/>
        </p:nvSpPr>
        <p:spPr bwMode="auto">
          <a:xfrm flipV="1">
            <a:off x="6804025" y="3349625"/>
            <a:ext cx="1588" cy="2492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22" name="Rectangle 59"/>
          <p:cNvSpPr>
            <a:spLocks noChangeArrowheads="1"/>
          </p:cNvSpPr>
          <p:nvPr/>
        </p:nvSpPr>
        <p:spPr bwMode="auto">
          <a:xfrm>
            <a:off x="1800225" y="3556000"/>
            <a:ext cx="6175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File gap</a:t>
            </a:r>
            <a:endParaRPr lang="en-CA" altLang="en-US" sz="2400">
              <a:latin typeface="Times New Roman" panose="02020603050405020304" pitchFamily="18" charset="0"/>
            </a:endParaRPr>
          </a:p>
        </p:txBody>
      </p:sp>
      <p:sp>
        <p:nvSpPr>
          <p:cNvPr id="88123" name="Rectangle 60"/>
          <p:cNvSpPr>
            <a:spLocks noChangeArrowheads="1"/>
          </p:cNvSpPr>
          <p:nvPr/>
        </p:nvSpPr>
        <p:spPr bwMode="auto">
          <a:xfrm>
            <a:off x="3938588" y="3556000"/>
            <a:ext cx="549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Record</a:t>
            </a:r>
            <a:endParaRPr lang="en-CA" altLang="en-US" sz="2400">
              <a:latin typeface="Times New Roman" panose="02020603050405020304" pitchFamily="18" charset="0"/>
            </a:endParaRPr>
          </a:p>
        </p:txBody>
      </p:sp>
      <p:sp>
        <p:nvSpPr>
          <p:cNvPr id="88124" name="Freeform 61"/>
          <p:cNvSpPr>
            <a:spLocks/>
          </p:cNvSpPr>
          <p:nvPr/>
        </p:nvSpPr>
        <p:spPr bwMode="auto">
          <a:xfrm>
            <a:off x="2609850" y="3452813"/>
            <a:ext cx="125413" cy="41275"/>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25" name="Freeform 62"/>
          <p:cNvSpPr>
            <a:spLocks/>
          </p:cNvSpPr>
          <p:nvPr/>
        </p:nvSpPr>
        <p:spPr bwMode="auto">
          <a:xfrm>
            <a:off x="2609850" y="3452813"/>
            <a:ext cx="125413" cy="41275"/>
          </a:xfrm>
          <a:custGeom>
            <a:avLst/>
            <a:gdLst>
              <a:gd name="T0" fmla="*/ 2147483647 w 79"/>
              <a:gd name="T1" fmla="*/ 0 h 26"/>
              <a:gd name="T2" fmla="*/ 0 w 79"/>
              <a:gd name="T3" fmla="*/ 2147483647 h 26"/>
              <a:gd name="T4" fmla="*/ 2147483647 w 79"/>
              <a:gd name="T5" fmla="*/ 2147483647 h 26"/>
              <a:gd name="T6" fmla="*/ 2147483647 w 79"/>
              <a:gd name="T7" fmla="*/ 2147483647 h 26"/>
              <a:gd name="T8" fmla="*/ 2147483647 w 79"/>
              <a:gd name="T9" fmla="*/ 0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79" y="0"/>
                </a:moveTo>
                <a:lnTo>
                  <a:pt x="0" y="13"/>
                </a:lnTo>
                <a:lnTo>
                  <a:pt x="79" y="26"/>
                </a:lnTo>
                <a:lnTo>
                  <a:pt x="79" y="13"/>
                </a:lnTo>
                <a:lnTo>
                  <a:pt x="79"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26" name="Freeform 63"/>
          <p:cNvSpPr>
            <a:spLocks/>
          </p:cNvSpPr>
          <p:nvPr/>
        </p:nvSpPr>
        <p:spPr bwMode="auto">
          <a:xfrm>
            <a:off x="3627438" y="3452813"/>
            <a:ext cx="123825" cy="4127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27" name="Freeform 64"/>
          <p:cNvSpPr>
            <a:spLocks/>
          </p:cNvSpPr>
          <p:nvPr/>
        </p:nvSpPr>
        <p:spPr bwMode="auto">
          <a:xfrm>
            <a:off x="3627438" y="3452813"/>
            <a:ext cx="123825" cy="41275"/>
          </a:xfrm>
          <a:custGeom>
            <a:avLst/>
            <a:gdLst>
              <a:gd name="T0" fmla="*/ 0 w 78"/>
              <a:gd name="T1" fmla="*/ 2147483647 h 26"/>
              <a:gd name="T2" fmla="*/ 2147483647 w 78"/>
              <a:gd name="T3" fmla="*/ 2147483647 h 26"/>
              <a:gd name="T4" fmla="*/ 0 w 78"/>
              <a:gd name="T5" fmla="*/ 0 h 26"/>
              <a:gd name="T6" fmla="*/ 0 w 78"/>
              <a:gd name="T7" fmla="*/ 2147483647 h 26"/>
              <a:gd name="T8" fmla="*/ 0 w 78"/>
              <a:gd name="T9" fmla="*/ 2147483647 h 26"/>
              <a:gd name="T10" fmla="*/ 0 60000 65536"/>
              <a:gd name="T11" fmla="*/ 0 60000 65536"/>
              <a:gd name="T12" fmla="*/ 0 60000 65536"/>
              <a:gd name="T13" fmla="*/ 0 60000 65536"/>
              <a:gd name="T14" fmla="*/ 0 60000 65536"/>
              <a:gd name="T15" fmla="*/ 0 w 78"/>
              <a:gd name="T16" fmla="*/ 0 h 26"/>
              <a:gd name="T17" fmla="*/ 78 w 78"/>
              <a:gd name="T18" fmla="*/ 26 h 26"/>
            </a:gdLst>
            <a:ahLst/>
            <a:cxnLst>
              <a:cxn ang="T10">
                <a:pos x="T0" y="T1"/>
              </a:cxn>
              <a:cxn ang="T11">
                <a:pos x="T2" y="T3"/>
              </a:cxn>
              <a:cxn ang="T12">
                <a:pos x="T4" y="T5"/>
              </a:cxn>
              <a:cxn ang="T13">
                <a:pos x="T6" y="T7"/>
              </a:cxn>
              <a:cxn ang="T14">
                <a:pos x="T8" y="T9"/>
              </a:cxn>
            </a:cxnLst>
            <a:rect l="T15" t="T16" r="T17" b="T18"/>
            <a:pathLst>
              <a:path w="78" h="26">
                <a:moveTo>
                  <a:pt x="0" y="26"/>
                </a:moveTo>
                <a:lnTo>
                  <a:pt x="78" y="13"/>
                </a:lnTo>
                <a:lnTo>
                  <a:pt x="0" y="0"/>
                </a:lnTo>
                <a:lnTo>
                  <a:pt x="0" y="13"/>
                </a:lnTo>
                <a:lnTo>
                  <a:pt x="0" y="26"/>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28" name="Line 65"/>
          <p:cNvSpPr>
            <a:spLocks noChangeShapeType="1"/>
          </p:cNvSpPr>
          <p:nvPr/>
        </p:nvSpPr>
        <p:spPr bwMode="auto">
          <a:xfrm flipH="1">
            <a:off x="2735263" y="3473450"/>
            <a:ext cx="892175"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29" name="Freeform 66"/>
          <p:cNvSpPr>
            <a:spLocks/>
          </p:cNvSpPr>
          <p:nvPr/>
        </p:nvSpPr>
        <p:spPr bwMode="auto">
          <a:xfrm>
            <a:off x="3067050" y="2686050"/>
            <a:ext cx="123825" cy="601663"/>
          </a:xfrm>
          <a:custGeom>
            <a:avLst/>
            <a:gdLst>
              <a:gd name="T0" fmla="*/ 0 w 6"/>
              <a:gd name="T1" fmla="*/ 2147483647 h 29"/>
              <a:gd name="T2" fmla="*/ 0 w 6"/>
              <a:gd name="T3" fmla="*/ 2147483647 h 29"/>
              <a:gd name="T4" fmla="*/ 2147483647 w 6"/>
              <a:gd name="T5" fmla="*/ 2147483647 h 29"/>
              <a:gd name="T6" fmla="*/ 0 w 6"/>
              <a:gd name="T7" fmla="*/ 2147483647 h 29"/>
              <a:gd name="T8" fmla="*/ 2147483647 w 6"/>
              <a:gd name="T9" fmla="*/ 0 h 29"/>
              <a:gd name="T10" fmla="*/ 0 60000 65536"/>
              <a:gd name="T11" fmla="*/ 0 60000 65536"/>
              <a:gd name="T12" fmla="*/ 0 60000 65536"/>
              <a:gd name="T13" fmla="*/ 0 60000 65536"/>
              <a:gd name="T14" fmla="*/ 0 60000 65536"/>
              <a:gd name="T15" fmla="*/ 0 w 6"/>
              <a:gd name="T16" fmla="*/ 0 h 29"/>
              <a:gd name="T17" fmla="*/ 6 w 6"/>
              <a:gd name="T18" fmla="*/ 29 h 29"/>
            </a:gdLst>
            <a:ahLst/>
            <a:cxnLst>
              <a:cxn ang="T10">
                <a:pos x="T0" y="T1"/>
              </a:cxn>
              <a:cxn ang="T11">
                <a:pos x="T2" y="T3"/>
              </a:cxn>
              <a:cxn ang="T12">
                <a:pos x="T4" y="T5"/>
              </a:cxn>
              <a:cxn ang="T13">
                <a:pos x="T6" y="T7"/>
              </a:cxn>
              <a:cxn ang="T14">
                <a:pos x="T8" y="T9"/>
              </a:cxn>
            </a:cxnLst>
            <a:rect l="T15" t="T16" r="T17" b="T18"/>
            <a:pathLst>
              <a:path w="6" h="29">
                <a:moveTo>
                  <a:pt x="0" y="29"/>
                </a:moveTo>
                <a:lnTo>
                  <a:pt x="0" y="24"/>
                </a:lnTo>
                <a:lnTo>
                  <a:pt x="3" y="18"/>
                </a:lnTo>
                <a:lnTo>
                  <a:pt x="0" y="12"/>
                </a:lnTo>
                <a:lnTo>
                  <a:pt x="6" y="0"/>
                </a:lnTo>
              </a:path>
            </a:pathLst>
          </a:custGeom>
          <a:noFill/>
          <a:ln w="20638">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30" name="Rectangle 67"/>
          <p:cNvSpPr>
            <a:spLocks noChangeArrowheads="1"/>
          </p:cNvSpPr>
          <p:nvPr/>
        </p:nvSpPr>
        <p:spPr bwMode="auto">
          <a:xfrm>
            <a:off x="5018088" y="3556000"/>
            <a:ext cx="549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Record</a:t>
            </a:r>
            <a:endParaRPr lang="en-CA" altLang="en-US" sz="2400">
              <a:latin typeface="Times New Roman" panose="02020603050405020304" pitchFamily="18" charset="0"/>
            </a:endParaRPr>
          </a:p>
        </p:txBody>
      </p:sp>
      <p:sp>
        <p:nvSpPr>
          <p:cNvPr id="88131" name="Rectangle 68"/>
          <p:cNvSpPr>
            <a:spLocks noChangeArrowheads="1"/>
          </p:cNvSpPr>
          <p:nvPr/>
        </p:nvSpPr>
        <p:spPr bwMode="auto">
          <a:xfrm>
            <a:off x="2921000" y="3556000"/>
            <a:ext cx="549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Record</a:t>
            </a:r>
            <a:endParaRPr lang="en-CA" altLang="en-US" sz="2400">
              <a:latin typeface="Times New Roman" panose="02020603050405020304" pitchFamily="18" charset="0"/>
            </a:endParaRPr>
          </a:p>
        </p:txBody>
      </p:sp>
      <p:sp>
        <p:nvSpPr>
          <p:cNvPr id="88132" name="Rectangle 69"/>
          <p:cNvSpPr>
            <a:spLocks noChangeArrowheads="1"/>
          </p:cNvSpPr>
          <p:nvPr/>
        </p:nvSpPr>
        <p:spPr bwMode="auto">
          <a:xfrm>
            <a:off x="6118225" y="3556000"/>
            <a:ext cx="549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Record</a:t>
            </a:r>
            <a:endParaRPr lang="en-CA" altLang="en-US" sz="2400">
              <a:latin typeface="Times New Roman" panose="02020603050405020304" pitchFamily="18" charset="0"/>
            </a:endParaRPr>
          </a:p>
        </p:txBody>
      </p:sp>
      <p:sp>
        <p:nvSpPr>
          <p:cNvPr id="88133" name="Line 70"/>
          <p:cNvSpPr>
            <a:spLocks noChangeShapeType="1"/>
          </p:cNvSpPr>
          <p:nvPr/>
        </p:nvSpPr>
        <p:spPr bwMode="auto">
          <a:xfrm flipH="1">
            <a:off x="3295650" y="2686050"/>
            <a:ext cx="2303463" cy="1588"/>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34" name="Line 71"/>
          <p:cNvSpPr>
            <a:spLocks noChangeShapeType="1"/>
          </p:cNvSpPr>
          <p:nvPr/>
        </p:nvSpPr>
        <p:spPr bwMode="auto">
          <a:xfrm flipH="1">
            <a:off x="5724525" y="2686050"/>
            <a:ext cx="1681163" cy="1588"/>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35" name="Line 72"/>
          <p:cNvSpPr>
            <a:spLocks noChangeShapeType="1"/>
          </p:cNvSpPr>
          <p:nvPr/>
        </p:nvSpPr>
        <p:spPr bwMode="auto">
          <a:xfrm flipH="1">
            <a:off x="5599113" y="3287713"/>
            <a:ext cx="1806575" cy="1587"/>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36" name="Line 73"/>
          <p:cNvSpPr>
            <a:spLocks noChangeShapeType="1"/>
          </p:cNvSpPr>
          <p:nvPr/>
        </p:nvSpPr>
        <p:spPr bwMode="auto">
          <a:xfrm flipH="1">
            <a:off x="3190875" y="3287713"/>
            <a:ext cx="2284413" cy="1587"/>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37" name="Line 74"/>
          <p:cNvSpPr>
            <a:spLocks noChangeShapeType="1"/>
          </p:cNvSpPr>
          <p:nvPr/>
        </p:nvSpPr>
        <p:spPr bwMode="auto">
          <a:xfrm flipH="1" flipV="1">
            <a:off x="1149350" y="2676525"/>
            <a:ext cx="3175" cy="59055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38" name="Line 75"/>
          <p:cNvSpPr>
            <a:spLocks noChangeShapeType="1"/>
          </p:cNvSpPr>
          <p:nvPr/>
        </p:nvSpPr>
        <p:spPr bwMode="auto">
          <a:xfrm flipH="1">
            <a:off x="1011238" y="2686050"/>
            <a:ext cx="2179637" cy="1588"/>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39" name="Line 76"/>
          <p:cNvSpPr>
            <a:spLocks noChangeShapeType="1"/>
          </p:cNvSpPr>
          <p:nvPr/>
        </p:nvSpPr>
        <p:spPr bwMode="auto">
          <a:xfrm flipH="1">
            <a:off x="1011238" y="3287713"/>
            <a:ext cx="2055812" cy="1587"/>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40" name="Freeform 77"/>
          <p:cNvSpPr>
            <a:spLocks/>
          </p:cNvSpPr>
          <p:nvPr/>
        </p:nvSpPr>
        <p:spPr bwMode="auto">
          <a:xfrm>
            <a:off x="6991350" y="2519363"/>
            <a:ext cx="61913" cy="123825"/>
          </a:xfrm>
          <a:custGeom>
            <a:avLst/>
            <a:gdLst>
              <a:gd name="T0" fmla="*/ 0 w 3"/>
              <a:gd name="T1" fmla="*/ 0 h 6"/>
              <a:gd name="T2" fmla="*/ 2147483647 w 3"/>
              <a:gd name="T3" fmla="*/ 2147483647 h 6"/>
              <a:gd name="T4" fmla="*/ 2147483647 w 3"/>
              <a:gd name="T5" fmla="*/ 0 h 6"/>
              <a:gd name="T6" fmla="*/ 214748364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41" name="Freeform 78"/>
          <p:cNvSpPr>
            <a:spLocks/>
          </p:cNvSpPr>
          <p:nvPr/>
        </p:nvSpPr>
        <p:spPr bwMode="auto">
          <a:xfrm>
            <a:off x="6991350" y="2519363"/>
            <a:ext cx="61913" cy="123825"/>
          </a:xfrm>
          <a:custGeom>
            <a:avLst/>
            <a:gdLst>
              <a:gd name="T0" fmla="*/ 0 w 39"/>
              <a:gd name="T1" fmla="*/ 0 h 78"/>
              <a:gd name="T2" fmla="*/ 2147483647 w 39"/>
              <a:gd name="T3" fmla="*/ 2147483647 h 78"/>
              <a:gd name="T4" fmla="*/ 2147483647 w 39"/>
              <a:gd name="T5" fmla="*/ 0 h 78"/>
              <a:gd name="T6" fmla="*/ 2147483647 w 39"/>
              <a:gd name="T7" fmla="*/ 0 h 78"/>
              <a:gd name="T8" fmla="*/ 0 w 39"/>
              <a:gd name="T9" fmla="*/ 0 h 78"/>
              <a:gd name="T10" fmla="*/ 0 60000 65536"/>
              <a:gd name="T11" fmla="*/ 0 60000 65536"/>
              <a:gd name="T12" fmla="*/ 0 60000 65536"/>
              <a:gd name="T13" fmla="*/ 0 60000 65536"/>
              <a:gd name="T14" fmla="*/ 0 60000 65536"/>
              <a:gd name="T15" fmla="*/ 0 w 39"/>
              <a:gd name="T16" fmla="*/ 0 h 78"/>
              <a:gd name="T17" fmla="*/ 39 w 39"/>
              <a:gd name="T18" fmla="*/ 78 h 78"/>
            </a:gdLst>
            <a:ahLst/>
            <a:cxnLst>
              <a:cxn ang="T10">
                <a:pos x="T0" y="T1"/>
              </a:cxn>
              <a:cxn ang="T11">
                <a:pos x="T2" y="T3"/>
              </a:cxn>
              <a:cxn ang="T12">
                <a:pos x="T4" y="T5"/>
              </a:cxn>
              <a:cxn ang="T13">
                <a:pos x="T6" y="T7"/>
              </a:cxn>
              <a:cxn ang="T14">
                <a:pos x="T8" y="T9"/>
              </a:cxn>
            </a:cxnLst>
            <a:rect l="T15" t="T16" r="T17" b="T18"/>
            <a:pathLst>
              <a:path w="39" h="78">
                <a:moveTo>
                  <a:pt x="0" y="0"/>
                </a:moveTo>
                <a:lnTo>
                  <a:pt x="26" y="78"/>
                </a:lnTo>
                <a:lnTo>
                  <a:pt x="39" y="0"/>
                </a:lnTo>
                <a:lnTo>
                  <a:pt x="26"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42" name="Freeform 79"/>
          <p:cNvSpPr>
            <a:spLocks/>
          </p:cNvSpPr>
          <p:nvPr/>
        </p:nvSpPr>
        <p:spPr bwMode="auto">
          <a:xfrm>
            <a:off x="7032625" y="2416175"/>
            <a:ext cx="539750" cy="103188"/>
          </a:xfrm>
          <a:custGeom>
            <a:avLst/>
            <a:gdLst>
              <a:gd name="T0" fmla="*/ 0 w 26"/>
              <a:gd name="T1" fmla="*/ 2147483647 h 5"/>
              <a:gd name="T2" fmla="*/ 0 w 26"/>
              <a:gd name="T3" fmla="*/ 0 h 5"/>
              <a:gd name="T4" fmla="*/ 2147483647 w 26"/>
              <a:gd name="T5" fmla="*/ 0 h 5"/>
              <a:gd name="T6" fmla="*/ 0 60000 65536"/>
              <a:gd name="T7" fmla="*/ 0 60000 65536"/>
              <a:gd name="T8" fmla="*/ 0 60000 65536"/>
              <a:gd name="T9" fmla="*/ 0 w 26"/>
              <a:gd name="T10" fmla="*/ 0 h 5"/>
              <a:gd name="T11" fmla="*/ 26 w 26"/>
              <a:gd name="T12" fmla="*/ 5 h 5"/>
            </a:gdLst>
            <a:ahLst/>
            <a:cxnLst>
              <a:cxn ang="T6">
                <a:pos x="T0" y="T1"/>
              </a:cxn>
              <a:cxn ang="T7">
                <a:pos x="T2" y="T3"/>
              </a:cxn>
              <a:cxn ang="T8">
                <a:pos x="T4" y="T5"/>
              </a:cxn>
            </a:cxnLst>
            <a:rect l="T9" t="T10" r="T11" b="T12"/>
            <a:pathLst>
              <a:path w="26" h="5">
                <a:moveTo>
                  <a:pt x="0" y="5"/>
                </a:moveTo>
                <a:lnTo>
                  <a:pt x="0" y="0"/>
                </a:lnTo>
                <a:lnTo>
                  <a:pt x="26"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43" name="Freeform 80"/>
          <p:cNvSpPr>
            <a:spLocks/>
          </p:cNvSpPr>
          <p:nvPr/>
        </p:nvSpPr>
        <p:spPr bwMode="auto">
          <a:xfrm>
            <a:off x="7510463" y="2643188"/>
            <a:ext cx="103187" cy="354012"/>
          </a:xfrm>
          <a:custGeom>
            <a:avLst/>
            <a:gdLst>
              <a:gd name="T0" fmla="*/ 0 w 5"/>
              <a:gd name="T1" fmla="*/ 0 h 17"/>
              <a:gd name="T2" fmla="*/ 2147483647 w 5"/>
              <a:gd name="T3" fmla="*/ 2147483647 h 17"/>
              <a:gd name="T4" fmla="*/ 2147483647 w 5"/>
              <a:gd name="T5" fmla="*/ 2147483647 h 17"/>
              <a:gd name="T6" fmla="*/ 2147483647 w 5"/>
              <a:gd name="T7" fmla="*/ 2147483647 h 17"/>
              <a:gd name="T8" fmla="*/ 2147483647 w 5"/>
              <a:gd name="T9" fmla="*/ 2147483647 h 17"/>
              <a:gd name="T10" fmla="*/ 2147483647 w 5"/>
              <a:gd name="T11" fmla="*/ 2147483647 h 17"/>
              <a:gd name="T12" fmla="*/ 2147483647 w 5"/>
              <a:gd name="T13" fmla="*/ 2147483647 h 17"/>
              <a:gd name="T14" fmla="*/ 2147483647 w 5"/>
              <a:gd name="T15" fmla="*/ 2147483647 h 17"/>
              <a:gd name="T16" fmla="*/ 2147483647 w 5"/>
              <a:gd name="T17" fmla="*/ 2147483647 h 17"/>
              <a:gd name="T18" fmla="*/ 2147483647 w 5"/>
              <a:gd name="T19" fmla="*/ 2147483647 h 17"/>
              <a:gd name="T20" fmla="*/ 2147483647 w 5"/>
              <a:gd name="T21" fmla="*/ 2147483647 h 17"/>
              <a:gd name="T22" fmla="*/ 2147483647 w 5"/>
              <a:gd name="T23" fmla="*/ 2147483647 h 17"/>
              <a:gd name="T24" fmla="*/ 2147483647 w 5"/>
              <a:gd name="T25" fmla="*/ 2147483647 h 17"/>
              <a:gd name="T26" fmla="*/ 2147483647 w 5"/>
              <a:gd name="T27" fmla="*/ 2147483647 h 17"/>
              <a:gd name="T28" fmla="*/ 2147483647 w 5"/>
              <a:gd name="T29" fmla="*/ 214748364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17"/>
              <a:gd name="T47" fmla="*/ 5 w 5"/>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17">
                <a:moveTo>
                  <a:pt x="0" y="0"/>
                </a:moveTo>
                <a:lnTo>
                  <a:pt x="1" y="1"/>
                </a:lnTo>
                <a:lnTo>
                  <a:pt x="1" y="2"/>
                </a:lnTo>
                <a:lnTo>
                  <a:pt x="2" y="2"/>
                </a:lnTo>
                <a:lnTo>
                  <a:pt x="2" y="3"/>
                </a:lnTo>
                <a:lnTo>
                  <a:pt x="2" y="6"/>
                </a:lnTo>
                <a:lnTo>
                  <a:pt x="2" y="9"/>
                </a:lnTo>
                <a:lnTo>
                  <a:pt x="2" y="12"/>
                </a:lnTo>
                <a:lnTo>
                  <a:pt x="2" y="14"/>
                </a:lnTo>
                <a:lnTo>
                  <a:pt x="2" y="15"/>
                </a:lnTo>
                <a:lnTo>
                  <a:pt x="2" y="16"/>
                </a:lnTo>
                <a:lnTo>
                  <a:pt x="3" y="16"/>
                </a:lnTo>
                <a:lnTo>
                  <a:pt x="5" y="17"/>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44" name="Freeform 81"/>
          <p:cNvSpPr>
            <a:spLocks/>
          </p:cNvSpPr>
          <p:nvPr/>
        </p:nvSpPr>
        <p:spPr bwMode="auto">
          <a:xfrm>
            <a:off x="7510463" y="2997200"/>
            <a:ext cx="103187" cy="352425"/>
          </a:xfrm>
          <a:custGeom>
            <a:avLst/>
            <a:gdLst>
              <a:gd name="T0" fmla="*/ 0 w 5"/>
              <a:gd name="T1" fmla="*/ 2147483647 h 17"/>
              <a:gd name="T2" fmla="*/ 2147483647 w 5"/>
              <a:gd name="T3" fmla="*/ 2147483647 h 17"/>
              <a:gd name="T4" fmla="*/ 2147483647 w 5"/>
              <a:gd name="T5" fmla="*/ 2147483647 h 17"/>
              <a:gd name="T6" fmla="*/ 2147483647 w 5"/>
              <a:gd name="T7" fmla="*/ 2147483647 h 17"/>
              <a:gd name="T8" fmla="*/ 2147483647 w 5"/>
              <a:gd name="T9" fmla="*/ 2147483647 h 17"/>
              <a:gd name="T10" fmla="*/ 2147483647 w 5"/>
              <a:gd name="T11" fmla="*/ 2147483647 h 17"/>
              <a:gd name="T12" fmla="*/ 2147483647 w 5"/>
              <a:gd name="T13" fmla="*/ 2147483647 h 17"/>
              <a:gd name="T14" fmla="*/ 2147483647 w 5"/>
              <a:gd name="T15" fmla="*/ 2147483647 h 17"/>
              <a:gd name="T16" fmla="*/ 2147483647 w 5"/>
              <a:gd name="T17" fmla="*/ 2147483647 h 17"/>
              <a:gd name="T18" fmla="*/ 2147483647 w 5"/>
              <a:gd name="T19" fmla="*/ 2147483647 h 17"/>
              <a:gd name="T20" fmla="*/ 2147483647 w 5"/>
              <a:gd name="T21" fmla="*/ 2147483647 h 17"/>
              <a:gd name="T22" fmla="*/ 2147483647 w 5"/>
              <a:gd name="T23" fmla="*/ 2147483647 h 17"/>
              <a:gd name="T24" fmla="*/ 2147483647 w 5"/>
              <a:gd name="T25" fmla="*/ 2147483647 h 17"/>
              <a:gd name="T26" fmla="*/ 2147483647 w 5"/>
              <a:gd name="T27" fmla="*/ 2147483647 h 17"/>
              <a:gd name="T28" fmla="*/ 2147483647 w 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17"/>
              <a:gd name="T47" fmla="*/ 5 w 5"/>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17">
                <a:moveTo>
                  <a:pt x="0" y="17"/>
                </a:moveTo>
                <a:lnTo>
                  <a:pt x="1" y="16"/>
                </a:lnTo>
                <a:lnTo>
                  <a:pt x="1" y="15"/>
                </a:lnTo>
                <a:lnTo>
                  <a:pt x="2" y="15"/>
                </a:lnTo>
                <a:lnTo>
                  <a:pt x="2" y="14"/>
                </a:lnTo>
                <a:lnTo>
                  <a:pt x="2" y="11"/>
                </a:lnTo>
                <a:lnTo>
                  <a:pt x="2" y="8"/>
                </a:lnTo>
                <a:lnTo>
                  <a:pt x="2" y="5"/>
                </a:lnTo>
                <a:lnTo>
                  <a:pt x="2" y="3"/>
                </a:lnTo>
                <a:lnTo>
                  <a:pt x="2" y="2"/>
                </a:lnTo>
                <a:lnTo>
                  <a:pt x="2" y="1"/>
                </a:lnTo>
                <a:lnTo>
                  <a:pt x="3" y="1"/>
                </a:lnTo>
                <a:lnTo>
                  <a:pt x="5"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145" name="Rectangle 82"/>
          <p:cNvSpPr>
            <a:spLocks noChangeArrowheads="1"/>
          </p:cNvSpPr>
          <p:nvPr/>
        </p:nvSpPr>
        <p:spPr bwMode="auto">
          <a:xfrm>
            <a:off x="7821613" y="2954338"/>
            <a:ext cx="274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bits</a:t>
            </a:r>
            <a:endParaRPr lang="en-CA" altLang="en-US" sz="2400">
              <a:latin typeface="Times New Roman" panose="02020603050405020304" pitchFamily="18" charset="0"/>
            </a:endParaRPr>
          </a:p>
        </p:txBody>
      </p:sp>
      <p:sp>
        <p:nvSpPr>
          <p:cNvPr id="88146" name="Text Box 83"/>
          <p:cNvSpPr txBox="1">
            <a:spLocks noChangeArrowheads="1"/>
          </p:cNvSpPr>
          <p:nvPr/>
        </p:nvSpPr>
        <p:spPr bwMode="auto">
          <a:xfrm>
            <a:off x="1247775" y="2771775"/>
            <a:ext cx="2000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r>
              <a:rPr lang="en-CA" altLang="en-US" sz="1200">
                <a:latin typeface="Nimbus Roman No9 L"/>
              </a:rPr>
              <a:t>•</a:t>
            </a:r>
            <a:endParaRPr lang="en-US" altLang="zh-CN" sz="1200">
              <a:latin typeface="Nimbus Roman No9 L"/>
              <a:ea typeface="SimSun" panose="02010600030101010101" pitchFamily="2" charset="-122"/>
            </a:endParaRPr>
          </a:p>
          <a:p>
            <a:pPr eaLnBrk="1" hangingPunct="1">
              <a:lnSpc>
                <a:spcPct val="20000"/>
              </a:lnSpc>
              <a:spcBef>
                <a:spcPct val="50000"/>
              </a:spcBef>
            </a:pPr>
            <a:r>
              <a:rPr lang="en-CA" altLang="en-US" sz="1200">
                <a:latin typeface="Nimbus Roman No9 L"/>
              </a:rPr>
              <a:t>•</a:t>
            </a:r>
            <a:endParaRPr lang="en-US" altLang="zh-CN" sz="1200">
              <a:latin typeface="Nimbus Roman No9 L"/>
              <a:ea typeface="SimSun" panose="02010600030101010101" pitchFamily="2" charset="-122"/>
            </a:endParaRPr>
          </a:p>
          <a:p>
            <a:pPr eaLnBrk="1" hangingPunct="1">
              <a:lnSpc>
                <a:spcPct val="20000"/>
              </a:lnSpc>
              <a:spcBef>
                <a:spcPct val="50000"/>
              </a:spcBef>
            </a:pPr>
            <a:r>
              <a:rPr lang="en-CA" altLang="en-US" sz="1200">
                <a:latin typeface="Nimbus Roman No9 L"/>
              </a:rPr>
              <a:t>•</a:t>
            </a:r>
            <a:endParaRPr lang="en-US" altLang="zh-CN" sz="1200">
              <a:latin typeface="Nimbus Roman No9 L"/>
              <a:ea typeface="SimSun" panose="02010600030101010101" pitchFamily="2" charset="-122"/>
            </a:endParaRPr>
          </a:p>
          <a:p>
            <a:pPr eaLnBrk="1" hangingPunct="1">
              <a:lnSpc>
                <a:spcPct val="20000"/>
              </a:lnSpc>
              <a:spcBef>
                <a:spcPct val="50000"/>
              </a:spcBef>
            </a:pPr>
            <a:r>
              <a:rPr lang="en-CA" altLang="en-US" sz="1200">
                <a:latin typeface="Nimbus Roman No9 L"/>
              </a:rPr>
              <a:t>•</a:t>
            </a:r>
          </a:p>
          <a:p>
            <a:pPr eaLnBrk="1" hangingPunct="1">
              <a:lnSpc>
                <a:spcPct val="20000"/>
              </a:lnSpc>
              <a:spcBef>
                <a:spcPct val="50000"/>
              </a:spcBef>
            </a:pPr>
            <a:endParaRPr lang="en-CA" altLang="en-US" sz="1200">
              <a:latin typeface="Nimbus Roman No9 L"/>
            </a:endParaRPr>
          </a:p>
        </p:txBody>
      </p:sp>
      <p:sp>
        <p:nvSpPr>
          <p:cNvPr id="88147" name="Text Box 84"/>
          <p:cNvSpPr txBox="1">
            <a:spLocks noChangeArrowheads="1"/>
          </p:cNvSpPr>
          <p:nvPr/>
        </p:nvSpPr>
        <p:spPr bwMode="auto">
          <a:xfrm>
            <a:off x="6896100" y="2781300"/>
            <a:ext cx="2000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r>
              <a:rPr lang="en-CA" altLang="en-US" sz="1200">
                <a:latin typeface="Nimbus Roman No9 L"/>
              </a:rPr>
              <a:t>•</a:t>
            </a:r>
            <a:endParaRPr lang="en-US" altLang="zh-CN" sz="1200">
              <a:latin typeface="Nimbus Roman No9 L"/>
              <a:ea typeface="SimSun" panose="02010600030101010101" pitchFamily="2" charset="-122"/>
            </a:endParaRPr>
          </a:p>
          <a:p>
            <a:pPr eaLnBrk="1" hangingPunct="1">
              <a:lnSpc>
                <a:spcPct val="20000"/>
              </a:lnSpc>
              <a:spcBef>
                <a:spcPct val="50000"/>
              </a:spcBef>
            </a:pPr>
            <a:r>
              <a:rPr lang="en-CA" altLang="en-US" sz="1200">
                <a:latin typeface="Nimbus Roman No9 L"/>
              </a:rPr>
              <a:t>•</a:t>
            </a:r>
            <a:endParaRPr lang="en-US" altLang="zh-CN" sz="1200">
              <a:latin typeface="Nimbus Roman No9 L"/>
              <a:ea typeface="SimSun" panose="02010600030101010101" pitchFamily="2" charset="-122"/>
            </a:endParaRPr>
          </a:p>
          <a:p>
            <a:pPr eaLnBrk="1" hangingPunct="1">
              <a:lnSpc>
                <a:spcPct val="20000"/>
              </a:lnSpc>
              <a:spcBef>
                <a:spcPct val="50000"/>
              </a:spcBef>
            </a:pPr>
            <a:r>
              <a:rPr lang="en-CA" altLang="en-US" sz="1200">
                <a:latin typeface="Nimbus Roman No9 L"/>
              </a:rPr>
              <a:t>•</a:t>
            </a:r>
            <a:endParaRPr lang="en-US" altLang="zh-CN" sz="1200">
              <a:latin typeface="Nimbus Roman No9 L"/>
              <a:ea typeface="SimSun" panose="02010600030101010101" pitchFamily="2" charset="-122"/>
            </a:endParaRPr>
          </a:p>
          <a:p>
            <a:pPr eaLnBrk="1" hangingPunct="1">
              <a:lnSpc>
                <a:spcPct val="20000"/>
              </a:lnSpc>
              <a:spcBef>
                <a:spcPct val="50000"/>
              </a:spcBef>
            </a:pPr>
            <a:r>
              <a:rPr lang="en-CA" altLang="en-US" sz="1200">
                <a:latin typeface="Nimbus Roman No9 L"/>
              </a:rPr>
              <a:t>•</a:t>
            </a:r>
          </a:p>
          <a:p>
            <a:pPr eaLnBrk="1" hangingPunct="1">
              <a:lnSpc>
                <a:spcPct val="20000"/>
              </a:lnSpc>
              <a:spcBef>
                <a:spcPct val="50000"/>
              </a:spcBef>
            </a:pPr>
            <a:endParaRPr lang="en-CA" altLang="en-US" sz="1200">
              <a:latin typeface="Nimbus Roman No9 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Asynchronous DRAMs</a:t>
            </a:r>
          </a:p>
        </p:txBody>
      </p:sp>
      <p:sp>
        <p:nvSpPr>
          <p:cNvPr id="16387" name="Content Placeholder 2"/>
          <p:cNvSpPr>
            <a:spLocks noGrp="1"/>
          </p:cNvSpPr>
          <p:nvPr>
            <p:ph idx="1"/>
          </p:nvPr>
        </p:nvSpPr>
        <p:spPr/>
        <p:txBody>
          <a:bodyPr/>
          <a:lstStyle/>
          <a:p>
            <a:pPr eaLnBrk="1" hangingPunct="1"/>
            <a:r>
              <a:rPr lang="en-US" altLang="en-US" dirty="0">
                <a:solidFill>
                  <a:schemeClr val="accent2"/>
                </a:solidFill>
              </a:rPr>
              <a:t>Static RAMs (SRAMs):</a:t>
            </a:r>
            <a:endParaRPr lang="en-US" altLang="en-US" dirty="0"/>
          </a:p>
          <a:p>
            <a:pPr lvl="1" eaLnBrk="1" hangingPunct="1"/>
            <a:r>
              <a:rPr lang="en-US" altLang="en-US" sz="1800" dirty="0"/>
              <a:t>Consist of circuits that are capable of retaining their state as long as the power is applied. </a:t>
            </a:r>
          </a:p>
          <a:p>
            <a:pPr lvl="1" eaLnBrk="1" hangingPunct="1"/>
            <a:r>
              <a:rPr lang="en-US" altLang="en-US" sz="1800" dirty="0"/>
              <a:t>Volatile memories, because their contents are lost when power is interrupted. </a:t>
            </a:r>
          </a:p>
          <a:p>
            <a:pPr lvl="1" eaLnBrk="1" hangingPunct="1"/>
            <a:r>
              <a:rPr lang="en-US" altLang="en-US" sz="1800" dirty="0"/>
              <a:t>Access times of static RAMs are in the range of few nanoseconds.</a:t>
            </a:r>
          </a:p>
          <a:p>
            <a:pPr lvl="1" eaLnBrk="1" hangingPunct="1"/>
            <a:r>
              <a:rPr lang="en-US" altLang="en-US" sz="1800" dirty="0"/>
              <a:t>However, the cost is usually high. </a:t>
            </a:r>
          </a:p>
          <a:p>
            <a:pPr eaLnBrk="1" hangingPunct="1"/>
            <a:r>
              <a:rPr lang="en-US" altLang="en-US" sz="1800" dirty="0"/>
              <a:t> </a:t>
            </a:r>
            <a:r>
              <a:rPr lang="en-US" altLang="en-US" dirty="0">
                <a:solidFill>
                  <a:schemeClr val="accent2"/>
                </a:solidFill>
              </a:rPr>
              <a:t>Dynamic RAMs (DRAMs):</a:t>
            </a:r>
            <a:endParaRPr lang="en-US" altLang="en-US" sz="1800" dirty="0"/>
          </a:p>
          <a:p>
            <a:pPr lvl="1" eaLnBrk="1" hangingPunct="1"/>
            <a:r>
              <a:rPr lang="en-US" altLang="en-US" sz="1800" dirty="0"/>
              <a:t>Do not retain their state indefinitely.</a:t>
            </a:r>
          </a:p>
          <a:p>
            <a:pPr lvl="1" eaLnBrk="1" hangingPunct="1"/>
            <a:r>
              <a:rPr lang="en-US" altLang="en-US" sz="1800" dirty="0"/>
              <a:t>Contents must be periodically refreshed. </a:t>
            </a:r>
          </a:p>
          <a:p>
            <a:pPr lvl="1" eaLnBrk="1" hangingPunct="1"/>
            <a:r>
              <a:rPr lang="en-US" altLang="en-US" sz="1800" dirty="0"/>
              <a:t>Contents may be refreshed while accessing them for reading. </a:t>
            </a:r>
          </a:p>
          <a:p>
            <a:pPr eaLnBrk="1" hangingPunct="1">
              <a:buFont typeface="Wingdings 2" panose="05020102010507070707" pitchFamily="18" charset="2"/>
              <a:buNone/>
            </a:pPr>
            <a:endParaRPr lang="en-US"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Mapped I/O</a:t>
            </a:r>
          </a:p>
        </p:txBody>
      </p:sp>
      <p:sp>
        <p:nvSpPr>
          <p:cNvPr id="3" name="Content Placeholder 2"/>
          <p:cNvSpPr>
            <a:spLocks noGrp="1"/>
          </p:cNvSpPr>
          <p:nvPr>
            <p:ph idx="1"/>
          </p:nvPr>
        </p:nvSpPr>
        <p:spPr/>
        <p:txBody>
          <a:bodyPr/>
          <a:lstStyle/>
          <a:p>
            <a:r>
              <a:rPr lang="en-US" sz="1400" dirty="0"/>
              <a:t>There is no specific input or output instructions</a:t>
            </a:r>
          </a:p>
          <a:p>
            <a:r>
              <a:rPr lang="en-US" sz="1400" dirty="0"/>
              <a:t>The CPU can manipulate I/O data residing in interface registers with the same instructions that are used to manipulate memory words.</a:t>
            </a:r>
          </a:p>
          <a:p>
            <a:r>
              <a:rPr lang="en-US" sz="1400" dirty="0"/>
              <a:t>Each interface is organized as set of registers(read &amp; write in normal address space).</a:t>
            </a:r>
          </a:p>
          <a:p>
            <a:r>
              <a:rPr lang="en-US" sz="1400" dirty="0"/>
              <a:t>Memory mapped I/O can use memory type instructions to access I/O data.</a:t>
            </a:r>
          </a:p>
          <a:p>
            <a:r>
              <a:rPr lang="en-US" sz="1400" dirty="0"/>
              <a:t>It allows the computer to use the same instructions for either i/o transfer or for memory transfers.</a:t>
            </a:r>
          </a:p>
          <a:p>
            <a:r>
              <a:rPr lang="en-US" sz="1400" dirty="0"/>
              <a:t>The advantage is that the load and store instructions used for reading and writing from memory can be used to input and output data from I/O registers.   </a:t>
            </a:r>
            <a:endParaRPr lang="en-US" dirty="0"/>
          </a:p>
          <a:p>
            <a:pPr>
              <a:buNone/>
            </a:pPr>
            <a:endParaRPr lang="en-US" dirty="0"/>
          </a:p>
        </p:txBody>
      </p:sp>
      <p:grpSp>
        <p:nvGrpSpPr>
          <p:cNvPr id="32" name="Group 31"/>
          <p:cNvGrpSpPr/>
          <p:nvPr/>
        </p:nvGrpSpPr>
        <p:grpSpPr>
          <a:xfrm>
            <a:off x="1143000" y="3886200"/>
            <a:ext cx="2971800" cy="1953399"/>
            <a:chOff x="1143000" y="3886200"/>
            <a:chExt cx="2971800" cy="1953399"/>
          </a:xfrm>
        </p:grpSpPr>
        <p:grpSp>
          <p:nvGrpSpPr>
            <p:cNvPr id="22" name="Group 21"/>
            <p:cNvGrpSpPr/>
            <p:nvPr/>
          </p:nvGrpSpPr>
          <p:grpSpPr>
            <a:xfrm>
              <a:off x="1143000" y="3886200"/>
              <a:ext cx="2971800" cy="1524000"/>
              <a:chOff x="1143000" y="3886200"/>
              <a:chExt cx="2971800" cy="1524000"/>
            </a:xfrm>
          </p:grpSpPr>
          <p:sp>
            <p:nvSpPr>
              <p:cNvPr id="4" name="Rectangle 3"/>
              <p:cNvSpPr/>
              <p:nvPr/>
            </p:nvSpPr>
            <p:spPr>
              <a:xfrm>
                <a:off x="1219200" y="4191000"/>
                <a:ext cx="1066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2286000" y="4572000"/>
                <a:ext cx="6858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2286000" y="4953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286000" y="5256212"/>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62200" y="4343400"/>
                <a:ext cx="609600" cy="276999"/>
              </a:xfrm>
              <a:prstGeom prst="rect">
                <a:avLst/>
              </a:prstGeom>
              <a:noFill/>
            </p:spPr>
            <p:txBody>
              <a:bodyPr wrap="square" rtlCol="0">
                <a:spAutoFit/>
              </a:bodyPr>
              <a:lstStyle/>
              <a:p>
                <a:r>
                  <a:rPr lang="en-US" sz="1200" dirty="0"/>
                  <a:t>Data</a:t>
                </a:r>
              </a:p>
            </p:txBody>
          </p:sp>
          <p:sp>
            <p:nvSpPr>
              <p:cNvPr id="16" name="TextBox 15"/>
              <p:cNvSpPr txBox="1"/>
              <p:nvPr/>
            </p:nvSpPr>
            <p:spPr>
              <a:xfrm>
                <a:off x="2362200" y="3990201"/>
                <a:ext cx="762000" cy="276999"/>
              </a:xfrm>
              <a:prstGeom prst="rect">
                <a:avLst/>
              </a:prstGeom>
              <a:noFill/>
            </p:spPr>
            <p:txBody>
              <a:bodyPr wrap="square" rtlCol="0">
                <a:spAutoFit/>
              </a:bodyPr>
              <a:lstStyle/>
              <a:p>
                <a:r>
                  <a:rPr lang="en-US" sz="1200" dirty="0"/>
                  <a:t>Address</a:t>
                </a:r>
              </a:p>
            </p:txBody>
          </p:sp>
          <p:sp>
            <p:nvSpPr>
              <p:cNvPr id="18" name="Right Arrow 17"/>
              <p:cNvSpPr/>
              <p:nvPr/>
            </p:nvSpPr>
            <p:spPr>
              <a:xfrm>
                <a:off x="2298192" y="4191000"/>
                <a:ext cx="978408" cy="179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43000" y="3886200"/>
                <a:ext cx="1066800" cy="369332"/>
              </a:xfrm>
              <a:prstGeom prst="rect">
                <a:avLst/>
              </a:prstGeom>
              <a:noFill/>
            </p:spPr>
            <p:txBody>
              <a:bodyPr wrap="square" rtlCol="0">
                <a:spAutoFit/>
              </a:bodyPr>
              <a:lstStyle/>
              <a:p>
                <a:r>
                  <a:rPr lang="en-US" dirty="0"/>
                  <a:t>CPU</a:t>
                </a:r>
              </a:p>
            </p:txBody>
          </p:sp>
          <p:sp>
            <p:nvSpPr>
              <p:cNvPr id="20" name="TextBox 19"/>
              <p:cNvSpPr txBox="1"/>
              <p:nvPr/>
            </p:nvSpPr>
            <p:spPr>
              <a:xfrm>
                <a:off x="2895600" y="5133201"/>
                <a:ext cx="1143000" cy="276999"/>
              </a:xfrm>
              <a:prstGeom prst="rect">
                <a:avLst/>
              </a:prstGeom>
              <a:noFill/>
            </p:spPr>
            <p:txBody>
              <a:bodyPr wrap="square" rtlCol="0">
                <a:spAutoFit/>
              </a:bodyPr>
              <a:lstStyle/>
              <a:p>
                <a:r>
                  <a:rPr lang="en-US" sz="1200" dirty="0"/>
                  <a:t>Memory write</a:t>
                </a:r>
              </a:p>
            </p:txBody>
          </p:sp>
          <p:sp>
            <p:nvSpPr>
              <p:cNvPr id="21" name="TextBox 20"/>
              <p:cNvSpPr txBox="1"/>
              <p:nvPr/>
            </p:nvSpPr>
            <p:spPr>
              <a:xfrm>
                <a:off x="2895600" y="4828401"/>
                <a:ext cx="1219200" cy="276999"/>
              </a:xfrm>
              <a:prstGeom prst="rect">
                <a:avLst/>
              </a:prstGeom>
              <a:noFill/>
            </p:spPr>
            <p:txBody>
              <a:bodyPr wrap="square" rtlCol="0">
                <a:spAutoFit/>
              </a:bodyPr>
              <a:lstStyle/>
              <a:p>
                <a:r>
                  <a:rPr lang="en-US" sz="1200" dirty="0"/>
                  <a:t>Memory read</a:t>
                </a:r>
              </a:p>
            </p:txBody>
          </p:sp>
        </p:grpSp>
        <p:sp>
          <p:nvSpPr>
            <p:cNvPr id="30" name="TextBox 29"/>
            <p:cNvSpPr txBox="1"/>
            <p:nvPr/>
          </p:nvSpPr>
          <p:spPr>
            <a:xfrm>
              <a:off x="1600200" y="5562600"/>
              <a:ext cx="1600200" cy="276999"/>
            </a:xfrm>
            <a:prstGeom prst="rect">
              <a:avLst/>
            </a:prstGeom>
            <a:noFill/>
          </p:spPr>
          <p:txBody>
            <a:bodyPr wrap="square" rtlCol="0">
              <a:spAutoFit/>
            </a:bodyPr>
            <a:lstStyle/>
            <a:p>
              <a:r>
                <a:rPr lang="en-US" sz="1200" b="1" dirty="0"/>
                <a:t>a) CPU Signals</a:t>
              </a:r>
            </a:p>
          </p:txBody>
        </p:sp>
      </p:grpSp>
      <p:grpSp>
        <p:nvGrpSpPr>
          <p:cNvPr id="33" name="Group 32"/>
          <p:cNvGrpSpPr/>
          <p:nvPr/>
        </p:nvGrpSpPr>
        <p:grpSpPr>
          <a:xfrm>
            <a:off x="4876800" y="4114800"/>
            <a:ext cx="2819400" cy="1752600"/>
            <a:chOff x="4876800" y="4114800"/>
            <a:chExt cx="2819400" cy="1752600"/>
          </a:xfrm>
        </p:grpSpPr>
        <p:grpSp>
          <p:nvGrpSpPr>
            <p:cNvPr id="29" name="Group 28"/>
            <p:cNvGrpSpPr/>
            <p:nvPr/>
          </p:nvGrpSpPr>
          <p:grpSpPr>
            <a:xfrm>
              <a:off x="4876800" y="4114800"/>
              <a:ext cx="2667000" cy="1219200"/>
              <a:chOff x="5715000" y="4114800"/>
              <a:chExt cx="2667000" cy="1219200"/>
            </a:xfrm>
          </p:grpSpPr>
          <p:sp>
            <p:nvSpPr>
              <p:cNvPr id="23" name="Rectangle 22"/>
              <p:cNvSpPr/>
              <p:nvPr/>
            </p:nvSpPr>
            <p:spPr>
              <a:xfrm>
                <a:off x="5715000" y="41148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715000" y="441960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Brace 24"/>
              <p:cNvSpPr/>
              <p:nvPr/>
            </p:nvSpPr>
            <p:spPr>
              <a:xfrm>
                <a:off x="6858000" y="4114800"/>
                <a:ext cx="152400" cy="304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6858000" y="4495800"/>
                <a:ext cx="152400" cy="838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7010400" y="4142601"/>
                <a:ext cx="1371600" cy="276999"/>
              </a:xfrm>
              <a:prstGeom prst="rect">
                <a:avLst/>
              </a:prstGeom>
              <a:noFill/>
            </p:spPr>
            <p:txBody>
              <a:bodyPr wrap="square" rtlCol="0">
                <a:spAutoFit/>
              </a:bodyPr>
              <a:lstStyle/>
              <a:p>
                <a:r>
                  <a:rPr lang="en-US" sz="1200" dirty="0"/>
                  <a:t>I/O address</a:t>
                </a:r>
              </a:p>
            </p:txBody>
          </p:sp>
          <p:sp>
            <p:nvSpPr>
              <p:cNvPr id="28" name="TextBox 27"/>
              <p:cNvSpPr txBox="1"/>
              <p:nvPr/>
            </p:nvSpPr>
            <p:spPr>
              <a:xfrm>
                <a:off x="7010400" y="4800600"/>
                <a:ext cx="1371600" cy="276999"/>
              </a:xfrm>
              <a:prstGeom prst="rect">
                <a:avLst/>
              </a:prstGeom>
              <a:noFill/>
            </p:spPr>
            <p:txBody>
              <a:bodyPr wrap="square" rtlCol="0">
                <a:spAutoFit/>
              </a:bodyPr>
              <a:lstStyle/>
              <a:p>
                <a:r>
                  <a:rPr lang="en-US" sz="1200" dirty="0"/>
                  <a:t>Memory address</a:t>
                </a:r>
              </a:p>
            </p:txBody>
          </p:sp>
        </p:grpSp>
        <p:sp>
          <p:nvSpPr>
            <p:cNvPr id="31" name="TextBox 30"/>
            <p:cNvSpPr txBox="1"/>
            <p:nvPr/>
          </p:nvSpPr>
          <p:spPr>
            <a:xfrm>
              <a:off x="4953000" y="5590401"/>
              <a:ext cx="2743200" cy="276999"/>
            </a:xfrm>
            <a:prstGeom prst="rect">
              <a:avLst/>
            </a:prstGeom>
            <a:noFill/>
          </p:spPr>
          <p:txBody>
            <a:bodyPr wrap="square" rtlCol="0">
              <a:spAutoFit/>
            </a:bodyPr>
            <a:lstStyle/>
            <a:p>
              <a:r>
                <a:rPr lang="en-US" sz="1200" b="1" dirty="0"/>
                <a:t>b) Address space division</a:t>
              </a: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Memory mapped I/O and I/O mapped I/O</a:t>
            </a:r>
          </a:p>
        </p:txBody>
      </p:sp>
      <p:graphicFrame>
        <p:nvGraphicFramePr>
          <p:cNvPr id="6" name="Content Placeholder 5"/>
          <p:cNvGraphicFramePr>
            <a:graphicFrameLocks noGrp="1"/>
          </p:cNvGraphicFramePr>
          <p:nvPr>
            <p:ph idx="1"/>
          </p:nvPr>
        </p:nvGraphicFramePr>
        <p:xfrm>
          <a:off x="457200" y="1774825"/>
          <a:ext cx="8229600" cy="32054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Memory Mapped </a:t>
                      </a:r>
                      <a:r>
                        <a:rPr lang="en-US" dirty="0" err="1"/>
                        <a:t>Input/Output</a:t>
                      </a:r>
                      <a:endParaRPr lang="en-US" dirty="0"/>
                    </a:p>
                  </a:txBody>
                  <a:tcPr/>
                </a:tc>
                <a:tc>
                  <a:txBody>
                    <a:bodyPr/>
                    <a:lstStyle/>
                    <a:p>
                      <a:r>
                        <a:rPr lang="en-US" dirty="0" err="1"/>
                        <a:t>Input/Output</a:t>
                      </a:r>
                      <a:r>
                        <a:rPr lang="en-US" dirty="0"/>
                        <a:t> Mapped </a:t>
                      </a:r>
                      <a:r>
                        <a:rPr lang="en-US" dirty="0" err="1"/>
                        <a:t>Input/Output</a:t>
                      </a:r>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Each port is treated</a:t>
                      </a:r>
                      <a:r>
                        <a:rPr lang="en-US" baseline="0" dirty="0"/>
                        <a:t> as a memory location.</a:t>
                      </a:r>
                      <a:endParaRPr lang="en-US" dirty="0"/>
                    </a:p>
                  </a:txBody>
                  <a:tcPr/>
                </a:tc>
                <a:tc>
                  <a:txBody>
                    <a:bodyPr/>
                    <a:lstStyle/>
                    <a:p>
                      <a:r>
                        <a:rPr lang="en-US" dirty="0"/>
                        <a:t>Each port is treated as an independent unit.</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CPU’s memory address space is divided between memory and input/output</a:t>
                      </a:r>
                      <a:r>
                        <a:rPr lang="en-US" baseline="0" dirty="0"/>
                        <a:t> ports.</a:t>
                      </a:r>
                      <a:endParaRPr lang="en-US" dirty="0"/>
                    </a:p>
                  </a:txBody>
                  <a:tcPr/>
                </a:tc>
                <a:tc>
                  <a:txBody>
                    <a:bodyPr/>
                    <a:lstStyle/>
                    <a:p>
                      <a:r>
                        <a:rPr lang="en-US" dirty="0"/>
                        <a:t>Separate</a:t>
                      </a:r>
                      <a:r>
                        <a:rPr lang="en-US" baseline="0" dirty="0"/>
                        <a:t> address spaces </a:t>
                      </a:r>
                      <a:r>
                        <a:rPr lang="en-US" dirty="0"/>
                        <a:t>for memory and input/output ports.</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Single instruction</a:t>
                      </a:r>
                      <a:r>
                        <a:rPr lang="en-US" baseline="0" dirty="0"/>
                        <a:t> can trans</a:t>
                      </a:r>
                      <a:r>
                        <a:rPr lang="en-US" dirty="0"/>
                        <a:t>f</a:t>
                      </a:r>
                      <a:r>
                        <a:rPr lang="en-US" baseline="0" dirty="0"/>
                        <a:t>er data between memory and port.</a:t>
                      </a:r>
                      <a:endParaRPr lang="en-US" dirty="0"/>
                    </a:p>
                  </a:txBody>
                  <a:tcPr/>
                </a:tc>
                <a:tc>
                  <a:txBody>
                    <a:bodyPr/>
                    <a:lstStyle/>
                    <a:p>
                      <a:r>
                        <a:rPr lang="en-US" dirty="0"/>
                        <a:t>Two instruction</a:t>
                      </a:r>
                      <a:r>
                        <a:rPr lang="en-US" baseline="0" dirty="0"/>
                        <a:t> are necessary to trans</a:t>
                      </a:r>
                      <a:r>
                        <a:rPr lang="en-US" dirty="0"/>
                        <a:t>fer data between memory and port.</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Data transfer</a:t>
                      </a:r>
                      <a:r>
                        <a:rPr lang="en-US" baseline="0" dirty="0"/>
                        <a:t> is by means o</a:t>
                      </a:r>
                      <a:r>
                        <a:rPr lang="en-US" dirty="0"/>
                        <a:t>f instruction like MOVE.</a:t>
                      </a:r>
                    </a:p>
                  </a:txBody>
                  <a:tcPr/>
                </a:tc>
                <a:tc>
                  <a:txBody>
                    <a:bodyPr/>
                    <a:lstStyle/>
                    <a:p>
                      <a:r>
                        <a:rPr lang="en-US" dirty="0"/>
                        <a:t>Each port can</a:t>
                      </a:r>
                      <a:r>
                        <a:rPr lang="en-US" baseline="0" dirty="0"/>
                        <a:t> be accessed by means o</a:t>
                      </a:r>
                      <a:r>
                        <a:rPr lang="en-US" dirty="0"/>
                        <a:t>f IN or OUT instructions.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Controlled I/O</a:t>
            </a:r>
          </a:p>
        </p:txBody>
      </p:sp>
      <p:sp>
        <p:nvSpPr>
          <p:cNvPr id="3" name="Content Placeholder 2"/>
          <p:cNvSpPr>
            <a:spLocks noGrp="1"/>
          </p:cNvSpPr>
          <p:nvPr>
            <p:ph idx="1"/>
          </p:nvPr>
        </p:nvSpPr>
        <p:spPr/>
        <p:txBody>
          <a:bodyPr/>
          <a:lstStyle/>
          <a:p>
            <a:r>
              <a:rPr lang="en-US" sz="1500" dirty="0">
                <a:latin typeface="Times New Roman" pitchFamily="18" charset="0"/>
                <a:cs typeface="Times New Roman" pitchFamily="18" charset="0"/>
              </a:rPr>
              <a:t>Program controlled I/O is one in which the processor repeatedly checks a status flag to achieve the required synchronization between processor &amp; I/O device.</a:t>
            </a:r>
          </a:p>
          <a:p>
            <a:r>
              <a:rPr lang="en-US" sz="1500" dirty="0">
                <a:latin typeface="Times New Roman" pitchFamily="18" charset="0"/>
                <a:cs typeface="Times New Roman" pitchFamily="18" charset="0"/>
              </a:rPr>
              <a:t>The processor polls the device.</a:t>
            </a:r>
          </a:p>
          <a:p>
            <a:r>
              <a:rPr lang="en-US" sz="1500" dirty="0">
                <a:latin typeface="Times New Roman" pitchFamily="18" charset="0"/>
                <a:cs typeface="Times New Roman" pitchFamily="18" charset="0"/>
              </a:rPr>
              <a:t>It is us</a:t>
            </a:r>
            <a:r>
              <a:rPr lang="en-US" sz="1600" dirty="0">
                <a:latin typeface="Times New Roman" pitchFamily="18" charset="0"/>
                <a:cs typeface="Times New Roman" pitchFamily="18" charset="0"/>
              </a:rPr>
              <a:t>e</a:t>
            </a:r>
            <a:r>
              <a:rPr lang="en-US" sz="1600" dirty="0"/>
              <a:t>ful in small low speed systems where hardware cost must be minimized.</a:t>
            </a:r>
          </a:p>
          <a:p>
            <a:r>
              <a:rPr lang="en-US" sz="1600" dirty="0">
                <a:latin typeface="Times New Roman" pitchFamily="18" charset="0"/>
                <a:cs typeface="Times New Roman" pitchFamily="18" charset="0"/>
              </a:rPr>
              <a:t>It requires that all input/output operators be executed under the direct control o</a:t>
            </a:r>
            <a:r>
              <a:rPr lang="en-US" sz="1600" dirty="0"/>
              <a:t>f</a:t>
            </a:r>
            <a:r>
              <a:rPr lang="en-US" sz="1600" dirty="0">
                <a:latin typeface="Times New Roman" pitchFamily="18" charset="0"/>
                <a:cs typeface="Times New Roman" pitchFamily="18" charset="0"/>
              </a:rPr>
              <a:t> the CPU.</a:t>
            </a:r>
          </a:p>
          <a:p>
            <a:r>
              <a:rPr lang="en-US" sz="1600" dirty="0">
                <a:latin typeface="Times New Roman" pitchFamily="18" charset="0"/>
                <a:cs typeface="Times New Roman" pitchFamily="18" charset="0"/>
              </a:rPr>
              <a:t>The trans</a:t>
            </a:r>
            <a:r>
              <a:rPr lang="en-US" sz="1600" dirty="0"/>
              <a:t>fer is between CPU registers(accumulator) and a buffer register connected to the input/output device.</a:t>
            </a:r>
          </a:p>
          <a:p>
            <a:r>
              <a:rPr lang="en-US" sz="1600" dirty="0">
                <a:latin typeface="Times New Roman" pitchFamily="18" charset="0"/>
                <a:cs typeface="Times New Roman" pitchFamily="18" charset="0"/>
              </a:rPr>
              <a:t>The i/o device does not have direct access to main memory.</a:t>
            </a:r>
          </a:p>
          <a:p>
            <a:r>
              <a:rPr lang="en-US" sz="1600" dirty="0">
                <a:latin typeface="Times New Roman" pitchFamily="18" charset="0"/>
                <a:cs typeface="Times New Roman" pitchFamily="18" charset="0"/>
              </a:rPr>
              <a:t>A data trans</a:t>
            </a:r>
            <a:r>
              <a:rPr lang="en-US" sz="1600" dirty="0"/>
              <a:t>fer from an input/output device to main memory requires the execution of several instructions by the CPU, including an input instruction to transfer a word from the input/output device to the CPU and a store instruction to transfer a word from CPU to main memory.</a:t>
            </a:r>
          </a:p>
          <a:p>
            <a:r>
              <a:rPr lang="en-US" sz="1600" dirty="0">
                <a:latin typeface="Times New Roman" pitchFamily="18" charset="0"/>
                <a:cs typeface="Times New Roman" pitchFamily="18" charset="0"/>
              </a:rPr>
              <a:t>One or more additional instructions may be needed </a:t>
            </a:r>
            <a:r>
              <a:rPr lang="en-US" sz="1600" dirty="0"/>
              <a:t>for address communication and data word counting.</a:t>
            </a:r>
            <a:endParaRPr lang="en-US" sz="1600"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Typical Program controlled instructions</a:t>
            </a:r>
          </a:p>
        </p:txBody>
      </p:sp>
      <p:graphicFrame>
        <p:nvGraphicFramePr>
          <p:cNvPr id="4" name="Content Placeholder 3"/>
          <p:cNvGraphicFramePr>
            <a:graphicFrameLocks noGrp="1"/>
          </p:cNvGraphicFramePr>
          <p:nvPr>
            <p:ph idx="1"/>
          </p:nvPr>
        </p:nvGraphicFramePr>
        <p:xfrm>
          <a:off x="457200" y="1774825"/>
          <a:ext cx="8229600" cy="29667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Mnemonic</a:t>
                      </a:r>
                    </a:p>
                  </a:txBody>
                  <a:tcPr/>
                </a:tc>
                <a:extLst>
                  <a:ext uri="{0D108BD9-81ED-4DB2-BD59-A6C34878D82A}">
                    <a16:rowId xmlns:a16="http://schemas.microsoft.com/office/drawing/2014/main" val="10000"/>
                  </a:ext>
                </a:extLst>
              </a:tr>
              <a:tr h="370840">
                <a:tc>
                  <a:txBody>
                    <a:bodyPr/>
                    <a:lstStyle/>
                    <a:p>
                      <a:r>
                        <a:rPr lang="en-US" dirty="0"/>
                        <a:t>Branch</a:t>
                      </a:r>
                    </a:p>
                  </a:txBody>
                  <a:tcPr/>
                </a:tc>
                <a:tc>
                  <a:txBody>
                    <a:bodyPr/>
                    <a:lstStyle/>
                    <a:p>
                      <a:r>
                        <a:rPr lang="en-US" dirty="0"/>
                        <a:t>BR</a:t>
                      </a:r>
                    </a:p>
                  </a:txBody>
                  <a:tcPr/>
                </a:tc>
                <a:extLst>
                  <a:ext uri="{0D108BD9-81ED-4DB2-BD59-A6C34878D82A}">
                    <a16:rowId xmlns:a16="http://schemas.microsoft.com/office/drawing/2014/main" val="10001"/>
                  </a:ext>
                </a:extLst>
              </a:tr>
              <a:tr h="370840">
                <a:tc>
                  <a:txBody>
                    <a:bodyPr/>
                    <a:lstStyle/>
                    <a:p>
                      <a:r>
                        <a:rPr lang="en-US" dirty="0"/>
                        <a:t>Jump</a:t>
                      </a:r>
                    </a:p>
                  </a:txBody>
                  <a:tcPr/>
                </a:tc>
                <a:tc>
                  <a:txBody>
                    <a:bodyPr/>
                    <a:lstStyle/>
                    <a:p>
                      <a:r>
                        <a:rPr lang="en-US" dirty="0"/>
                        <a:t>JMP</a:t>
                      </a:r>
                    </a:p>
                  </a:txBody>
                  <a:tcPr/>
                </a:tc>
                <a:extLst>
                  <a:ext uri="{0D108BD9-81ED-4DB2-BD59-A6C34878D82A}">
                    <a16:rowId xmlns:a16="http://schemas.microsoft.com/office/drawing/2014/main" val="10002"/>
                  </a:ext>
                </a:extLst>
              </a:tr>
              <a:tr h="370840">
                <a:tc>
                  <a:txBody>
                    <a:bodyPr/>
                    <a:lstStyle/>
                    <a:p>
                      <a:r>
                        <a:rPr lang="en-US" dirty="0"/>
                        <a:t>Skip</a:t>
                      </a:r>
                    </a:p>
                  </a:txBody>
                  <a:tcPr/>
                </a:tc>
                <a:tc>
                  <a:txBody>
                    <a:bodyPr/>
                    <a:lstStyle/>
                    <a:p>
                      <a:r>
                        <a:rPr lang="en-US" dirty="0"/>
                        <a:t>SKP</a:t>
                      </a:r>
                    </a:p>
                  </a:txBody>
                  <a:tcPr/>
                </a:tc>
                <a:extLst>
                  <a:ext uri="{0D108BD9-81ED-4DB2-BD59-A6C34878D82A}">
                    <a16:rowId xmlns:a16="http://schemas.microsoft.com/office/drawing/2014/main" val="10003"/>
                  </a:ext>
                </a:extLst>
              </a:tr>
              <a:tr h="370840">
                <a:tc>
                  <a:txBody>
                    <a:bodyPr/>
                    <a:lstStyle/>
                    <a:p>
                      <a:r>
                        <a:rPr lang="en-US" dirty="0"/>
                        <a:t>Call</a:t>
                      </a:r>
                    </a:p>
                  </a:txBody>
                  <a:tcPr/>
                </a:tc>
                <a:tc>
                  <a:txBody>
                    <a:bodyPr/>
                    <a:lstStyle/>
                    <a:p>
                      <a:r>
                        <a:rPr lang="en-US" dirty="0"/>
                        <a:t>CALL</a:t>
                      </a:r>
                    </a:p>
                  </a:txBody>
                  <a:tcPr/>
                </a:tc>
                <a:extLst>
                  <a:ext uri="{0D108BD9-81ED-4DB2-BD59-A6C34878D82A}">
                    <a16:rowId xmlns:a16="http://schemas.microsoft.com/office/drawing/2014/main" val="10004"/>
                  </a:ext>
                </a:extLst>
              </a:tr>
              <a:tr h="370840">
                <a:tc>
                  <a:txBody>
                    <a:bodyPr/>
                    <a:lstStyle/>
                    <a:p>
                      <a:r>
                        <a:rPr lang="en-US" dirty="0"/>
                        <a:t>Return</a:t>
                      </a:r>
                    </a:p>
                  </a:txBody>
                  <a:tcPr/>
                </a:tc>
                <a:tc>
                  <a:txBody>
                    <a:bodyPr/>
                    <a:lstStyle/>
                    <a:p>
                      <a:r>
                        <a:rPr lang="en-US" dirty="0"/>
                        <a:t>RET</a:t>
                      </a:r>
                    </a:p>
                  </a:txBody>
                  <a:tcPr/>
                </a:tc>
                <a:extLst>
                  <a:ext uri="{0D108BD9-81ED-4DB2-BD59-A6C34878D82A}">
                    <a16:rowId xmlns:a16="http://schemas.microsoft.com/office/drawing/2014/main" val="10005"/>
                  </a:ext>
                </a:extLst>
              </a:tr>
              <a:tr h="370840">
                <a:tc>
                  <a:txBody>
                    <a:bodyPr/>
                    <a:lstStyle/>
                    <a:p>
                      <a:r>
                        <a:rPr lang="en-US" dirty="0"/>
                        <a:t>Compare</a:t>
                      </a:r>
                    </a:p>
                  </a:txBody>
                  <a:tcPr/>
                </a:tc>
                <a:tc>
                  <a:txBody>
                    <a:bodyPr/>
                    <a:lstStyle/>
                    <a:p>
                      <a:r>
                        <a:rPr lang="en-US" dirty="0"/>
                        <a:t>CMP</a:t>
                      </a:r>
                    </a:p>
                  </a:txBody>
                  <a:tcPr/>
                </a:tc>
                <a:extLst>
                  <a:ext uri="{0D108BD9-81ED-4DB2-BD59-A6C34878D82A}">
                    <a16:rowId xmlns:a16="http://schemas.microsoft.com/office/drawing/2014/main" val="10006"/>
                  </a:ext>
                </a:extLst>
              </a:tr>
              <a:tr h="370840">
                <a:tc>
                  <a:txBody>
                    <a:bodyPr/>
                    <a:lstStyle/>
                    <a:p>
                      <a:r>
                        <a:rPr lang="en-US" dirty="0"/>
                        <a:t>Test(by </a:t>
                      </a:r>
                      <a:r>
                        <a:rPr lang="en-US" dirty="0" err="1"/>
                        <a:t>ADDing</a:t>
                      </a:r>
                      <a:r>
                        <a:rPr lang="en-US" dirty="0"/>
                        <a:t>)</a:t>
                      </a:r>
                    </a:p>
                  </a:txBody>
                  <a:tcPr/>
                </a:tc>
                <a:tc>
                  <a:txBody>
                    <a:bodyPr/>
                    <a:lstStyle/>
                    <a:p>
                      <a:r>
                        <a:rPr lang="en-US" dirty="0"/>
                        <a:t>TST</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a:t>
            </a:r>
          </a:p>
        </p:txBody>
      </p:sp>
      <p:sp>
        <p:nvSpPr>
          <p:cNvPr id="3" name="Content Placeholder 2"/>
          <p:cNvSpPr>
            <a:spLocks noGrp="1"/>
          </p:cNvSpPr>
          <p:nvPr>
            <p:ph idx="1"/>
          </p:nvPr>
        </p:nvSpPr>
        <p:spPr/>
        <p:txBody>
          <a:bodyPr/>
          <a:lstStyle/>
          <a:p>
            <a:r>
              <a:rPr lang="en-US" sz="1800" dirty="0"/>
              <a:t>A Suspension of a process such as the execution of a computer program, caused by an event external to that process, and performed in such a way that the process can be resumed. A way to improve processor utilization.</a:t>
            </a:r>
          </a:p>
          <a:p>
            <a:pPr>
              <a:buNone/>
            </a:pPr>
            <a:endParaRPr lang="en-US" sz="1800" dirty="0"/>
          </a:p>
          <a:p>
            <a:pPr>
              <a:buNone/>
            </a:pPr>
            <a:r>
              <a:rPr lang="en-US" sz="1800" dirty="0"/>
              <a:t>	Need For Interrupts? </a:t>
            </a:r>
          </a:p>
          <a:p>
            <a:pPr marL="461962" indent="-342900"/>
            <a:r>
              <a:rPr lang="en-US" sz="1800" dirty="0"/>
              <a:t>The OS is a reactive program </a:t>
            </a:r>
          </a:p>
          <a:p>
            <a:pPr marL="461962" indent="-342900">
              <a:buNone/>
            </a:pPr>
            <a:r>
              <a:rPr lang="en-US" sz="1800" dirty="0"/>
              <a:t>		1. When you give some input </a:t>
            </a:r>
          </a:p>
          <a:p>
            <a:pPr marL="461962" indent="-342900">
              <a:buNone/>
            </a:pPr>
            <a:r>
              <a:rPr lang="en-US" sz="1800" dirty="0"/>
              <a:t>		2. It will perform computations </a:t>
            </a:r>
          </a:p>
          <a:p>
            <a:pPr marL="461962" indent="-342900">
              <a:buNone/>
            </a:pPr>
            <a:r>
              <a:rPr lang="en-US" sz="1800" dirty="0"/>
              <a:t>		3. Produces output BUT </a:t>
            </a:r>
          </a:p>
          <a:p>
            <a:pPr marL="461962" indent="-342900">
              <a:buNone/>
            </a:pPr>
            <a:r>
              <a:rPr lang="en-US" sz="1800" dirty="0"/>
              <a:t>		4. Meanwhile you can interact with the system by interrupting the running process or </a:t>
            </a:r>
          </a:p>
          <a:p>
            <a:pPr marL="461962" indent="-342900">
              <a:buNone/>
            </a:pPr>
            <a:r>
              <a:rPr lang="en-US" sz="1800" dirty="0"/>
              <a:t>		5. You can stop and start another process. </a:t>
            </a:r>
          </a:p>
          <a:p>
            <a:pPr marL="461962" indent="-342900"/>
            <a:r>
              <a:rPr lang="en-US" sz="1800" dirty="0"/>
              <a:t>This reactive </a:t>
            </a:r>
            <a:r>
              <a:rPr lang="en-US" sz="1800" dirty="0" err="1"/>
              <a:t>ness</a:t>
            </a:r>
            <a:r>
              <a:rPr lang="en-US" sz="1800" dirty="0"/>
              <a:t> is due to interrupts </a:t>
            </a:r>
          </a:p>
          <a:p>
            <a:pPr marL="461962" indent="-342900"/>
            <a:r>
              <a:rPr lang="en-US" sz="1800" dirty="0"/>
              <a:t>Modern Operating Systems Are Interrupt driven</a:t>
            </a:r>
          </a:p>
          <a:p>
            <a:endParaRPr lang="en-US" sz="1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Hardware</a:t>
            </a:r>
          </a:p>
        </p:txBody>
      </p:sp>
      <p:sp>
        <p:nvSpPr>
          <p:cNvPr id="3" name="Content Placeholder 2"/>
          <p:cNvSpPr>
            <a:spLocks noGrp="1"/>
          </p:cNvSpPr>
          <p:nvPr>
            <p:ph idx="1"/>
          </p:nvPr>
        </p:nvSpPr>
        <p:spPr/>
        <p:txBody>
          <a:bodyPr/>
          <a:lstStyle/>
          <a:p>
            <a:r>
              <a:rPr lang="en-US" sz="1800" dirty="0"/>
              <a:t>I/O device request an interrupt by activating a bus line called interrupt-request.</a:t>
            </a:r>
          </a:p>
          <a:p>
            <a:r>
              <a:rPr lang="en-US" sz="1800" dirty="0"/>
              <a:t>A single interrupt request line may be used to serve n devices.</a:t>
            </a:r>
          </a:p>
          <a:p>
            <a:r>
              <a:rPr lang="en-US" sz="1800" dirty="0"/>
              <a:t>All devices are connected to interrupt request line via switches to ground.</a:t>
            </a:r>
          </a:p>
        </p:txBody>
      </p:sp>
      <p:pic>
        <p:nvPicPr>
          <p:cNvPr id="4098" name="Picture 2" descr="Image result for interrupt hardware in computer organization diagram"/>
          <p:cNvPicPr>
            <a:picLocks noChangeAspect="1" noChangeArrowheads="1"/>
          </p:cNvPicPr>
          <p:nvPr/>
        </p:nvPicPr>
        <p:blipFill>
          <a:blip r:embed="rId2"/>
          <a:srcRect/>
          <a:stretch>
            <a:fillRect/>
          </a:stretch>
        </p:blipFill>
        <p:spPr bwMode="auto">
          <a:xfrm>
            <a:off x="1676400" y="2876550"/>
            <a:ext cx="5410200" cy="3676650"/>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sz="2000" dirty="0"/>
              <a:t>To request an interrupt, a device closes its associated switch. </a:t>
            </a:r>
          </a:p>
          <a:p>
            <a:r>
              <a:rPr lang="en-US" sz="2000" dirty="0"/>
              <a:t>If all interrupt-request signals INTR1 to </a:t>
            </a:r>
            <a:r>
              <a:rPr lang="en-US" sz="2000" dirty="0" err="1"/>
              <a:t>INTRn</a:t>
            </a:r>
            <a:r>
              <a:rPr lang="en-US" sz="2000" dirty="0"/>
              <a:t> are inactive, that is, if all switches are open, the voltage on the interrupt request line will equal to </a:t>
            </a:r>
            <a:r>
              <a:rPr lang="en-US" sz="2000" dirty="0" err="1"/>
              <a:t>Vdd</a:t>
            </a:r>
            <a:r>
              <a:rPr lang="en-US" sz="2000" dirty="0"/>
              <a:t>. </a:t>
            </a:r>
          </a:p>
          <a:p>
            <a:r>
              <a:rPr lang="en-US" sz="2000" dirty="0"/>
              <a:t>This is an inactivate state of the line. </a:t>
            </a:r>
          </a:p>
          <a:p>
            <a:r>
              <a:rPr lang="en-US" sz="2000" dirty="0"/>
              <a:t>When a device requests an interrupt by closing its switch, the voltage on the line drops to 0, causing the interrupt- request signal INTR received by the processor to go to 1. </a:t>
            </a:r>
          </a:p>
          <a:p>
            <a:r>
              <a:rPr lang="en-US" sz="2000" dirty="0"/>
              <a:t>If closing of one (or) more switches that cause the line value to drop to 0, the value of logical OR of the request from individual devices, that is</a:t>
            </a:r>
          </a:p>
          <a:p>
            <a:pPr>
              <a:buNone/>
            </a:pPr>
            <a:r>
              <a:rPr lang="en-US" sz="2000" dirty="0"/>
              <a:t>			INTR=INTR1+INTR2+INTR3.............. </a:t>
            </a:r>
          </a:p>
          <a:p>
            <a:r>
              <a:rPr lang="en-US" sz="2000" dirty="0"/>
              <a:t>Use the complement form of INTR to name of the interrupt signal on the common line because this signal is active in the low voltage state</a:t>
            </a:r>
            <a:br>
              <a:rPr lang="en-US" sz="2000" dirty="0"/>
            </a:br>
            <a:endParaRPr lang="en-US" sz="20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Enabling and Disabling Interrupts</a:t>
            </a:r>
          </a:p>
        </p:txBody>
      </p:sp>
      <p:sp>
        <p:nvSpPr>
          <p:cNvPr id="3" name="Content Placeholder 2"/>
          <p:cNvSpPr>
            <a:spLocks noGrp="1"/>
          </p:cNvSpPr>
          <p:nvPr>
            <p:ph idx="1"/>
          </p:nvPr>
        </p:nvSpPr>
        <p:spPr/>
        <p:txBody>
          <a:bodyPr/>
          <a:lstStyle/>
          <a:p>
            <a:r>
              <a:rPr lang="en-US" sz="2400" dirty="0"/>
              <a:t>A processor has the facility to enable and disable interrupts as desired. </a:t>
            </a:r>
          </a:p>
          <a:p>
            <a:r>
              <a:rPr lang="en-US" sz="2400" dirty="0"/>
              <a:t>When a device request the interrupt during the processor service for another interrupt, the result cause the processor enter into the infinite loop. </a:t>
            </a:r>
          </a:p>
          <a:p>
            <a:r>
              <a:rPr lang="en-US" sz="2400" dirty="0"/>
              <a:t>This can be handled by the following 2 ways: </a:t>
            </a:r>
          </a:p>
          <a:p>
            <a:pPr lvl="1"/>
            <a:r>
              <a:rPr lang="en-US" sz="2000" dirty="0"/>
              <a:t>The processor ignore the interrupt request line(INTR) until the Interrupt Service Routine(ISR) is completed. </a:t>
            </a:r>
          </a:p>
          <a:p>
            <a:pPr lvl="1"/>
            <a:r>
              <a:rPr lang="en-US" sz="2000" dirty="0"/>
              <a:t>This can be done by using interrupt-Disable as first instruction and interrupt-Enable as the last instruction.</a:t>
            </a:r>
          </a:p>
          <a:p>
            <a:pPr>
              <a:buNone/>
            </a:pPr>
            <a:br>
              <a:rPr lang="en-US" sz="2400" dirty="0"/>
            </a:br>
            <a:endParaRPr 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sz="2000" dirty="0"/>
              <a:t>The second option is processor automatically disable interrupts before starting the execution of the ISR. </a:t>
            </a:r>
          </a:p>
          <a:p>
            <a:r>
              <a:rPr lang="en-US" sz="2000" dirty="0"/>
              <a:t>The status register PS stored in the stack with PC value. </a:t>
            </a:r>
          </a:p>
          <a:p>
            <a:r>
              <a:rPr lang="en-US" sz="2000" dirty="0"/>
              <a:t>The processor set this register bit 1 when the interrupt accept and when a return instruction is executed, the contents of the PS are cleared (0)and stored in the stack again.</a:t>
            </a:r>
          </a:p>
          <a:p>
            <a:pPr>
              <a:buNone/>
            </a:pPr>
            <a:br>
              <a:rPr lang="en-US" sz="2000" dirty="0"/>
            </a:br>
            <a:endParaRPr lang="en-US" sz="20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multiple devices</a:t>
            </a:r>
          </a:p>
        </p:txBody>
      </p:sp>
      <p:sp>
        <p:nvSpPr>
          <p:cNvPr id="3" name="Content Placeholder 2"/>
          <p:cNvSpPr>
            <a:spLocks noGrp="1"/>
          </p:cNvSpPr>
          <p:nvPr>
            <p:ph idx="1"/>
          </p:nvPr>
        </p:nvSpPr>
        <p:spPr/>
        <p:txBody>
          <a:bodyPr/>
          <a:lstStyle/>
          <a:p>
            <a:r>
              <a:rPr lang="en-US" sz="2400" dirty="0"/>
              <a:t>When the number of devices initiating interrupts. </a:t>
            </a:r>
          </a:p>
          <a:p>
            <a:r>
              <a:rPr lang="en-US" sz="2400" dirty="0"/>
              <a:t>For example, device X may request an interrupt while an interrupt caused by device Y is being serviced. </a:t>
            </a:r>
          </a:p>
          <a:p>
            <a:r>
              <a:rPr lang="en-US" sz="2400" dirty="0"/>
              <a:t>Hence all the device using the common interrupt line. </a:t>
            </a:r>
          </a:p>
          <a:p>
            <a:r>
              <a:rPr lang="en-US" sz="2400" dirty="0"/>
              <a:t>Additional information require to identify the device that activated the request. </a:t>
            </a:r>
          </a:p>
          <a:p>
            <a:r>
              <a:rPr lang="en-US" sz="2400" dirty="0"/>
              <a:t>When the two devices activated the line at the same time, we must break up the tie and chose one the device request among two. Some scheme should be used by the processor.</a:t>
            </a:r>
          </a:p>
          <a:p>
            <a:pPr>
              <a:buNone/>
            </a:pP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Asynchronous DRAMs</a:t>
            </a:r>
          </a:p>
        </p:txBody>
      </p:sp>
      <p:sp>
        <p:nvSpPr>
          <p:cNvPr id="17411" name="Content Placeholder 2"/>
          <p:cNvSpPr>
            <a:spLocks noGrp="1"/>
          </p:cNvSpPr>
          <p:nvPr>
            <p:ph idx="1"/>
          </p:nvPr>
        </p:nvSpPr>
        <p:spPr>
          <a:xfrm>
            <a:off x="5562600" y="1524000"/>
            <a:ext cx="3505200" cy="4625975"/>
          </a:xfrm>
        </p:spPr>
        <p:txBody>
          <a:bodyPr/>
          <a:lstStyle/>
          <a:p>
            <a:pPr eaLnBrk="1" hangingPunct="1"/>
            <a:r>
              <a:rPr lang="en-US" altLang="en-US" sz="1800" b="1" i="1" dirty="0"/>
              <a:t>Each row can store 512 bytes. 12 bits to select a row, and 9 bits to select a group in a row. Total of 21 bits. </a:t>
            </a:r>
          </a:p>
          <a:p>
            <a:pPr eaLnBrk="1" hangingPunct="1">
              <a:buFontTx/>
              <a:buChar char="•"/>
            </a:pPr>
            <a:r>
              <a:rPr lang="en-US" altLang="en-US" sz="1800" b="1" i="1" dirty="0"/>
              <a:t>First apply the row address, RAS signal latches the row address. Then apply the column address, CAS signal latches the address.</a:t>
            </a:r>
          </a:p>
          <a:p>
            <a:pPr eaLnBrk="1" hangingPunct="1">
              <a:buFontTx/>
              <a:buChar char="•"/>
            </a:pPr>
            <a:r>
              <a:rPr lang="en-US" altLang="en-US" sz="1800" b="1" i="1" dirty="0"/>
              <a:t>Timing of the memory unit is  controlled by a specialized unit which generates RAS and CAS.</a:t>
            </a:r>
          </a:p>
          <a:p>
            <a:pPr eaLnBrk="1" hangingPunct="1">
              <a:buFontTx/>
              <a:buChar char="•"/>
            </a:pPr>
            <a:r>
              <a:rPr lang="en-US" altLang="en-US" sz="1800" b="1" i="1" dirty="0"/>
              <a:t>This is asynchronous DRAM</a:t>
            </a:r>
            <a:endParaRPr lang="en-US" altLang="en-US" sz="1800" b="1" dirty="0"/>
          </a:p>
        </p:txBody>
      </p:sp>
      <p:grpSp>
        <p:nvGrpSpPr>
          <p:cNvPr id="17412" name="Group 116"/>
          <p:cNvGrpSpPr>
            <a:grpSpLocks/>
          </p:cNvGrpSpPr>
          <p:nvPr/>
        </p:nvGrpSpPr>
        <p:grpSpPr bwMode="auto">
          <a:xfrm>
            <a:off x="228600" y="1905000"/>
            <a:ext cx="5867400" cy="4191000"/>
            <a:chOff x="228600" y="1905000"/>
            <a:chExt cx="5867400" cy="4191000"/>
          </a:xfrm>
        </p:grpSpPr>
        <p:grpSp>
          <p:nvGrpSpPr>
            <p:cNvPr id="17413" name="Group 109"/>
            <p:cNvGrpSpPr>
              <a:grpSpLocks/>
            </p:cNvGrpSpPr>
            <p:nvPr/>
          </p:nvGrpSpPr>
          <p:grpSpPr bwMode="auto">
            <a:xfrm>
              <a:off x="228600" y="1905000"/>
              <a:ext cx="5867400" cy="4191000"/>
              <a:chOff x="228600" y="1676400"/>
              <a:chExt cx="6511925" cy="4419600"/>
            </a:xfrm>
          </p:grpSpPr>
          <p:sp>
            <p:nvSpPr>
              <p:cNvPr id="17416" name="Line 2"/>
              <p:cNvSpPr>
                <a:spLocks noChangeShapeType="1"/>
              </p:cNvSpPr>
              <p:nvPr/>
            </p:nvSpPr>
            <p:spPr bwMode="auto">
              <a:xfrm flipH="1">
                <a:off x="4286250" y="2444750"/>
                <a:ext cx="4254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417" name="Line 3"/>
              <p:cNvSpPr>
                <a:spLocks noChangeShapeType="1"/>
              </p:cNvSpPr>
              <p:nvPr/>
            </p:nvSpPr>
            <p:spPr bwMode="auto">
              <a:xfrm flipH="1">
                <a:off x="4286250" y="2333625"/>
                <a:ext cx="4254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418" name="Line 4"/>
              <p:cNvSpPr>
                <a:spLocks noChangeShapeType="1"/>
              </p:cNvSpPr>
              <p:nvPr/>
            </p:nvSpPr>
            <p:spPr bwMode="auto">
              <a:xfrm flipH="1">
                <a:off x="4286250" y="2960688"/>
                <a:ext cx="42545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419" name="Line 5"/>
              <p:cNvSpPr>
                <a:spLocks noChangeShapeType="1"/>
              </p:cNvSpPr>
              <p:nvPr/>
            </p:nvSpPr>
            <p:spPr bwMode="auto">
              <a:xfrm flipV="1">
                <a:off x="5670550" y="3294063"/>
                <a:ext cx="1588" cy="4238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420" name="Line 6"/>
              <p:cNvSpPr>
                <a:spLocks noChangeShapeType="1"/>
              </p:cNvSpPr>
              <p:nvPr/>
            </p:nvSpPr>
            <p:spPr bwMode="auto">
              <a:xfrm flipV="1">
                <a:off x="5135563" y="3294063"/>
                <a:ext cx="1587" cy="4238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421" name="Rectangle 7"/>
              <p:cNvSpPr>
                <a:spLocks noChangeArrowheads="1"/>
              </p:cNvSpPr>
              <p:nvPr/>
            </p:nvSpPr>
            <p:spPr bwMode="auto">
              <a:xfrm>
                <a:off x="5080000" y="4841875"/>
                <a:ext cx="774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Column</a:t>
                </a:r>
                <a:endParaRPr lang="en-CA" altLang="en-US" dirty="0">
                  <a:latin typeface="Corbel" panose="020B0503020204020204" pitchFamily="34" charset="0"/>
                </a:endParaRPr>
              </a:p>
            </p:txBody>
          </p:sp>
          <p:sp>
            <p:nvSpPr>
              <p:cNvPr id="17422" name="Freeform 8"/>
              <p:cNvSpPr>
                <a:spLocks/>
              </p:cNvSpPr>
              <p:nvPr/>
            </p:nvSpPr>
            <p:spPr bwMode="auto">
              <a:xfrm>
                <a:off x="5651500" y="5340350"/>
                <a:ext cx="36513" cy="74613"/>
              </a:xfrm>
              <a:custGeom>
                <a:avLst/>
                <a:gdLst>
                  <a:gd name="T0" fmla="*/ 666599552 w 2"/>
                  <a:gd name="T1" fmla="*/ 1391774862 h 4"/>
                  <a:gd name="T2" fmla="*/ 333308904 w 2"/>
                  <a:gd name="T3" fmla="*/ 0 h 4"/>
                  <a:gd name="T4" fmla="*/ 0 w 2"/>
                  <a:gd name="T5" fmla="*/ 1391774862 h 4"/>
                  <a:gd name="T6" fmla="*/ 333308904 w 2"/>
                  <a:gd name="T7" fmla="*/ 1391774862 h 4"/>
                  <a:gd name="T8" fmla="*/ 666599552 w 2"/>
                  <a:gd name="T9" fmla="*/ 1391774862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2" y="4"/>
                    </a:moveTo>
                    <a:lnTo>
                      <a:pt x="1" y="0"/>
                    </a:lnTo>
                    <a:lnTo>
                      <a:pt x="0" y="4"/>
                    </a:lnTo>
                    <a:lnTo>
                      <a:pt x="1" y="4"/>
                    </a:lnTo>
                    <a:lnTo>
                      <a:pt x="2" y="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23" name="Freeform 9"/>
              <p:cNvSpPr>
                <a:spLocks/>
              </p:cNvSpPr>
              <p:nvPr/>
            </p:nvSpPr>
            <p:spPr bwMode="auto">
              <a:xfrm>
                <a:off x="5651500" y="5340350"/>
                <a:ext cx="36513" cy="74613"/>
              </a:xfrm>
              <a:custGeom>
                <a:avLst/>
                <a:gdLst>
                  <a:gd name="T0" fmla="*/ 57965187 w 23"/>
                  <a:gd name="T1" fmla="*/ 118448942 h 47"/>
                  <a:gd name="T2" fmla="*/ 30242292 w 23"/>
                  <a:gd name="T3" fmla="*/ 0 h 47"/>
                  <a:gd name="T4" fmla="*/ 0 w 23"/>
                  <a:gd name="T5" fmla="*/ 118448942 h 47"/>
                  <a:gd name="T6" fmla="*/ 30242292 w 23"/>
                  <a:gd name="T7" fmla="*/ 118448942 h 47"/>
                  <a:gd name="T8" fmla="*/ 57965187 w 23"/>
                  <a:gd name="T9" fmla="*/ 118448942 h 47"/>
                  <a:gd name="T10" fmla="*/ 0 60000 65536"/>
                  <a:gd name="T11" fmla="*/ 0 60000 65536"/>
                  <a:gd name="T12" fmla="*/ 0 60000 65536"/>
                  <a:gd name="T13" fmla="*/ 0 60000 65536"/>
                  <a:gd name="T14" fmla="*/ 0 60000 65536"/>
                  <a:gd name="T15" fmla="*/ 0 w 23"/>
                  <a:gd name="T16" fmla="*/ 0 h 47"/>
                  <a:gd name="T17" fmla="*/ 23 w 23"/>
                  <a:gd name="T18" fmla="*/ 47 h 47"/>
                </a:gdLst>
                <a:ahLst/>
                <a:cxnLst>
                  <a:cxn ang="T10">
                    <a:pos x="T0" y="T1"/>
                  </a:cxn>
                  <a:cxn ang="T11">
                    <a:pos x="T2" y="T3"/>
                  </a:cxn>
                  <a:cxn ang="T12">
                    <a:pos x="T4" y="T5"/>
                  </a:cxn>
                  <a:cxn ang="T13">
                    <a:pos x="T6" y="T7"/>
                  </a:cxn>
                  <a:cxn ang="T14">
                    <a:pos x="T8" y="T9"/>
                  </a:cxn>
                </a:cxnLst>
                <a:rect l="T15" t="T16" r="T17" b="T18"/>
                <a:pathLst>
                  <a:path w="23" h="47">
                    <a:moveTo>
                      <a:pt x="23" y="47"/>
                    </a:moveTo>
                    <a:lnTo>
                      <a:pt x="12" y="0"/>
                    </a:lnTo>
                    <a:lnTo>
                      <a:pt x="0" y="47"/>
                    </a:lnTo>
                    <a:lnTo>
                      <a:pt x="12" y="47"/>
                    </a:lnTo>
                    <a:lnTo>
                      <a:pt x="23" y="47"/>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24" name="Freeform 10"/>
              <p:cNvSpPr>
                <a:spLocks/>
              </p:cNvSpPr>
              <p:nvPr/>
            </p:nvSpPr>
            <p:spPr bwMode="auto">
              <a:xfrm>
                <a:off x="5651500" y="5635625"/>
                <a:ext cx="36513" cy="74613"/>
              </a:xfrm>
              <a:custGeom>
                <a:avLst/>
                <a:gdLst>
                  <a:gd name="T0" fmla="*/ 0 w 2"/>
                  <a:gd name="T1" fmla="*/ 0 h 4"/>
                  <a:gd name="T2" fmla="*/ 333308904 w 2"/>
                  <a:gd name="T3" fmla="*/ 1391774862 h 4"/>
                  <a:gd name="T4" fmla="*/ 666599552 w 2"/>
                  <a:gd name="T5" fmla="*/ 0 h 4"/>
                  <a:gd name="T6" fmla="*/ 333308904 w 2"/>
                  <a:gd name="T7" fmla="*/ 0 h 4"/>
                  <a:gd name="T8" fmla="*/ 0 w 2"/>
                  <a:gd name="T9" fmla="*/ 0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0" y="0"/>
                    </a:moveTo>
                    <a:lnTo>
                      <a:pt x="1" y="4"/>
                    </a:lnTo>
                    <a:lnTo>
                      <a:pt x="2" y="0"/>
                    </a:lnTo>
                    <a:lnTo>
                      <a:pt x="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25" name="Freeform 11"/>
              <p:cNvSpPr>
                <a:spLocks/>
              </p:cNvSpPr>
              <p:nvPr/>
            </p:nvSpPr>
            <p:spPr bwMode="auto">
              <a:xfrm>
                <a:off x="5651500" y="5635625"/>
                <a:ext cx="36513" cy="74613"/>
              </a:xfrm>
              <a:custGeom>
                <a:avLst/>
                <a:gdLst>
                  <a:gd name="T0" fmla="*/ 0 w 23"/>
                  <a:gd name="T1" fmla="*/ 0 h 47"/>
                  <a:gd name="T2" fmla="*/ 30242292 w 23"/>
                  <a:gd name="T3" fmla="*/ 118448942 h 47"/>
                  <a:gd name="T4" fmla="*/ 57965187 w 23"/>
                  <a:gd name="T5" fmla="*/ 0 h 47"/>
                  <a:gd name="T6" fmla="*/ 30242292 w 23"/>
                  <a:gd name="T7" fmla="*/ 0 h 47"/>
                  <a:gd name="T8" fmla="*/ 0 w 23"/>
                  <a:gd name="T9" fmla="*/ 0 h 47"/>
                  <a:gd name="T10" fmla="*/ 0 60000 65536"/>
                  <a:gd name="T11" fmla="*/ 0 60000 65536"/>
                  <a:gd name="T12" fmla="*/ 0 60000 65536"/>
                  <a:gd name="T13" fmla="*/ 0 60000 65536"/>
                  <a:gd name="T14" fmla="*/ 0 60000 65536"/>
                  <a:gd name="T15" fmla="*/ 0 w 23"/>
                  <a:gd name="T16" fmla="*/ 0 h 47"/>
                  <a:gd name="T17" fmla="*/ 23 w 23"/>
                  <a:gd name="T18" fmla="*/ 47 h 47"/>
                </a:gdLst>
                <a:ahLst/>
                <a:cxnLst>
                  <a:cxn ang="T10">
                    <a:pos x="T0" y="T1"/>
                  </a:cxn>
                  <a:cxn ang="T11">
                    <a:pos x="T2" y="T3"/>
                  </a:cxn>
                  <a:cxn ang="T12">
                    <a:pos x="T4" y="T5"/>
                  </a:cxn>
                  <a:cxn ang="T13">
                    <a:pos x="T6" y="T7"/>
                  </a:cxn>
                  <a:cxn ang="T14">
                    <a:pos x="T8" y="T9"/>
                  </a:cxn>
                </a:cxnLst>
                <a:rect l="T15" t="T16" r="T17" b="T18"/>
                <a:pathLst>
                  <a:path w="23" h="47">
                    <a:moveTo>
                      <a:pt x="0" y="0"/>
                    </a:moveTo>
                    <a:lnTo>
                      <a:pt x="12" y="47"/>
                    </a:lnTo>
                    <a:lnTo>
                      <a:pt x="23" y="0"/>
                    </a:lnTo>
                    <a:lnTo>
                      <a:pt x="12"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26" name="Line 12"/>
              <p:cNvSpPr>
                <a:spLocks noChangeShapeType="1"/>
              </p:cNvSpPr>
              <p:nvPr/>
            </p:nvSpPr>
            <p:spPr bwMode="auto">
              <a:xfrm flipV="1">
                <a:off x="5670550" y="5414963"/>
                <a:ext cx="1588" cy="2016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427" name="Rectangle 16"/>
              <p:cNvSpPr>
                <a:spLocks noChangeArrowheads="1"/>
              </p:cNvSpPr>
              <p:nvPr/>
            </p:nvSpPr>
            <p:spPr bwMode="auto">
              <a:xfrm>
                <a:off x="6278563" y="3716338"/>
                <a:ext cx="331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CS</a:t>
                </a:r>
                <a:endParaRPr lang="en-CA" altLang="en-US" dirty="0">
                  <a:latin typeface="Corbel" panose="020B0503020204020204" pitchFamily="34" charset="0"/>
                </a:endParaRPr>
              </a:p>
            </p:txBody>
          </p:sp>
          <p:sp>
            <p:nvSpPr>
              <p:cNvPr id="17428" name="Line 17"/>
              <p:cNvSpPr>
                <a:spLocks noChangeShapeType="1"/>
              </p:cNvSpPr>
              <p:nvPr/>
            </p:nvSpPr>
            <p:spPr bwMode="auto">
              <a:xfrm flipV="1">
                <a:off x="5670550" y="4252913"/>
                <a:ext cx="1588" cy="515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429" name="Line 18"/>
              <p:cNvSpPr>
                <a:spLocks noChangeShapeType="1"/>
              </p:cNvSpPr>
              <p:nvPr/>
            </p:nvSpPr>
            <p:spPr bwMode="auto">
              <a:xfrm flipV="1">
                <a:off x="5135563" y="4252913"/>
                <a:ext cx="1587" cy="515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430" name="Line 19"/>
              <p:cNvSpPr>
                <a:spLocks noChangeShapeType="1"/>
              </p:cNvSpPr>
              <p:nvPr/>
            </p:nvSpPr>
            <p:spPr bwMode="auto">
              <a:xfrm flipV="1">
                <a:off x="5024438" y="4252913"/>
                <a:ext cx="1587" cy="515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431" name="Line 20"/>
              <p:cNvSpPr>
                <a:spLocks noChangeShapeType="1"/>
              </p:cNvSpPr>
              <p:nvPr/>
            </p:nvSpPr>
            <p:spPr bwMode="auto">
              <a:xfrm flipV="1">
                <a:off x="5024438" y="3294063"/>
                <a:ext cx="1587" cy="4238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432" name="Line 21"/>
              <p:cNvSpPr>
                <a:spLocks noChangeShapeType="1"/>
              </p:cNvSpPr>
              <p:nvPr/>
            </p:nvSpPr>
            <p:spPr bwMode="auto">
              <a:xfrm flipH="1">
                <a:off x="3124200" y="5100638"/>
                <a:ext cx="127317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433" name="Line 22"/>
              <p:cNvSpPr>
                <a:spLocks noChangeShapeType="1"/>
              </p:cNvSpPr>
              <p:nvPr/>
            </p:nvSpPr>
            <p:spPr bwMode="auto">
              <a:xfrm flipH="1">
                <a:off x="3124200" y="4989513"/>
                <a:ext cx="1328738"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434" name="Freeform 23"/>
              <p:cNvSpPr>
                <a:spLocks/>
              </p:cNvSpPr>
              <p:nvPr/>
            </p:nvSpPr>
            <p:spPr bwMode="auto">
              <a:xfrm>
                <a:off x="4397375" y="4935538"/>
                <a:ext cx="423863" cy="220662"/>
              </a:xfrm>
              <a:custGeom>
                <a:avLst/>
                <a:gdLst>
                  <a:gd name="T0" fmla="*/ 0 w 23"/>
                  <a:gd name="T1" fmla="*/ 2147483647 h 12"/>
                  <a:gd name="T2" fmla="*/ 2147483647 w 23"/>
                  <a:gd name="T3" fmla="*/ 2147483647 h 12"/>
                  <a:gd name="T4" fmla="*/ 2147483647 w 23"/>
                  <a:gd name="T5" fmla="*/ 2147483647 h 12"/>
                  <a:gd name="T6" fmla="*/ 2147483647 w 23"/>
                  <a:gd name="T7" fmla="*/ 2028821523 h 12"/>
                  <a:gd name="T8" fmla="*/ 2147483647 w 23"/>
                  <a:gd name="T9" fmla="*/ 0 h 12"/>
                  <a:gd name="T10" fmla="*/ 2147483647 w 23"/>
                  <a:gd name="T11" fmla="*/ 1014419956 h 12"/>
                  <a:gd name="T12" fmla="*/ 0 w 23"/>
                  <a:gd name="T13" fmla="*/ 1014419956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1" y="9"/>
                    </a:lnTo>
                    <a:lnTo>
                      <a:pt x="11" y="12"/>
                    </a:lnTo>
                    <a:lnTo>
                      <a:pt x="23" y="6"/>
                    </a:lnTo>
                    <a:lnTo>
                      <a:pt x="11" y="0"/>
                    </a:lnTo>
                    <a:lnTo>
                      <a:pt x="11" y="3"/>
                    </a:lnTo>
                    <a:lnTo>
                      <a:pt x="0" y="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35" name="Rectangle 24"/>
              <p:cNvSpPr>
                <a:spLocks noChangeArrowheads="1"/>
              </p:cNvSpPr>
              <p:nvPr/>
            </p:nvSpPr>
            <p:spPr bwMode="auto">
              <a:xfrm>
                <a:off x="4879975" y="3771900"/>
                <a:ext cx="1183986" cy="210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Sense / Write</a:t>
                </a:r>
                <a:endParaRPr lang="en-CA" altLang="en-US" dirty="0">
                  <a:latin typeface="Corbel" panose="020B0503020204020204" pitchFamily="34" charset="0"/>
                </a:endParaRPr>
              </a:p>
            </p:txBody>
          </p:sp>
          <p:sp>
            <p:nvSpPr>
              <p:cNvPr id="17436" name="Rectangle 25"/>
              <p:cNvSpPr>
                <a:spLocks noChangeArrowheads="1"/>
              </p:cNvSpPr>
              <p:nvPr/>
            </p:nvSpPr>
            <p:spPr bwMode="auto">
              <a:xfrm>
                <a:off x="5099050" y="3938588"/>
                <a:ext cx="738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circuits</a:t>
                </a:r>
                <a:endParaRPr lang="en-CA" altLang="en-US" dirty="0">
                  <a:latin typeface="Corbel" panose="020B0503020204020204" pitchFamily="34" charset="0"/>
                </a:endParaRPr>
              </a:p>
            </p:txBody>
          </p:sp>
          <p:sp>
            <p:nvSpPr>
              <p:cNvPr id="17437" name="Rectangle 26"/>
              <p:cNvSpPr>
                <a:spLocks noChangeArrowheads="1"/>
              </p:cNvSpPr>
              <p:nvPr/>
            </p:nvSpPr>
            <p:spPr bwMode="auto">
              <a:xfrm>
                <a:off x="5043488" y="2609850"/>
                <a:ext cx="903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cell array</a:t>
                </a:r>
                <a:endParaRPr lang="en-CA" altLang="en-US" dirty="0">
                  <a:latin typeface="Corbel" panose="020B0503020204020204" pitchFamily="34" charset="0"/>
                </a:endParaRPr>
              </a:p>
            </p:txBody>
          </p:sp>
          <p:sp>
            <p:nvSpPr>
              <p:cNvPr id="17438" name="Freeform 27"/>
              <p:cNvSpPr>
                <a:spLocks/>
              </p:cNvSpPr>
              <p:nvPr/>
            </p:nvSpPr>
            <p:spPr bwMode="auto">
              <a:xfrm>
                <a:off x="2719388" y="5432425"/>
                <a:ext cx="55562" cy="111125"/>
              </a:xfrm>
              <a:custGeom>
                <a:avLst/>
                <a:gdLst>
                  <a:gd name="T0" fmla="*/ 1029045244 w 3"/>
                  <a:gd name="T1" fmla="*/ 2058127529 h 6"/>
                  <a:gd name="T2" fmla="*/ 686024085 w 3"/>
                  <a:gd name="T3" fmla="*/ 0 h 6"/>
                  <a:gd name="T4" fmla="*/ 0 w 3"/>
                  <a:gd name="T5" fmla="*/ 2058127529 h 6"/>
                  <a:gd name="T6" fmla="*/ 686024085 w 3"/>
                  <a:gd name="T7" fmla="*/ 2058127529 h 6"/>
                  <a:gd name="T8" fmla="*/ 1029045244 w 3"/>
                  <a:gd name="T9" fmla="*/ 2058127529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2" y="0"/>
                    </a:lnTo>
                    <a:lnTo>
                      <a:pt x="0" y="6"/>
                    </a:lnTo>
                    <a:lnTo>
                      <a:pt x="2" y="6"/>
                    </a:lnTo>
                    <a:lnTo>
                      <a:pt x="3" y="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39" name="Freeform 28"/>
              <p:cNvSpPr>
                <a:spLocks/>
              </p:cNvSpPr>
              <p:nvPr/>
            </p:nvSpPr>
            <p:spPr bwMode="auto">
              <a:xfrm>
                <a:off x="2719388" y="5432425"/>
                <a:ext cx="55562" cy="111125"/>
              </a:xfrm>
              <a:custGeom>
                <a:avLst/>
                <a:gdLst>
                  <a:gd name="T0" fmla="*/ 88203868 w 35"/>
                  <a:gd name="T1" fmla="*/ 176410910 h 70"/>
                  <a:gd name="T2" fmla="*/ 57962278 w 35"/>
                  <a:gd name="T3" fmla="*/ 0 h 70"/>
                  <a:gd name="T4" fmla="*/ 0 w 35"/>
                  <a:gd name="T5" fmla="*/ 176410910 h 70"/>
                  <a:gd name="T6" fmla="*/ 57962278 w 35"/>
                  <a:gd name="T7" fmla="*/ 176410910 h 70"/>
                  <a:gd name="T8" fmla="*/ 88203868 w 35"/>
                  <a:gd name="T9" fmla="*/ 176410910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70"/>
                    </a:moveTo>
                    <a:lnTo>
                      <a:pt x="23" y="0"/>
                    </a:lnTo>
                    <a:lnTo>
                      <a:pt x="0" y="70"/>
                    </a:lnTo>
                    <a:lnTo>
                      <a:pt x="23" y="70"/>
                    </a:lnTo>
                    <a:lnTo>
                      <a:pt x="35" y="7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40" name="Freeform 29"/>
              <p:cNvSpPr>
                <a:spLocks/>
              </p:cNvSpPr>
              <p:nvPr/>
            </p:nvSpPr>
            <p:spPr bwMode="auto">
              <a:xfrm>
                <a:off x="1741488" y="5562600"/>
                <a:ext cx="1014412" cy="276225"/>
              </a:xfrm>
              <a:custGeom>
                <a:avLst/>
                <a:gdLst>
                  <a:gd name="T0" fmla="*/ 2147483647 w 55"/>
                  <a:gd name="T1" fmla="*/ 0 h 15"/>
                  <a:gd name="T2" fmla="*/ 2147483647 w 55"/>
                  <a:gd name="T3" fmla="*/ 2147483647 h 15"/>
                  <a:gd name="T4" fmla="*/ 0 w 55"/>
                  <a:gd name="T5" fmla="*/ 2147483647 h 15"/>
                  <a:gd name="T6" fmla="*/ 0 60000 65536"/>
                  <a:gd name="T7" fmla="*/ 0 60000 65536"/>
                  <a:gd name="T8" fmla="*/ 0 60000 65536"/>
                  <a:gd name="T9" fmla="*/ 0 w 55"/>
                  <a:gd name="T10" fmla="*/ 0 h 15"/>
                  <a:gd name="T11" fmla="*/ 55 w 55"/>
                  <a:gd name="T12" fmla="*/ 15 h 15"/>
                </a:gdLst>
                <a:ahLst/>
                <a:cxnLst>
                  <a:cxn ang="T6">
                    <a:pos x="T0" y="T1"/>
                  </a:cxn>
                  <a:cxn ang="T7">
                    <a:pos x="T2" y="T3"/>
                  </a:cxn>
                  <a:cxn ang="T8">
                    <a:pos x="T4" y="T5"/>
                  </a:cxn>
                </a:cxnLst>
                <a:rect l="T9" t="T10" r="T11" b="T12"/>
                <a:pathLst>
                  <a:path w="55" h="15">
                    <a:moveTo>
                      <a:pt x="55" y="0"/>
                    </a:moveTo>
                    <a:lnTo>
                      <a:pt x="55" y="15"/>
                    </a:lnTo>
                    <a:lnTo>
                      <a:pt x="0" y="15"/>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41" name="Rectangle 30"/>
              <p:cNvSpPr>
                <a:spLocks noChangeArrowheads="1"/>
              </p:cNvSpPr>
              <p:nvPr/>
            </p:nvSpPr>
            <p:spPr bwMode="auto">
              <a:xfrm>
                <a:off x="2512002" y="2684463"/>
                <a:ext cx="534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latch</a:t>
                </a:r>
                <a:endParaRPr lang="en-CA" altLang="en-US" dirty="0">
                  <a:latin typeface="Corbel" panose="020B0503020204020204" pitchFamily="34" charset="0"/>
                </a:endParaRPr>
              </a:p>
            </p:txBody>
          </p:sp>
          <p:sp>
            <p:nvSpPr>
              <p:cNvPr id="17442" name="Rectangle 31"/>
              <p:cNvSpPr>
                <a:spLocks noChangeArrowheads="1"/>
              </p:cNvSpPr>
              <p:nvPr/>
            </p:nvSpPr>
            <p:spPr bwMode="auto">
              <a:xfrm>
                <a:off x="2427432" y="2517775"/>
                <a:ext cx="8112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address</a:t>
                </a:r>
                <a:endParaRPr lang="en-CA" altLang="en-US" dirty="0">
                  <a:latin typeface="Corbel" panose="020B0503020204020204" pitchFamily="34" charset="0"/>
                </a:endParaRPr>
              </a:p>
            </p:txBody>
          </p:sp>
          <p:sp>
            <p:nvSpPr>
              <p:cNvPr id="17443" name="Rectangle 32"/>
              <p:cNvSpPr>
                <a:spLocks noChangeArrowheads="1"/>
              </p:cNvSpPr>
              <p:nvPr/>
            </p:nvSpPr>
            <p:spPr bwMode="auto">
              <a:xfrm>
                <a:off x="2427432" y="2370138"/>
                <a:ext cx="460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Row</a:t>
                </a:r>
                <a:endParaRPr lang="en-CA" altLang="en-US" dirty="0">
                  <a:latin typeface="Corbel" panose="020B0503020204020204" pitchFamily="34" charset="0"/>
                </a:endParaRPr>
              </a:p>
            </p:txBody>
          </p:sp>
          <p:sp>
            <p:nvSpPr>
              <p:cNvPr id="17444" name="Freeform 33"/>
              <p:cNvSpPr>
                <a:spLocks/>
              </p:cNvSpPr>
              <p:nvPr/>
            </p:nvSpPr>
            <p:spPr bwMode="auto">
              <a:xfrm>
                <a:off x="3124200" y="2536825"/>
                <a:ext cx="425450" cy="222250"/>
              </a:xfrm>
              <a:custGeom>
                <a:avLst/>
                <a:gdLst>
                  <a:gd name="T0" fmla="*/ 0 w 23"/>
                  <a:gd name="T1" fmla="*/ 2147483647 h 12"/>
                  <a:gd name="T2" fmla="*/ 2147483647 w 23"/>
                  <a:gd name="T3" fmla="*/ 2147483647 h 12"/>
                  <a:gd name="T4" fmla="*/ 2147483647 w 23"/>
                  <a:gd name="T5" fmla="*/ 2147483647 h 12"/>
                  <a:gd name="T6" fmla="*/ 2147483647 w 23"/>
                  <a:gd name="T7" fmla="*/ 2058127529 h 12"/>
                  <a:gd name="T8" fmla="*/ 2147483647 w 23"/>
                  <a:gd name="T9" fmla="*/ 0 h 12"/>
                  <a:gd name="T10" fmla="*/ 2147483647 w 23"/>
                  <a:gd name="T11" fmla="*/ 1029054504 h 12"/>
                  <a:gd name="T12" fmla="*/ 0 w 23"/>
                  <a:gd name="T13" fmla="*/ 1029054504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1" y="9"/>
                    </a:lnTo>
                    <a:lnTo>
                      <a:pt x="11" y="12"/>
                    </a:lnTo>
                    <a:lnTo>
                      <a:pt x="23" y="6"/>
                    </a:lnTo>
                    <a:lnTo>
                      <a:pt x="11" y="0"/>
                    </a:lnTo>
                    <a:lnTo>
                      <a:pt x="11" y="3"/>
                    </a:lnTo>
                    <a:lnTo>
                      <a:pt x="0" y="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45" name="Rectangle 34"/>
              <p:cNvSpPr>
                <a:spLocks noChangeArrowheads="1"/>
              </p:cNvSpPr>
              <p:nvPr/>
            </p:nvSpPr>
            <p:spPr bwMode="auto">
              <a:xfrm>
                <a:off x="2427432" y="4749800"/>
                <a:ext cx="774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Column</a:t>
                </a:r>
                <a:endParaRPr lang="en-CA" altLang="en-US" dirty="0">
                  <a:latin typeface="Corbel" panose="020B0503020204020204" pitchFamily="34" charset="0"/>
                </a:endParaRPr>
              </a:p>
            </p:txBody>
          </p:sp>
          <p:sp>
            <p:nvSpPr>
              <p:cNvPr id="17446" name="Rectangle 35"/>
              <p:cNvSpPr>
                <a:spLocks noChangeArrowheads="1"/>
              </p:cNvSpPr>
              <p:nvPr/>
            </p:nvSpPr>
            <p:spPr bwMode="auto">
              <a:xfrm>
                <a:off x="2589213" y="5118100"/>
                <a:ext cx="534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latch</a:t>
                </a:r>
                <a:endParaRPr lang="en-CA" altLang="en-US" dirty="0">
                  <a:latin typeface="Corbel" panose="020B0503020204020204" pitchFamily="34" charset="0"/>
                </a:endParaRPr>
              </a:p>
            </p:txBody>
          </p:sp>
          <p:sp>
            <p:nvSpPr>
              <p:cNvPr id="17447" name="Rectangle 36"/>
              <p:cNvSpPr>
                <a:spLocks noChangeArrowheads="1"/>
              </p:cNvSpPr>
              <p:nvPr/>
            </p:nvSpPr>
            <p:spPr bwMode="auto">
              <a:xfrm>
                <a:off x="1649413" y="2703513"/>
                <a:ext cx="312737" cy="2286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7448" name="Freeform 37"/>
              <p:cNvSpPr>
                <a:spLocks/>
              </p:cNvSpPr>
              <p:nvPr/>
            </p:nvSpPr>
            <p:spPr bwMode="auto">
              <a:xfrm>
                <a:off x="1317625" y="3902075"/>
                <a:ext cx="627063" cy="1198563"/>
              </a:xfrm>
              <a:custGeom>
                <a:avLst/>
                <a:gdLst>
                  <a:gd name="T0" fmla="*/ 2147483647 w 34"/>
                  <a:gd name="T1" fmla="*/ 2147483647 h 65"/>
                  <a:gd name="T2" fmla="*/ 2147483647 w 34"/>
                  <a:gd name="T3" fmla="*/ 2147483647 h 65"/>
                  <a:gd name="T4" fmla="*/ 2147483647 w 34"/>
                  <a:gd name="T5" fmla="*/ 0 h 65"/>
                  <a:gd name="T6" fmla="*/ 0 w 34"/>
                  <a:gd name="T7" fmla="*/ 0 h 65"/>
                  <a:gd name="T8" fmla="*/ 0 60000 65536"/>
                  <a:gd name="T9" fmla="*/ 0 60000 65536"/>
                  <a:gd name="T10" fmla="*/ 0 60000 65536"/>
                  <a:gd name="T11" fmla="*/ 0 60000 65536"/>
                  <a:gd name="T12" fmla="*/ 0 w 34"/>
                  <a:gd name="T13" fmla="*/ 0 h 65"/>
                  <a:gd name="T14" fmla="*/ 34 w 34"/>
                  <a:gd name="T15" fmla="*/ 65 h 65"/>
                </a:gdLst>
                <a:ahLst/>
                <a:cxnLst>
                  <a:cxn ang="T8">
                    <a:pos x="T0" y="T1"/>
                  </a:cxn>
                  <a:cxn ang="T9">
                    <a:pos x="T2" y="T3"/>
                  </a:cxn>
                  <a:cxn ang="T10">
                    <a:pos x="T4" y="T5"/>
                  </a:cxn>
                  <a:cxn ang="T11">
                    <a:pos x="T6" y="T7"/>
                  </a:cxn>
                </a:cxnLst>
                <a:rect l="T12" t="T13" r="T14" b="T15"/>
                <a:pathLst>
                  <a:path w="34" h="65">
                    <a:moveTo>
                      <a:pt x="34" y="65"/>
                    </a:moveTo>
                    <a:lnTo>
                      <a:pt x="11" y="65"/>
                    </a:lnTo>
                    <a:lnTo>
                      <a:pt x="1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49" name="Freeform 38"/>
              <p:cNvSpPr>
                <a:spLocks/>
              </p:cNvSpPr>
              <p:nvPr/>
            </p:nvSpPr>
            <p:spPr bwMode="auto">
              <a:xfrm>
                <a:off x="1317625" y="2592388"/>
                <a:ext cx="627063" cy="1198562"/>
              </a:xfrm>
              <a:custGeom>
                <a:avLst/>
                <a:gdLst>
                  <a:gd name="T0" fmla="*/ 0 w 34"/>
                  <a:gd name="T1" fmla="*/ 2147483647 h 65"/>
                  <a:gd name="T2" fmla="*/ 2147483647 w 34"/>
                  <a:gd name="T3" fmla="*/ 2147483647 h 65"/>
                  <a:gd name="T4" fmla="*/ 2147483647 w 34"/>
                  <a:gd name="T5" fmla="*/ 0 h 65"/>
                  <a:gd name="T6" fmla="*/ 2147483647 w 34"/>
                  <a:gd name="T7" fmla="*/ 0 h 65"/>
                  <a:gd name="T8" fmla="*/ 0 60000 65536"/>
                  <a:gd name="T9" fmla="*/ 0 60000 65536"/>
                  <a:gd name="T10" fmla="*/ 0 60000 65536"/>
                  <a:gd name="T11" fmla="*/ 0 60000 65536"/>
                  <a:gd name="T12" fmla="*/ 0 w 34"/>
                  <a:gd name="T13" fmla="*/ 0 h 65"/>
                  <a:gd name="T14" fmla="*/ 34 w 34"/>
                  <a:gd name="T15" fmla="*/ 65 h 65"/>
                </a:gdLst>
                <a:ahLst/>
                <a:cxnLst>
                  <a:cxn ang="T8">
                    <a:pos x="T0" y="T1"/>
                  </a:cxn>
                  <a:cxn ang="T9">
                    <a:pos x="T2" y="T3"/>
                  </a:cxn>
                  <a:cxn ang="T10">
                    <a:pos x="T4" y="T5"/>
                  </a:cxn>
                  <a:cxn ang="T11">
                    <a:pos x="T6" y="T7"/>
                  </a:cxn>
                </a:cxnLst>
                <a:rect l="T12" t="T13" r="T14" b="T15"/>
                <a:pathLst>
                  <a:path w="34" h="65">
                    <a:moveTo>
                      <a:pt x="0" y="65"/>
                    </a:moveTo>
                    <a:lnTo>
                      <a:pt x="11" y="65"/>
                    </a:lnTo>
                    <a:lnTo>
                      <a:pt x="11" y="0"/>
                    </a:lnTo>
                    <a:lnTo>
                      <a:pt x="34"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0" name="Freeform 39"/>
              <p:cNvSpPr>
                <a:spLocks/>
              </p:cNvSpPr>
              <p:nvPr/>
            </p:nvSpPr>
            <p:spPr bwMode="auto">
              <a:xfrm>
                <a:off x="2719388" y="2132013"/>
                <a:ext cx="55562" cy="128587"/>
              </a:xfrm>
              <a:custGeom>
                <a:avLst/>
                <a:gdLst>
                  <a:gd name="T0" fmla="*/ 0 w 3"/>
                  <a:gd name="T1" fmla="*/ 0 h 7"/>
                  <a:gd name="T2" fmla="*/ 686024085 w 3"/>
                  <a:gd name="T3" fmla="*/ 2147483647 h 7"/>
                  <a:gd name="T4" fmla="*/ 1029045244 w 3"/>
                  <a:gd name="T5" fmla="*/ 0 h 7"/>
                  <a:gd name="T6" fmla="*/ 686024085 w 3"/>
                  <a:gd name="T7" fmla="*/ 0 h 7"/>
                  <a:gd name="T8" fmla="*/ 0 w 3"/>
                  <a:gd name="T9" fmla="*/ 0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0" y="0"/>
                    </a:moveTo>
                    <a:lnTo>
                      <a:pt x="2" y="7"/>
                    </a:lnTo>
                    <a:lnTo>
                      <a:pt x="3" y="0"/>
                    </a:lnTo>
                    <a:lnTo>
                      <a:pt x="2"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1" name="Freeform 40"/>
              <p:cNvSpPr>
                <a:spLocks/>
              </p:cNvSpPr>
              <p:nvPr/>
            </p:nvSpPr>
            <p:spPr bwMode="auto">
              <a:xfrm>
                <a:off x="2719388" y="2132013"/>
                <a:ext cx="55562" cy="128587"/>
              </a:xfrm>
              <a:custGeom>
                <a:avLst/>
                <a:gdLst>
                  <a:gd name="T0" fmla="*/ 0 w 35"/>
                  <a:gd name="T1" fmla="*/ 0 h 81"/>
                  <a:gd name="T2" fmla="*/ 57962278 w 35"/>
                  <a:gd name="T3" fmla="*/ 204131041 h 81"/>
                  <a:gd name="T4" fmla="*/ 88203868 w 35"/>
                  <a:gd name="T5" fmla="*/ 0 h 81"/>
                  <a:gd name="T6" fmla="*/ 57962278 w 35"/>
                  <a:gd name="T7" fmla="*/ 0 h 81"/>
                  <a:gd name="T8" fmla="*/ 0 w 35"/>
                  <a:gd name="T9" fmla="*/ 0 h 81"/>
                  <a:gd name="T10" fmla="*/ 0 60000 65536"/>
                  <a:gd name="T11" fmla="*/ 0 60000 65536"/>
                  <a:gd name="T12" fmla="*/ 0 60000 65536"/>
                  <a:gd name="T13" fmla="*/ 0 60000 65536"/>
                  <a:gd name="T14" fmla="*/ 0 60000 65536"/>
                  <a:gd name="T15" fmla="*/ 0 w 35"/>
                  <a:gd name="T16" fmla="*/ 0 h 81"/>
                  <a:gd name="T17" fmla="*/ 35 w 35"/>
                  <a:gd name="T18" fmla="*/ 81 h 81"/>
                </a:gdLst>
                <a:ahLst/>
                <a:cxnLst>
                  <a:cxn ang="T10">
                    <a:pos x="T0" y="T1"/>
                  </a:cxn>
                  <a:cxn ang="T11">
                    <a:pos x="T2" y="T3"/>
                  </a:cxn>
                  <a:cxn ang="T12">
                    <a:pos x="T4" y="T5"/>
                  </a:cxn>
                  <a:cxn ang="T13">
                    <a:pos x="T6" y="T7"/>
                  </a:cxn>
                  <a:cxn ang="T14">
                    <a:pos x="T8" y="T9"/>
                  </a:cxn>
                </a:cxnLst>
                <a:rect l="T15" t="T16" r="T17" b="T18"/>
                <a:pathLst>
                  <a:path w="35" h="81">
                    <a:moveTo>
                      <a:pt x="0" y="0"/>
                    </a:moveTo>
                    <a:lnTo>
                      <a:pt x="23" y="81"/>
                    </a:lnTo>
                    <a:lnTo>
                      <a:pt x="35" y="0"/>
                    </a:lnTo>
                    <a:lnTo>
                      <a:pt x="23"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2" name="Freeform 41"/>
              <p:cNvSpPr>
                <a:spLocks/>
              </p:cNvSpPr>
              <p:nvPr/>
            </p:nvSpPr>
            <p:spPr bwMode="auto">
              <a:xfrm>
                <a:off x="1741488" y="1854200"/>
                <a:ext cx="1014412" cy="277813"/>
              </a:xfrm>
              <a:custGeom>
                <a:avLst/>
                <a:gdLst>
                  <a:gd name="T0" fmla="*/ 2147483647 w 55"/>
                  <a:gd name="T1" fmla="*/ 2147483647 h 15"/>
                  <a:gd name="T2" fmla="*/ 2147483647 w 55"/>
                  <a:gd name="T3" fmla="*/ 0 h 15"/>
                  <a:gd name="T4" fmla="*/ 0 w 55"/>
                  <a:gd name="T5" fmla="*/ 0 h 15"/>
                  <a:gd name="T6" fmla="*/ 0 60000 65536"/>
                  <a:gd name="T7" fmla="*/ 0 60000 65536"/>
                  <a:gd name="T8" fmla="*/ 0 60000 65536"/>
                  <a:gd name="T9" fmla="*/ 0 w 55"/>
                  <a:gd name="T10" fmla="*/ 0 h 15"/>
                  <a:gd name="T11" fmla="*/ 55 w 55"/>
                  <a:gd name="T12" fmla="*/ 15 h 15"/>
                </a:gdLst>
                <a:ahLst/>
                <a:cxnLst>
                  <a:cxn ang="T6">
                    <a:pos x="T0" y="T1"/>
                  </a:cxn>
                  <a:cxn ang="T7">
                    <a:pos x="T2" y="T3"/>
                  </a:cxn>
                  <a:cxn ang="T8">
                    <a:pos x="T4" y="T5"/>
                  </a:cxn>
                </a:cxnLst>
                <a:rect l="T9" t="T10" r="T11" b="T12"/>
                <a:pathLst>
                  <a:path w="55" h="15">
                    <a:moveTo>
                      <a:pt x="55" y="15"/>
                    </a:moveTo>
                    <a:lnTo>
                      <a:pt x="55"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3" name="Rectangle 42"/>
              <p:cNvSpPr>
                <a:spLocks noChangeArrowheads="1"/>
              </p:cNvSpPr>
              <p:nvPr/>
            </p:nvSpPr>
            <p:spPr bwMode="auto">
              <a:xfrm>
                <a:off x="3561341" y="2609850"/>
                <a:ext cx="8112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decoder</a:t>
                </a:r>
                <a:endParaRPr lang="en-CA" altLang="en-US" dirty="0">
                  <a:latin typeface="Corbel" panose="020B0503020204020204" pitchFamily="34" charset="0"/>
                </a:endParaRPr>
              </a:p>
            </p:txBody>
          </p:sp>
          <p:sp>
            <p:nvSpPr>
              <p:cNvPr id="17454" name="Rectangle 43"/>
              <p:cNvSpPr>
                <a:spLocks noChangeArrowheads="1"/>
              </p:cNvSpPr>
              <p:nvPr/>
            </p:nvSpPr>
            <p:spPr bwMode="auto">
              <a:xfrm>
                <a:off x="3695989" y="2444750"/>
                <a:ext cx="460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Row</a:t>
                </a:r>
                <a:endParaRPr lang="en-CA" altLang="en-US" dirty="0">
                  <a:latin typeface="Corbel" panose="020B0503020204020204" pitchFamily="34" charset="0"/>
                </a:endParaRPr>
              </a:p>
            </p:txBody>
          </p:sp>
          <p:sp>
            <p:nvSpPr>
              <p:cNvPr id="17455" name="Freeform 47"/>
              <p:cNvSpPr>
                <a:spLocks/>
              </p:cNvSpPr>
              <p:nvPr/>
            </p:nvSpPr>
            <p:spPr bwMode="auto">
              <a:xfrm>
                <a:off x="5024438" y="5635625"/>
                <a:ext cx="19050" cy="74613"/>
              </a:xfrm>
              <a:custGeom>
                <a:avLst/>
                <a:gdLst>
                  <a:gd name="T0" fmla="*/ 0 w 1"/>
                  <a:gd name="T1" fmla="*/ 0 h 4"/>
                  <a:gd name="T2" fmla="*/ 0 w 1"/>
                  <a:gd name="T3" fmla="*/ 1391774862 h 4"/>
                  <a:gd name="T4" fmla="*/ 362902476 w 1"/>
                  <a:gd name="T5" fmla="*/ 0 h 4"/>
                  <a:gd name="T6" fmla="*/ 0 w 1"/>
                  <a:gd name="T7" fmla="*/ 0 h 4"/>
                  <a:gd name="T8" fmla="*/ 0 60000 65536"/>
                  <a:gd name="T9" fmla="*/ 0 60000 65536"/>
                  <a:gd name="T10" fmla="*/ 0 60000 65536"/>
                  <a:gd name="T11" fmla="*/ 0 60000 65536"/>
                  <a:gd name="T12" fmla="*/ 0 w 1"/>
                  <a:gd name="T13" fmla="*/ 0 h 4"/>
                  <a:gd name="T14" fmla="*/ 1 w 1"/>
                  <a:gd name="T15" fmla="*/ 4 h 4"/>
                </a:gdLst>
                <a:ahLst/>
                <a:cxnLst>
                  <a:cxn ang="T8">
                    <a:pos x="T0" y="T1"/>
                  </a:cxn>
                  <a:cxn ang="T9">
                    <a:pos x="T2" y="T3"/>
                  </a:cxn>
                  <a:cxn ang="T10">
                    <a:pos x="T4" y="T5"/>
                  </a:cxn>
                  <a:cxn ang="T11">
                    <a:pos x="T6" y="T7"/>
                  </a:cxn>
                </a:cxnLst>
                <a:rect l="T12" t="T13" r="T14" b="T15"/>
                <a:pathLst>
                  <a:path w="1" h="4">
                    <a:moveTo>
                      <a:pt x="0" y="0"/>
                    </a:moveTo>
                    <a:lnTo>
                      <a:pt x="0" y="4"/>
                    </a:lnTo>
                    <a:lnTo>
                      <a:pt x="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6" name="Freeform 48"/>
              <p:cNvSpPr>
                <a:spLocks/>
              </p:cNvSpPr>
              <p:nvPr/>
            </p:nvSpPr>
            <p:spPr bwMode="auto">
              <a:xfrm>
                <a:off x="5024438" y="5635625"/>
                <a:ext cx="19050" cy="74613"/>
              </a:xfrm>
              <a:custGeom>
                <a:avLst/>
                <a:gdLst>
                  <a:gd name="T0" fmla="*/ 0 w 12"/>
                  <a:gd name="T1" fmla="*/ 0 h 47"/>
                  <a:gd name="T2" fmla="*/ 0 w 12"/>
                  <a:gd name="T3" fmla="*/ 118448942 h 47"/>
                  <a:gd name="T4" fmla="*/ 30241878 w 12"/>
                  <a:gd name="T5" fmla="*/ 0 h 47"/>
                  <a:gd name="T6" fmla="*/ 0 w 12"/>
                  <a:gd name="T7" fmla="*/ 0 h 47"/>
                  <a:gd name="T8" fmla="*/ 0 w 12"/>
                  <a:gd name="T9" fmla="*/ 0 h 47"/>
                  <a:gd name="T10" fmla="*/ 0 60000 65536"/>
                  <a:gd name="T11" fmla="*/ 0 60000 65536"/>
                  <a:gd name="T12" fmla="*/ 0 60000 65536"/>
                  <a:gd name="T13" fmla="*/ 0 60000 65536"/>
                  <a:gd name="T14" fmla="*/ 0 60000 65536"/>
                  <a:gd name="T15" fmla="*/ 0 w 12"/>
                  <a:gd name="T16" fmla="*/ 0 h 47"/>
                  <a:gd name="T17" fmla="*/ 12 w 12"/>
                  <a:gd name="T18" fmla="*/ 47 h 47"/>
                </a:gdLst>
                <a:ahLst/>
                <a:cxnLst>
                  <a:cxn ang="T10">
                    <a:pos x="T0" y="T1"/>
                  </a:cxn>
                  <a:cxn ang="T11">
                    <a:pos x="T2" y="T3"/>
                  </a:cxn>
                  <a:cxn ang="T12">
                    <a:pos x="T4" y="T5"/>
                  </a:cxn>
                  <a:cxn ang="T13">
                    <a:pos x="T6" y="T7"/>
                  </a:cxn>
                  <a:cxn ang="T14">
                    <a:pos x="T8" y="T9"/>
                  </a:cxn>
                </a:cxnLst>
                <a:rect l="T15" t="T16" r="T17" b="T18"/>
                <a:pathLst>
                  <a:path w="12" h="47">
                    <a:moveTo>
                      <a:pt x="0" y="0"/>
                    </a:moveTo>
                    <a:lnTo>
                      <a:pt x="0" y="47"/>
                    </a:lnTo>
                    <a:lnTo>
                      <a:pt x="12"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7" name="Freeform 49"/>
              <p:cNvSpPr>
                <a:spLocks/>
              </p:cNvSpPr>
              <p:nvPr/>
            </p:nvSpPr>
            <p:spPr bwMode="auto">
              <a:xfrm>
                <a:off x="5024438" y="5340350"/>
                <a:ext cx="19050" cy="74613"/>
              </a:xfrm>
              <a:custGeom>
                <a:avLst/>
                <a:gdLst>
                  <a:gd name="T0" fmla="*/ 362902476 w 1"/>
                  <a:gd name="T1" fmla="*/ 1391774862 h 4"/>
                  <a:gd name="T2" fmla="*/ 0 w 1"/>
                  <a:gd name="T3" fmla="*/ 0 h 4"/>
                  <a:gd name="T4" fmla="*/ 0 w 1"/>
                  <a:gd name="T5" fmla="*/ 1391774862 h 4"/>
                  <a:gd name="T6" fmla="*/ 0 w 1"/>
                  <a:gd name="T7" fmla="*/ 1391774862 h 4"/>
                  <a:gd name="T8" fmla="*/ 362902476 w 1"/>
                  <a:gd name="T9" fmla="*/ 1391774862 h 4"/>
                  <a:gd name="T10" fmla="*/ 0 60000 65536"/>
                  <a:gd name="T11" fmla="*/ 0 60000 65536"/>
                  <a:gd name="T12" fmla="*/ 0 60000 65536"/>
                  <a:gd name="T13" fmla="*/ 0 60000 65536"/>
                  <a:gd name="T14" fmla="*/ 0 60000 65536"/>
                  <a:gd name="T15" fmla="*/ 0 w 1"/>
                  <a:gd name="T16" fmla="*/ 0 h 4"/>
                  <a:gd name="T17" fmla="*/ 1 w 1"/>
                  <a:gd name="T18" fmla="*/ 4 h 4"/>
                </a:gdLst>
                <a:ahLst/>
                <a:cxnLst>
                  <a:cxn ang="T10">
                    <a:pos x="T0" y="T1"/>
                  </a:cxn>
                  <a:cxn ang="T11">
                    <a:pos x="T2" y="T3"/>
                  </a:cxn>
                  <a:cxn ang="T12">
                    <a:pos x="T4" y="T5"/>
                  </a:cxn>
                  <a:cxn ang="T13">
                    <a:pos x="T6" y="T7"/>
                  </a:cxn>
                  <a:cxn ang="T14">
                    <a:pos x="T8" y="T9"/>
                  </a:cxn>
                </a:cxnLst>
                <a:rect l="T15" t="T16" r="T17" b="T18"/>
                <a:pathLst>
                  <a:path w="1" h="4">
                    <a:moveTo>
                      <a:pt x="1" y="4"/>
                    </a:moveTo>
                    <a:lnTo>
                      <a:pt x="0" y="0"/>
                    </a:lnTo>
                    <a:lnTo>
                      <a:pt x="0" y="4"/>
                    </a:lnTo>
                    <a:lnTo>
                      <a:pt x="1" y="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8" name="Freeform 50"/>
              <p:cNvSpPr>
                <a:spLocks/>
              </p:cNvSpPr>
              <p:nvPr/>
            </p:nvSpPr>
            <p:spPr bwMode="auto">
              <a:xfrm>
                <a:off x="5024438" y="5340350"/>
                <a:ext cx="19050" cy="74613"/>
              </a:xfrm>
              <a:custGeom>
                <a:avLst/>
                <a:gdLst>
                  <a:gd name="T0" fmla="*/ 30241878 w 12"/>
                  <a:gd name="T1" fmla="*/ 118448942 h 47"/>
                  <a:gd name="T2" fmla="*/ 0 w 12"/>
                  <a:gd name="T3" fmla="*/ 0 h 47"/>
                  <a:gd name="T4" fmla="*/ 0 w 12"/>
                  <a:gd name="T5" fmla="*/ 118448942 h 47"/>
                  <a:gd name="T6" fmla="*/ 0 w 12"/>
                  <a:gd name="T7" fmla="*/ 118448942 h 47"/>
                  <a:gd name="T8" fmla="*/ 30241878 w 12"/>
                  <a:gd name="T9" fmla="*/ 118448942 h 47"/>
                  <a:gd name="T10" fmla="*/ 0 60000 65536"/>
                  <a:gd name="T11" fmla="*/ 0 60000 65536"/>
                  <a:gd name="T12" fmla="*/ 0 60000 65536"/>
                  <a:gd name="T13" fmla="*/ 0 60000 65536"/>
                  <a:gd name="T14" fmla="*/ 0 60000 65536"/>
                  <a:gd name="T15" fmla="*/ 0 w 12"/>
                  <a:gd name="T16" fmla="*/ 0 h 47"/>
                  <a:gd name="T17" fmla="*/ 12 w 12"/>
                  <a:gd name="T18" fmla="*/ 47 h 47"/>
                </a:gdLst>
                <a:ahLst/>
                <a:cxnLst>
                  <a:cxn ang="T10">
                    <a:pos x="T0" y="T1"/>
                  </a:cxn>
                  <a:cxn ang="T11">
                    <a:pos x="T2" y="T3"/>
                  </a:cxn>
                  <a:cxn ang="T12">
                    <a:pos x="T4" y="T5"/>
                  </a:cxn>
                  <a:cxn ang="T13">
                    <a:pos x="T6" y="T7"/>
                  </a:cxn>
                  <a:cxn ang="T14">
                    <a:pos x="T8" y="T9"/>
                  </a:cxn>
                </a:cxnLst>
                <a:rect l="T15" t="T16" r="T17" b="T18"/>
                <a:pathLst>
                  <a:path w="12" h="47">
                    <a:moveTo>
                      <a:pt x="12" y="47"/>
                    </a:moveTo>
                    <a:lnTo>
                      <a:pt x="0" y="0"/>
                    </a:lnTo>
                    <a:lnTo>
                      <a:pt x="0" y="47"/>
                    </a:lnTo>
                    <a:lnTo>
                      <a:pt x="12" y="47"/>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9" name="Line 51"/>
              <p:cNvSpPr>
                <a:spLocks noChangeShapeType="1"/>
              </p:cNvSpPr>
              <p:nvPr/>
            </p:nvSpPr>
            <p:spPr bwMode="auto">
              <a:xfrm>
                <a:off x="5024438" y="5414963"/>
                <a:ext cx="1587" cy="2016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460" name="Rectangle 52"/>
              <p:cNvSpPr>
                <a:spLocks noChangeArrowheads="1"/>
              </p:cNvSpPr>
              <p:nvPr/>
            </p:nvSpPr>
            <p:spPr bwMode="auto">
              <a:xfrm>
                <a:off x="5080000" y="4989513"/>
                <a:ext cx="811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decoder</a:t>
                </a:r>
                <a:endParaRPr lang="en-CA" altLang="en-US" dirty="0">
                  <a:latin typeface="Corbel" panose="020B0503020204020204" pitchFamily="34" charset="0"/>
                </a:endParaRPr>
              </a:p>
            </p:txBody>
          </p:sp>
          <p:sp>
            <p:nvSpPr>
              <p:cNvPr id="17461" name="Rectangle 53"/>
              <p:cNvSpPr>
                <a:spLocks noChangeArrowheads="1"/>
              </p:cNvSpPr>
              <p:nvPr/>
            </p:nvSpPr>
            <p:spPr bwMode="auto">
              <a:xfrm>
                <a:off x="2427432" y="4914900"/>
                <a:ext cx="8112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address</a:t>
                </a:r>
                <a:endParaRPr lang="en-CA" altLang="en-US" dirty="0">
                  <a:latin typeface="Corbel" panose="020B0503020204020204" pitchFamily="34" charset="0"/>
                </a:endParaRPr>
              </a:p>
            </p:txBody>
          </p:sp>
          <p:sp>
            <p:nvSpPr>
              <p:cNvPr id="17462" name="Rectangle 54"/>
              <p:cNvSpPr>
                <a:spLocks noChangeArrowheads="1"/>
              </p:cNvSpPr>
              <p:nvPr/>
            </p:nvSpPr>
            <p:spPr bwMode="auto">
              <a:xfrm>
                <a:off x="4765675" y="2444750"/>
                <a:ext cx="534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4096</a:t>
                </a:r>
                <a:endParaRPr lang="en-CA" altLang="en-US" dirty="0">
                  <a:latin typeface="Corbel" panose="020B0503020204020204" pitchFamily="34" charset="0"/>
                </a:endParaRPr>
              </a:p>
            </p:txBody>
          </p:sp>
          <p:sp>
            <p:nvSpPr>
              <p:cNvPr id="17463" name="Rectangle 55"/>
              <p:cNvSpPr>
                <a:spLocks noChangeArrowheads="1"/>
              </p:cNvSpPr>
              <p:nvPr/>
            </p:nvSpPr>
            <p:spPr bwMode="auto">
              <a:xfrm>
                <a:off x="5338763" y="2444750"/>
                <a:ext cx="423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512</a:t>
                </a:r>
                <a:endParaRPr lang="en-CA" altLang="en-US" dirty="0">
                  <a:latin typeface="Corbel" panose="020B0503020204020204" pitchFamily="34" charset="0"/>
                </a:endParaRPr>
              </a:p>
            </p:txBody>
          </p:sp>
          <p:sp>
            <p:nvSpPr>
              <p:cNvPr id="17464" name="Rectangle 56"/>
              <p:cNvSpPr>
                <a:spLocks noChangeArrowheads="1"/>
              </p:cNvSpPr>
              <p:nvPr/>
            </p:nvSpPr>
            <p:spPr bwMode="auto">
              <a:xfrm>
                <a:off x="5762625" y="2444750"/>
                <a:ext cx="203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8</a:t>
                </a:r>
                <a:endParaRPr lang="en-CA" altLang="en-US" dirty="0">
                  <a:latin typeface="Corbel" panose="020B0503020204020204" pitchFamily="34" charset="0"/>
                </a:endParaRPr>
              </a:p>
            </p:txBody>
          </p:sp>
          <p:sp>
            <p:nvSpPr>
              <p:cNvPr id="17465" name="Rectangle 57"/>
              <p:cNvSpPr>
                <a:spLocks noChangeArrowheads="1"/>
              </p:cNvSpPr>
              <p:nvPr/>
            </p:nvSpPr>
            <p:spPr bwMode="auto">
              <a:xfrm>
                <a:off x="5634038" y="2444750"/>
                <a:ext cx="2032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Symbol" panose="05050102010706020507" pitchFamily="18" charset="2"/>
                  </a:rPr>
                  <a:t>´</a:t>
                </a:r>
                <a:endParaRPr lang="en-CA" altLang="en-US" dirty="0">
                  <a:latin typeface="Corbel" panose="020B0503020204020204" pitchFamily="34" charset="0"/>
                </a:endParaRPr>
              </a:p>
            </p:txBody>
          </p:sp>
          <p:sp>
            <p:nvSpPr>
              <p:cNvPr id="17466" name="Rectangle 58"/>
              <p:cNvSpPr>
                <a:spLocks noChangeArrowheads="1"/>
              </p:cNvSpPr>
              <p:nvPr/>
            </p:nvSpPr>
            <p:spPr bwMode="auto">
              <a:xfrm>
                <a:off x="5283200" y="2444750"/>
                <a:ext cx="1666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Symbol" panose="05050102010706020507" pitchFamily="18" charset="2"/>
                  </a:rPr>
                  <a:t>(</a:t>
                </a:r>
                <a:endParaRPr lang="en-CA" altLang="en-US" dirty="0">
                  <a:latin typeface="Corbel" panose="020B0503020204020204" pitchFamily="34" charset="0"/>
                </a:endParaRPr>
              </a:p>
            </p:txBody>
          </p:sp>
          <p:sp>
            <p:nvSpPr>
              <p:cNvPr id="17467" name="Rectangle 59"/>
              <p:cNvSpPr>
                <a:spLocks noChangeArrowheads="1"/>
              </p:cNvSpPr>
              <p:nvPr/>
            </p:nvSpPr>
            <p:spPr bwMode="auto">
              <a:xfrm>
                <a:off x="5854700" y="2444750"/>
                <a:ext cx="1666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Symbol" panose="05050102010706020507" pitchFamily="18" charset="2"/>
                  </a:rPr>
                  <a:t>)</a:t>
                </a:r>
                <a:endParaRPr lang="en-CA" altLang="en-US" dirty="0">
                  <a:latin typeface="Corbel" panose="020B0503020204020204" pitchFamily="34" charset="0"/>
                </a:endParaRPr>
              </a:p>
            </p:txBody>
          </p:sp>
          <p:sp>
            <p:nvSpPr>
              <p:cNvPr id="17468" name="Rectangle 60"/>
              <p:cNvSpPr>
                <a:spLocks noChangeArrowheads="1"/>
              </p:cNvSpPr>
              <p:nvPr/>
            </p:nvSpPr>
            <p:spPr bwMode="auto">
              <a:xfrm>
                <a:off x="5135563" y="2444750"/>
                <a:ext cx="2032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Symbol" panose="05050102010706020507" pitchFamily="18" charset="2"/>
                  </a:rPr>
                  <a:t>´</a:t>
                </a:r>
                <a:endParaRPr lang="en-CA" altLang="en-US" dirty="0">
                  <a:latin typeface="Corbel" panose="020B0503020204020204" pitchFamily="34" charset="0"/>
                </a:endParaRPr>
              </a:p>
            </p:txBody>
          </p:sp>
          <p:sp>
            <p:nvSpPr>
              <p:cNvPr id="17469" name="Rectangle 61"/>
              <p:cNvSpPr>
                <a:spLocks noChangeArrowheads="1"/>
              </p:cNvSpPr>
              <p:nvPr/>
            </p:nvSpPr>
            <p:spPr bwMode="auto">
              <a:xfrm>
                <a:off x="6278563" y="4030663"/>
                <a:ext cx="220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R</a:t>
                </a:r>
                <a:endParaRPr lang="en-CA" altLang="en-US" dirty="0">
                  <a:latin typeface="Corbel" panose="020B0503020204020204" pitchFamily="34" charset="0"/>
                </a:endParaRPr>
              </a:p>
            </p:txBody>
          </p:sp>
          <p:sp>
            <p:nvSpPr>
              <p:cNvPr id="17470" name="Rectangle 62"/>
              <p:cNvSpPr>
                <a:spLocks noChangeArrowheads="1"/>
              </p:cNvSpPr>
              <p:nvPr/>
            </p:nvSpPr>
            <p:spPr bwMode="auto">
              <a:xfrm>
                <a:off x="6408738" y="40306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a:t>
                </a:r>
                <a:endParaRPr lang="en-CA" altLang="en-US" dirty="0">
                  <a:latin typeface="Corbel" panose="020B0503020204020204" pitchFamily="34" charset="0"/>
                </a:endParaRPr>
              </a:p>
            </p:txBody>
          </p:sp>
          <p:sp>
            <p:nvSpPr>
              <p:cNvPr id="17471" name="Rectangle 63"/>
              <p:cNvSpPr>
                <a:spLocks noChangeArrowheads="1"/>
              </p:cNvSpPr>
              <p:nvPr/>
            </p:nvSpPr>
            <p:spPr bwMode="auto">
              <a:xfrm>
                <a:off x="6481763" y="4030663"/>
                <a:ext cx="258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W</a:t>
                </a:r>
                <a:endParaRPr lang="en-CA" altLang="en-US" dirty="0">
                  <a:latin typeface="Corbel" panose="020B0503020204020204" pitchFamily="34" charset="0"/>
                </a:endParaRPr>
              </a:p>
            </p:txBody>
          </p:sp>
          <p:sp>
            <p:nvSpPr>
              <p:cNvPr id="17472" name="Line 64"/>
              <p:cNvSpPr>
                <a:spLocks noChangeShapeType="1"/>
              </p:cNvSpPr>
              <p:nvPr/>
            </p:nvSpPr>
            <p:spPr bwMode="auto">
              <a:xfrm flipH="1">
                <a:off x="6500813" y="4006735"/>
                <a:ext cx="109536"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7" name="Rectangle 65"/>
              <p:cNvSpPr>
                <a:spLocks noChangeArrowheads="1"/>
              </p:cNvSpPr>
              <p:nvPr/>
            </p:nvSpPr>
            <p:spPr bwMode="auto">
              <a:xfrm>
                <a:off x="3549753" y="2113338"/>
                <a:ext cx="736468" cy="1069744"/>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68" name="Rectangle 66"/>
              <p:cNvSpPr>
                <a:spLocks noChangeArrowheads="1"/>
              </p:cNvSpPr>
              <p:nvPr/>
            </p:nvSpPr>
            <p:spPr bwMode="auto">
              <a:xfrm>
                <a:off x="4821833" y="3717117"/>
                <a:ext cx="1242128" cy="535709"/>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69" name="Rectangle 67"/>
              <p:cNvSpPr>
                <a:spLocks noChangeArrowheads="1"/>
              </p:cNvSpPr>
              <p:nvPr/>
            </p:nvSpPr>
            <p:spPr bwMode="auto">
              <a:xfrm>
                <a:off x="4821833" y="4768446"/>
                <a:ext cx="1069463" cy="535709"/>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70" name="Rectangle 68"/>
              <p:cNvSpPr>
                <a:spLocks noChangeArrowheads="1"/>
              </p:cNvSpPr>
              <p:nvPr/>
            </p:nvSpPr>
            <p:spPr bwMode="auto">
              <a:xfrm>
                <a:off x="4710834" y="2021263"/>
                <a:ext cx="1272081" cy="1272309"/>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71" name="Rectangle 69"/>
              <p:cNvSpPr>
                <a:spLocks noChangeArrowheads="1"/>
              </p:cNvSpPr>
              <p:nvPr/>
            </p:nvSpPr>
            <p:spPr bwMode="auto">
              <a:xfrm>
                <a:off x="2369290" y="2279073"/>
                <a:ext cx="754087" cy="736600"/>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72" name="Rectangle 70"/>
              <p:cNvSpPr>
                <a:spLocks noChangeArrowheads="1"/>
              </p:cNvSpPr>
              <p:nvPr/>
            </p:nvSpPr>
            <p:spPr bwMode="auto">
              <a:xfrm>
                <a:off x="2369290" y="4676371"/>
                <a:ext cx="754087" cy="738275"/>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17479" name="Freeform 71"/>
              <p:cNvSpPr>
                <a:spLocks/>
              </p:cNvSpPr>
              <p:nvPr/>
            </p:nvSpPr>
            <p:spPr bwMode="auto">
              <a:xfrm>
                <a:off x="4489450" y="2795588"/>
                <a:ext cx="19050" cy="17462"/>
              </a:xfrm>
              <a:custGeom>
                <a:avLst/>
                <a:gdLst>
                  <a:gd name="T0" fmla="*/ 0 w 1"/>
                  <a:gd name="T1" fmla="*/ 0 h 1"/>
                  <a:gd name="T2" fmla="*/ 0 w 1"/>
                  <a:gd name="T3" fmla="*/ 304921435 h 1"/>
                  <a:gd name="T4" fmla="*/ 36290247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0" name="Freeform 72"/>
              <p:cNvSpPr>
                <a:spLocks/>
              </p:cNvSpPr>
              <p:nvPr/>
            </p:nvSpPr>
            <p:spPr bwMode="auto">
              <a:xfrm>
                <a:off x="4489450" y="2703513"/>
                <a:ext cx="19050" cy="17462"/>
              </a:xfrm>
              <a:custGeom>
                <a:avLst/>
                <a:gdLst>
                  <a:gd name="T0" fmla="*/ 0 w 1"/>
                  <a:gd name="T1" fmla="*/ 0 h 1"/>
                  <a:gd name="T2" fmla="*/ 0 w 1"/>
                  <a:gd name="T3" fmla="*/ 304921435 h 1"/>
                  <a:gd name="T4" fmla="*/ 36290247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1" name="Freeform 73"/>
              <p:cNvSpPr>
                <a:spLocks/>
              </p:cNvSpPr>
              <p:nvPr/>
            </p:nvSpPr>
            <p:spPr bwMode="auto">
              <a:xfrm>
                <a:off x="4489450" y="2611438"/>
                <a:ext cx="19050" cy="17462"/>
              </a:xfrm>
              <a:custGeom>
                <a:avLst/>
                <a:gdLst>
                  <a:gd name="T0" fmla="*/ 0 w 1"/>
                  <a:gd name="T1" fmla="*/ 0 h 1"/>
                  <a:gd name="T2" fmla="*/ 0 w 1"/>
                  <a:gd name="T3" fmla="*/ 304921435 h 1"/>
                  <a:gd name="T4" fmla="*/ 36290247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2" name="Freeform 74"/>
              <p:cNvSpPr>
                <a:spLocks/>
              </p:cNvSpPr>
              <p:nvPr/>
            </p:nvSpPr>
            <p:spPr bwMode="auto">
              <a:xfrm>
                <a:off x="5503863" y="3514725"/>
                <a:ext cx="19050" cy="19050"/>
              </a:xfrm>
              <a:custGeom>
                <a:avLst/>
                <a:gdLst>
                  <a:gd name="T0" fmla="*/ 0 w 1"/>
                  <a:gd name="T1" fmla="*/ 362902476 h 1"/>
                  <a:gd name="T2" fmla="*/ 362902476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3" name="Freeform 75"/>
              <p:cNvSpPr>
                <a:spLocks/>
              </p:cNvSpPr>
              <p:nvPr/>
            </p:nvSpPr>
            <p:spPr bwMode="auto">
              <a:xfrm>
                <a:off x="5392738" y="3514725"/>
                <a:ext cx="19050" cy="19050"/>
              </a:xfrm>
              <a:custGeom>
                <a:avLst/>
                <a:gdLst>
                  <a:gd name="T0" fmla="*/ 0 w 1"/>
                  <a:gd name="T1" fmla="*/ 362902476 h 1"/>
                  <a:gd name="T2" fmla="*/ 362902476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4" name="Freeform 76"/>
              <p:cNvSpPr>
                <a:spLocks/>
              </p:cNvSpPr>
              <p:nvPr/>
            </p:nvSpPr>
            <p:spPr bwMode="auto">
              <a:xfrm>
                <a:off x="5300663" y="3514725"/>
                <a:ext cx="19050" cy="19050"/>
              </a:xfrm>
              <a:custGeom>
                <a:avLst/>
                <a:gdLst>
                  <a:gd name="T0" fmla="*/ 0 w 1"/>
                  <a:gd name="T1" fmla="*/ 362902476 h 1"/>
                  <a:gd name="T2" fmla="*/ 362902476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5" name="Freeform 77"/>
              <p:cNvSpPr>
                <a:spLocks/>
              </p:cNvSpPr>
              <p:nvPr/>
            </p:nvSpPr>
            <p:spPr bwMode="auto">
              <a:xfrm>
                <a:off x="5503863" y="4510088"/>
                <a:ext cx="19050" cy="19050"/>
              </a:xfrm>
              <a:custGeom>
                <a:avLst/>
                <a:gdLst>
                  <a:gd name="T0" fmla="*/ 0 w 1"/>
                  <a:gd name="T1" fmla="*/ 362902476 h 1"/>
                  <a:gd name="T2" fmla="*/ 362902476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6" name="Freeform 78"/>
              <p:cNvSpPr>
                <a:spLocks/>
              </p:cNvSpPr>
              <p:nvPr/>
            </p:nvSpPr>
            <p:spPr bwMode="auto">
              <a:xfrm>
                <a:off x="5392738" y="4510088"/>
                <a:ext cx="19050" cy="19050"/>
              </a:xfrm>
              <a:custGeom>
                <a:avLst/>
                <a:gdLst>
                  <a:gd name="T0" fmla="*/ 0 w 1"/>
                  <a:gd name="T1" fmla="*/ 362902476 h 1"/>
                  <a:gd name="T2" fmla="*/ 362902476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7" name="Freeform 79"/>
              <p:cNvSpPr>
                <a:spLocks/>
              </p:cNvSpPr>
              <p:nvPr/>
            </p:nvSpPr>
            <p:spPr bwMode="auto">
              <a:xfrm>
                <a:off x="5300663" y="4510088"/>
                <a:ext cx="19050" cy="19050"/>
              </a:xfrm>
              <a:custGeom>
                <a:avLst/>
                <a:gdLst>
                  <a:gd name="T0" fmla="*/ 0 w 1"/>
                  <a:gd name="T1" fmla="*/ 362902476 h 1"/>
                  <a:gd name="T2" fmla="*/ 362902476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8" name="Freeform 80"/>
              <p:cNvSpPr>
                <a:spLocks/>
              </p:cNvSpPr>
              <p:nvPr/>
            </p:nvSpPr>
            <p:spPr bwMode="auto">
              <a:xfrm>
                <a:off x="5448300" y="5524500"/>
                <a:ext cx="19050" cy="19050"/>
              </a:xfrm>
              <a:custGeom>
                <a:avLst/>
                <a:gdLst>
                  <a:gd name="T0" fmla="*/ 0 w 1"/>
                  <a:gd name="T1" fmla="*/ 362902476 h 1"/>
                  <a:gd name="T2" fmla="*/ 362902476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9" name="Freeform 81"/>
              <p:cNvSpPr>
                <a:spLocks/>
              </p:cNvSpPr>
              <p:nvPr/>
            </p:nvSpPr>
            <p:spPr bwMode="auto">
              <a:xfrm>
                <a:off x="5348288" y="5524500"/>
                <a:ext cx="17462" cy="19050"/>
              </a:xfrm>
              <a:custGeom>
                <a:avLst/>
                <a:gdLst>
                  <a:gd name="T0" fmla="*/ 0 w 1"/>
                  <a:gd name="T1" fmla="*/ 362902476 h 1"/>
                  <a:gd name="T2" fmla="*/ 304921435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90" name="Freeform 82"/>
              <p:cNvSpPr>
                <a:spLocks/>
              </p:cNvSpPr>
              <p:nvPr/>
            </p:nvSpPr>
            <p:spPr bwMode="auto">
              <a:xfrm>
                <a:off x="5246688" y="5524500"/>
                <a:ext cx="17462" cy="19050"/>
              </a:xfrm>
              <a:custGeom>
                <a:avLst/>
                <a:gdLst>
                  <a:gd name="T0" fmla="*/ 0 w 1"/>
                  <a:gd name="T1" fmla="*/ 362902476 h 1"/>
                  <a:gd name="T2" fmla="*/ 304921435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91" name="Rectangle 83"/>
              <p:cNvSpPr>
                <a:spLocks noChangeArrowheads="1"/>
              </p:cNvSpPr>
              <p:nvPr/>
            </p:nvSpPr>
            <p:spPr bwMode="auto">
              <a:xfrm>
                <a:off x="228600" y="3716338"/>
                <a:ext cx="220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A</a:t>
                </a:r>
                <a:endParaRPr lang="en-CA" altLang="en-US" dirty="0">
                  <a:latin typeface="Corbel" panose="020B0503020204020204" pitchFamily="34" charset="0"/>
                </a:endParaRPr>
              </a:p>
            </p:txBody>
          </p:sp>
          <p:sp>
            <p:nvSpPr>
              <p:cNvPr id="17492" name="Rectangle 84"/>
              <p:cNvSpPr>
                <a:spLocks noChangeArrowheads="1"/>
              </p:cNvSpPr>
              <p:nvPr/>
            </p:nvSpPr>
            <p:spPr bwMode="auto">
              <a:xfrm>
                <a:off x="339725" y="3810000"/>
                <a:ext cx="258763"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20</a:t>
                </a:r>
                <a:endParaRPr lang="en-CA" altLang="en-US" dirty="0">
                  <a:latin typeface="Corbel" panose="020B0503020204020204" pitchFamily="34" charset="0"/>
                </a:endParaRPr>
              </a:p>
            </p:txBody>
          </p:sp>
          <p:sp>
            <p:nvSpPr>
              <p:cNvPr id="17493" name="Rectangle 85"/>
              <p:cNvSpPr>
                <a:spLocks noChangeArrowheads="1"/>
              </p:cNvSpPr>
              <p:nvPr/>
            </p:nvSpPr>
            <p:spPr bwMode="auto">
              <a:xfrm>
                <a:off x="596900" y="3810000"/>
                <a:ext cx="166688"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9</a:t>
                </a:r>
                <a:endParaRPr lang="en-CA" altLang="en-US" dirty="0">
                  <a:latin typeface="Corbel" panose="020B0503020204020204" pitchFamily="34" charset="0"/>
                </a:endParaRPr>
              </a:p>
            </p:txBody>
          </p:sp>
          <p:sp>
            <p:nvSpPr>
              <p:cNvPr id="17494" name="Rectangle 86"/>
              <p:cNvSpPr>
                <a:spLocks noChangeArrowheads="1"/>
              </p:cNvSpPr>
              <p:nvPr/>
            </p:nvSpPr>
            <p:spPr bwMode="auto">
              <a:xfrm>
                <a:off x="504825" y="3810000"/>
                <a:ext cx="128588"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a:t>
                </a:r>
                <a:endParaRPr lang="en-CA" altLang="en-US" dirty="0">
                  <a:latin typeface="Corbel" panose="020B0503020204020204" pitchFamily="34" charset="0"/>
                </a:endParaRPr>
              </a:p>
            </p:txBody>
          </p:sp>
          <p:sp>
            <p:nvSpPr>
              <p:cNvPr id="17495" name="Rectangle 87"/>
              <p:cNvSpPr>
                <a:spLocks noChangeArrowheads="1"/>
              </p:cNvSpPr>
              <p:nvPr/>
            </p:nvSpPr>
            <p:spPr bwMode="auto">
              <a:xfrm>
                <a:off x="782638" y="3716338"/>
                <a:ext cx="220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A</a:t>
                </a:r>
                <a:endParaRPr lang="en-CA" altLang="en-US" dirty="0">
                  <a:latin typeface="Corbel" panose="020B0503020204020204" pitchFamily="34" charset="0"/>
                </a:endParaRPr>
              </a:p>
            </p:txBody>
          </p:sp>
          <p:sp>
            <p:nvSpPr>
              <p:cNvPr id="17496" name="Rectangle 88"/>
              <p:cNvSpPr>
                <a:spLocks noChangeArrowheads="1"/>
              </p:cNvSpPr>
              <p:nvPr/>
            </p:nvSpPr>
            <p:spPr bwMode="auto">
              <a:xfrm>
                <a:off x="911225" y="3810000"/>
                <a:ext cx="166688"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8</a:t>
                </a:r>
                <a:endParaRPr lang="en-CA" altLang="en-US" dirty="0">
                  <a:latin typeface="Corbel" panose="020B0503020204020204" pitchFamily="34" charset="0"/>
                </a:endParaRPr>
              </a:p>
            </p:txBody>
          </p:sp>
          <p:sp>
            <p:nvSpPr>
              <p:cNvPr id="17497" name="Rectangle 89"/>
              <p:cNvSpPr>
                <a:spLocks noChangeArrowheads="1"/>
              </p:cNvSpPr>
              <p:nvPr/>
            </p:nvSpPr>
            <p:spPr bwMode="auto">
              <a:xfrm>
                <a:off x="1095375" y="3810000"/>
                <a:ext cx="166688"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0</a:t>
                </a:r>
                <a:endParaRPr lang="en-CA" altLang="en-US" dirty="0">
                  <a:latin typeface="Corbel" panose="020B0503020204020204" pitchFamily="34" charset="0"/>
                </a:endParaRPr>
              </a:p>
            </p:txBody>
          </p:sp>
          <p:sp>
            <p:nvSpPr>
              <p:cNvPr id="17498" name="Rectangle 90"/>
              <p:cNvSpPr>
                <a:spLocks noChangeArrowheads="1"/>
              </p:cNvSpPr>
              <p:nvPr/>
            </p:nvSpPr>
            <p:spPr bwMode="auto">
              <a:xfrm>
                <a:off x="1003300" y="3810000"/>
                <a:ext cx="128588"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a:t>
                </a:r>
                <a:endParaRPr lang="en-CA" altLang="en-US" dirty="0">
                  <a:latin typeface="Corbel" panose="020B0503020204020204" pitchFamily="34" charset="0"/>
                </a:endParaRPr>
              </a:p>
            </p:txBody>
          </p:sp>
          <p:sp>
            <p:nvSpPr>
              <p:cNvPr id="17499" name="Rectangle 91"/>
              <p:cNvSpPr>
                <a:spLocks noChangeArrowheads="1"/>
              </p:cNvSpPr>
              <p:nvPr/>
            </p:nvSpPr>
            <p:spPr bwMode="auto">
              <a:xfrm>
                <a:off x="708025" y="3716338"/>
                <a:ext cx="12858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Symbol" panose="05050102010706020507" pitchFamily="18" charset="2"/>
                  </a:rPr>
                  <a:t>¤</a:t>
                </a:r>
                <a:endParaRPr lang="en-CA" altLang="en-US" dirty="0">
                  <a:latin typeface="Corbel" panose="020B0503020204020204" pitchFamily="34" charset="0"/>
                </a:endParaRPr>
              </a:p>
            </p:txBody>
          </p:sp>
          <p:sp>
            <p:nvSpPr>
              <p:cNvPr id="17500" name="Rectangle 92"/>
              <p:cNvSpPr>
                <a:spLocks noChangeArrowheads="1"/>
              </p:cNvSpPr>
              <p:nvPr/>
            </p:nvSpPr>
            <p:spPr bwMode="auto">
              <a:xfrm>
                <a:off x="5578475" y="5727700"/>
                <a:ext cx="239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D</a:t>
                </a:r>
                <a:endParaRPr lang="en-CA" altLang="en-US" dirty="0">
                  <a:latin typeface="Corbel" panose="020B0503020204020204" pitchFamily="34" charset="0"/>
                </a:endParaRPr>
              </a:p>
            </p:txBody>
          </p:sp>
          <p:sp>
            <p:nvSpPr>
              <p:cNvPr id="17501" name="Rectangle 93"/>
              <p:cNvSpPr>
                <a:spLocks noChangeArrowheads="1"/>
              </p:cNvSpPr>
              <p:nvPr/>
            </p:nvSpPr>
            <p:spPr bwMode="auto">
              <a:xfrm>
                <a:off x="5707063" y="5821363"/>
                <a:ext cx="166687"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0</a:t>
                </a:r>
                <a:endParaRPr lang="en-CA" altLang="en-US" dirty="0">
                  <a:latin typeface="Corbel" panose="020B0503020204020204" pitchFamily="34" charset="0"/>
                </a:endParaRPr>
              </a:p>
            </p:txBody>
          </p:sp>
          <p:sp>
            <p:nvSpPr>
              <p:cNvPr id="17502" name="Rectangle 94"/>
              <p:cNvSpPr>
                <a:spLocks noChangeArrowheads="1"/>
              </p:cNvSpPr>
              <p:nvPr/>
            </p:nvSpPr>
            <p:spPr bwMode="auto">
              <a:xfrm>
                <a:off x="4951413" y="5727700"/>
                <a:ext cx="239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D</a:t>
                </a:r>
                <a:endParaRPr lang="en-CA" altLang="en-US" dirty="0">
                  <a:latin typeface="Corbel" panose="020B0503020204020204" pitchFamily="34" charset="0"/>
                </a:endParaRPr>
              </a:p>
            </p:txBody>
          </p:sp>
          <p:sp>
            <p:nvSpPr>
              <p:cNvPr id="17503" name="Rectangle 95"/>
              <p:cNvSpPr>
                <a:spLocks noChangeArrowheads="1"/>
              </p:cNvSpPr>
              <p:nvPr/>
            </p:nvSpPr>
            <p:spPr bwMode="auto">
              <a:xfrm>
                <a:off x="5080000" y="5821363"/>
                <a:ext cx="16668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7</a:t>
                </a:r>
                <a:endParaRPr lang="en-CA" altLang="en-US" dirty="0">
                  <a:latin typeface="Corbel" panose="020B0503020204020204" pitchFamily="34" charset="0"/>
                </a:endParaRPr>
              </a:p>
            </p:txBody>
          </p:sp>
          <p:sp>
            <p:nvSpPr>
              <p:cNvPr id="17504" name="Rectangle 96"/>
              <p:cNvSpPr>
                <a:spLocks noChangeArrowheads="1"/>
              </p:cNvSpPr>
              <p:nvPr/>
            </p:nvSpPr>
            <p:spPr bwMode="auto">
              <a:xfrm>
                <a:off x="1262063" y="1725613"/>
                <a:ext cx="220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R</a:t>
                </a:r>
                <a:endParaRPr lang="en-CA" altLang="en-US" dirty="0">
                  <a:latin typeface="Corbel" panose="020B0503020204020204" pitchFamily="34" charset="0"/>
                </a:endParaRPr>
              </a:p>
            </p:txBody>
          </p:sp>
          <p:sp>
            <p:nvSpPr>
              <p:cNvPr id="17505" name="Rectangle 97"/>
              <p:cNvSpPr>
                <a:spLocks noChangeArrowheads="1"/>
              </p:cNvSpPr>
              <p:nvPr/>
            </p:nvSpPr>
            <p:spPr bwMode="auto">
              <a:xfrm>
                <a:off x="1390650" y="1725613"/>
                <a:ext cx="220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A</a:t>
                </a:r>
                <a:endParaRPr lang="en-CA" altLang="en-US" dirty="0">
                  <a:latin typeface="Corbel" panose="020B0503020204020204" pitchFamily="34" charset="0"/>
                </a:endParaRPr>
              </a:p>
            </p:txBody>
          </p:sp>
          <p:sp>
            <p:nvSpPr>
              <p:cNvPr id="17506" name="Rectangle 98"/>
              <p:cNvSpPr>
                <a:spLocks noChangeArrowheads="1"/>
              </p:cNvSpPr>
              <p:nvPr/>
            </p:nvSpPr>
            <p:spPr bwMode="auto">
              <a:xfrm>
                <a:off x="1519238" y="1725613"/>
                <a:ext cx="203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S</a:t>
                </a:r>
                <a:endParaRPr lang="en-CA" altLang="en-US" dirty="0">
                  <a:latin typeface="Corbel" panose="020B0503020204020204" pitchFamily="34" charset="0"/>
                </a:endParaRPr>
              </a:p>
            </p:txBody>
          </p:sp>
          <p:sp>
            <p:nvSpPr>
              <p:cNvPr id="17507" name="Line 99"/>
              <p:cNvSpPr>
                <a:spLocks noChangeShapeType="1"/>
              </p:cNvSpPr>
              <p:nvPr/>
            </p:nvSpPr>
            <p:spPr bwMode="auto">
              <a:xfrm flipH="1">
                <a:off x="1279525" y="1676400"/>
                <a:ext cx="31432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508" name="Rectangle 100"/>
              <p:cNvSpPr>
                <a:spLocks noChangeArrowheads="1"/>
              </p:cNvSpPr>
              <p:nvPr/>
            </p:nvSpPr>
            <p:spPr bwMode="auto">
              <a:xfrm>
                <a:off x="1243013" y="5727700"/>
                <a:ext cx="220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C</a:t>
                </a:r>
                <a:endParaRPr lang="en-CA" altLang="en-US" dirty="0">
                  <a:latin typeface="Corbel" panose="020B0503020204020204" pitchFamily="34" charset="0"/>
                </a:endParaRPr>
              </a:p>
            </p:txBody>
          </p:sp>
          <p:sp>
            <p:nvSpPr>
              <p:cNvPr id="17509" name="Rectangle 101"/>
              <p:cNvSpPr>
                <a:spLocks noChangeArrowheads="1"/>
              </p:cNvSpPr>
              <p:nvPr/>
            </p:nvSpPr>
            <p:spPr bwMode="auto">
              <a:xfrm>
                <a:off x="1371600" y="5727700"/>
                <a:ext cx="220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A</a:t>
                </a:r>
                <a:endParaRPr lang="en-CA" altLang="en-US" dirty="0">
                  <a:latin typeface="Corbel" panose="020B0503020204020204" pitchFamily="34" charset="0"/>
                </a:endParaRPr>
              </a:p>
            </p:txBody>
          </p:sp>
          <p:sp>
            <p:nvSpPr>
              <p:cNvPr id="17510" name="Rectangle 102"/>
              <p:cNvSpPr>
                <a:spLocks noChangeArrowheads="1"/>
              </p:cNvSpPr>
              <p:nvPr/>
            </p:nvSpPr>
            <p:spPr bwMode="auto">
              <a:xfrm>
                <a:off x="1501775" y="5727700"/>
                <a:ext cx="203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S</a:t>
                </a:r>
                <a:endParaRPr lang="en-CA" altLang="en-US" dirty="0">
                  <a:latin typeface="Corbel" panose="020B0503020204020204" pitchFamily="34" charset="0"/>
                </a:endParaRPr>
              </a:p>
            </p:txBody>
          </p:sp>
          <p:sp>
            <p:nvSpPr>
              <p:cNvPr id="17511" name="Line 103"/>
              <p:cNvSpPr>
                <a:spLocks noChangeShapeType="1"/>
              </p:cNvSpPr>
              <p:nvPr/>
            </p:nvSpPr>
            <p:spPr bwMode="auto">
              <a:xfrm flipH="1">
                <a:off x="1262063" y="5715000"/>
                <a:ext cx="312737"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512" name="Line 104"/>
              <p:cNvSpPr>
                <a:spLocks noChangeShapeType="1"/>
              </p:cNvSpPr>
              <p:nvPr/>
            </p:nvSpPr>
            <p:spPr bwMode="auto">
              <a:xfrm>
                <a:off x="1962150" y="2695575"/>
                <a:ext cx="0" cy="229552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513" name="Freeform 105"/>
              <p:cNvSpPr>
                <a:spLocks/>
              </p:cNvSpPr>
              <p:nvPr/>
            </p:nvSpPr>
            <p:spPr bwMode="auto">
              <a:xfrm>
                <a:off x="1944688" y="2536825"/>
                <a:ext cx="423862" cy="222250"/>
              </a:xfrm>
              <a:custGeom>
                <a:avLst/>
                <a:gdLst>
                  <a:gd name="T0" fmla="*/ 0 w 23"/>
                  <a:gd name="T1" fmla="*/ 2147483647 h 12"/>
                  <a:gd name="T2" fmla="*/ 2147483647 w 23"/>
                  <a:gd name="T3" fmla="*/ 2147483647 h 12"/>
                  <a:gd name="T4" fmla="*/ 2147483647 w 23"/>
                  <a:gd name="T5" fmla="*/ 2147483647 h 12"/>
                  <a:gd name="T6" fmla="*/ 2147483647 w 23"/>
                  <a:gd name="T7" fmla="*/ 2058127529 h 12"/>
                  <a:gd name="T8" fmla="*/ 2147483647 w 23"/>
                  <a:gd name="T9" fmla="*/ 0 h 12"/>
                  <a:gd name="T10" fmla="*/ 2147483647 w 23"/>
                  <a:gd name="T11" fmla="*/ 1029054504 h 12"/>
                  <a:gd name="T12" fmla="*/ 0 w 23"/>
                  <a:gd name="T13" fmla="*/ 1029054504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2" y="9"/>
                    </a:lnTo>
                    <a:lnTo>
                      <a:pt x="12" y="12"/>
                    </a:lnTo>
                    <a:lnTo>
                      <a:pt x="23" y="6"/>
                    </a:lnTo>
                    <a:lnTo>
                      <a:pt x="12" y="0"/>
                    </a:lnTo>
                    <a:lnTo>
                      <a:pt x="12" y="3"/>
                    </a:lnTo>
                    <a:lnTo>
                      <a:pt x="0" y="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514" name="Freeform 106"/>
              <p:cNvSpPr>
                <a:spLocks/>
              </p:cNvSpPr>
              <p:nvPr/>
            </p:nvSpPr>
            <p:spPr bwMode="auto">
              <a:xfrm>
                <a:off x="1944688" y="4935538"/>
                <a:ext cx="423862" cy="220662"/>
              </a:xfrm>
              <a:custGeom>
                <a:avLst/>
                <a:gdLst>
                  <a:gd name="T0" fmla="*/ 0 w 23"/>
                  <a:gd name="T1" fmla="*/ 2147483647 h 12"/>
                  <a:gd name="T2" fmla="*/ 2147483647 w 23"/>
                  <a:gd name="T3" fmla="*/ 2147483647 h 12"/>
                  <a:gd name="T4" fmla="*/ 2147483647 w 23"/>
                  <a:gd name="T5" fmla="*/ 2147483647 h 12"/>
                  <a:gd name="T6" fmla="*/ 2147483647 w 23"/>
                  <a:gd name="T7" fmla="*/ 2028821523 h 12"/>
                  <a:gd name="T8" fmla="*/ 2147483647 w 23"/>
                  <a:gd name="T9" fmla="*/ 0 h 12"/>
                  <a:gd name="T10" fmla="*/ 2147483647 w 23"/>
                  <a:gd name="T11" fmla="*/ 1014419956 h 12"/>
                  <a:gd name="T12" fmla="*/ 0 w 23"/>
                  <a:gd name="T13" fmla="*/ 1014419956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2" y="9"/>
                    </a:lnTo>
                    <a:lnTo>
                      <a:pt x="12" y="12"/>
                    </a:lnTo>
                    <a:lnTo>
                      <a:pt x="23" y="6"/>
                    </a:lnTo>
                    <a:lnTo>
                      <a:pt x="12" y="0"/>
                    </a:lnTo>
                    <a:lnTo>
                      <a:pt x="12" y="3"/>
                    </a:lnTo>
                    <a:lnTo>
                      <a:pt x="0" y="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515" name="Line 107"/>
              <p:cNvSpPr>
                <a:spLocks noChangeShapeType="1"/>
              </p:cNvSpPr>
              <p:nvPr/>
            </p:nvSpPr>
            <p:spPr bwMode="auto">
              <a:xfrm>
                <a:off x="1873250" y="2586038"/>
                <a:ext cx="174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cxnSp>
          <p:nvCxnSpPr>
            <p:cNvPr id="112" name="Straight Arrow Connector 111"/>
            <p:cNvCxnSpPr/>
            <p:nvPr/>
          </p:nvCxnSpPr>
          <p:spPr>
            <a:xfrm rot="10800000" flipV="1">
              <a:off x="5445125" y="4014788"/>
              <a:ext cx="269875" cy="23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rot="10800000" flipV="1">
              <a:off x="5486400" y="4167188"/>
              <a:ext cx="269875" cy="23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606552"/>
          </a:xfrm>
        </p:spPr>
        <p:txBody>
          <a:bodyPr>
            <a:normAutofit fontScale="90000"/>
          </a:bodyPr>
          <a:lstStyle/>
          <a:p>
            <a:r>
              <a:rPr lang="en-US" dirty="0"/>
              <a:t>Cont…</a:t>
            </a:r>
          </a:p>
        </p:txBody>
      </p:sp>
      <p:sp>
        <p:nvSpPr>
          <p:cNvPr id="3" name="Content Placeholder 2"/>
          <p:cNvSpPr>
            <a:spLocks noGrp="1"/>
          </p:cNvSpPr>
          <p:nvPr>
            <p:ph idx="1"/>
          </p:nvPr>
        </p:nvSpPr>
        <p:spPr>
          <a:xfrm>
            <a:off x="457200" y="1447799"/>
            <a:ext cx="8229600" cy="4953001"/>
          </a:xfrm>
        </p:spPr>
        <p:txBody>
          <a:bodyPr/>
          <a:lstStyle/>
          <a:p>
            <a:pPr marL="461962" indent="-342900">
              <a:buNone/>
            </a:pPr>
            <a:r>
              <a:rPr lang="en-US" sz="2000" dirty="0"/>
              <a:t>1. Polling scheme </a:t>
            </a:r>
          </a:p>
          <a:p>
            <a:pPr marL="754062" lvl="1" indent="-342900">
              <a:buNone/>
            </a:pPr>
            <a:r>
              <a:rPr lang="en-US" sz="1800" dirty="0"/>
              <a:t>	The device that raises the interrupt will set one of the bit (IRQ) in status register to the processor will poll the devices to find which raised an interrupt first. </a:t>
            </a:r>
          </a:p>
          <a:p>
            <a:pPr marL="754062" lvl="1" indent="-342900">
              <a:buNone/>
            </a:pPr>
            <a:r>
              <a:rPr lang="en-US" sz="1800" dirty="0"/>
              <a:t>	Disadvantage: </a:t>
            </a:r>
          </a:p>
          <a:p>
            <a:pPr marL="754062" lvl="1" indent="-342900">
              <a:buNone/>
            </a:pPr>
            <a:r>
              <a:rPr lang="en-US" sz="1800" dirty="0"/>
              <a:t>		 Time spend in interrogating the IRQ bits of the devices that may not be requesting any service.</a:t>
            </a:r>
          </a:p>
          <a:p>
            <a:pPr>
              <a:buNone/>
            </a:pPr>
            <a:r>
              <a:rPr lang="en-US" sz="1800" dirty="0"/>
              <a:t>2. Vectored interrupts </a:t>
            </a:r>
          </a:p>
          <a:p>
            <a:pPr>
              <a:buNone/>
            </a:pPr>
            <a:r>
              <a:rPr lang="en-US" sz="1800" dirty="0"/>
              <a:t>		To reduce the time involved in the polling scheme, a device requesting an interrupt may identify itself directly to the processor. • A device can send a special code to the processor over the bus. The code is used to identify the device. • If the interrupt produces a CALL to a predetermined memory location, which is the starting address of ISR, then that address is called vectored address and such interrupts are called vectored interrupts.</a:t>
            </a:r>
          </a:p>
          <a:p>
            <a:pPr>
              <a:buNone/>
            </a:pPr>
            <a:br>
              <a:rPr lang="en-US" sz="1800" dirty="0"/>
            </a:br>
            <a:endParaRPr lang="en-US" sz="1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5105400"/>
          </a:xfrm>
        </p:spPr>
        <p:txBody>
          <a:bodyPr/>
          <a:lstStyle/>
          <a:p>
            <a:pPr>
              <a:buNone/>
            </a:pPr>
            <a:r>
              <a:rPr lang="en-US" sz="1600" dirty="0"/>
              <a:t>3. Interrupt priority </a:t>
            </a:r>
          </a:p>
          <a:p>
            <a:pPr>
              <a:buNone/>
            </a:pPr>
            <a:r>
              <a:rPr lang="en-US" sz="1600" dirty="0"/>
              <a:t>		When a interrupt arrives from one (or) more devices simultaneously, the processor has to decide which request should be serviced first. • The processor takes this decision with the help of interrupt priorities. • The processor accepts interrupt request having highest priority. • Each request assign a different priority level. • The request received from the interrupt request line are sent to a priority arbitration circuit in the processor. • The request is accepted only if it has a higher priority level than that currently assigned to the processor.</a:t>
            </a:r>
          </a:p>
          <a:p>
            <a:pPr>
              <a:buNone/>
            </a:pPr>
            <a:r>
              <a:rPr lang="en-US" sz="1600" dirty="0"/>
              <a:t>4. Controlling device request </a:t>
            </a:r>
          </a:p>
          <a:p>
            <a:pPr>
              <a:buNone/>
            </a:pPr>
            <a:r>
              <a:rPr lang="en-US" sz="1600" dirty="0"/>
              <a:t>		The processor allow only the input / output devices requested(interrupt), that are being used by a given program. • Other devices should not be allowed to generate interrupt requests even though they are ready to transfer the data. • Hence, we need a mechanism in the interface circuits of individual devices to control whether the device is allowed to generate an interrupt request. •</a:t>
            </a:r>
          </a:p>
          <a:p>
            <a:pPr>
              <a:buNone/>
            </a:pPr>
            <a:r>
              <a:rPr lang="en-US" sz="1600" dirty="0"/>
              <a:t>	Two mechanism for control request:</a:t>
            </a:r>
          </a:p>
          <a:p>
            <a:pPr>
              <a:buNone/>
            </a:pPr>
            <a:r>
              <a:rPr lang="en-US" sz="1600" dirty="0"/>
              <a:t>		 1. One is at the device end- interrupt enable bit in the control register(IRQ). </a:t>
            </a:r>
          </a:p>
          <a:p>
            <a:pPr>
              <a:buNone/>
            </a:pPr>
            <a:r>
              <a:rPr lang="en-US" sz="1600" dirty="0"/>
              <a:t>		2. Processor end- enable bit in the program status register(PS) or priority structure determine whether a given interrupt request will be accepted.</a:t>
            </a:r>
          </a:p>
          <a:p>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1635</TotalTime>
  <Words>7516</Words>
  <Application>Microsoft Office PowerPoint</Application>
  <PresentationFormat>On-screen Show (4:3)</PresentationFormat>
  <Paragraphs>1321</Paragraphs>
  <Slides>91</Slides>
  <Notes>40</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Module</vt:lpstr>
      <vt:lpstr>The Memory System</vt:lpstr>
      <vt:lpstr>Some basic concepts</vt:lpstr>
      <vt:lpstr>Some basic concepts(Contd.,)</vt:lpstr>
      <vt:lpstr>The Memory System</vt:lpstr>
      <vt:lpstr>Internal organization of memory chips</vt:lpstr>
      <vt:lpstr>Internal organization of memory chips (Contd.,)</vt:lpstr>
      <vt:lpstr>SRAM Cell</vt:lpstr>
      <vt:lpstr>Asynchronous DRAMs</vt:lpstr>
      <vt:lpstr>Asynchronous DRAMs</vt:lpstr>
      <vt:lpstr>Fast Page Mode</vt:lpstr>
      <vt:lpstr>Synchronous DRAMs</vt:lpstr>
      <vt:lpstr>Latency, Bandwidth, and DDRSDRAMs</vt:lpstr>
      <vt:lpstr>Static memories</vt:lpstr>
      <vt:lpstr>Dynamic memories</vt:lpstr>
      <vt:lpstr>Memory controller</vt:lpstr>
      <vt:lpstr>Memory controller (contd..)</vt:lpstr>
      <vt:lpstr>The Memory System</vt:lpstr>
      <vt:lpstr>Read-Only Memories (ROMs)</vt:lpstr>
      <vt:lpstr>Read-Only Memories (Contd.,)</vt:lpstr>
      <vt:lpstr>Read-Only Memories (Contd.,)</vt:lpstr>
      <vt:lpstr>Speed, Size, and Cost</vt:lpstr>
      <vt:lpstr>Memory Hierarchy</vt:lpstr>
      <vt:lpstr>The Memory System</vt:lpstr>
      <vt:lpstr>Cache Memories</vt:lpstr>
      <vt:lpstr>Locality of Reference</vt:lpstr>
      <vt:lpstr>Cache memories</vt:lpstr>
      <vt:lpstr>Cache hit</vt:lpstr>
      <vt:lpstr>Cache miss</vt:lpstr>
      <vt:lpstr>Cache Coherence Problem</vt:lpstr>
      <vt:lpstr>Mapping functions</vt:lpstr>
      <vt:lpstr>Direct mapping</vt:lpstr>
      <vt:lpstr>Associative mapping</vt:lpstr>
      <vt:lpstr>Set-Associative mapping</vt:lpstr>
      <vt:lpstr>Replacement Algorithms</vt:lpstr>
      <vt:lpstr>The Memory System</vt:lpstr>
      <vt:lpstr>Performance considerations</vt:lpstr>
      <vt:lpstr>Interleaving </vt:lpstr>
      <vt:lpstr>Methods of address layouts</vt:lpstr>
      <vt:lpstr>Hit Rate and Miss Penalty</vt:lpstr>
      <vt:lpstr>Caches on the processor chip</vt:lpstr>
      <vt:lpstr>Other Performance Enhancements</vt:lpstr>
      <vt:lpstr>Other Performance Enhancements (Contd.,)</vt:lpstr>
      <vt:lpstr>Other Performance Enhancements (Contd.,)</vt:lpstr>
      <vt:lpstr>The Memory System</vt:lpstr>
      <vt:lpstr>Virtual memory</vt:lpstr>
      <vt:lpstr>Virtual memory (contd..)</vt:lpstr>
      <vt:lpstr>Virtual memory (contd..)</vt:lpstr>
      <vt:lpstr>Virtual memory (contd..)</vt:lpstr>
      <vt:lpstr>Virtual memory organization</vt:lpstr>
      <vt:lpstr>Address translation</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The Memory System</vt:lpstr>
      <vt:lpstr>Memory management</vt:lpstr>
      <vt:lpstr>Memory management (contd..)</vt:lpstr>
      <vt:lpstr>Memory management (contd..)</vt:lpstr>
      <vt:lpstr>The Memory System</vt:lpstr>
      <vt:lpstr>Magnetic Hard Disks</vt:lpstr>
      <vt:lpstr>Organization of Data on a Disk</vt:lpstr>
      <vt:lpstr>Access Data on a Disk</vt:lpstr>
      <vt:lpstr>Disk Controller</vt:lpstr>
      <vt:lpstr>Disk Controller</vt:lpstr>
      <vt:lpstr>RAID Disk Arrays</vt:lpstr>
      <vt:lpstr>Optical Disks</vt:lpstr>
      <vt:lpstr>Optical Disks</vt:lpstr>
      <vt:lpstr>Magnetic Tape Systems</vt:lpstr>
      <vt:lpstr>Memory Mapped I/O</vt:lpstr>
      <vt:lpstr>Difference between Memory mapped I/O and I/O mapped I/O</vt:lpstr>
      <vt:lpstr>Program Controlled I/O</vt:lpstr>
      <vt:lpstr>Typical Program controlled instructions</vt:lpstr>
      <vt:lpstr>Interrupts</vt:lpstr>
      <vt:lpstr>Interrupt Hardware</vt:lpstr>
      <vt:lpstr>Cont….</vt:lpstr>
      <vt:lpstr>Enabling and Disabling Interrupts</vt:lpstr>
      <vt:lpstr>Cont…</vt:lpstr>
      <vt:lpstr>Handling multiple devices</vt:lpstr>
      <vt:lpstr>Cont…</vt:lpstr>
      <vt:lpstr>PowerPoint Presentation</vt:lpstr>
    </vt:vector>
  </TitlesOfParts>
  <Company>RVRJC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Memory System</dc:title>
  <dc:creator>Raja</dc:creator>
  <cp:lastModifiedBy>Unknown User</cp:lastModifiedBy>
  <cp:revision>39</cp:revision>
  <dcterms:created xsi:type="dcterms:W3CDTF">2011-03-22T04:56:06Z</dcterms:created>
  <dcterms:modified xsi:type="dcterms:W3CDTF">2019-10-24T09:58:09Z</dcterms:modified>
</cp:coreProperties>
</file>