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35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3395" y="386016"/>
            <a:ext cx="6125209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2940" y="1610413"/>
            <a:ext cx="5801360" cy="163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3284" y="737552"/>
            <a:ext cx="15055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UNIT</a:t>
            </a:r>
            <a:r>
              <a:rPr sz="3600" spc="-145" dirty="0"/>
              <a:t> </a:t>
            </a:r>
            <a:r>
              <a:rPr sz="3600" dirty="0"/>
              <a:t>1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744470" y="1890522"/>
            <a:ext cx="6779895" cy="1341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89200" marR="5080" indent="-2477135">
              <a:lnSpc>
                <a:spcPct val="120000"/>
              </a:lnSpc>
              <a:spcBef>
                <a:spcPts val="95"/>
              </a:spcBef>
            </a:pPr>
            <a:r>
              <a:rPr sz="3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Introduction </a:t>
            </a: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3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Analog</a:t>
            </a:r>
            <a:r>
              <a:rPr sz="36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Electronics  </a:t>
            </a:r>
            <a:r>
              <a:rPr sz="3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Session-2</a:t>
            </a:r>
            <a:endParaRPr sz="36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93850" y="3879850"/>
          <a:ext cx="9067800" cy="15101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6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3439">
                <a:tc>
                  <a:txBody>
                    <a:bodyPr/>
                    <a:lstStyle/>
                    <a:p>
                      <a:pPr marL="68580" marR="636905">
                        <a:lnSpc>
                          <a:spcPts val="3360"/>
                        </a:lnSpc>
                        <a:spcBef>
                          <a:spcPts val="20"/>
                        </a:spcBef>
                        <a:tabLst>
                          <a:tab pos="5187950" algn="l"/>
                        </a:tabLst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Characteristics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JFET 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(Common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Source, 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Common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Drain  and </a:t>
                      </a:r>
                      <a:r>
                        <a:rPr sz="2800" spc="-20" dirty="0">
                          <a:latin typeface="Times New Roman"/>
                          <a:cs typeface="Times New Roman"/>
                        </a:rPr>
                        <a:t>Common</a:t>
                      </a:r>
                      <a:r>
                        <a:rPr sz="28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Gate</a:t>
                      </a:r>
                      <a:r>
                        <a:rPr sz="2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configurations)	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 uses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717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30"/>
                        </a:spcBef>
                        <a:tabLst>
                          <a:tab pos="3169920" algn="l"/>
                          <a:tab pos="4533265" algn="l"/>
                        </a:tabLst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Differences</a:t>
                      </a:r>
                      <a:r>
                        <a:rPr sz="28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between	</a:t>
                      </a: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BJT</a:t>
                      </a:r>
                      <a:r>
                        <a:rPr sz="2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and	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JFET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166495"/>
            <a:ext cx="10818495" cy="4855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Times New Roman"/>
                <a:cs typeface="Times New Roman"/>
              </a:rPr>
              <a:t>Important terms </a:t>
            </a:r>
            <a:r>
              <a:rPr sz="2400" b="1" spc="-5" dirty="0">
                <a:latin typeface="Times New Roman"/>
                <a:cs typeface="Times New Roman"/>
              </a:rPr>
              <a:t>in JFET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characteristics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Knee</a:t>
            </a:r>
            <a:r>
              <a:rPr sz="2400" b="1" spc="1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Point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Where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variation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drain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current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drain-source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voltage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appears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to be </a:t>
            </a:r>
            <a:r>
              <a:rPr sz="2400" spc="-25" dirty="0">
                <a:latin typeface="Times New Roman"/>
                <a:cs typeface="Times New Roman"/>
              </a:rPr>
              <a:t>linear. </a:t>
            </a:r>
            <a:r>
              <a:rPr sz="2400" dirty="0">
                <a:latin typeface="Times New Roman"/>
                <a:cs typeface="Times New Roman"/>
              </a:rPr>
              <a:t>But </a:t>
            </a:r>
            <a:r>
              <a:rPr sz="2400" spc="-15" dirty="0">
                <a:latin typeface="Times New Roman"/>
                <a:cs typeface="Times New Roman"/>
              </a:rPr>
              <a:t>beyond </a:t>
            </a:r>
            <a:r>
              <a:rPr sz="2400" spc="-5" dirty="0">
                <a:latin typeface="Times New Roman"/>
                <a:cs typeface="Times New Roman"/>
              </a:rPr>
              <a:t>this point,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linearity </a:t>
            </a:r>
            <a:r>
              <a:rPr sz="2400" spc="-5" dirty="0">
                <a:latin typeface="Times New Roman"/>
                <a:cs typeface="Times New Roman"/>
              </a:rPr>
              <a:t>changes into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curve.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356235" algn="l"/>
                <a:tab pos="1671320" algn="l"/>
                <a:tab pos="2763520" algn="l"/>
                <a:tab pos="3975735" algn="l"/>
                <a:tab pos="4661535" algn="l"/>
                <a:tab pos="5652135" algn="l"/>
                <a:tab pos="6101715" algn="l"/>
                <a:tab pos="6686550" algn="l"/>
                <a:tab pos="7303770" algn="l"/>
                <a:tab pos="7771130" algn="l"/>
                <a:tab pos="8355330" algn="l"/>
                <a:tab pos="9142730" algn="l"/>
                <a:tab pos="9981565" algn="l"/>
                <a:tab pos="1043114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spc="5" dirty="0">
                <a:latin typeface="Times New Roman"/>
                <a:cs typeface="Times New Roman"/>
              </a:rPr>
              <a:t>h</a:t>
            </a:r>
            <a:r>
              <a:rPr sz="2400" b="1" dirty="0">
                <a:latin typeface="Times New Roman"/>
                <a:cs typeface="Times New Roman"/>
              </a:rPr>
              <a:t>an</a:t>
            </a:r>
            <a:r>
              <a:rPr sz="2400" b="1" spc="5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el	</a:t>
            </a:r>
            <a:r>
              <a:rPr sz="2400" b="1" spc="-10" dirty="0">
                <a:latin typeface="Times New Roman"/>
                <a:cs typeface="Times New Roman"/>
              </a:rPr>
              <a:t>O</a:t>
            </a:r>
            <a:r>
              <a:rPr sz="2400" b="1" spc="-15" dirty="0">
                <a:latin typeface="Times New Roman"/>
                <a:cs typeface="Times New Roman"/>
              </a:rPr>
              <a:t>h</a:t>
            </a:r>
            <a:r>
              <a:rPr sz="2400" b="1" spc="35" dirty="0">
                <a:latin typeface="Times New Roman"/>
                <a:cs typeface="Times New Roman"/>
              </a:rPr>
              <a:t>m</a:t>
            </a:r>
            <a:r>
              <a:rPr sz="2400" b="1" dirty="0">
                <a:latin typeface="Times New Roman"/>
                <a:cs typeface="Times New Roman"/>
              </a:rPr>
              <a:t>ic	</a:t>
            </a:r>
            <a:r>
              <a:rPr sz="2400" b="1" spc="-5" dirty="0">
                <a:latin typeface="Times New Roman"/>
                <a:cs typeface="Times New Roman"/>
              </a:rPr>
              <a:t>Regio</a:t>
            </a:r>
            <a:r>
              <a:rPr sz="2400" b="1" spc="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:	The	reg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	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the	l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ft	of	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	knee	point	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	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characteristics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curve.</a:t>
            </a:r>
            <a:endParaRPr sz="2400">
              <a:latin typeface="Times New Roman"/>
              <a:cs typeface="Times New Roman"/>
            </a:endParaRPr>
          </a:p>
          <a:p>
            <a:pPr marL="355600" marR="6985" indent="-343535">
              <a:lnSpc>
                <a:spcPct val="100000"/>
              </a:lnSpc>
              <a:spcBef>
                <a:spcPts val="585"/>
              </a:spcBef>
              <a:buFont typeface="Wingdings"/>
              <a:buChar char=""/>
              <a:tabLst>
                <a:tab pos="356235" algn="l"/>
                <a:tab pos="1694180" algn="l"/>
                <a:tab pos="2588260" algn="l"/>
                <a:tab pos="3193415" algn="l"/>
                <a:tab pos="3952875" algn="l"/>
                <a:tab pos="4323715" algn="l"/>
                <a:tab pos="4829175" algn="l"/>
                <a:tab pos="5636895" algn="l"/>
                <a:tab pos="6666230" algn="l"/>
                <a:tab pos="7545070" algn="l"/>
                <a:tab pos="8050530" algn="l"/>
                <a:tab pos="8809990" algn="l"/>
                <a:tab pos="9806305" algn="l"/>
                <a:tab pos="10413365" algn="l"/>
              </a:tabLst>
            </a:pPr>
            <a:r>
              <a:rPr sz="2400" b="1" dirty="0">
                <a:latin typeface="Times New Roman"/>
                <a:cs typeface="Times New Roman"/>
              </a:rPr>
              <a:t>P</a:t>
            </a:r>
            <a:r>
              <a:rPr sz="2400" b="1" spc="-15" dirty="0">
                <a:latin typeface="Times New Roman"/>
                <a:cs typeface="Times New Roman"/>
              </a:rPr>
              <a:t>i</a:t>
            </a:r>
            <a:r>
              <a:rPr sz="2400" b="1" spc="-5" dirty="0">
                <a:latin typeface="Times New Roman"/>
                <a:cs typeface="Times New Roman"/>
              </a:rPr>
              <a:t>nc</a:t>
            </a:r>
            <a:r>
              <a:rPr sz="2400" b="1" spc="5" dirty="0">
                <a:latin typeface="Times New Roman"/>
                <a:cs typeface="Times New Roman"/>
              </a:rPr>
              <a:t>h</a:t>
            </a:r>
            <a:r>
              <a:rPr sz="2400" b="1" dirty="0">
                <a:latin typeface="Times New Roman"/>
                <a:cs typeface="Times New Roman"/>
              </a:rPr>
              <a:t>-off	</a:t>
            </a:r>
            <a:r>
              <a:rPr sz="2400" b="1" spc="-5" dirty="0">
                <a:latin typeface="Times New Roman"/>
                <a:cs typeface="Times New Roman"/>
              </a:rPr>
              <a:t>poin</a:t>
            </a:r>
            <a:r>
              <a:rPr sz="2400" b="1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:	T</a:t>
            </a:r>
            <a:r>
              <a:rPr sz="2400" spc="-3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	po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nt	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	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	curve	b</a:t>
            </a:r>
            <a:r>
              <a:rPr sz="2400" spc="10" dirty="0">
                <a:latin typeface="Times New Roman"/>
                <a:cs typeface="Times New Roman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ond	</a:t>
            </a:r>
            <a:r>
              <a:rPr sz="2400" spc="-5" dirty="0">
                <a:latin typeface="Times New Roman"/>
                <a:cs typeface="Times New Roman"/>
              </a:rPr>
              <a:t>whic</a:t>
            </a:r>
            <a:r>
              <a:rPr sz="2400" dirty="0">
                <a:latin typeface="Times New Roman"/>
                <a:cs typeface="Times New Roman"/>
              </a:rPr>
              <a:t>h	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	dra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	curr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nt	</a:t>
            </a:r>
            <a:r>
              <a:rPr sz="2400" spc="-5" dirty="0">
                <a:latin typeface="Times New Roman"/>
                <a:cs typeface="Times New Roman"/>
              </a:rPr>
              <a:t>wi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l	not  </a:t>
            </a:r>
            <a:r>
              <a:rPr sz="2400" spc="-5" dirty="0">
                <a:latin typeface="Times New Roman"/>
                <a:cs typeface="Times New Roman"/>
              </a:rPr>
              <a:t>increase </a:t>
            </a:r>
            <a:r>
              <a:rPr sz="2400" dirty="0">
                <a:latin typeface="Times New Roman"/>
                <a:cs typeface="Times New Roman"/>
              </a:rPr>
              <a:t>further no </a:t>
            </a:r>
            <a:r>
              <a:rPr sz="2400" spc="-10" dirty="0">
                <a:latin typeface="Times New Roman"/>
                <a:cs typeface="Times New Roman"/>
              </a:rPr>
              <a:t>matter </a:t>
            </a:r>
            <a:r>
              <a:rPr sz="2400" dirty="0">
                <a:latin typeface="Times New Roman"/>
                <a:cs typeface="Times New Roman"/>
              </a:rPr>
              <a:t>how </a:t>
            </a:r>
            <a:r>
              <a:rPr sz="2400" spc="-10" dirty="0">
                <a:latin typeface="Times New Roman"/>
                <a:cs typeface="Times New Roman"/>
              </a:rPr>
              <a:t>much </a:t>
            </a:r>
            <a:r>
              <a:rPr sz="2400" dirty="0">
                <a:latin typeface="Times New Roman"/>
                <a:cs typeface="Times New Roman"/>
              </a:rPr>
              <a:t>we are </a:t>
            </a:r>
            <a:r>
              <a:rPr sz="2400" spc="-5" dirty="0">
                <a:latin typeface="Times New Roman"/>
                <a:cs typeface="Times New Roman"/>
              </a:rPr>
              <a:t>increasing the drain to source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voltage.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Pinch-off </a:t>
            </a:r>
            <a:r>
              <a:rPr sz="2400" b="1" spc="-35" dirty="0">
                <a:latin typeface="Times New Roman"/>
                <a:cs typeface="Times New Roman"/>
              </a:rPr>
              <a:t>Voltage</a:t>
            </a:r>
            <a:r>
              <a:rPr sz="2400" spc="-35" dirty="0">
                <a:latin typeface="Times New Roman"/>
                <a:cs typeface="Times New Roman"/>
              </a:rPr>
              <a:t>: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voltage at the pinch-off point is termed as </a:t>
            </a:r>
            <a:r>
              <a:rPr sz="2400" spc="-10" dirty="0">
                <a:latin typeface="Times New Roman"/>
                <a:cs typeface="Times New Roman"/>
              </a:rPr>
              <a:t>pinch-off </a:t>
            </a:r>
            <a:r>
              <a:rPr sz="2400" spc="-5" dirty="0">
                <a:latin typeface="Times New Roman"/>
                <a:cs typeface="Times New Roman"/>
              </a:rPr>
              <a:t>voltage  because at this voltage, the current is </a:t>
            </a:r>
            <a:r>
              <a:rPr sz="2400" spc="-10" dirty="0">
                <a:latin typeface="Times New Roman"/>
                <a:cs typeface="Times New Roman"/>
              </a:rPr>
              <a:t>completely </a:t>
            </a:r>
            <a:r>
              <a:rPr sz="2400" spc="-5" dirty="0">
                <a:latin typeface="Times New Roman"/>
                <a:cs typeface="Times New Roman"/>
              </a:rPr>
              <a:t>turned to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constant.</a:t>
            </a:r>
            <a:endParaRPr sz="2400">
              <a:latin typeface="Times New Roman"/>
              <a:cs typeface="Times New Roman"/>
            </a:endParaRPr>
          </a:p>
          <a:p>
            <a:pPr marL="355600" marR="6985" indent="-343535">
              <a:lnSpc>
                <a:spcPct val="100000"/>
              </a:lnSpc>
              <a:spcBef>
                <a:spcPts val="585"/>
              </a:spcBef>
              <a:buFont typeface="Wingdings"/>
              <a:buChar char=""/>
              <a:tabLst>
                <a:tab pos="356235" algn="l"/>
                <a:tab pos="2250440" algn="l"/>
                <a:tab pos="3777615" algn="l"/>
                <a:tab pos="5062855" algn="l"/>
                <a:tab pos="5674995" algn="l"/>
                <a:tab pos="6440170" algn="l"/>
                <a:tab pos="6816090" algn="l"/>
                <a:tab pos="7750809" algn="l"/>
                <a:tab pos="9086850" algn="l"/>
                <a:tab pos="10088245" algn="l"/>
                <a:tab pos="1043114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Drai</a:t>
            </a:r>
            <a:r>
              <a:rPr sz="2400" b="1" dirty="0">
                <a:latin typeface="Times New Roman"/>
                <a:cs typeface="Times New Roman"/>
              </a:rPr>
              <a:t>n-</a:t>
            </a:r>
            <a:r>
              <a:rPr sz="2400" b="1" spc="-5" dirty="0">
                <a:latin typeface="Times New Roman"/>
                <a:cs typeface="Times New Roman"/>
              </a:rPr>
              <a:t>So</a:t>
            </a:r>
            <a:r>
              <a:rPr sz="2400" b="1" spc="5" dirty="0">
                <a:latin typeface="Times New Roman"/>
                <a:cs typeface="Times New Roman"/>
              </a:rPr>
              <a:t>u</a:t>
            </a:r>
            <a:r>
              <a:rPr sz="2400" b="1" spc="-5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ce	</a:t>
            </a:r>
            <a:r>
              <a:rPr sz="2400" b="1" spc="-5" dirty="0">
                <a:latin typeface="Times New Roman"/>
                <a:cs typeface="Times New Roman"/>
              </a:rPr>
              <a:t>Sat</a:t>
            </a:r>
            <a:r>
              <a:rPr sz="2400" b="1" spc="-10" dirty="0">
                <a:latin typeface="Times New Roman"/>
                <a:cs typeface="Times New Roman"/>
              </a:rPr>
              <a:t>u</a:t>
            </a:r>
            <a:r>
              <a:rPr sz="2400" b="1" dirty="0">
                <a:latin typeface="Times New Roman"/>
                <a:cs typeface="Times New Roman"/>
              </a:rPr>
              <a:t>rat</a:t>
            </a:r>
            <a:r>
              <a:rPr sz="2400" b="1" spc="-15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on	</a:t>
            </a: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spc="5" dirty="0">
                <a:latin typeface="Times New Roman"/>
                <a:cs typeface="Times New Roman"/>
              </a:rPr>
              <a:t>u</a:t>
            </a:r>
            <a:r>
              <a:rPr sz="2400" b="1" dirty="0">
                <a:latin typeface="Times New Roman"/>
                <a:cs typeface="Times New Roman"/>
              </a:rPr>
              <a:t>r</a:t>
            </a:r>
            <a:r>
              <a:rPr sz="2400" b="1" spc="-5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ent</a:t>
            </a:r>
            <a:r>
              <a:rPr sz="2400" dirty="0">
                <a:latin typeface="Times New Roman"/>
                <a:cs typeface="Times New Roman"/>
              </a:rPr>
              <a:t>:	The	dra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	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</a:t>
            </a:r>
            <a:r>
              <a:rPr sz="2400" spc="-5" dirty="0">
                <a:latin typeface="Times New Roman"/>
                <a:cs typeface="Times New Roman"/>
              </a:rPr>
              <a:t>sou</a:t>
            </a:r>
            <a:r>
              <a:rPr sz="2400" dirty="0">
                <a:latin typeface="Times New Roman"/>
                <a:cs typeface="Times New Roman"/>
              </a:rPr>
              <a:t>rce	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ura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n	curr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nt	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s	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  </a:t>
            </a:r>
            <a:r>
              <a:rPr sz="2400" spc="-5" dirty="0">
                <a:latin typeface="Times New Roman"/>
                <a:cs typeface="Times New Roman"/>
              </a:rPr>
              <a:t>current which </a:t>
            </a:r>
            <a:r>
              <a:rPr sz="2400" spc="-10" dirty="0">
                <a:latin typeface="Times New Roman"/>
                <a:cs typeface="Times New Roman"/>
              </a:rPr>
              <a:t>becomes </a:t>
            </a:r>
            <a:r>
              <a:rPr sz="2400" spc="-5" dirty="0">
                <a:latin typeface="Times New Roman"/>
                <a:cs typeface="Times New Roman"/>
              </a:rPr>
              <a:t>constant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enters into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saturation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CS </a:t>
            </a:r>
            <a:r>
              <a:rPr spc="-5" dirty="0"/>
              <a:t>AMPLIFIER</a:t>
            </a:r>
            <a:r>
              <a:rPr spc="-210" dirty="0"/>
              <a:t> </a:t>
            </a:r>
            <a:r>
              <a:rPr spc="-5" dirty="0"/>
              <a:t>CHARACTERISTICS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7895" y="386016"/>
            <a:ext cx="87750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COMMON </a:t>
            </a:r>
            <a:r>
              <a:rPr spc="-5" dirty="0"/>
              <a:t>DRAIN </a:t>
            </a:r>
            <a:r>
              <a:rPr dirty="0"/>
              <a:t>JFET </a:t>
            </a:r>
            <a:r>
              <a:rPr spc="-5" dirty="0"/>
              <a:t>AMPLIFIER </a:t>
            </a:r>
            <a:r>
              <a:rPr spc="-10" dirty="0"/>
              <a:t>(Source</a:t>
            </a:r>
            <a:r>
              <a:rPr spc="-229" dirty="0"/>
              <a:t> </a:t>
            </a:r>
            <a:r>
              <a:rPr dirty="0"/>
              <a:t>follower)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790221"/>
            <a:ext cx="2743200" cy="2050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7700" y="4074159"/>
            <a:ext cx="3238500" cy="1564640"/>
          </a:xfrm>
          <a:custGeom>
            <a:avLst/>
            <a:gdLst/>
            <a:ahLst/>
            <a:cxnLst/>
            <a:rect l="l" t="t" r="r" b="b"/>
            <a:pathLst>
              <a:path w="3238500" h="1564639">
                <a:moveTo>
                  <a:pt x="0" y="1564639"/>
                </a:moveTo>
                <a:lnTo>
                  <a:pt x="3238500" y="1564639"/>
                </a:lnTo>
                <a:lnTo>
                  <a:pt x="3238500" y="0"/>
                </a:lnTo>
                <a:lnTo>
                  <a:pt x="0" y="0"/>
                </a:lnTo>
                <a:lnTo>
                  <a:pt x="0" y="156463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9457" y="4100448"/>
            <a:ext cx="14255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  <a:tabLst>
                <a:tab pos="1221105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Connect  </a:t>
            </a:r>
            <a:r>
              <a:rPr sz="1800" b="1" dirty="0">
                <a:latin typeface="Times New Roman"/>
                <a:cs typeface="Times New Roman"/>
              </a:rPr>
              <a:t>am</a:t>
            </a:r>
            <a:r>
              <a:rPr sz="1800" b="1" spc="-25" dirty="0">
                <a:latin typeface="Times New Roman"/>
                <a:cs typeface="Times New Roman"/>
              </a:rPr>
              <a:t>m</a:t>
            </a:r>
            <a:r>
              <a:rPr sz="1800" b="1" dirty="0">
                <a:latin typeface="Times New Roman"/>
                <a:cs typeface="Times New Roman"/>
              </a:rPr>
              <a:t>eters	</a:t>
            </a:r>
            <a:r>
              <a:rPr sz="1800" b="1" spc="-5" dirty="0">
                <a:latin typeface="Times New Roman"/>
                <a:cs typeface="Times New Roman"/>
              </a:rPr>
              <a:t>to  necessary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9254" y="4374578"/>
            <a:ext cx="10826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imes New Roman"/>
                <a:cs typeface="Times New Roman"/>
              </a:rPr>
              <a:t>m</a:t>
            </a:r>
            <a:r>
              <a:rPr sz="1800" b="1" dirty="0">
                <a:latin typeface="Times New Roman"/>
                <a:cs typeface="Times New Roman"/>
              </a:rPr>
              <a:t>easu</a:t>
            </a:r>
            <a:r>
              <a:rPr sz="1800" b="1" spc="-45" dirty="0">
                <a:latin typeface="Times New Roman"/>
                <a:cs typeface="Times New Roman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Times New Roman"/>
                <a:cs typeface="Times New Roman"/>
              </a:rPr>
              <a:t>voltages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6501" y="4100448"/>
            <a:ext cx="18319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0340" marR="5080" indent="-1450975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voltmeters and  </a:t>
            </a:r>
            <a:r>
              <a:rPr sz="1800" b="1" dirty="0">
                <a:latin typeface="Times New Roman"/>
                <a:cs typeface="Times New Roman"/>
              </a:rPr>
              <a:t>the  </a:t>
            </a:r>
            <a:r>
              <a:rPr sz="1800" b="1" spc="-5" dirty="0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457" y="4923790"/>
            <a:ext cx="30689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55040" algn="l"/>
                <a:tab pos="1368425" algn="l"/>
                <a:tab pos="2440940" algn="l"/>
                <a:tab pos="27635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cur</a:t>
            </a:r>
            <a:r>
              <a:rPr sz="1800" b="1" spc="-45" dirty="0">
                <a:latin typeface="Times New Roman"/>
                <a:cs typeface="Times New Roman"/>
              </a:rPr>
              <a:t>r</a:t>
            </a:r>
            <a:r>
              <a:rPr sz="1800" b="1" spc="-5" dirty="0">
                <a:latin typeface="Times New Roman"/>
                <a:cs typeface="Times New Roman"/>
              </a:rPr>
              <a:t>ents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Times New Roman"/>
                <a:cs typeface="Times New Roman"/>
              </a:rPr>
              <a:t>(as</a:t>
            </a:r>
            <a:r>
              <a:rPr sz="1800" b="1" dirty="0">
                <a:latin typeface="Times New Roman"/>
                <a:cs typeface="Times New Roman"/>
              </a:rPr>
              <a:t>	e</a:t>
            </a:r>
            <a:r>
              <a:rPr sz="1800" b="1" spc="-20" dirty="0">
                <a:latin typeface="Times New Roman"/>
                <a:cs typeface="Times New Roman"/>
              </a:rPr>
              <a:t>x</a:t>
            </a:r>
            <a:r>
              <a:rPr sz="1800" b="1" spc="-5" dirty="0">
                <a:latin typeface="Times New Roman"/>
                <a:cs typeface="Times New Roman"/>
              </a:rPr>
              <a:t>plained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30" dirty="0">
                <a:latin typeface="Times New Roman"/>
                <a:cs typeface="Times New Roman"/>
              </a:rPr>
              <a:t>i</a:t>
            </a:r>
            <a:r>
              <a:rPr sz="1800" b="1" spc="-5" dirty="0">
                <a:latin typeface="Times New Roman"/>
                <a:cs typeface="Times New Roman"/>
              </a:rPr>
              <a:t>n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Times New Roman"/>
                <a:cs typeface="Times New Roman"/>
              </a:rPr>
              <a:t>CS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amplifier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connections)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22441" y="1524000"/>
            <a:ext cx="7125998" cy="441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19600" y="5638800"/>
            <a:ext cx="3886200" cy="5232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74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5"/>
              </a:spcBef>
            </a:pPr>
            <a:r>
              <a:rPr sz="2400" b="1" spc="-5" dirty="0">
                <a:latin typeface="Times New Roman"/>
                <a:cs typeface="Times New Roman"/>
              </a:rPr>
              <a:t>The </a:t>
            </a:r>
            <a:r>
              <a:rPr sz="2400" b="1" dirty="0">
                <a:latin typeface="Times New Roman"/>
                <a:cs typeface="Times New Roman"/>
              </a:rPr>
              <a:t>transfer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characteristics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48600" y="1676400"/>
            <a:ext cx="3657600" cy="5232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619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85"/>
              </a:spcBef>
            </a:pPr>
            <a:r>
              <a:rPr sz="2400" b="1" dirty="0">
                <a:latin typeface="Times New Roman"/>
                <a:cs typeface="Times New Roman"/>
              </a:rPr>
              <a:t>The output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characteristics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9949" y="386016"/>
            <a:ext cx="94557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COMMON </a:t>
            </a:r>
            <a:r>
              <a:rPr spc="-55" dirty="0"/>
              <a:t>GATE </a:t>
            </a:r>
            <a:r>
              <a:rPr dirty="0"/>
              <a:t>JFET</a:t>
            </a:r>
            <a:r>
              <a:rPr spc="-240" dirty="0"/>
              <a:t> </a:t>
            </a:r>
            <a:r>
              <a:rPr spc="-5" dirty="0"/>
              <a:t>AMPLIFIER-CHARACTERISTICS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1400" y="6029959"/>
            <a:ext cx="3886200" cy="5232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68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2400" b="1" dirty="0">
                <a:latin typeface="Times New Roman"/>
                <a:cs typeface="Times New Roman"/>
              </a:rPr>
              <a:t>The transfer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characteristics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86200" y="3400062"/>
            <a:ext cx="3222262" cy="2609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5813" y="2319012"/>
            <a:ext cx="3918373" cy="35653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500" y="1355534"/>
            <a:ext cx="3276600" cy="23452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53400" y="1988820"/>
            <a:ext cx="3657600" cy="5232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619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85"/>
              </a:spcBef>
            </a:pPr>
            <a:r>
              <a:rPr sz="2400" b="1" dirty="0">
                <a:latin typeface="Times New Roman"/>
                <a:cs typeface="Times New Roman"/>
              </a:rPr>
              <a:t>The output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characteristics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5300" y="4074159"/>
            <a:ext cx="3238500" cy="1564640"/>
          </a:xfrm>
          <a:custGeom>
            <a:avLst/>
            <a:gdLst/>
            <a:ahLst/>
            <a:cxnLst/>
            <a:rect l="l" t="t" r="r" b="b"/>
            <a:pathLst>
              <a:path w="3238500" h="1564639">
                <a:moveTo>
                  <a:pt x="0" y="1564639"/>
                </a:moveTo>
                <a:lnTo>
                  <a:pt x="3238500" y="1564639"/>
                </a:lnTo>
                <a:lnTo>
                  <a:pt x="3238500" y="0"/>
                </a:lnTo>
                <a:lnTo>
                  <a:pt x="0" y="0"/>
                </a:lnTo>
                <a:lnTo>
                  <a:pt x="0" y="156463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6740" y="4100448"/>
            <a:ext cx="14255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  <a:tabLst>
                <a:tab pos="122174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Connect  </a:t>
            </a:r>
            <a:r>
              <a:rPr sz="1800" b="1" dirty="0">
                <a:latin typeface="Times New Roman"/>
                <a:cs typeface="Times New Roman"/>
              </a:rPr>
              <a:t>am</a:t>
            </a:r>
            <a:r>
              <a:rPr sz="1800" b="1" spc="-20" dirty="0">
                <a:latin typeface="Times New Roman"/>
                <a:cs typeface="Times New Roman"/>
              </a:rPr>
              <a:t>m</a:t>
            </a:r>
            <a:r>
              <a:rPr sz="1800" b="1" dirty="0">
                <a:latin typeface="Times New Roman"/>
                <a:cs typeface="Times New Roman"/>
              </a:rPr>
              <a:t>eters	</a:t>
            </a:r>
            <a:r>
              <a:rPr sz="1800" b="1" spc="-5" dirty="0">
                <a:latin typeface="Times New Roman"/>
                <a:cs typeface="Times New Roman"/>
              </a:rPr>
              <a:t>to  necessary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06854" y="4374578"/>
            <a:ext cx="10845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Times New Roman"/>
                <a:cs typeface="Times New Roman"/>
              </a:rPr>
              <a:t>m</a:t>
            </a:r>
            <a:r>
              <a:rPr sz="1800" b="1" dirty="0">
                <a:latin typeface="Times New Roman"/>
                <a:cs typeface="Times New Roman"/>
              </a:rPr>
              <a:t>easu</a:t>
            </a:r>
            <a:r>
              <a:rPr sz="1800" b="1" spc="-35" dirty="0">
                <a:latin typeface="Times New Roman"/>
                <a:cs typeface="Times New Roman"/>
              </a:rPr>
              <a:t>r</a:t>
            </a:r>
            <a:r>
              <a:rPr sz="1800" b="1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Times New Roman"/>
                <a:cs typeface="Times New Roman"/>
              </a:rPr>
              <a:t>voltages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24101" y="4100448"/>
            <a:ext cx="18319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0340" marR="5080" indent="-1450975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voltmeters and  </a:t>
            </a:r>
            <a:r>
              <a:rPr sz="1800" b="1" dirty="0">
                <a:latin typeface="Times New Roman"/>
                <a:cs typeface="Times New Roman"/>
              </a:rPr>
              <a:t>the  </a:t>
            </a:r>
            <a:r>
              <a:rPr sz="1800" b="1" spc="-5" dirty="0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6740" y="4923790"/>
            <a:ext cx="30695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55040" algn="l"/>
                <a:tab pos="1369060" algn="l"/>
                <a:tab pos="2440940" algn="l"/>
                <a:tab pos="276352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cur</a:t>
            </a:r>
            <a:r>
              <a:rPr sz="1800" b="1" spc="-45" dirty="0">
                <a:latin typeface="Times New Roman"/>
                <a:cs typeface="Times New Roman"/>
              </a:rPr>
              <a:t>r</a:t>
            </a:r>
            <a:r>
              <a:rPr sz="1800" b="1" spc="-5" dirty="0">
                <a:latin typeface="Times New Roman"/>
                <a:cs typeface="Times New Roman"/>
              </a:rPr>
              <a:t>ents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Times New Roman"/>
                <a:cs typeface="Times New Roman"/>
              </a:rPr>
              <a:t>(as</a:t>
            </a:r>
            <a:r>
              <a:rPr sz="1800" b="1" dirty="0">
                <a:latin typeface="Times New Roman"/>
                <a:cs typeface="Times New Roman"/>
              </a:rPr>
              <a:t>	e</a:t>
            </a:r>
            <a:r>
              <a:rPr sz="1800" b="1" spc="-20" dirty="0">
                <a:latin typeface="Times New Roman"/>
                <a:cs typeface="Times New Roman"/>
              </a:rPr>
              <a:t>x</a:t>
            </a:r>
            <a:r>
              <a:rPr sz="1800" b="1" spc="-5" dirty="0">
                <a:latin typeface="Times New Roman"/>
                <a:cs typeface="Times New Roman"/>
              </a:rPr>
              <a:t>plained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30" dirty="0">
                <a:latin typeface="Times New Roman"/>
                <a:cs typeface="Times New Roman"/>
              </a:rPr>
              <a:t>i</a:t>
            </a:r>
            <a:r>
              <a:rPr sz="1800" b="1" spc="-5" dirty="0">
                <a:latin typeface="Times New Roman"/>
                <a:cs typeface="Times New Roman"/>
              </a:rPr>
              <a:t>n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Times New Roman"/>
                <a:cs typeface="Times New Roman"/>
              </a:rPr>
              <a:t>CS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amplifier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connections)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3029" y="386016"/>
            <a:ext cx="688720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COMPARISON </a:t>
            </a:r>
            <a:r>
              <a:rPr spc="-10" dirty="0"/>
              <a:t>BETWEEN </a:t>
            </a:r>
            <a:r>
              <a:rPr spc="-5" dirty="0"/>
              <a:t>BJT </a:t>
            </a:r>
            <a:r>
              <a:rPr dirty="0"/>
              <a:t>AND</a:t>
            </a:r>
            <a:r>
              <a:rPr spc="-175" dirty="0"/>
              <a:t> </a:t>
            </a:r>
            <a:r>
              <a:rPr dirty="0"/>
              <a:t>JFET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92174"/>
              </p:ext>
            </p:extLst>
          </p:nvPr>
        </p:nvGraphicFramePr>
        <p:xfrm>
          <a:off x="374650" y="831850"/>
          <a:ext cx="11506200" cy="5690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2540" algn="ctr">
                        <a:lnSpc>
                          <a:spcPts val="2445"/>
                        </a:lnSpc>
                      </a:pPr>
                      <a:r>
                        <a:rPr sz="21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BJT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2445"/>
                        </a:lnSpc>
                      </a:pPr>
                      <a:r>
                        <a:rPr sz="21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JFET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7430">
                <a:tc>
                  <a:txBody>
                    <a:bodyPr/>
                    <a:lstStyle/>
                    <a:p>
                      <a:pPr marL="67945">
                        <a:lnSpc>
                          <a:spcPts val="2445"/>
                        </a:lnSpc>
                      </a:pPr>
                      <a:endParaRPr lang="en-US" sz="2100" dirty="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2445"/>
                        </a:lnSpc>
                      </a:pPr>
                      <a:endParaRPr lang="en-IN" sz="2100" dirty="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2445"/>
                        </a:lnSpc>
                      </a:pPr>
                      <a:endParaRPr lang="en-IN" sz="2100" dirty="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2445"/>
                        </a:lnSpc>
                      </a:pPr>
                      <a:endParaRPr lang="en-IN" sz="2100" dirty="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2445"/>
                        </a:lnSpc>
                      </a:pPr>
                      <a:endParaRPr lang="en-IN" sz="2100" dirty="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2445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45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910">
                <a:tc>
                  <a:txBody>
                    <a:bodyPr/>
                    <a:lstStyle/>
                    <a:p>
                      <a:pPr marL="67945">
                        <a:lnSpc>
                          <a:spcPts val="2445"/>
                        </a:lnSpc>
                      </a:pPr>
                      <a:endParaRPr lang="en-US" sz="2100" dirty="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2445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Bipolar Device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45"/>
                        </a:lnSpc>
                      </a:pPr>
                      <a:endParaRPr lang="en-US" sz="2100" dirty="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ts val="2445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Unipolar Device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201">
                <a:tc>
                  <a:txBody>
                    <a:bodyPr/>
                    <a:lstStyle/>
                    <a:p>
                      <a:pPr marL="67945">
                        <a:lnSpc>
                          <a:spcPts val="245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Current Controlled Device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5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Voltage Controlled Device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7945">
                        <a:lnSpc>
                          <a:spcPts val="245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Low Input Impedance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5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High Input Impedance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67945">
                        <a:lnSpc>
                          <a:spcPts val="2455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Consumes more power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55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Consumes less power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67945">
                        <a:lnSpc>
                          <a:spcPts val="2455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High Noise level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55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Low noise level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634">
                <a:tc>
                  <a:txBody>
                    <a:bodyPr/>
                    <a:lstStyle/>
                    <a:p>
                      <a:pPr marL="67945">
                        <a:lnSpc>
                          <a:spcPts val="2455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Low thermal stability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55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High thermal stability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945">
                        <a:lnSpc>
                          <a:spcPts val="246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Large size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6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Small size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945">
                        <a:lnSpc>
                          <a:spcPts val="246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Preferred in low current application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6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Preferred in low voltage application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945">
                        <a:lnSpc>
                          <a:spcPts val="246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High gain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460"/>
                        </a:lnSpc>
                      </a:pPr>
                      <a:r>
                        <a:rPr lang="en-US" sz="2100" dirty="0">
                          <a:latin typeface="Times New Roman"/>
                          <a:cs typeface="Times New Roman"/>
                        </a:rPr>
                        <a:t>Low – medium gain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178275"/>
                  </a:ext>
                </a:extLst>
              </a:tr>
            </a:tbl>
          </a:graphicData>
        </a:graphic>
      </p:graphicFrame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B89F4B9-B2FB-438C-97F1-EE91D3467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284605"/>
            <a:ext cx="2819400" cy="177165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16B3700-8D8B-4162-9467-CBEE752BF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1222692"/>
            <a:ext cx="2409825" cy="1895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6184" y="386016"/>
            <a:ext cx="366267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REVIEW</a:t>
            </a:r>
            <a:r>
              <a:rPr spc="-70" dirty="0"/>
              <a:t> </a:t>
            </a:r>
            <a:r>
              <a:rPr spc="-5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242695"/>
            <a:ext cx="6711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9798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Source </a:t>
            </a:r>
            <a:r>
              <a:rPr sz="2400" b="1" spc="5" dirty="0">
                <a:latin typeface="Times New Roman"/>
                <a:cs typeface="Times New Roman"/>
              </a:rPr>
              <a:t>follower </a:t>
            </a:r>
            <a:r>
              <a:rPr sz="2400" b="1" spc="-10" dirty="0">
                <a:latin typeface="Times New Roman"/>
                <a:cs typeface="Times New Roman"/>
              </a:rPr>
              <a:t>is </a:t>
            </a:r>
            <a:r>
              <a:rPr sz="2400" b="1" dirty="0">
                <a:latin typeface="Times New Roman"/>
                <a:cs typeface="Times New Roman"/>
              </a:rPr>
              <a:t>a </a:t>
            </a:r>
            <a:r>
              <a:rPr sz="2400" b="1" spc="-15" dirty="0">
                <a:latin typeface="Times New Roman"/>
                <a:cs typeface="Times New Roman"/>
              </a:rPr>
              <a:t>circuit </a:t>
            </a:r>
            <a:r>
              <a:rPr sz="2400" b="1" dirty="0">
                <a:latin typeface="Times New Roman"/>
                <a:cs typeface="Times New Roman"/>
              </a:rPr>
              <a:t>that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provides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940" y="2558478"/>
            <a:ext cx="103365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90220" algn="l"/>
                <a:tab pos="1043940" algn="l"/>
                <a:tab pos="2456180" algn="l"/>
                <a:tab pos="3022600" algn="l"/>
                <a:tab pos="4839335" algn="l"/>
                <a:tab pos="5977255" algn="l"/>
                <a:tab pos="6343650" algn="l"/>
                <a:tab pos="7382509" algn="l"/>
                <a:tab pos="8243570" algn="l"/>
                <a:tab pos="8812530" algn="l"/>
              </a:tabLst>
            </a:pPr>
            <a:r>
              <a:rPr sz="2400" b="1" dirty="0">
                <a:latin typeface="Times New Roman"/>
                <a:cs typeface="Times New Roman"/>
              </a:rPr>
              <a:t>In	CS	</a:t>
            </a:r>
            <a:r>
              <a:rPr sz="2400" b="1" spc="-25" dirty="0">
                <a:latin typeface="Times New Roman"/>
                <a:cs typeface="Times New Roman"/>
              </a:rPr>
              <a:t>amplifier,	</a:t>
            </a:r>
            <a:r>
              <a:rPr sz="2400" b="1" spc="-10" dirty="0">
                <a:latin typeface="Times New Roman"/>
                <a:cs typeface="Times New Roman"/>
              </a:rPr>
              <a:t>the	</a:t>
            </a:r>
            <a:r>
              <a:rPr sz="2400" b="1" spc="-5" dirty="0">
                <a:latin typeface="Times New Roman"/>
                <a:cs typeface="Times New Roman"/>
              </a:rPr>
              <a:t>drain-source	</a:t>
            </a:r>
            <a:r>
              <a:rPr sz="2400" b="1" spc="-10" dirty="0">
                <a:latin typeface="Times New Roman"/>
                <a:cs typeface="Times New Roman"/>
              </a:rPr>
              <a:t>current	</a:t>
            </a:r>
            <a:r>
              <a:rPr sz="2400" b="1" spc="-5" dirty="0">
                <a:latin typeface="Times New Roman"/>
                <a:cs typeface="Times New Roman"/>
              </a:rPr>
              <a:t>is	largest	</a:t>
            </a:r>
            <a:r>
              <a:rPr sz="2400" b="1" spc="5" dirty="0">
                <a:latin typeface="Times New Roman"/>
                <a:cs typeface="Times New Roman"/>
              </a:rPr>
              <a:t>when	</a:t>
            </a:r>
            <a:r>
              <a:rPr sz="2400" b="1" dirty="0">
                <a:latin typeface="Times New Roman"/>
                <a:cs typeface="Times New Roman"/>
              </a:rPr>
              <a:t>the	</a:t>
            </a:r>
            <a:r>
              <a:rPr sz="2400" b="1" spc="-5" dirty="0">
                <a:latin typeface="Times New Roman"/>
                <a:cs typeface="Times New Roman"/>
              </a:rPr>
              <a:t>gate-source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  <a:tabLst>
                <a:tab pos="2494280" algn="l"/>
              </a:tabLst>
            </a:pPr>
            <a:r>
              <a:rPr sz="2400" b="1" dirty="0">
                <a:latin typeface="Times New Roman"/>
                <a:cs typeface="Times New Roman"/>
              </a:rPr>
              <a:t>voltage </a:t>
            </a:r>
            <a:r>
              <a:rPr sz="2400" b="1" spc="-15" dirty="0">
                <a:latin typeface="Times New Roman"/>
                <a:cs typeface="Times New Roman"/>
              </a:rPr>
              <a:t>V</a:t>
            </a:r>
            <a:r>
              <a:rPr sz="2400" b="1" spc="-22" baseline="-20833" dirty="0">
                <a:latin typeface="Times New Roman"/>
                <a:cs typeface="Times New Roman"/>
              </a:rPr>
              <a:t>GS</a:t>
            </a:r>
            <a:r>
              <a:rPr sz="2400" b="1" spc="157" baseline="-20833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is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4243006"/>
            <a:ext cx="92741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Which </a:t>
            </a:r>
            <a:r>
              <a:rPr sz="2400" b="1" spc="-5" dirty="0">
                <a:latin typeface="Times New Roman"/>
                <a:cs typeface="Times New Roman"/>
              </a:rPr>
              <a:t>JFET </a:t>
            </a:r>
            <a:r>
              <a:rPr sz="2400" b="1" dirty="0">
                <a:latin typeface="Times New Roman"/>
                <a:cs typeface="Times New Roman"/>
              </a:rPr>
              <a:t>amplifier configuration </a:t>
            </a:r>
            <a:r>
              <a:rPr sz="2400" b="1" spc="-5" dirty="0">
                <a:latin typeface="Times New Roman"/>
                <a:cs typeface="Times New Roman"/>
              </a:rPr>
              <a:t>is </a:t>
            </a:r>
            <a:r>
              <a:rPr sz="2400" b="1" dirty="0">
                <a:latin typeface="Times New Roman"/>
                <a:cs typeface="Times New Roman"/>
              </a:rPr>
              <a:t>used </a:t>
            </a:r>
            <a:r>
              <a:rPr sz="2400" b="1" spc="-5" dirty="0">
                <a:latin typeface="Times New Roman"/>
                <a:cs typeface="Times New Roman"/>
              </a:rPr>
              <a:t>in microphone</a:t>
            </a:r>
            <a:r>
              <a:rPr sz="2400" b="1" spc="-1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amplifiers?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5559742"/>
            <a:ext cx="4084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66264" algn="l"/>
              </a:tabLst>
            </a:pPr>
            <a:r>
              <a:rPr sz="2400" b="1" dirty="0">
                <a:latin typeface="Times New Roman"/>
                <a:cs typeface="Times New Roman"/>
              </a:rPr>
              <a:t>JFET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is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b="1" spc="-10" dirty="0">
                <a:latin typeface="Times New Roman"/>
                <a:cs typeface="Times New Roman"/>
              </a:rPr>
              <a:t>controlled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device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3284" y="737552"/>
            <a:ext cx="15055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UNIT</a:t>
            </a:r>
            <a:r>
              <a:rPr sz="3600" spc="-145" dirty="0"/>
              <a:t> </a:t>
            </a:r>
            <a:r>
              <a:rPr sz="3600" dirty="0"/>
              <a:t>1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744470" y="1999996"/>
            <a:ext cx="6779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Introduction </a:t>
            </a: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3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Analog</a:t>
            </a:r>
            <a:r>
              <a:rPr sz="36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Electronics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1604" y="2658109"/>
            <a:ext cx="1829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Session-3</a:t>
            </a:r>
            <a:endParaRPr sz="36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93850" y="3879850"/>
          <a:ext cx="9067800" cy="13183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6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9257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Transistor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Amplifier: CE</a:t>
                      </a:r>
                      <a:r>
                        <a:rPr sz="280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amplifier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13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2800" spc="-15" dirty="0">
                          <a:latin typeface="Times New Roman"/>
                          <a:cs typeface="Times New Roman"/>
                        </a:rPr>
                        <a:t>Transistor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Amplifier: CC ,CB</a:t>
                      </a:r>
                      <a:r>
                        <a:rPr sz="280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amplifier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600200" y="2667000"/>
            <a:ext cx="1414780" cy="64516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15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70"/>
              </a:spcBef>
            </a:pPr>
            <a:r>
              <a:rPr sz="3600" spc="-5" dirty="0">
                <a:latin typeface="Times New Roman"/>
                <a:cs typeface="Times New Roman"/>
              </a:rPr>
              <a:t>NEXT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8040" y="1348979"/>
            <a:ext cx="6029960" cy="42863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2994" y="6196965"/>
            <a:ext cx="28124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(Image </a:t>
            </a:r>
            <a:r>
              <a:rPr sz="1200" spc="-5" dirty="0">
                <a:latin typeface="Calibri"/>
                <a:cs typeface="Calibri"/>
              </a:rPr>
              <a:t>source: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www.electronics-tutorials.ws)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22693" y="5825490"/>
            <a:ext cx="4160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CONSTRUCTION, </a:t>
            </a:r>
            <a:r>
              <a:rPr sz="1800" b="1" dirty="0">
                <a:latin typeface="Times New Roman"/>
                <a:cs typeface="Times New Roman"/>
              </a:rPr>
              <a:t>TYPES &amp;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SYMBOLS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33016" y="386016"/>
            <a:ext cx="81292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JUNCTION FIELD EFFECT </a:t>
            </a:r>
            <a:r>
              <a:rPr spc="-10" dirty="0"/>
              <a:t>TRANSISTOR</a:t>
            </a:r>
            <a:r>
              <a:rPr spc="-40" dirty="0"/>
              <a:t> </a:t>
            </a:r>
            <a:r>
              <a:rPr spc="-5" dirty="0"/>
              <a:t>(JFET)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7540" y="1242695"/>
            <a:ext cx="4515485" cy="4294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indent="-34353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407034" algn="l"/>
                <a:tab pos="1247140" algn="l"/>
                <a:tab pos="1750060" algn="l"/>
                <a:tab pos="2339340" algn="l"/>
                <a:tab pos="3116580" algn="l"/>
                <a:tab pos="3503295" algn="l"/>
              </a:tabLst>
            </a:pPr>
            <a:r>
              <a:rPr sz="2400" spc="-5" dirty="0">
                <a:latin typeface="Times New Roman"/>
                <a:cs typeface="Times New Roman"/>
              </a:rPr>
              <a:t>There	</a:t>
            </a:r>
            <a:r>
              <a:rPr sz="2400" dirty="0">
                <a:latin typeface="Times New Roman"/>
                <a:cs typeface="Times New Roman"/>
              </a:rPr>
              <a:t>are	two	</a:t>
            </a:r>
            <a:r>
              <a:rPr sz="2400" spc="-5" dirty="0">
                <a:latin typeface="Times New Roman"/>
                <a:cs typeface="Times New Roman"/>
              </a:rPr>
              <a:t>types	</a:t>
            </a:r>
            <a:r>
              <a:rPr sz="2400" dirty="0">
                <a:latin typeface="Times New Roman"/>
                <a:cs typeface="Times New Roman"/>
              </a:rPr>
              <a:t>of	</a:t>
            </a:r>
            <a:r>
              <a:rPr sz="2400" spc="-25" dirty="0">
                <a:latin typeface="Times New Roman"/>
                <a:cs typeface="Times New Roman"/>
              </a:rPr>
              <a:t>JFET’s:</a:t>
            </a:r>
            <a:endParaRPr sz="24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n-channel 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p-channel.</a:t>
            </a:r>
            <a:endParaRPr sz="2400">
              <a:latin typeface="Times New Roman"/>
              <a:cs typeface="Times New Roman"/>
            </a:endParaRPr>
          </a:p>
          <a:p>
            <a:pPr marL="406400" indent="-343535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407034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b="1" dirty="0">
                <a:latin typeface="Times New Roman"/>
                <a:cs typeface="Times New Roman"/>
              </a:rPr>
              <a:t>n-channel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spc="-10" dirty="0">
                <a:latin typeface="Times New Roman"/>
                <a:cs typeface="Times New Roman"/>
              </a:rPr>
              <a:t>widely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3500">
              <a:latin typeface="Times New Roman"/>
              <a:cs typeface="Times New Roman"/>
            </a:endParaRPr>
          </a:p>
          <a:p>
            <a:pPr marL="406400" indent="-343535">
              <a:lnSpc>
                <a:spcPct val="100000"/>
              </a:lnSpc>
              <a:buFont typeface="Wingdings"/>
              <a:buChar char=""/>
              <a:tabLst>
                <a:tab pos="407034" algn="l"/>
              </a:tabLst>
            </a:pPr>
            <a:r>
              <a:rPr sz="2400" spc="-5" dirty="0">
                <a:latin typeface="Times New Roman"/>
                <a:cs typeface="Times New Roman"/>
              </a:rPr>
              <a:t>Three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terminals:</a:t>
            </a:r>
            <a:endParaRPr sz="2400">
              <a:latin typeface="Times New Roman"/>
              <a:cs typeface="Times New Roman"/>
            </a:endParaRPr>
          </a:p>
          <a:p>
            <a:pPr marL="807720" lvl="1" indent="-287655">
              <a:lnSpc>
                <a:spcPct val="100000"/>
              </a:lnSpc>
              <a:spcBef>
                <a:spcPts val="500"/>
              </a:spcBef>
              <a:buFont typeface="Wingdings"/>
              <a:buChar char=""/>
              <a:tabLst>
                <a:tab pos="808355" algn="l"/>
                <a:tab pos="1590040" algn="l"/>
                <a:tab pos="2146300" algn="l"/>
                <a:tab pos="2717800" algn="l"/>
                <a:tab pos="3630295" algn="l"/>
                <a:tab pos="4145915" algn="l"/>
              </a:tabLst>
            </a:pPr>
            <a:r>
              <a:rPr sz="2000" spc="-5" dirty="0">
                <a:latin typeface="Times New Roman"/>
                <a:cs typeface="Times New Roman"/>
              </a:rPr>
              <a:t>Drain	(D)	and	</a:t>
            </a:r>
            <a:r>
              <a:rPr sz="2000" dirty="0">
                <a:latin typeface="Times New Roman"/>
                <a:cs typeface="Times New Roman"/>
              </a:rPr>
              <a:t>Source	</a:t>
            </a:r>
            <a:r>
              <a:rPr sz="2000" spc="-5" dirty="0">
                <a:latin typeface="Times New Roman"/>
                <a:cs typeface="Times New Roman"/>
              </a:rPr>
              <a:t>(S)	</a:t>
            </a:r>
            <a:r>
              <a:rPr sz="2000" spc="-10" dirty="0">
                <a:latin typeface="Times New Roman"/>
                <a:cs typeface="Times New Roman"/>
              </a:rPr>
              <a:t>are</a:t>
            </a:r>
            <a:endParaRPr sz="2000">
              <a:latin typeface="Times New Roman"/>
              <a:cs typeface="Times New Roman"/>
            </a:endParaRPr>
          </a:p>
          <a:p>
            <a:pPr marL="80772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connected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n-channel</a:t>
            </a:r>
            <a:endParaRPr sz="2000">
              <a:latin typeface="Times New Roman"/>
              <a:cs typeface="Times New Roman"/>
            </a:endParaRPr>
          </a:p>
          <a:p>
            <a:pPr marL="807720" lvl="1" indent="-287655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808355" algn="l"/>
              </a:tabLst>
            </a:pPr>
            <a:r>
              <a:rPr sz="2000" spc="-5" dirty="0">
                <a:latin typeface="Times New Roman"/>
                <a:cs typeface="Times New Roman"/>
              </a:rPr>
              <a:t>Gate </a:t>
            </a:r>
            <a:r>
              <a:rPr sz="2000" dirty="0">
                <a:latin typeface="Times New Roman"/>
                <a:cs typeface="Times New Roman"/>
              </a:rPr>
              <a:t>(G) is </a:t>
            </a:r>
            <a:r>
              <a:rPr sz="2000" spc="-5" dirty="0">
                <a:latin typeface="Times New Roman"/>
                <a:cs typeface="Times New Roman"/>
              </a:rPr>
              <a:t>connected </a:t>
            </a:r>
            <a:r>
              <a:rPr sz="2000" dirty="0">
                <a:latin typeface="Times New Roman"/>
                <a:cs typeface="Times New Roman"/>
              </a:rPr>
              <a:t>to the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p-type</a:t>
            </a:r>
            <a:endParaRPr sz="2000">
              <a:latin typeface="Times New Roman"/>
              <a:cs typeface="Times New Roman"/>
            </a:endParaRPr>
          </a:p>
          <a:p>
            <a:pPr marL="80772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material.</a:t>
            </a:r>
            <a:endParaRPr sz="2000">
              <a:latin typeface="Times New Roman"/>
              <a:cs typeface="Times New Roman"/>
            </a:endParaRPr>
          </a:p>
          <a:p>
            <a:pPr marL="406400" indent="-343535">
              <a:lnSpc>
                <a:spcPct val="100000"/>
              </a:lnSpc>
              <a:spcBef>
                <a:spcPts val="565"/>
              </a:spcBef>
              <a:buFont typeface="Wingdings"/>
              <a:buChar char=""/>
              <a:tabLst>
                <a:tab pos="407034" algn="l"/>
              </a:tabLst>
            </a:pPr>
            <a:r>
              <a:rPr sz="2400" spc="-5" dirty="0">
                <a:latin typeface="Times New Roman"/>
                <a:cs typeface="Times New Roman"/>
              </a:rPr>
              <a:t>Gate is </a:t>
            </a:r>
            <a:r>
              <a:rPr sz="2400" spc="-15" dirty="0">
                <a:latin typeface="Times New Roman"/>
                <a:cs typeface="Times New Roman"/>
              </a:rPr>
              <a:t>always </a:t>
            </a:r>
            <a:r>
              <a:rPr sz="2400" b="1" spc="-10" dirty="0">
                <a:latin typeface="Times New Roman"/>
                <a:cs typeface="Times New Roman"/>
              </a:rPr>
              <a:t>reverse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biased</a:t>
            </a:r>
            <a:endParaRPr sz="2400">
              <a:latin typeface="Times New Roman"/>
              <a:cs typeface="Times New Roman"/>
            </a:endParaRPr>
          </a:p>
          <a:p>
            <a:pPr marL="406400" indent="-343535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407034" algn="l"/>
              </a:tabLst>
            </a:pPr>
            <a:r>
              <a:rPr sz="2400" spc="-5" dirty="0">
                <a:latin typeface="Times New Roman"/>
                <a:cs typeface="Times New Roman"/>
              </a:rPr>
              <a:t>Gate current,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baseline="-20833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=0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91800" y="309879"/>
            <a:ext cx="1018540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2384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54"/>
              </a:spcBef>
            </a:pP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BASICS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7029" y="386016"/>
            <a:ext cx="63817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JFET</a:t>
            </a:r>
            <a:r>
              <a:rPr spc="-204" dirty="0"/>
              <a:t> </a:t>
            </a:r>
            <a:r>
              <a:rPr spc="-15" dirty="0"/>
              <a:t>AMPLIFIER-CONFIGURATIONS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021982"/>
            <a:ext cx="8458200" cy="166433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200" b="1" spc="-15" dirty="0">
                <a:latin typeface="Times New Roman"/>
                <a:cs typeface="Times New Roman"/>
              </a:rPr>
              <a:t>Common </a:t>
            </a:r>
            <a:r>
              <a:rPr sz="2200" b="1" spc="-10" dirty="0">
                <a:latin typeface="Times New Roman"/>
                <a:cs typeface="Times New Roman"/>
              </a:rPr>
              <a:t>Source </a:t>
            </a:r>
            <a:r>
              <a:rPr sz="2200" b="1" spc="-5" dirty="0">
                <a:latin typeface="Times New Roman"/>
                <a:cs typeface="Times New Roman"/>
              </a:rPr>
              <a:t>(CS) </a:t>
            </a:r>
            <a:r>
              <a:rPr sz="2200" b="1" dirty="0">
                <a:latin typeface="Times New Roman"/>
                <a:cs typeface="Times New Roman"/>
              </a:rPr>
              <a:t>configuration (Good voltage</a:t>
            </a:r>
            <a:r>
              <a:rPr sz="2200" b="1" spc="10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amplifier)</a:t>
            </a:r>
            <a:endParaRPr sz="2200">
              <a:latin typeface="Times New Roman"/>
              <a:cs typeface="Times New Roman"/>
            </a:endParaRPr>
          </a:p>
          <a:p>
            <a:pPr marL="1155700" lvl="1" indent="-34353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1155700" algn="l"/>
                <a:tab pos="1156335" algn="l"/>
              </a:tabLst>
            </a:pPr>
            <a:r>
              <a:rPr sz="1900" spc="-5" dirty="0">
                <a:latin typeface="Times New Roman"/>
                <a:cs typeface="Times New Roman"/>
              </a:rPr>
              <a:t>Mostly </a:t>
            </a:r>
            <a:r>
              <a:rPr sz="1900" dirty="0">
                <a:latin typeface="Times New Roman"/>
                <a:cs typeface="Times New Roman"/>
              </a:rPr>
              <a:t>used, </a:t>
            </a:r>
            <a:r>
              <a:rPr sz="1900" spc="-10" dirty="0">
                <a:latin typeface="Times New Roman"/>
                <a:cs typeface="Times New Roman"/>
              </a:rPr>
              <a:t>Similar </a:t>
            </a:r>
            <a:r>
              <a:rPr sz="1900" spc="-5" dirty="0">
                <a:latin typeface="Times New Roman"/>
                <a:cs typeface="Times New Roman"/>
              </a:rPr>
              <a:t>to CE</a:t>
            </a:r>
            <a:r>
              <a:rPr sz="1900" spc="3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transistor</a:t>
            </a:r>
            <a:endParaRPr sz="1900">
              <a:latin typeface="Times New Roman"/>
              <a:cs typeface="Times New Roman"/>
            </a:endParaRPr>
          </a:p>
          <a:p>
            <a:pPr marL="1155700" lvl="1" indent="-343535">
              <a:lnSpc>
                <a:spcPts val="2170"/>
              </a:lnSpc>
              <a:spcBef>
                <a:spcPts val="220"/>
              </a:spcBef>
              <a:buFont typeface="Wingdings"/>
              <a:buChar char=""/>
              <a:tabLst>
                <a:tab pos="1155700" algn="l"/>
                <a:tab pos="1156335" algn="l"/>
              </a:tabLst>
            </a:pPr>
            <a:r>
              <a:rPr sz="1900" spc="-5" dirty="0">
                <a:latin typeface="Times New Roman"/>
                <a:cs typeface="Times New Roman"/>
              </a:rPr>
              <a:t>Generally</a:t>
            </a:r>
            <a:r>
              <a:rPr sz="1900" spc="7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used</a:t>
            </a:r>
            <a:r>
              <a:rPr sz="1900" spc="12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in</a:t>
            </a:r>
            <a:r>
              <a:rPr sz="1900" spc="95" dirty="0">
                <a:latin typeface="Times New Roman"/>
                <a:cs typeface="Times New Roman"/>
              </a:rPr>
              <a:t> </a:t>
            </a:r>
            <a:r>
              <a:rPr sz="19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audio</a:t>
            </a:r>
            <a:r>
              <a:rPr sz="1900" u="sng" spc="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frequency</a:t>
            </a:r>
            <a:r>
              <a:rPr sz="1900" u="sng" spc="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amplifiers</a:t>
            </a:r>
            <a:r>
              <a:rPr sz="1900" spc="9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12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in</a:t>
            </a:r>
            <a:r>
              <a:rPr sz="1900" spc="1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high</a:t>
            </a:r>
            <a:r>
              <a:rPr sz="1900" spc="12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input</a:t>
            </a:r>
            <a:r>
              <a:rPr sz="1900" spc="1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impedance</a:t>
            </a:r>
            <a:endParaRPr sz="1900">
              <a:latin typeface="Times New Roman"/>
              <a:cs typeface="Times New Roman"/>
            </a:endParaRPr>
          </a:p>
          <a:p>
            <a:pPr marL="1155700">
              <a:lnSpc>
                <a:spcPts val="2170"/>
              </a:lnSpc>
            </a:pPr>
            <a:r>
              <a:rPr sz="1900" spc="-5" dirty="0">
                <a:latin typeface="Times New Roman"/>
                <a:cs typeface="Times New Roman"/>
              </a:rPr>
              <a:t>pre-amplifier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stages.</a:t>
            </a:r>
            <a:endParaRPr sz="19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260"/>
              </a:spcBef>
              <a:buAutoNum type="arabicPeriod" startAt="2"/>
              <a:tabLst>
                <a:tab pos="469900" algn="l"/>
                <a:tab pos="470534" algn="l"/>
              </a:tabLst>
            </a:pPr>
            <a:r>
              <a:rPr sz="2200" b="1" spc="-15" dirty="0">
                <a:latin typeface="Times New Roman"/>
                <a:cs typeface="Times New Roman"/>
              </a:rPr>
              <a:t>Common </a:t>
            </a:r>
            <a:r>
              <a:rPr sz="2200" b="1" spc="-5" dirty="0">
                <a:latin typeface="Times New Roman"/>
                <a:cs typeface="Times New Roman"/>
              </a:rPr>
              <a:t>Drain (CD) </a:t>
            </a:r>
            <a:r>
              <a:rPr sz="2200" b="1" dirty="0">
                <a:latin typeface="Times New Roman"/>
                <a:cs typeface="Times New Roman"/>
              </a:rPr>
              <a:t>configuration (Good voltage</a:t>
            </a:r>
            <a:r>
              <a:rPr sz="2200" b="1" spc="7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buffer)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8694" y="2662136"/>
            <a:ext cx="7657465" cy="155892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1900" dirty="0">
                <a:latin typeface="Times New Roman"/>
                <a:cs typeface="Times New Roman"/>
              </a:rPr>
              <a:t>Source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follower</a:t>
            </a:r>
            <a:endParaRPr sz="19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22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1900" spc="-5" dirty="0">
                <a:latin typeface="Times New Roman"/>
                <a:cs typeface="Times New Roman"/>
              </a:rPr>
              <a:t>High </a:t>
            </a:r>
            <a:r>
              <a:rPr sz="1900" dirty="0">
                <a:latin typeface="Times New Roman"/>
                <a:cs typeface="Times New Roman"/>
              </a:rPr>
              <a:t>input </a:t>
            </a:r>
            <a:r>
              <a:rPr sz="1900" spc="-5" dirty="0">
                <a:latin typeface="Times New Roman"/>
                <a:cs typeface="Times New Roman"/>
              </a:rPr>
              <a:t>impedance </a:t>
            </a:r>
            <a:r>
              <a:rPr sz="1900" dirty="0">
                <a:latin typeface="Times New Roman"/>
                <a:cs typeface="Times New Roman"/>
              </a:rPr>
              <a:t>and a </a:t>
            </a:r>
            <a:r>
              <a:rPr sz="1900" spc="-5" dirty="0">
                <a:latin typeface="Times New Roman"/>
                <a:cs typeface="Times New Roman"/>
              </a:rPr>
              <a:t>low </a:t>
            </a:r>
            <a:r>
              <a:rPr sz="1900" dirty="0">
                <a:latin typeface="Times New Roman"/>
                <a:cs typeface="Times New Roman"/>
              </a:rPr>
              <a:t>output</a:t>
            </a:r>
            <a:r>
              <a:rPr sz="1900" spc="-8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impedance</a:t>
            </a:r>
            <a:endParaRPr sz="19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22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1900" spc="5" dirty="0">
                <a:latin typeface="Times New Roman"/>
                <a:cs typeface="Times New Roman"/>
              </a:rPr>
              <a:t>Approx. </a:t>
            </a:r>
            <a:r>
              <a:rPr sz="1900" spc="-5" dirty="0">
                <a:latin typeface="Times New Roman"/>
                <a:cs typeface="Times New Roman"/>
              </a:rPr>
              <a:t>unity </a:t>
            </a:r>
            <a:r>
              <a:rPr sz="1900" spc="-10" dirty="0">
                <a:latin typeface="Times New Roman"/>
                <a:cs typeface="Times New Roman"/>
              </a:rPr>
              <a:t>voltage </a:t>
            </a:r>
            <a:r>
              <a:rPr sz="1900" spc="-5" dirty="0">
                <a:latin typeface="Times New Roman"/>
                <a:cs typeface="Times New Roman"/>
              </a:rPr>
              <a:t>gain-used in </a:t>
            </a:r>
            <a:r>
              <a:rPr sz="19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buffer</a:t>
            </a:r>
            <a:r>
              <a:rPr sz="1900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amplifiers</a:t>
            </a:r>
            <a:r>
              <a:rPr sz="1900" spc="-5" dirty="0">
                <a:latin typeface="Times New Roman"/>
                <a:cs typeface="Times New Roman"/>
              </a:rPr>
              <a:t>.</a:t>
            </a:r>
            <a:endParaRPr sz="1900"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2039"/>
              </a:lnSpc>
              <a:spcBef>
                <a:spcPts val="509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1900" dirty="0">
                <a:latin typeface="Times New Roman"/>
                <a:cs typeface="Times New Roman"/>
              </a:rPr>
              <a:t>referred </a:t>
            </a:r>
            <a:r>
              <a:rPr sz="1900" spc="-5" dirty="0">
                <a:latin typeface="Times New Roman"/>
                <a:cs typeface="Times New Roman"/>
              </a:rPr>
              <a:t>to as </a:t>
            </a:r>
            <a:r>
              <a:rPr sz="1900" spc="-10" dirty="0">
                <a:latin typeface="Times New Roman"/>
                <a:cs typeface="Times New Roman"/>
              </a:rPr>
              <a:t>“Common </a:t>
            </a:r>
            <a:r>
              <a:rPr sz="1900" spc="-5" dirty="0">
                <a:latin typeface="Times New Roman"/>
                <a:cs typeface="Times New Roman"/>
              </a:rPr>
              <a:t>Drain” because there is no </a:t>
            </a:r>
            <a:r>
              <a:rPr sz="1900" spc="-10" dirty="0">
                <a:latin typeface="Times New Roman"/>
                <a:cs typeface="Times New Roman"/>
              </a:rPr>
              <a:t>signal available </a:t>
            </a:r>
            <a:r>
              <a:rPr sz="1900" spc="-5" dirty="0">
                <a:latin typeface="Times New Roman"/>
                <a:cs typeface="Times New Roman"/>
              </a:rPr>
              <a:t>at the  drain </a:t>
            </a:r>
            <a:r>
              <a:rPr sz="1900" dirty="0">
                <a:latin typeface="Times New Roman"/>
                <a:cs typeface="Times New Roman"/>
              </a:rPr>
              <a:t>connection.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4227766"/>
            <a:ext cx="728472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200" b="1" dirty="0">
                <a:latin typeface="Times New Roman"/>
                <a:cs typeface="Times New Roman"/>
              </a:rPr>
              <a:t>3.	</a:t>
            </a:r>
            <a:r>
              <a:rPr sz="2200" b="1" spc="-15" dirty="0">
                <a:latin typeface="Times New Roman"/>
                <a:cs typeface="Times New Roman"/>
              </a:rPr>
              <a:t>Common </a:t>
            </a:r>
            <a:r>
              <a:rPr sz="2200" b="1" dirty="0">
                <a:latin typeface="Times New Roman"/>
                <a:cs typeface="Times New Roman"/>
              </a:rPr>
              <a:t>Gate (CG) configuration (Good </a:t>
            </a:r>
            <a:r>
              <a:rPr sz="2200" b="1" spc="-5" dirty="0">
                <a:latin typeface="Times New Roman"/>
                <a:cs typeface="Times New Roman"/>
              </a:rPr>
              <a:t>current</a:t>
            </a:r>
            <a:r>
              <a:rPr sz="2200" b="1" spc="1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buffer)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8694" y="4566284"/>
            <a:ext cx="7656195" cy="150177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320"/>
              </a:spcBef>
              <a:buFont typeface="Wingdings"/>
              <a:buChar char=""/>
              <a:tabLst>
                <a:tab pos="469900" algn="l"/>
              </a:tabLst>
            </a:pPr>
            <a:r>
              <a:rPr sz="1900" dirty="0">
                <a:latin typeface="Times New Roman"/>
                <a:cs typeface="Times New Roman"/>
              </a:rPr>
              <a:t>Has a </a:t>
            </a:r>
            <a:r>
              <a:rPr sz="1900" spc="-5" dirty="0">
                <a:latin typeface="Times New Roman"/>
                <a:cs typeface="Times New Roman"/>
              </a:rPr>
              <a:t>low </a:t>
            </a:r>
            <a:r>
              <a:rPr sz="1900" dirty="0">
                <a:latin typeface="Times New Roman"/>
                <a:cs typeface="Times New Roman"/>
              </a:rPr>
              <a:t>input </a:t>
            </a:r>
            <a:r>
              <a:rPr sz="1900" spc="-5" dirty="0">
                <a:latin typeface="Times New Roman"/>
                <a:cs typeface="Times New Roman"/>
              </a:rPr>
              <a:t>impedance, </a:t>
            </a:r>
            <a:r>
              <a:rPr sz="1900" spc="5" dirty="0">
                <a:latin typeface="Times New Roman"/>
                <a:cs typeface="Times New Roman"/>
              </a:rPr>
              <a:t>but </a:t>
            </a:r>
            <a:r>
              <a:rPr sz="1900" dirty="0">
                <a:latin typeface="Times New Roman"/>
                <a:cs typeface="Times New Roman"/>
              </a:rPr>
              <a:t>a </a:t>
            </a:r>
            <a:r>
              <a:rPr sz="1900" spc="-5" dirty="0">
                <a:latin typeface="Times New Roman"/>
                <a:cs typeface="Times New Roman"/>
              </a:rPr>
              <a:t>high </a:t>
            </a:r>
            <a:r>
              <a:rPr sz="1900" dirty="0">
                <a:latin typeface="Times New Roman"/>
                <a:cs typeface="Times New Roman"/>
              </a:rPr>
              <a:t>output</a:t>
            </a:r>
            <a:r>
              <a:rPr sz="1900" spc="-10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impedance.</a:t>
            </a:r>
            <a:endParaRPr sz="190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90400"/>
              </a:lnSpc>
              <a:spcBef>
                <a:spcPts val="434"/>
              </a:spcBef>
              <a:buFont typeface="Wingdings"/>
              <a:buChar char=""/>
              <a:tabLst>
                <a:tab pos="469900" algn="l"/>
              </a:tabLst>
            </a:pPr>
            <a:r>
              <a:rPr sz="1900" spc="-5" dirty="0">
                <a:latin typeface="Times New Roman"/>
                <a:cs typeface="Times New Roman"/>
              </a:rPr>
              <a:t>Applied </a:t>
            </a:r>
            <a:r>
              <a:rPr sz="1900" spc="-15" dirty="0">
                <a:latin typeface="Times New Roman"/>
                <a:cs typeface="Times New Roman"/>
              </a:rPr>
              <a:t>in </a:t>
            </a:r>
            <a:r>
              <a:rPr sz="19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high frequency circuits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or </a:t>
            </a:r>
            <a:r>
              <a:rPr sz="1900" spc="-5" dirty="0">
                <a:latin typeface="Times New Roman"/>
                <a:cs typeface="Times New Roman"/>
              </a:rPr>
              <a:t>in </a:t>
            </a:r>
            <a:r>
              <a:rPr sz="19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impedance </a:t>
            </a:r>
            <a:r>
              <a:rPr sz="19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matching</a:t>
            </a:r>
            <a:r>
              <a:rPr sz="1900" spc="-5" dirty="0">
                <a:latin typeface="Times New Roman"/>
                <a:cs typeface="Times New Roman"/>
              </a:rPr>
              <a:t> circuits  </a:t>
            </a:r>
            <a:r>
              <a:rPr sz="1900" dirty="0">
                <a:latin typeface="Times New Roman"/>
                <a:cs typeface="Times New Roman"/>
              </a:rPr>
              <a:t>where a </a:t>
            </a:r>
            <a:r>
              <a:rPr sz="1900" spc="-10" dirty="0">
                <a:latin typeface="Times New Roman"/>
                <a:cs typeface="Times New Roman"/>
              </a:rPr>
              <a:t>low </a:t>
            </a:r>
            <a:r>
              <a:rPr sz="1900" spc="-5" dirty="0">
                <a:latin typeface="Times New Roman"/>
                <a:cs typeface="Times New Roman"/>
              </a:rPr>
              <a:t>input impedance needs to </a:t>
            </a:r>
            <a:r>
              <a:rPr sz="1900" dirty="0">
                <a:latin typeface="Times New Roman"/>
                <a:cs typeface="Times New Roman"/>
              </a:rPr>
              <a:t>be </a:t>
            </a:r>
            <a:r>
              <a:rPr sz="1900" spc="-10" dirty="0">
                <a:latin typeface="Times New Roman"/>
                <a:cs typeface="Times New Roman"/>
              </a:rPr>
              <a:t>matched </a:t>
            </a:r>
            <a:r>
              <a:rPr sz="1900" spc="-5" dirty="0">
                <a:latin typeface="Times New Roman"/>
                <a:cs typeface="Times New Roman"/>
              </a:rPr>
              <a:t>to </a:t>
            </a:r>
            <a:r>
              <a:rPr sz="1900" dirty="0">
                <a:latin typeface="Times New Roman"/>
                <a:cs typeface="Times New Roman"/>
              </a:rPr>
              <a:t>a </a:t>
            </a:r>
            <a:r>
              <a:rPr sz="1900" spc="-5" dirty="0">
                <a:latin typeface="Times New Roman"/>
                <a:cs typeface="Times New Roman"/>
              </a:rPr>
              <a:t>high output  impedance</a:t>
            </a:r>
            <a:endParaRPr sz="1900">
              <a:latin typeface="Times New Roman"/>
              <a:cs typeface="Times New Roman"/>
            </a:endParaRPr>
          </a:p>
          <a:p>
            <a:pPr marL="469900" indent="-457200" algn="just">
              <a:lnSpc>
                <a:spcPct val="100000"/>
              </a:lnSpc>
              <a:spcBef>
                <a:spcPts val="220"/>
              </a:spcBef>
              <a:buFont typeface="Wingdings"/>
              <a:buChar char=""/>
              <a:tabLst>
                <a:tab pos="469900" algn="l"/>
              </a:tabLst>
            </a:pPr>
            <a:r>
              <a:rPr sz="19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Microphone</a:t>
            </a:r>
            <a:r>
              <a:rPr sz="19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amplifiers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83419" y="1028684"/>
            <a:ext cx="2075179" cy="1551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83419" y="3040350"/>
            <a:ext cx="2075179" cy="15513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20200" y="4914900"/>
            <a:ext cx="2077720" cy="1485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35819" y="1219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7766" y="200582"/>
                </a:lnTo>
                <a:lnTo>
                  <a:pt x="29394" y="242419"/>
                </a:lnTo>
                <a:lnTo>
                  <a:pt x="62380" y="275405"/>
                </a:lnTo>
                <a:lnTo>
                  <a:pt x="104217" y="297033"/>
                </a:lnTo>
                <a:lnTo>
                  <a:pt x="152400" y="304800"/>
                </a:lnTo>
                <a:lnTo>
                  <a:pt x="200582" y="297033"/>
                </a:lnTo>
                <a:lnTo>
                  <a:pt x="242419" y="275405"/>
                </a:lnTo>
                <a:lnTo>
                  <a:pt x="275405" y="242419"/>
                </a:lnTo>
                <a:lnTo>
                  <a:pt x="297033" y="200582"/>
                </a:lnTo>
                <a:lnTo>
                  <a:pt x="304800" y="152400"/>
                </a:lnTo>
                <a:lnTo>
                  <a:pt x="297033" y="104217"/>
                </a:lnTo>
                <a:lnTo>
                  <a:pt x="275405" y="62380"/>
                </a:lnTo>
                <a:lnTo>
                  <a:pt x="242419" y="29394"/>
                </a:lnTo>
                <a:lnTo>
                  <a:pt x="200582" y="7766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735819" y="1219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820020" y="120992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353800" y="31445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7766" y="200582"/>
                </a:lnTo>
                <a:lnTo>
                  <a:pt x="29394" y="242419"/>
                </a:lnTo>
                <a:lnTo>
                  <a:pt x="62380" y="275405"/>
                </a:lnTo>
                <a:lnTo>
                  <a:pt x="104217" y="297033"/>
                </a:lnTo>
                <a:lnTo>
                  <a:pt x="152400" y="304800"/>
                </a:lnTo>
                <a:lnTo>
                  <a:pt x="200582" y="297033"/>
                </a:lnTo>
                <a:lnTo>
                  <a:pt x="242419" y="275405"/>
                </a:lnTo>
                <a:lnTo>
                  <a:pt x="275405" y="242419"/>
                </a:lnTo>
                <a:lnTo>
                  <a:pt x="297033" y="200582"/>
                </a:lnTo>
                <a:lnTo>
                  <a:pt x="304800" y="152400"/>
                </a:lnTo>
                <a:lnTo>
                  <a:pt x="297033" y="104217"/>
                </a:lnTo>
                <a:lnTo>
                  <a:pt x="275405" y="62380"/>
                </a:lnTo>
                <a:lnTo>
                  <a:pt x="242419" y="29394"/>
                </a:lnTo>
                <a:lnTo>
                  <a:pt x="200582" y="7766"/>
                </a:lnTo>
                <a:lnTo>
                  <a:pt x="15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53800" y="314452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439525" y="313626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353800" y="503935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799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439525" y="503262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591800" y="309879"/>
            <a:ext cx="1018540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2384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54"/>
              </a:spcBef>
            </a:pP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BASICS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9470" y="386016"/>
            <a:ext cx="54406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COMMON SOURCE</a:t>
            </a:r>
            <a:r>
              <a:rPr spc="-210" dirty="0"/>
              <a:t> </a:t>
            </a:r>
            <a:r>
              <a:rPr spc="-5" dirty="0"/>
              <a:t>AMPLIFIER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242695"/>
            <a:ext cx="5138420" cy="456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In CS </a:t>
            </a:r>
            <a:r>
              <a:rPr sz="2400" spc="-5" dirty="0">
                <a:latin typeface="Times New Roman"/>
                <a:cs typeface="Times New Roman"/>
              </a:rPr>
              <a:t>configuration, the input is given  to the gate and the output is taken </a:t>
            </a:r>
            <a:r>
              <a:rPr sz="2400" dirty="0">
                <a:latin typeface="Times New Roman"/>
                <a:cs typeface="Times New Roman"/>
              </a:rPr>
              <a:t>from  </a:t>
            </a:r>
            <a:r>
              <a:rPr sz="2400" spc="-5" dirty="0">
                <a:latin typeface="Times New Roman"/>
                <a:cs typeface="Times New Roman"/>
              </a:rPr>
              <a:t>the drain.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180 </a:t>
            </a:r>
            <a:r>
              <a:rPr sz="2400" spc="-5" dirty="0">
                <a:latin typeface="Times New Roman"/>
                <a:cs typeface="Times New Roman"/>
              </a:rPr>
              <a:t>degree phase shift between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input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output.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400" b="1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15" dirty="0">
                <a:latin typeface="Times New Roman"/>
                <a:cs typeface="Times New Roman"/>
              </a:rPr>
              <a:t>Large </a:t>
            </a:r>
            <a:r>
              <a:rPr sz="2400" spc="-5" dirty="0">
                <a:latin typeface="Times New Roman"/>
                <a:cs typeface="Times New Roman"/>
              </a:rPr>
              <a:t>voltage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gain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Good voltage</a:t>
            </a:r>
            <a:r>
              <a:rPr sz="2400" spc="-10" dirty="0">
                <a:latin typeface="Times New Roman"/>
                <a:cs typeface="Times New Roman"/>
              </a:rPr>
              <a:t> amplifier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8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Better transconductance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amplifier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High input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resistance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6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Medium </a:t>
            </a:r>
            <a:r>
              <a:rPr sz="2400" dirty="0">
                <a:latin typeface="Times New Roman"/>
                <a:cs typeface="Times New Roman"/>
              </a:rPr>
              <a:t>/ high output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resistance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0" y="1437303"/>
            <a:ext cx="5240020" cy="4155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591800" y="309879"/>
            <a:ext cx="1018540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2384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54"/>
              </a:spcBef>
            </a:pP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BASICS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77559" y="1125219"/>
            <a:ext cx="4546600" cy="645160"/>
          </a:xfrm>
          <a:custGeom>
            <a:avLst/>
            <a:gdLst/>
            <a:ahLst/>
            <a:cxnLst/>
            <a:rect l="l" t="t" r="r" b="b"/>
            <a:pathLst>
              <a:path w="4546600" h="645160">
                <a:moveTo>
                  <a:pt x="4439031" y="0"/>
                </a:moveTo>
                <a:lnTo>
                  <a:pt x="107568" y="0"/>
                </a:lnTo>
                <a:lnTo>
                  <a:pt x="65686" y="8449"/>
                </a:lnTo>
                <a:lnTo>
                  <a:pt x="31495" y="31495"/>
                </a:lnTo>
                <a:lnTo>
                  <a:pt x="8449" y="65686"/>
                </a:lnTo>
                <a:lnTo>
                  <a:pt x="0" y="107568"/>
                </a:lnTo>
                <a:lnTo>
                  <a:pt x="0" y="537590"/>
                </a:lnTo>
                <a:lnTo>
                  <a:pt x="8449" y="579473"/>
                </a:lnTo>
                <a:lnTo>
                  <a:pt x="31495" y="613663"/>
                </a:lnTo>
                <a:lnTo>
                  <a:pt x="65686" y="636710"/>
                </a:lnTo>
                <a:lnTo>
                  <a:pt x="107568" y="645159"/>
                </a:lnTo>
                <a:lnTo>
                  <a:pt x="4439031" y="645159"/>
                </a:lnTo>
                <a:lnTo>
                  <a:pt x="4480913" y="636710"/>
                </a:lnTo>
                <a:lnTo>
                  <a:pt x="4515103" y="613663"/>
                </a:lnTo>
                <a:lnTo>
                  <a:pt x="4538150" y="579473"/>
                </a:lnTo>
                <a:lnTo>
                  <a:pt x="4546599" y="537590"/>
                </a:lnTo>
                <a:lnTo>
                  <a:pt x="4546599" y="107568"/>
                </a:lnTo>
                <a:lnTo>
                  <a:pt x="4538150" y="65686"/>
                </a:lnTo>
                <a:lnTo>
                  <a:pt x="4515103" y="31495"/>
                </a:lnTo>
                <a:lnTo>
                  <a:pt x="4480913" y="8449"/>
                </a:lnTo>
                <a:lnTo>
                  <a:pt x="4439031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77559" y="1125219"/>
            <a:ext cx="4546600" cy="645160"/>
          </a:xfrm>
          <a:custGeom>
            <a:avLst/>
            <a:gdLst/>
            <a:ahLst/>
            <a:cxnLst/>
            <a:rect l="l" t="t" r="r" b="b"/>
            <a:pathLst>
              <a:path w="4546600" h="645160">
                <a:moveTo>
                  <a:pt x="0" y="107568"/>
                </a:moveTo>
                <a:lnTo>
                  <a:pt x="8449" y="65686"/>
                </a:lnTo>
                <a:lnTo>
                  <a:pt x="31495" y="31495"/>
                </a:lnTo>
                <a:lnTo>
                  <a:pt x="65686" y="8449"/>
                </a:lnTo>
                <a:lnTo>
                  <a:pt x="107568" y="0"/>
                </a:lnTo>
                <a:lnTo>
                  <a:pt x="4439031" y="0"/>
                </a:lnTo>
                <a:lnTo>
                  <a:pt x="4480913" y="8449"/>
                </a:lnTo>
                <a:lnTo>
                  <a:pt x="4515103" y="31495"/>
                </a:lnTo>
                <a:lnTo>
                  <a:pt x="4538150" y="65686"/>
                </a:lnTo>
                <a:lnTo>
                  <a:pt x="4546599" y="107568"/>
                </a:lnTo>
                <a:lnTo>
                  <a:pt x="4546599" y="537590"/>
                </a:lnTo>
                <a:lnTo>
                  <a:pt x="4538150" y="579473"/>
                </a:lnTo>
                <a:lnTo>
                  <a:pt x="4515103" y="613663"/>
                </a:lnTo>
                <a:lnTo>
                  <a:pt x="4480913" y="636710"/>
                </a:lnTo>
                <a:lnTo>
                  <a:pt x="4439031" y="645159"/>
                </a:lnTo>
                <a:lnTo>
                  <a:pt x="107568" y="645159"/>
                </a:lnTo>
                <a:lnTo>
                  <a:pt x="65686" y="636710"/>
                </a:lnTo>
                <a:lnTo>
                  <a:pt x="31495" y="613663"/>
                </a:lnTo>
                <a:lnTo>
                  <a:pt x="8449" y="579473"/>
                </a:lnTo>
                <a:lnTo>
                  <a:pt x="0" y="537590"/>
                </a:lnTo>
                <a:lnTo>
                  <a:pt x="0" y="107568"/>
                </a:lnTo>
                <a:close/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1871" y="386016"/>
            <a:ext cx="35890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JFET (CS)</a:t>
            </a:r>
            <a:r>
              <a:rPr spc="-170" dirty="0"/>
              <a:t> </a:t>
            </a:r>
            <a:r>
              <a:rPr spc="-5" dirty="0"/>
              <a:t>WORKING</a:t>
            </a:r>
          </a:p>
        </p:txBody>
      </p:sp>
      <p:sp>
        <p:nvSpPr>
          <p:cNvPr id="5" name="object 5"/>
          <p:cNvSpPr/>
          <p:nvPr/>
        </p:nvSpPr>
        <p:spPr>
          <a:xfrm>
            <a:off x="941772" y="2347601"/>
            <a:ext cx="2877844" cy="2752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02994" y="6196965"/>
            <a:ext cx="29730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(Adapted from: Electronic </a:t>
            </a:r>
            <a:r>
              <a:rPr sz="1200" dirty="0">
                <a:latin typeface="Calibri"/>
                <a:cs typeface="Calibri"/>
              </a:rPr>
              <a:t>devices and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Circuit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5" dirty="0">
                <a:latin typeface="Calibri"/>
                <a:cs typeface="Calibri"/>
              </a:rPr>
              <a:t>theory, </a:t>
            </a:r>
            <a:r>
              <a:rPr sz="1200" spc="-5" dirty="0">
                <a:latin typeface="Calibri"/>
                <a:cs typeface="Calibri"/>
              </a:rPr>
              <a:t>Robert </a:t>
            </a:r>
            <a:r>
              <a:rPr sz="1200" dirty="0">
                <a:latin typeface="Calibri"/>
                <a:cs typeface="Calibri"/>
              </a:rPr>
              <a:t>L </a:t>
            </a:r>
            <a:r>
              <a:rPr sz="1200" spc="-5" dirty="0">
                <a:latin typeface="Calibri"/>
                <a:cs typeface="Calibri"/>
              </a:rPr>
              <a:t>Boylestad </a:t>
            </a:r>
            <a:r>
              <a:rPr sz="1200" dirty="0">
                <a:latin typeface="Calibri"/>
                <a:cs typeface="Calibri"/>
              </a:rPr>
              <a:t>and Louis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Nashelsky)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3609" y="1150365"/>
            <a:ext cx="4300855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spc="-5" dirty="0">
                <a:solidFill>
                  <a:srgbClr val="444444"/>
                </a:solidFill>
                <a:latin typeface="Arial"/>
                <a:cs typeface="Arial"/>
              </a:rPr>
              <a:t>The depletion region </a:t>
            </a:r>
            <a:r>
              <a:rPr sz="1800" dirty="0">
                <a:solidFill>
                  <a:srgbClr val="444444"/>
                </a:solidFill>
                <a:latin typeface="Arial"/>
                <a:cs typeface="Arial"/>
              </a:rPr>
              <a:t>becomes thicker</a:t>
            </a:r>
            <a:r>
              <a:rPr sz="1800" spc="-15" dirty="0">
                <a:solidFill>
                  <a:srgbClr val="444444"/>
                </a:solidFill>
                <a:latin typeface="Arial"/>
                <a:cs typeface="Arial"/>
              </a:rPr>
              <a:t> with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</a:pPr>
            <a:r>
              <a:rPr sz="1800" spc="-5" dirty="0">
                <a:solidFill>
                  <a:srgbClr val="444444"/>
                </a:solidFill>
                <a:latin typeface="Arial"/>
                <a:cs typeface="Arial"/>
              </a:rPr>
              <a:t>increased reverse</a:t>
            </a:r>
            <a:r>
              <a:rPr sz="1800" spc="-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44444"/>
                </a:solidFill>
                <a:latin typeface="Arial"/>
                <a:cs typeface="Arial"/>
              </a:rPr>
              <a:t>bias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91800" y="309879"/>
            <a:ext cx="1018540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2384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54"/>
              </a:spcBef>
            </a:pP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BASICS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27779" y="2362200"/>
            <a:ext cx="3995420" cy="27789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53400" y="2057400"/>
            <a:ext cx="2997200" cy="3289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13350" y="5491479"/>
            <a:ext cx="1316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When </a:t>
            </a:r>
            <a:r>
              <a:rPr sz="1800" spc="-15" dirty="0">
                <a:latin typeface="Times New Roman"/>
                <a:cs typeface="Times New Roman"/>
              </a:rPr>
              <a:t>V</a:t>
            </a:r>
            <a:r>
              <a:rPr sz="1800" spc="-22" baseline="-20833" dirty="0">
                <a:latin typeface="Times New Roman"/>
                <a:cs typeface="Times New Roman"/>
              </a:rPr>
              <a:t>GS</a:t>
            </a:r>
            <a:r>
              <a:rPr sz="1800" spc="-127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94444" y="5491479"/>
            <a:ext cx="1316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When </a:t>
            </a:r>
            <a:r>
              <a:rPr sz="1800" spc="-15" dirty="0">
                <a:latin typeface="Times New Roman"/>
                <a:cs typeface="Times New Roman"/>
              </a:rPr>
              <a:t>V</a:t>
            </a:r>
            <a:r>
              <a:rPr sz="1800" spc="-22" baseline="-20833" dirty="0">
                <a:latin typeface="Times New Roman"/>
                <a:cs typeface="Times New Roman"/>
              </a:rPr>
              <a:t>GS</a:t>
            </a:r>
            <a:r>
              <a:rPr sz="1800" spc="-127" baseline="-20833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&lt;0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9436" y="447103"/>
            <a:ext cx="9532620" cy="87185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2176780">
              <a:lnSpc>
                <a:spcPts val="3300"/>
              </a:lnSpc>
              <a:spcBef>
                <a:spcPts val="260"/>
              </a:spcBef>
            </a:pPr>
            <a:r>
              <a:rPr spc="-5" dirty="0"/>
              <a:t>CONNECTION DIAGRAM </a:t>
            </a:r>
            <a:r>
              <a:rPr dirty="0"/>
              <a:t>FOR  </a:t>
            </a:r>
            <a:r>
              <a:rPr spc="-10" dirty="0"/>
              <a:t>DETERMINING </a:t>
            </a:r>
            <a:r>
              <a:rPr dirty="0"/>
              <a:t>THE </a:t>
            </a:r>
            <a:r>
              <a:rPr spc="-5" dirty="0"/>
              <a:t>CS AMPLFIER</a:t>
            </a:r>
            <a:r>
              <a:rPr spc="-160" dirty="0"/>
              <a:t> </a:t>
            </a:r>
            <a:r>
              <a:rPr spc="-5" dirty="0"/>
              <a:t>CHARACTERISTICS</a:t>
            </a:r>
          </a:p>
        </p:txBody>
      </p:sp>
      <p:sp>
        <p:nvSpPr>
          <p:cNvPr id="3" name="object 3"/>
          <p:cNvSpPr/>
          <p:nvPr/>
        </p:nvSpPr>
        <p:spPr>
          <a:xfrm>
            <a:off x="2110739" y="1600200"/>
            <a:ext cx="7970519" cy="4860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CS </a:t>
            </a:r>
            <a:r>
              <a:rPr spc="-5" dirty="0"/>
              <a:t>AMPLIFIER</a:t>
            </a:r>
            <a:r>
              <a:rPr spc="-210" dirty="0"/>
              <a:t> </a:t>
            </a:r>
            <a:r>
              <a:rPr spc="-5" dirty="0"/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242695"/>
            <a:ext cx="36087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Drain or </a:t>
            </a:r>
            <a:r>
              <a:rPr sz="2400" b="1" spc="-80" dirty="0">
                <a:latin typeface="Times New Roman"/>
                <a:cs typeface="Times New Roman"/>
              </a:rPr>
              <a:t>V-I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characteristics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665"/>
              </a:spcBef>
              <a:buFont typeface="Wingdings"/>
              <a:buChar char=""/>
              <a:tabLst>
                <a:tab pos="381635" algn="l"/>
              </a:tabLst>
            </a:pPr>
            <a:r>
              <a:rPr spc="-5" dirty="0"/>
              <a:t>Output</a:t>
            </a:r>
            <a:r>
              <a:rPr spc="-20" dirty="0"/>
              <a:t> </a:t>
            </a:r>
            <a:r>
              <a:rPr spc="-5" dirty="0"/>
              <a:t>characteristics</a:t>
            </a:r>
          </a:p>
          <a:p>
            <a:pPr marL="381000" marR="30480" indent="-343535">
              <a:lnSpc>
                <a:spcPct val="100000"/>
              </a:lnSpc>
              <a:spcBef>
                <a:spcPts val="560"/>
              </a:spcBef>
              <a:buFont typeface="Wingdings"/>
              <a:buChar char=""/>
              <a:tabLst>
                <a:tab pos="381635" algn="l"/>
              </a:tabLst>
            </a:pPr>
            <a:r>
              <a:rPr u="none" spc="-5" dirty="0"/>
              <a:t>Relationship between Drain current </a:t>
            </a:r>
            <a:r>
              <a:rPr u="none" spc="5" dirty="0"/>
              <a:t>(I</a:t>
            </a:r>
            <a:r>
              <a:rPr sz="2400" u="none" spc="7" baseline="-20833" dirty="0"/>
              <a:t>D</a:t>
            </a:r>
            <a:r>
              <a:rPr sz="2400" u="none" spc="5" dirty="0"/>
              <a:t>) </a:t>
            </a:r>
            <a:r>
              <a:rPr sz="2400" u="none" dirty="0"/>
              <a:t>and  </a:t>
            </a:r>
            <a:r>
              <a:rPr sz="2400" u="none" spc="-5" dirty="0"/>
              <a:t>Drain to source voltage </a:t>
            </a:r>
            <a:r>
              <a:rPr sz="2400" u="none" dirty="0"/>
              <a:t>(V</a:t>
            </a:r>
            <a:r>
              <a:rPr sz="2400" u="none" baseline="-20833" dirty="0"/>
              <a:t>DS</a:t>
            </a:r>
            <a:r>
              <a:rPr sz="2400" u="none" dirty="0"/>
              <a:t>) for </a:t>
            </a:r>
            <a:r>
              <a:rPr sz="2400" u="none" spc="-10" dirty="0"/>
              <a:t>different  </a:t>
            </a:r>
            <a:r>
              <a:rPr sz="2400" u="none" spc="-5" dirty="0"/>
              <a:t>values </a:t>
            </a:r>
            <a:r>
              <a:rPr sz="2400" u="none" dirty="0"/>
              <a:t>of </a:t>
            </a:r>
            <a:r>
              <a:rPr sz="2400" u="none" spc="-5" dirty="0"/>
              <a:t>gate </a:t>
            </a:r>
            <a:r>
              <a:rPr sz="2400" u="none" dirty="0"/>
              <a:t>to </a:t>
            </a:r>
            <a:r>
              <a:rPr sz="2400" u="none" spc="-5" dirty="0"/>
              <a:t>source voltage</a:t>
            </a:r>
            <a:r>
              <a:rPr sz="2400" u="none" spc="-10" dirty="0"/>
              <a:t> </a:t>
            </a:r>
            <a:r>
              <a:rPr sz="2400" u="none" spc="-5" dirty="0"/>
              <a:t>(V</a:t>
            </a:r>
            <a:r>
              <a:rPr sz="2400" u="none" spc="-7" baseline="-20833" dirty="0"/>
              <a:t>GS</a:t>
            </a:r>
            <a:r>
              <a:rPr sz="2400" u="none" spc="-5" dirty="0"/>
              <a:t>)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662940" y="3656850"/>
            <a:ext cx="4244975" cy="13442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sz="2400" b="1" dirty="0">
                <a:latin typeface="Times New Roman"/>
                <a:cs typeface="Times New Roman"/>
              </a:rPr>
              <a:t>Operation analysis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includes</a:t>
            </a:r>
            <a:endParaRPr sz="2400">
              <a:latin typeface="Times New Roman"/>
              <a:cs typeface="Times New Roman"/>
            </a:endParaRPr>
          </a:p>
          <a:p>
            <a:pPr marL="381000" indent="-343535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381635" algn="l"/>
              </a:tabLst>
            </a:pPr>
            <a:r>
              <a:rPr sz="2400" spc="-20" dirty="0">
                <a:latin typeface="Times New Roman"/>
                <a:cs typeface="Times New Roman"/>
              </a:rPr>
              <a:t>Without </a:t>
            </a:r>
            <a:r>
              <a:rPr sz="2400" spc="-5" dirty="0">
                <a:latin typeface="Times New Roman"/>
                <a:cs typeface="Times New Roman"/>
              </a:rPr>
              <a:t>external bias: </a:t>
            </a:r>
            <a:r>
              <a:rPr sz="2400" dirty="0">
                <a:latin typeface="Times New Roman"/>
                <a:cs typeface="Times New Roman"/>
              </a:rPr>
              <a:t>(V</a:t>
            </a:r>
            <a:r>
              <a:rPr sz="2400" baseline="-20833" dirty="0">
                <a:latin typeface="Times New Roman"/>
                <a:cs typeface="Times New Roman"/>
              </a:rPr>
              <a:t>GS</a:t>
            </a:r>
            <a:r>
              <a:rPr sz="2400" spc="-52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=0)</a:t>
            </a:r>
            <a:endParaRPr sz="2400">
              <a:latin typeface="Times New Roman"/>
              <a:cs typeface="Times New Roman"/>
            </a:endParaRPr>
          </a:p>
          <a:p>
            <a:pPr marL="381000" indent="-343535">
              <a:lnSpc>
                <a:spcPct val="100000"/>
              </a:lnSpc>
              <a:spcBef>
                <a:spcPts val="585"/>
              </a:spcBef>
              <a:buFont typeface="Wingdings"/>
              <a:buChar char=""/>
              <a:tabLst>
                <a:tab pos="381635" algn="l"/>
              </a:tabLst>
            </a:pPr>
            <a:r>
              <a:rPr sz="2400" spc="-35" dirty="0">
                <a:latin typeface="Times New Roman"/>
                <a:cs typeface="Times New Roman"/>
              </a:rPr>
              <a:t>With </a:t>
            </a:r>
            <a:r>
              <a:rPr sz="2400" spc="-5" dirty="0">
                <a:latin typeface="Times New Roman"/>
                <a:cs typeface="Times New Roman"/>
              </a:rPr>
              <a:t>external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bias.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45300" y="3048000"/>
            <a:ext cx="4813300" cy="302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57464" y="1890395"/>
            <a:ext cx="11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46364" y="2022475"/>
            <a:ext cx="135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19844" y="2022475"/>
            <a:ext cx="219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latin typeface="Times New Roman"/>
                <a:cs typeface="Times New Roman"/>
              </a:rPr>
              <a:t>DS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09051" y="1890395"/>
            <a:ext cx="1489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7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VS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V	</a:t>
            </a:r>
            <a:r>
              <a:rPr sz="1800" b="1" dirty="0">
                <a:latin typeface="Times New Roman"/>
                <a:cs typeface="Times New Roman"/>
              </a:rPr>
              <a:t>FOR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72344" y="2022475"/>
            <a:ext cx="22732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latin typeface="Times New Roman"/>
                <a:cs typeface="Times New Roman"/>
              </a:rPr>
              <a:t>G</a:t>
            </a:r>
            <a:r>
              <a:rPr sz="1200" b="1" spc="-5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14026" y="1890395"/>
            <a:ext cx="10363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constant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34026" y="3892296"/>
            <a:ext cx="2882265" cy="440055"/>
          </a:xfrm>
          <a:custGeom>
            <a:avLst/>
            <a:gdLst/>
            <a:ahLst/>
            <a:cxnLst/>
            <a:rect l="l" t="t" r="r" b="b"/>
            <a:pathLst>
              <a:path w="2882265" h="440054">
                <a:moveTo>
                  <a:pt x="2795143" y="0"/>
                </a:moveTo>
                <a:lnTo>
                  <a:pt x="2799715" y="38861"/>
                </a:lnTo>
                <a:lnTo>
                  <a:pt x="0" y="362330"/>
                </a:lnTo>
                <a:lnTo>
                  <a:pt x="8889" y="439927"/>
                </a:lnTo>
                <a:lnTo>
                  <a:pt x="2808604" y="116458"/>
                </a:lnTo>
                <a:lnTo>
                  <a:pt x="2843947" y="116458"/>
                </a:lnTo>
                <a:lnTo>
                  <a:pt x="2881756" y="68706"/>
                </a:lnTo>
                <a:lnTo>
                  <a:pt x="2795143" y="0"/>
                </a:lnTo>
                <a:close/>
              </a:path>
              <a:path w="2882265" h="440054">
                <a:moveTo>
                  <a:pt x="2843947" y="116458"/>
                </a:moveTo>
                <a:lnTo>
                  <a:pt x="2808604" y="116458"/>
                </a:lnTo>
                <a:lnTo>
                  <a:pt x="2813177" y="155320"/>
                </a:lnTo>
                <a:lnTo>
                  <a:pt x="2843947" y="11645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34026" y="3892296"/>
            <a:ext cx="2882265" cy="440055"/>
          </a:xfrm>
          <a:custGeom>
            <a:avLst/>
            <a:gdLst/>
            <a:ahLst/>
            <a:cxnLst/>
            <a:rect l="l" t="t" r="r" b="b"/>
            <a:pathLst>
              <a:path w="2882265" h="440054">
                <a:moveTo>
                  <a:pt x="0" y="362330"/>
                </a:moveTo>
                <a:lnTo>
                  <a:pt x="2799715" y="38861"/>
                </a:lnTo>
                <a:lnTo>
                  <a:pt x="2795143" y="0"/>
                </a:lnTo>
                <a:lnTo>
                  <a:pt x="2881756" y="68706"/>
                </a:lnTo>
                <a:lnTo>
                  <a:pt x="2813177" y="155320"/>
                </a:lnTo>
                <a:lnTo>
                  <a:pt x="2808604" y="116458"/>
                </a:lnTo>
                <a:lnTo>
                  <a:pt x="8889" y="439927"/>
                </a:lnTo>
                <a:lnTo>
                  <a:pt x="0" y="362330"/>
                </a:lnTo>
                <a:close/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27678" y="4911978"/>
            <a:ext cx="3738879" cy="373380"/>
          </a:xfrm>
          <a:custGeom>
            <a:avLst/>
            <a:gdLst/>
            <a:ahLst/>
            <a:cxnLst/>
            <a:rect l="l" t="t" r="r" b="b"/>
            <a:pathLst>
              <a:path w="3738879" h="373379">
                <a:moveTo>
                  <a:pt x="5969" y="0"/>
                </a:moveTo>
                <a:lnTo>
                  <a:pt x="0" y="93599"/>
                </a:lnTo>
                <a:lnTo>
                  <a:pt x="3642232" y="326390"/>
                </a:lnTo>
                <a:lnTo>
                  <a:pt x="3639185" y="373253"/>
                </a:lnTo>
                <a:lnTo>
                  <a:pt x="3738753" y="285623"/>
                </a:lnTo>
                <a:lnTo>
                  <a:pt x="3692367" y="232918"/>
                </a:lnTo>
                <a:lnTo>
                  <a:pt x="3648202" y="232918"/>
                </a:lnTo>
                <a:lnTo>
                  <a:pt x="5969" y="0"/>
                </a:lnTo>
                <a:close/>
              </a:path>
              <a:path w="3738879" h="373379">
                <a:moveTo>
                  <a:pt x="3651123" y="186055"/>
                </a:moveTo>
                <a:lnTo>
                  <a:pt x="3648202" y="232918"/>
                </a:lnTo>
                <a:lnTo>
                  <a:pt x="3692367" y="232918"/>
                </a:lnTo>
                <a:lnTo>
                  <a:pt x="3651123" y="1860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27678" y="4911978"/>
            <a:ext cx="3738879" cy="373380"/>
          </a:xfrm>
          <a:custGeom>
            <a:avLst/>
            <a:gdLst/>
            <a:ahLst/>
            <a:cxnLst/>
            <a:rect l="l" t="t" r="r" b="b"/>
            <a:pathLst>
              <a:path w="3738879" h="373379">
                <a:moveTo>
                  <a:pt x="5969" y="0"/>
                </a:moveTo>
                <a:lnTo>
                  <a:pt x="3648202" y="232918"/>
                </a:lnTo>
                <a:lnTo>
                  <a:pt x="3651123" y="186055"/>
                </a:lnTo>
                <a:lnTo>
                  <a:pt x="3738753" y="285623"/>
                </a:lnTo>
                <a:lnTo>
                  <a:pt x="3639185" y="373253"/>
                </a:lnTo>
                <a:lnTo>
                  <a:pt x="3642232" y="326390"/>
                </a:lnTo>
                <a:lnTo>
                  <a:pt x="0" y="93599"/>
                </a:lnTo>
                <a:lnTo>
                  <a:pt x="5969" y="0"/>
                </a:lnTo>
                <a:close/>
              </a:path>
            </a:pathLst>
          </a:custGeom>
          <a:ln w="253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33600" y="5867400"/>
            <a:ext cx="3429000" cy="579120"/>
          </a:xfrm>
          <a:custGeom>
            <a:avLst/>
            <a:gdLst/>
            <a:ahLst/>
            <a:cxnLst/>
            <a:rect l="l" t="t" r="r" b="b"/>
            <a:pathLst>
              <a:path w="3429000" h="579120">
                <a:moveTo>
                  <a:pt x="3332479" y="0"/>
                </a:moveTo>
                <a:lnTo>
                  <a:pt x="96519" y="0"/>
                </a:lnTo>
                <a:lnTo>
                  <a:pt x="58935" y="7585"/>
                </a:lnTo>
                <a:lnTo>
                  <a:pt x="28257" y="28271"/>
                </a:lnTo>
                <a:lnTo>
                  <a:pt x="7580" y="58952"/>
                </a:lnTo>
                <a:lnTo>
                  <a:pt x="0" y="96519"/>
                </a:lnTo>
                <a:lnTo>
                  <a:pt x="0" y="482600"/>
                </a:lnTo>
                <a:lnTo>
                  <a:pt x="7580" y="520167"/>
                </a:lnTo>
                <a:lnTo>
                  <a:pt x="28257" y="550848"/>
                </a:lnTo>
                <a:lnTo>
                  <a:pt x="58935" y="571534"/>
                </a:lnTo>
                <a:lnTo>
                  <a:pt x="96519" y="579120"/>
                </a:lnTo>
                <a:lnTo>
                  <a:pt x="3332479" y="579120"/>
                </a:lnTo>
                <a:lnTo>
                  <a:pt x="3370064" y="571534"/>
                </a:lnTo>
                <a:lnTo>
                  <a:pt x="3400742" y="550848"/>
                </a:lnTo>
                <a:lnTo>
                  <a:pt x="3421419" y="520167"/>
                </a:lnTo>
                <a:lnTo>
                  <a:pt x="3429000" y="482600"/>
                </a:lnTo>
                <a:lnTo>
                  <a:pt x="3429000" y="96519"/>
                </a:lnTo>
                <a:lnTo>
                  <a:pt x="3421419" y="58952"/>
                </a:lnTo>
                <a:lnTo>
                  <a:pt x="3400742" y="28271"/>
                </a:lnTo>
                <a:lnTo>
                  <a:pt x="3370064" y="7585"/>
                </a:lnTo>
                <a:lnTo>
                  <a:pt x="3332479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33600" y="5867400"/>
            <a:ext cx="3429000" cy="579120"/>
          </a:xfrm>
          <a:custGeom>
            <a:avLst/>
            <a:gdLst/>
            <a:ahLst/>
            <a:cxnLst/>
            <a:rect l="l" t="t" r="r" b="b"/>
            <a:pathLst>
              <a:path w="3429000" h="579120">
                <a:moveTo>
                  <a:pt x="0" y="96519"/>
                </a:moveTo>
                <a:lnTo>
                  <a:pt x="7580" y="58952"/>
                </a:lnTo>
                <a:lnTo>
                  <a:pt x="28257" y="28271"/>
                </a:lnTo>
                <a:lnTo>
                  <a:pt x="58935" y="7585"/>
                </a:lnTo>
                <a:lnTo>
                  <a:pt x="96519" y="0"/>
                </a:lnTo>
                <a:lnTo>
                  <a:pt x="3332479" y="0"/>
                </a:lnTo>
                <a:lnTo>
                  <a:pt x="3370064" y="7585"/>
                </a:lnTo>
                <a:lnTo>
                  <a:pt x="3400742" y="28271"/>
                </a:lnTo>
                <a:lnTo>
                  <a:pt x="3421419" y="58952"/>
                </a:lnTo>
                <a:lnTo>
                  <a:pt x="3429000" y="96519"/>
                </a:lnTo>
                <a:lnTo>
                  <a:pt x="3429000" y="482600"/>
                </a:lnTo>
                <a:lnTo>
                  <a:pt x="3421419" y="520167"/>
                </a:lnTo>
                <a:lnTo>
                  <a:pt x="3400742" y="550848"/>
                </a:lnTo>
                <a:lnTo>
                  <a:pt x="3370064" y="571534"/>
                </a:lnTo>
                <a:lnTo>
                  <a:pt x="3332479" y="579120"/>
                </a:lnTo>
                <a:lnTo>
                  <a:pt x="96519" y="579120"/>
                </a:lnTo>
                <a:lnTo>
                  <a:pt x="58935" y="571534"/>
                </a:lnTo>
                <a:lnTo>
                  <a:pt x="28257" y="550848"/>
                </a:lnTo>
                <a:lnTo>
                  <a:pt x="7580" y="520167"/>
                </a:lnTo>
                <a:lnTo>
                  <a:pt x="0" y="482600"/>
                </a:lnTo>
                <a:lnTo>
                  <a:pt x="0" y="96519"/>
                </a:lnTo>
                <a:close/>
              </a:path>
            </a:pathLst>
          </a:custGeom>
          <a:ln w="254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263775" y="6052502"/>
            <a:ext cx="429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0" baseline="13888" dirty="0">
                <a:latin typeface="Times New Roman"/>
                <a:cs typeface="Times New Roman"/>
              </a:rPr>
              <a:t>V</a:t>
            </a:r>
            <a:r>
              <a:rPr sz="1200" spc="-20" dirty="0">
                <a:latin typeface="Times New Roman"/>
                <a:cs typeface="Times New Roman"/>
              </a:rPr>
              <a:t>GS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64814" y="5996622"/>
            <a:ext cx="2143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851660" algn="l"/>
              </a:tabLst>
            </a:pPr>
            <a:r>
              <a:rPr sz="1800" spc="-5" dirty="0">
                <a:latin typeface="Times New Roman"/>
                <a:cs typeface="Times New Roman"/>
              </a:rPr>
              <a:t>Depletion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layer	I</a:t>
            </a:r>
            <a:r>
              <a:rPr sz="1800" spc="-22" baseline="-20833" dirty="0">
                <a:latin typeface="Times New Roman"/>
                <a:cs typeface="Times New Roman"/>
              </a:rPr>
              <a:t>D</a:t>
            </a:r>
            <a:r>
              <a:rPr sz="1800" spc="-1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01544" y="5937923"/>
            <a:ext cx="179705" cy="281940"/>
          </a:xfrm>
          <a:custGeom>
            <a:avLst/>
            <a:gdLst/>
            <a:ahLst/>
            <a:cxnLst/>
            <a:rect l="l" t="t" r="r" b="b"/>
            <a:pathLst>
              <a:path w="179705" h="281939">
                <a:moveTo>
                  <a:pt x="136779" y="0"/>
                </a:moveTo>
                <a:lnTo>
                  <a:pt x="41401" y="42722"/>
                </a:lnTo>
                <a:lnTo>
                  <a:pt x="75945" y="55867"/>
                </a:lnTo>
                <a:lnTo>
                  <a:pt x="0" y="255422"/>
                </a:lnTo>
                <a:lnTo>
                  <a:pt x="68961" y="281698"/>
                </a:lnTo>
                <a:lnTo>
                  <a:pt x="144906" y="82143"/>
                </a:lnTo>
                <a:lnTo>
                  <a:pt x="173569" y="82143"/>
                </a:lnTo>
                <a:lnTo>
                  <a:pt x="136779" y="0"/>
                </a:lnTo>
                <a:close/>
              </a:path>
              <a:path w="179705" h="281939">
                <a:moveTo>
                  <a:pt x="173569" y="82143"/>
                </a:moveTo>
                <a:lnTo>
                  <a:pt x="144906" y="82143"/>
                </a:lnTo>
                <a:lnTo>
                  <a:pt x="179450" y="95275"/>
                </a:lnTo>
                <a:lnTo>
                  <a:pt x="173569" y="82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01544" y="5937923"/>
            <a:ext cx="179705" cy="281940"/>
          </a:xfrm>
          <a:custGeom>
            <a:avLst/>
            <a:gdLst/>
            <a:ahLst/>
            <a:cxnLst/>
            <a:rect l="l" t="t" r="r" b="b"/>
            <a:pathLst>
              <a:path w="179705" h="281939">
                <a:moveTo>
                  <a:pt x="0" y="255422"/>
                </a:moveTo>
                <a:lnTo>
                  <a:pt x="75945" y="55867"/>
                </a:lnTo>
                <a:lnTo>
                  <a:pt x="41401" y="42722"/>
                </a:lnTo>
                <a:lnTo>
                  <a:pt x="136779" y="0"/>
                </a:lnTo>
                <a:lnTo>
                  <a:pt x="179450" y="95275"/>
                </a:lnTo>
                <a:lnTo>
                  <a:pt x="144906" y="82143"/>
                </a:lnTo>
                <a:lnTo>
                  <a:pt x="68961" y="281698"/>
                </a:lnTo>
                <a:lnTo>
                  <a:pt x="0" y="255422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7070" y="5955220"/>
            <a:ext cx="179705" cy="281940"/>
          </a:xfrm>
          <a:custGeom>
            <a:avLst/>
            <a:gdLst/>
            <a:ahLst/>
            <a:cxnLst/>
            <a:rect l="l" t="t" r="r" b="b"/>
            <a:pathLst>
              <a:path w="179704" h="281939">
                <a:moveTo>
                  <a:pt x="136651" y="0"/>
                </a:moveTo>
                <a:lnTo>
                  <a:pt x="41401" y="42735"/>
                </a:lnTo>
                <a:lnTo>
                  <a:pt x="75945" y="55867"/>
                </a:lnTo>
                <a:lnTo>
                  <a:pt x="0" y="255422"/>
                </a:lnTo>
                <a:lnTo>
                  <a:pt x="68960" y="281698"/>
                </a:lnTo>
                <a:lnTo>
                  <a:pt x="144906" y="82143"/>
                </a:lnTo>
                <a:lnTo>
                  <a:pt x="173547" y="82143"/>
                </a:lnTo>
                <a:lnTo>
                  <a:pt x="136651" y="0"/>
                </a:lnTo>
                <a:close/>
              </a:path>
              <a:path w="179704" h="281939">
                <a:moveTo>
                  <a:pt x="173547" y="82143"/>
                </a:moveTo>
                <a:lnTo>
                  <a:pt x="144906" y="82143"/>
                </a:lnTo>
                <a:lnTo>
                  <a:pt x="179450" y="95288"/>
                </a:lnTo>
                <a:lnTo>
                  <a:pt x="173547" y="821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97070" y="5955220"/>
            <a:ext cx="179705" cy="281940"/>
          </a:xfrm>
          <a:custGeom>
            <a:avLst/>
            <a:gdLst/>
            <a:ahLst/>
            <a:cxnLst/>
            <a:rect l="l" t="t" r="r" b="b"/>
            <a:pathLst>
              <a:path w="179704" h="281939">
                <a:moveTo>
                  <a:pt x="0" y="255422"/>
                </a:moveTo>
                <a:lnTo>
                  <a:pt x="75945" y="55867"/>
                </a:lnTo>
                <a:lnTo>
                  <a:pt x="41401" y="42735"/>
                </a:lnTo>
                <a:lnTo>
                  <a:pt x="136651" y="0"/>
                </a:lnTo>
                <a:lnTo>
                  <a:pt x="179450" y="95288"/>
                </a:lnTo>
                <a:lnTo>
                  <a:pt x="144906" y="82143"/>
                </a:lnTo>
                <a:lnTo>
                  <a:pt x="68960" y="281698"/>
                </a:lnTo>
                <a:lnTo>
                  <a:pt x="0" y="255422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07940" y="6102642"/>
            <a:ext cx="179705" cy="281940"/>
          </a:xfrm>
          <a:custGeom>
            <a:avLst/>
            <a:gdLst/>
            <a:ahLst/>
            <a:cxnLst/>
            <a:rect l="l" t="t" r="r" b="b"/>
            <a:pathLst>
              <a:path w="179704" h="281939">
                <a:moveTo>
                  <a:pt x="68961" y="0"/>
                </a:moveTo>
                <a:lnTo>
                  <a:pt x="0" y="26276"/>
                </a:lnTo>
                <a:lnTo>
                  <a:pt x="75946" y="225831"/>
                </a:lnTo>
                <a:lnTo>
                  <a:pt x="41401" y="238975"/>
                </a:lnTo>
                <a:lnTo>
                  <a:pt x="136779" y="281698"/>
                </a:lnTo>
                <a:lnTo>
                  <a:pt x="173569" y="199555"/>
                </a:lnTo>
                <a:lnTo>
                  <a:pt x="144907" y="199555"/>
                </a:lnTo>
                <a:lnTo>
                  <a:pt x="68961" y="0"/>
                </a:lnTo>
                <a:close/>
              </a:path>
              <a:path w="179704" h="281939">
                <a:moveTo>
                  <a:pt x="179450" y="186423"/>
                </a:moveTo>
                <a:lnTo>
                  <a:pt x="144907" y="199555"/>
                </a:lnTo>
                <a:lnTo>
                  <a:pt x="173569" y="199555"/>
                </a:lnTo>
                <a:lnTo>
                  <a:pt x="179450" y="1864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07940" y="6102642"/>
            <a:ext cx="179705" cy="281940"/>
          </a:xfrm>
          <a:custGeom>
            <a:avLst/>
            <a:gdLst/>
            <a:ahLst/>
            <a:cxnLst/>
            <a:rect l="l" t="t" r="r" b="b"/>
            <a:pathLst>
              <a:path w="179704" h="281939">
                <a:moveTo>
                  <a:pt x="0" y="26276"/>
                </a:moveTo>
                <a:lnTo>
                  <a:pt x="75946" y="225831"/>
                </a:lnTo>
                <a:lnTo>
                  <a:pt x="41401" y="238975"/>
                </a:lnTo>
                <a:lnTo>
                  <a:pt x="136779" y="281698"/>
                </a:lnTo>
                <a:lnTo>
                  <a:pt x="179450" y="186423"/>
                </a:lnTo>
                <a:lnTo>
                  <a:pt x="144907" y="199555"/>
                </a:lnTo>
                <a:lnTo>
                  <a:pt x="68961" y="0"/>
                </a:lnTo>
                <a:lnTo>
                  <a:pt x="0" y="26276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79919" y="1295400"/>
            <a:ext cx="4297680" cy="645160"/>
          </a:xfrm>
          <a:custGeom>
            <a:avLst/>
            <a:gdLst/>
            <a:ahLst/>
            <a:cxnLst/>
            <a:rect l="l" t="t" r="r" b="b"/>
            <a:pathLst>
              <a:path w="4297680" h="645160">
                <a:moveTo>
                  <a:pt x="4190110" y="0"/>
                </a:moveTo>
                <a:lnTo>
                  <a:pt x="107569" y="0"/>
                </a:lnTo>
                <a:lnTo>
                  <a:pt x="65686" y="8449"/>
                </a:lnTo>
                <a:lnTo>
                  <a:pt x="31496" y="31496"/>
                </a:lnTo>
                <a:lnTo>
                  <a:pt x="8449" y="65686"/>
                </a:lnTo>
                <a:lnTo>
                  <a:pt x="0" y="107569"/>
                </a:lnTo>
                <a:lnTo>
                  <a:pt x="0" y="537590"/>
                </a:lnTo>
                <a:lnTo>
                  <a:pt x="8449" y="579473"/>
                </a:lnTo>
                <a:lnTo>
                  <a:pt x="31495" y="613663"/>
                </a:lnTo>
                <a:lnTo>
                  <a:pt x="65686" y="636710"/>
                </a:lnTo>
                <a:lnTo>
                  <a:pt x="107569" y="645160"/>
                </a:lnTo>
                <a:lnTo>
                  <a:pt x="4190110" y="645160"/>
                </a:lnTo>
                <a:lnTo>
                  <a:pt x="4231993" y="636710"/>
                </a:lnTo>
                <a:lnTo>
                  <a:pt x="4266183" y="613663"/>
                </a:lnTo>
                <a:lnTo>
                  <a:pt x="4289230" y="579473"/>
                </a:lnTo>
                <a:lnTo>
                  <a:pt x="4297680" y="537590"/>
                </a:lnTo>
                <a:lnTo>
                  <a:pt x="4297680" y="107569"/>
                </a:lnTo>
                <a:lnTo>
                  <a:pt x="4289230" y="65686"/>
                </a:lnTo>
                <a:lnTo>
                  <a:pt x="4266184" y="31496"/>
                </a:lnTo>
                <a:lnTo>
                  <a:pt x="4231993" y="8449"/>
                </a:lnTo>
                <a:lnTo>
                  <a:pt x="4190110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79919" y="1295400"/>
            <a:ext cx="4297680" cy="645160"/>
          </a:xfrm>
          <a:custGeom>
            <a:avLst/>
            <a:gdLst/>
            <a:ahLst/>
            <a:cxnLst/>
            <a:rect l="l" t="t" r="r" b="b"/>
            <a:pathLst>
              <a:path w="4297680" h="645160">
                <a:moveTo>
                  <a:pt x="0" y="107569"/>
                </a:moveTo>
                <a:lnTo>
                  <a:pt x="8449" y="65686"/>
                </a:lnTo>
                <a:lnTo>
                  <a:pt x="31496" y="31496"/>
                </a:lnTo>
                <a:lnTo>
                  <a:pt x="65686" y="8449"/>
                </a:lnTo>
                <a:lnTo>
                  <a:pt x="107569" y="0"/>
                </a:lnTo>
                <a:lnTo>
                  <a:pt x="4190110" y="0"/>
                </a:lnTo>
                <a:lnTo>
                  <a:pt x="4231993" y="8449"/>
                </a:lnTo>
                <a:lnTo>
                  <a:pt x="4266184" y="31496"/>
                </a:lnTo>
                <a:lnTo>
                  <a:pt x="4289230" y="65686"/>
                </a:lnTo>
                <a:lnTo>
                  <a:pt x="4297680" y="107569"/>
                </a:lnTo>
                <a:lnTo>
                  <a:pt x="4297680" y="537590"/>
                </a:lnTo>
                <a:lnTo>
                  <a:pt x="4289230" y="579473"/>
                </a:lnTo>
                <a:lnTo>
                  <a:pt x="4266183" y="613663"/>
                </a:lnTo>
                <a:lnTo>
                  <a:pt x="4231993" y="636710"/>
                </a:lnTo>
                <a:lnTo>
                  <a:pt x="4190110" y="645160"/>
                </a:lnTo>
                <a:lnTo>
                  <a:pt x="107569" y="645160"/>
                </a:lnTo>
                <a:lnTo>
                  <a:pt x="65686" y="636710"/>
                </a:lnTo>
                <a:lnTo>
                  <a:pt x="31495" y="613663"/>
                </a:lnTo>
                <a:lnTo>
                  <a:pt x="8449" y="579473"/>
                </a:lnTo>
                <a:lnTo>
                  <a:pt x="0" y="537590"/>
                </a:lnTo>
                <a:lnTo>
                  <a:pt x="0" y="107569"/>
                </a:lnTo>
                <a:close/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0240" y="1169428"/>
            <a:ext cx="6017260" cy="31705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0800" algn="just">
              <a:lnSpc>
                <a:spcPct val="100000"/>
              </a:lnSpc>
              <a:spcBef>
                <a:spcPts val="675"/>
              </a:spcBef>
            </a:pPr>
            <a:r>
              <a:rPr sz="2400" b="1" dirty="0">
                <a:latin typeface="Times New Roman"/>
                <a:cs typeface="Times New Roman"/>
              </a:rPr>
              <a:t>The transfer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characteristics</a:t>
            </a:r>
            <a:endParaRPr sz="2400">
              <a:latin typeface="Times New Roman"/>
              <a:cs typeface="Times New Roman"/>
            </a:endParaRPr>
          </a:p>
          <a:p>
            <a:pPr marL="393700" marR="43180" indent="-343535" algn="just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465455" algn="l"/>
              </a:tabLst>
            </a:pPr>
            <a:r>
              <a:rPr dirty="0"/>
              <a:t>	</a:t>
            </a:r>
            <a:r>
              <a:rPr sz="2400" spc="-5" dirty="0">
                <a:latin typeface="Times New Roman"/>
                <a:cs typeface="Times New Roman"/>
              </a:rPr>
              <a:t>The plot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drain current Vs gate-source  </a:t>
            </a:r>
            <a:r>
              <a:rPr sz="2400" spc="-5" dirty="0">
                <a:latin typeface="Times New Roman"/>
                <a:cs typeface="Times New Roman"/>
              </a:rPr>
              <a:t>voltage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spc="-5" dirty="0">
                <a:latin typeface="Times New Roman"/>
                <a:cs typeface="Times New Roman"/>
              </a:rPr>
              <a:t>values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drain to </a:t>
            </a:r>
            <a:r>
              <a:rPr sz="2400" dirty="0">
                <a:latin typeface="Times New Roman"/>
                <a:cs typeface="Times New Roman"/>
              </a:rPr>
              <a:t>source  </a:t>
            </a:r>
            <a:r>
              <a:rPr sz="2400" spc="-5" dirty="0">
                <a:latin typeface="Times New Roman"/>
                <a:cs typeface="Times New Roman"/>
              </a:rPr>
              <a:t>voltage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(V</a:t>
            </a:r>
            <a:r>
              <a:rPr sz="2400" spc="-7" baseline="-20833" dirty="0">
                <a:latin typeface="Times New Roman"/>
                <a:cs typeface="Times New Roman"/>
              </a:rPr>
              <a:t>GS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93700" marR="43180" indent="-343535" algn="just">
              <a:lnSpc>
                <a:spcPct val="100000"/>
              </a:lnSpc>
              <a:spcBef>
                <a:spcPts val="565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/>
              <a:t>	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10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observed </a:t>
            </a:r>
            <a:r>
              <a:rPr sz="2400" spc="-5" dirty="0">
                <a:latin typeface="Times New Roman"/>
                <a:cs typeface="Times New Roman"/>
              </a:rPr>
              <a:t>that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value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drain </a:t>
            </a:r>
            <a:r>
              <a:rPr sz="2400" dirty="0">
                <a:latin typeface="Times New Roman"/>
                <a:cs typeface="Times New Roman"/>
              </a:rPr>
              <a:t>current  </a:t>
            </a:r>
            <a:r>
              <a:rPr sz="2400" spc="-5" dirty="0">
                <a:latin typeface="Times New Roman"/>
                <a:cs typeface="Times New Roman"/>
              </a:rPr>
              <a:t>varies </a:t>
            </a:r>
            <a:r>
              <a:rPr sz="2400" b="1" spc="-5" dirty="0">
                <a:latin typeface="Times New Roman"/>
                <a:cs typeface="Times New Roman"/>
              </a:rPr>
              <a:t>inversely </a:t>
            </a:r>
            <a:r>
              <a:rPr sz="2400" spc="-10" dirty="0">
                <a:latin typeface="Times New Roman"/>
                <a:cs typeface="Times New Roman"/>
              </a:rPr>
              <a:t>with </a:t>
            </a:r>
            <a:r>
              <a:rPr sz="2400" spc="-5" dirty="0">
                <a:latin typeface="Times New Roman"/>
                <a:cs typeface="Times New Roman"/>
              </a:rPr>
              <a:t>respect to gate-source  voltage </a:t>
            </a:r>
            <a:r>
              <a:rPr sz="2400" dirty="0">
                <a:latin typeface="Times New Roman"/>
                <a:cs typeface="Times New Roman"/>
              </a:rPr>
              <a:t>when the </a:t>
            </a:r>
            <a:r>
              <a:rPr sz="2400" spc="-5" dirty="0">
                <a:latin typeface="Times New Roman"/>
                <a:cs typeface="Times New Roman"/>
              </a:rPr>
              <a:t>drain-source </a:t>
            </a:r>
            <a:r>
              <a:rPr sz="2400" dirty="0">
                <a:latin typeface="Times New Roman"/>
                <a:cs typeface="Times New Roman"/>
              </a:rPr>
              <a:t>voltage </a:t>
            </a:r>
            <a:r>
              <a:rPr sz="2400" spc="-15" dirty="0">
                <a:latin typeface="Times New Roman"/>
                <a:cs typeface="Times New Roman"/>
              </a:rPr>
              <a:t>is  </a:t>
            </a:r>
            <a:r>
              <a:rPr sz="2400" spc="-5" dirty="0">
                <a:latin typeface="Times New Roman"/>
                <a:cs typeface="Times New Roman"/>
              </a:rPr>
              <a:t>constant.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08352" y="2038584"/>
            <a:ext cx="4337959" cy="3465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96845" y="1321434"/>
            <a:ext cx="4264025" cy="5689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35255" marR="48260" indent="-58419">
              <a:lnSpc>
                <a:spcPts val="2120"/>
              </a:lnSpc>
              <a:spcBef>
                <a:spcPts val="204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transfer </a:t>
            </a:r>
            <a:r>
              <a:rPr sz="1800" dirty="0">
                <a:latin typeface="Times New Roman"/>
                <a:cs typeface="Times New Roman"/>
              </a:rPr>
              <a:t>characteristics is </a:t>
            </a:r>
            <a:r>
              <a:rPr sz="1800" spc="-10" dirty="0">
                <a:latin typeface="Times New Roman"/>
                <a:cs typeface="Times New Roman"/>
              </a:rPr>
              <a:t>drawn between  </a:t>
            </a:r>
            <a:r>
              <a:rPr sz="1800" dirty="0">
                <a:latin typeface="Times New Roman"/>
                <a:cs typeface="Times New Roman"/>
              </a:rPr>
              <a:t>input </a:t>
            </a:r>
            <a:r>
              <a:rPr sz="1800" spc="-10" dirty="0">
                <a:latin typeface="Times New Roman"/>
                <a:cs typeface="Times New Roman"/>
              </a:rPr>
              <a:t>voltage </a:t>
            </a:r>
            <a:r>
              <a:rPr sz="1800" dirty="0">
                <a:latin typeface="Times New Roman"/>
                <a:cs typeface="Times New Roman"/>
              </a:rPr>
              <a:t>and output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current.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5000" y="5354320"/>
            <a:ext cx="2649220" cy="798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6270" y="5355590"/>
            <a:ext cx="2649220" cy="762000"/>
          </a:xfrm>
          <a:custGeom>
            <a:avLst/>
            <a:gdLst/>
            <a:ahLst/>
            <a:cxnLst/>
            <a:rect l="l" t="t" r="r" b="b"/>
            <a:pathLst>
              <a:path w="2649220" h="762000">
                <a:moveTo>
                  <a:pt x="0" y="762000"/>
                </a:moveTo>
                <a:lnTo>
                  <a:pt x="2649220" y="762000"/>
                </a:lnTo>
                <a:lnTo>
                  <a:pt x="264922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27391" y="5953125"/>
            <a:ext cx="3102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spc="-7" baseline="-20833" dirty="0">
                <a:latin typeface="Times New Roman"/>
                <a:cs typeface="Times New Roman"/>
              </a:rPr>
              <a:t>D </a:t>
            </a:r>
            <a:r>
              <a:rPr sz="1800" b="1" spc="-5" dirty="0">
                <a:latin typeface="Times New Roman"/>
                <a:cs typeface="Times New Roman"/>
              </a:rPr>
              <a:t>VS. V</a:t>
            </a:r>
            <a:r>
              <a:rPr sz="1800" b="1" spc="-7" baseline="-20833" dirty="0">
                <a:latin typeface="Times New Roman"/>
                <a:cs typeface="Times New Roman"/>
              </a:rPr>
              <a:t>GS </a:t>
            </a:r>
            <a:r>
              <a:rPr sz="1800" b="1" dirty="0">
                <a:latin typeface="Times New Roman"/>
                <a:cs typeface="Times New Roman"/>
              </a:rPr>
              <a:t>FOR </a:t>
            </a:r>
            <a:r>
              <a:rPr sz="1800" b="1" spc="-5" dirty="0">
                <a:latin typeface="Times New Roman"/>
                <a:cs typeface="Times New Roman"/>
              </a:rPr>
              <a:t>V</a:t>
            </a:r>
            <a:r>
              <a:rPr sz="1800" b="1" spc="-7" baseline="-20833" dirty="0">
                <a:latin typeface="Times New Roman"/>
                <a:cs typeface="Times New Roman"/>
              </a:rPr>
              <a:t>DS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constant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CS </a:t>
            </a:r>
            <a:r>
              <a:rPr spc="-5" dirty="0"/>
              <a:t>AMPLIFIER</a:t>
            </a:r>
            <a:r>
              <a:rPr spc="-210" dirty="0"/>
              <a:t> </a:t>
            </a:r>
            <a:r>
              <a:rPr spc="-5" dirty="0"/>
              <a:t>CHARACTERISTICS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940" y="1169428"/>
            <a:ext cx="5814060" cy="25126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sz="2400" b="1" dirty="0">
                <a:latin typeface="Times New Roman"/>
                <a:cs typeface="Times New Roman"/>
              </a:rPr>
              <a:t>At the pinch-off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point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381000" indent="-343535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381635" algn="l"/>
              </a:tabLst>
            </a:pPr>
            <a:r>
              <a:rPr sz="2400" spc="-5" dirty="0">
                <a:latin typeface="Times New Roman"/>
                <a:cs typeface="Times New Roman"/>
              </a:rPr>
              <a:t>any further increase in </a:t>
            </a:r>
            <a:r>
              <a:rPr sz="2400" spc="5" dirty="0">
                <a:latin typeface="Times New Roman"/>
                <a:cs typeface="Times New Roman"/>
              </a:rPr>
              <a:t>V</a:t>
            </a:r>
            <a:r>
              <a:rPr sz="2400" spc="7" baseline="-20833" dirty="0">
                <a:latin typeface="Times New Roman"/>
                <a:cs typeface="Times New Roman"/>
              </a:rPr>
              <a:t>DS </a:t>
            </a:r>
            <a:r>
              <a:rPr sz="2400" spc="-5" dirty="0">
                <a:latin typeface="Times New Roman"/>
                <a:cs typeface="Times New Roman"/>
              </a:rPr>
              <a:t>does</a:t>
            </a:r>
            <a:r>
              <a:rPr sz="2400" spc="-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endParaRPr sz="2400">
              <a:latin typeface="Times New Roman"/>
              <a:cs typeface="Times New Roman"/>
            </a:endParaRPr>
          </a:p>
          <a:p>
            <a:pPr marL="3810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produce any </a:t>
            </a:r>
            <a:r>
              <a:rPr sz="2400" spc="-5" dirty="0">
                <a:latin typeface="Times New Roman"/>
                <a:cs typeface="Times New Roman"/>
              </a:rPr>
              <a:t>increase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baseline="-20833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81000" indent="-343535">
              <a:lnSpc>
                <a:spcPct val="100000"/>
              </a:lnSpc>
              <a:spcBef>
                <a:spcPts val="560"/>
              </a:spcBef>
              <a:buFont typeface="Wingdings"/>
              <a:buChar char=""/>
              <a:tabLst>
                <a:tab pos="381635" algn="l"/>
              </a:tabLst>
            </a:pPr>
            <a:r>
              <a:rPr sz="2400" dirty="0">
                <a:latin typeface="Times New Roman"/>
                <a:cs typeface="Times New Roman"/>
              </a:rPr>
              <a:t>V</a:t>
            </a:r>
            <a:r>
              <a:rPr sz="2400" baseline="-20833" dirty="0">
                <a:latin typeface="Times New Roman"/>
                <a:cs typeface="Times New Roman"/>
              </a:rPr>
              <a:t>GS </a:t>
            </a:r>
            <a:r>
              <a:rPr sz="2400" dirty="0">
                <a:latin typeface="Times New Roman"/>
                <a:cs typeface="Times New Roman"/>
              </a:rPr>
              <a:t>at </a:t>
            </a:r>
            <a:r>
              <a:rPr sz="2400" spc="-10" dirty="0">
                <a:latin typeface="Times New Roman"/>
                <a:cs typeface="Times New Roman"/>
              </a:rPr>
              <a:t>pinch-off </a:t>
            </a:r>
            <a:r>
              <a:rPr sz="2400" spc="-5" dirty="0">
                <a:latin typeface="Times New Roman"/>
                <a:cs typeface="Times New Roman"/>
              </a:rPr>
              <a:t>is denoted as</a:t>
            </a:r>
            <a:r>
              <a:rPr sz="2400" spc="-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</a:t>
            </a:r>
            <a:r>
              <a:rPr sz="2400" baseline="-20833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81000" indent="-343535">
              <a:lnSpc>
                <a:spcPct val="100000"/>
              </a:lnSpc>
              <a:spcBef>
                <a:spcPts val="585"/>
              </a:spcBef>
              <a:buFont typeface="Wingdings"/>
              <a:buChar char=""/>
              <a:tabLst>
                <a:tab pos="381635" algn="l"/>
              </a:tabLst>
            </a:pP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baseline="-20833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is at </a:t>
            </a:r>
            <a:r>
              <a:rPr sz="2400" spc="-10" dirty="0">
                <a:latin typeface="Times New Roman"/>
                <a:cs typeface="Times New Roman"/>
              </a:rPr>
              <a:t>saturation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15" dirty="0">
                <a:latin typeface="Times New Roman"/>
                <a:cs typeface="Times New Roman"/>
              </a:rPr>
              <a:t>maximum.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10" dirty="0">
                <a:latin typeface="Times New Roman"/>
                <a:cs typeface="Times New Roman"/>
              </a:rPr>
              <a:t>is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referred</a:t>
            </a:r>
            <a:endParaRPr sz="2400">
              <a:latin typeface="Times New Roman"/>
              <a:cs typeface="Times New Roman"/>
            </a:endParaRPr>
          </a:p>
          <a:p>
            <a:pPr marL="3810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to as I</a:t>
            </a:r>
            <a:r>
              <a:rPr sz="2400" spc="-7" baseline="-20833" dirty="0">
                <a:latin typeface="Times New Roman"/>
                <a:cs typeface="Times New Roman"/>
              </a:rPr>
              <a:t>DSS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29400" y="3042919"/>
            <a:ext cx="5155663" cy="3362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0902" y="6150927"/>
            <a:ext cx="28213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(Image </a:t>
            </a:r>
            <a:r>
              <a:rPr sz="1200" spc="-5" dirty="0">
                <a:latin typeface="Calibri"/>
                <a:cs typeface="Calibri"/>
              </a:rPr>
              <a:t>source: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www.rezzonics.blogspot.com)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43800" y="3886200"/>
            <a:ext cx="152400" cy="609600"/>
          </a:xfrm>
          <a:custGeom>
            <a:avLst/>
            <a:gdLst/>
            <a:ahLst/>
            <a:cxnLst/>
            <a:rect l="l" t="t" r="r" b="b"/>
            <a:pathLst>
              <a:path w="152400" h="609600">
                <a:moveTo>
                  <a:pt x="152400" y="533400"/>
                </a:moveTo>
                <a:lnTo>
                  <a:pt x="0" y="533400"/>
                </a:lnTo>
                <a:lnTo>
                  <a:pt x="76200" y="609600"/>
                </a:lnTo>
                <a:lnTo>
                  <a:pt x="152400" y="533400"/>
                </a:lnTo>
                <a:close/>
              </a:path>
              <a:path w="152400" h="609600">
                <a:moveTo>
                  <a:pt x="114300" y="0"/>
                </a:moveTo>
                <a:lnTo>
                  <a:pt x="38100" y="0"/>
                </a:lnTo>
                <a:lnTo>
                  <a:pt x="38100" y="533400"/>
                </a:lnTo>
                <a:lnTo>
                  <a:pt x="114300" y="533400"/>
                </a:lnTo>
                <a:lnTo>
                  <a:pt x="1143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43800" y="3886200"/>
            <a:ext cx="152400" cy="609600"/>
          </a:xfrm>
          <a:custGeom>
            <a:avLst/>
            <a:gdLst/>
            <a:ahLst/>
            <a:cxnLst/>
            <a:rect l="l" t="t" r="r" b="b"/>
            <a:pathLst>
              <a:path w="152400" h="609600">
                <a:moveTo>
                  <a:pt x="0" y="533400"/>
                </a:moveTo>
                <a:lnTo>
                  <a:pt x="38100" y="533400"/>
                </a:lnTo>
                <a:lnTo>
                  <a:pt x="38100" y="0"/>
                </a:lnTo>
                <a:lnTo>
                  <a:pt x="114300" y="0"/>
                </a:lnTo>
                <a:lnTo>
                  <a:pt x="114300" y="533400"/>
                </a:lnTo>
                <a:lnTo>
                  <a:pt x="152400" y="533400"/>
                </a:lnTo>
                <a:lnTo>
                  <a:pt x="76200" y="609600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CS </a:t>
            </a:r>
            <a:r>
              <a:rPr spc="-5" dirty="0"/>
              <a:t>AMPLIFIER</a:t>
            </a:r>
            <a:r>
              <a:rPr spc="-210" dirty="0"/>
              <a:t> </a:t>
            </a:r>
            <a:r>
              <a:rPr spc="-5" dirty="0"/>
              <a:t>CHARACTERISTICS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927</Words>
  <Application>Microsoft Office PowerPoint</Application>
  <PresentationFormat>Widescreen</PresentationFormat>
  <Paragraphs>153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 Theme</vt:lpstr>
      <vt:lpstr>UNIT 1</vt:lpstr>
      <vt:lpstr>JUNCTION FIELD EFFECT TRANSISTOR (JFET)</vt:lpstr>
      <vt:lpstr>JFET AMPLIFIER-CONFIGURATIONS</vt:lpstr>
      <vt:lpstr>COMMON SOURCE AMPLIFIER</vt:lpstr>
      <vt:lpstr>JFET (CS) WORKING</vt:lpstr>
      <vt:lpstr>CONNECTION DIAGRAM FOR  DETERMINING THE CS AMPLFIER CHARACTERISTICS</vt:lpstr>
      <vt:lpstr>CS AMPLIFIER CHARACTERISTICS</vt:lpstr>
      <vt:lpstr>CS AMPLIFIER CHARACTERISTICS</vt:lpstr>
      <vt:lpstr>CS AMPLIFIER CHARACTERISTICS</vt:lpstr>
      <vt:lpstr>CS AMPLIFIER CHARACTERISTICS</vt:lpstr>
      <vt:lpstr>COMMON DRAIN JFET AMPLIFIER (Source follower)</vt:lpstr>
      <vt:lpstr>COMMON GATE JFET AMPLIFIER-CHARACTERISTICS</vt:lpstr>
      <vt:lpstr>COMPARISON BETWEEN BJT AND JFET</vt:lpstr>
      <vt:lpstr>REVIEW QUESTIONS</vt:lpstr>
      <vt:lpstr>UNIT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BARKAVI</dc:creator>
  <cp:lastModifiedBy>ARCHANA T</cp:lastModifiedBy>
  <cp:revision>1</cp:revision>
  <dcterms:created xsi:type="dcterms:W3CDTF">2020-08-05T02:25:36Z</dcterms:created>
  <dcterms:modified xsi:type="dcterms:W3CDTF">2021-09-30T06:56:36Z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2020-08-05T00:00:00Z</vt:filetime>
  </property>
</Properties>
</file>