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68" r:id="rId4"/>
    <p:sldId id="446" r:id="rId5"/>
    <p:sldId id="445" r:id="rId6"/>
    <p:sldId id="447" r:id="rId7"/>
    <p:sldId id="448" r:id="rId8"/>
    <p:sldId id="449" r:id="rId9"/>
    <p:sldId id="450" r:id="rId10"/>
    <p:sldId id="451" r:id="rId11"/>
    <p:sldId id="303" r:id="rId12"/>
    <p:sldId id="442" r:id="rId13"/>
    <p:sldId id="4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5368" autoAdjust="0"/>
    <p:restoredTop sz="70255" autoAdjust="0"/>
  </p:normalViewPr>
  <p:slideViewPr>
    <p:cSldViewPr snapToGrid="0">
      <p:cViewPr varScale="1">
        <p:scale>
          <a:sx n="85" d="100"/>
          <a:sy n="85" d="100"/>
        </p:scale>
        <p:origin x="67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48ADD-FF3A-447F-916A-200CFC0715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38FB8-1D63-4473-A459-B9690189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1.npn</a:t>
            </a:r>
            <a:r>
              <a:rPr lang="en-US" baseline="0" dirty="0"/>
              <a:t> transistor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38FB8-1D63-4473-A459-B9690189C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842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38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505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44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93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ACE8-83D1-4EE4-9102-8789DE8C59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3395" y="386016"/>
            <a:ext cx="6125209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940" y="1610413"/>
            <a:ext cx="5801360" cy="163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85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106" y="3613658"/>
            <a:ext cx="10515600" cy="19679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Amplifier: CE amplifier </a:t>
            </a:r>
          </a:p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Amplifier: CB and CC  amplifier </a:t>
            </a:r>
          </a:p>
        </p:txBody>
      </p:sp>
      <p:sp>
        <p:nvSpPr>
          <p:cNvPr id="2" name="Rectangle 1"/>
          <p:cNvSpPr/>
          <p:nvPr/>
        </p:nvSpPr>
        <p:spPr>
          <a:xfrm>
            <a:off x="5589173" y="880961"/>
            <a:ext cx="1625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4223" y="1553611"/>
            <a:ext cx="658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Analog Electronics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2084" y="2322024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4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8950" y="713818"/>
            <a:ext cx="52953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emitter and base of the transistor are connected in forward biased and the collector base region is in reverse bias.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signal or weak signal is applied across the emitter base and the output is obtained to the load resistor R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which is connected in the collector circuit.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DC voltage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applied to the input circuit along with the input signal to achieve the amplification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317" y="297177"/>
            <a:ext cx="6048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>
                <a:solidFill>
                  <a:srgbClr val="222222"/>
                </a:solidFill>
              </a:rPr>
              <a:t>Common Base Transistor as an Amplifier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67" y="820397"/>
            <a:ext cx="4391025" cy="29547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2967" y="3883917"/>
            <a:ext cx="110250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weak signal is applied to the input, a small change in signal voltage causes a change in emitter current (or we can say a change of 0.1V in signal voltage causes a change of 1mA in the emitter current) because the input circuit has very low resistance.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change is almost the same in collector current because of the transmitter 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collector circuit, a load resistor R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high value is connected.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collector current flows through such a high resistance, it produces a large voltage drop across it.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a weak signal (0.1V) applied to the input circuit appears in the amplified form (10V) in the collector circuit.</a:t>
            </a:r>
          </a:p>
        </p:txBody>
      </p:sp>
    </p:spTree>
    <p:extLst>
      <p:ext uri="{BB962C8B-B14F-4D97-AF65-F5344CB8AC3E}">
        <p14:creationId xmlns:p14="http://schemas.microsoft.com/office/powerpoint/2010/main" val="155202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7207" y="69616"/>
            <a:ext cx="4143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Base (CB) Amplifier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4972" y="6961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positive half-cycle of the signal is applied, then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already negative with respect to the ground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hence 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drop 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720" y="3116604"/>
            <a:ext cx="111225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positive-going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  produces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positive-going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signal, there is no phase reversal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amplification in this circuit is possible by reason of relative input and output circuitry rather than current gain (α) which is always less than unity.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circuit has low resistance whereas output circuit has very large resistance.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changes in input and output currents are the same, the ac drop across RL is very large.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Hence, changes in VCB (which is the output voltage) are much larger than changes in input ac signal. Hence, the voltage amplification.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106" y="665750"/>
            <a:ext cx="5267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9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66" y="432895"/>
            <a:ext cx="4751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 (CC) Amplifier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9618" y="1216293"/>
            <a:ext cx="6578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</a:rPr>
              <a:t>forward bias is </a:t>
            </a:r>
            <a:r>
              <a:rPr lang="en-US" sz="2400" b="1" dirty="0">
                <a:latin typeface="Times New Roman" panose="02020603050405020304" pitchFamily="18" charset="0"/>
              </a:rPr>
              <a:t>increased </a:t>
            </a:r>
            <a:r>
              <a:rPr lang="en-US" sz="2400" dirty="0">
                <a:latin typeface="Times New Roman" panose="02020603050405020304" pitchFamily="18" charset="0"/>
              </a:rPr>
              <a:t>since </a:t>
            </a:r>
            <a:r>
              <a:rPr lang="en-US" sz="2400" i="1" dirty="0">
                <a:latin typeface="Times New Roman" panose="02020603050405020304" pitchFamily="18" charset="0"/>
              </a:rPr>
              <a:t>VBE </a:t>
            </a:r>
            <a:r>
              <a:rPr lang="en-US" sz="2400" dirty="0">
                <a:latin typeface="Times New Roman" panose="02020603050405020304" pitchFamily="18" charset="0"/>
              </a:rPr>
              <a:t>is positive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w.r.t. collector i.e. ground,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</a:rPr>
              <a:t>base current is </a:t>
            </a:r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</a:rPr>
              <a:t>emitter current is </a:t>
            </a:r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4. </a:t>
            </a:r>
            <a:r>
              <a:rPr lang="en-US" sz="2400" dirty="0">
                <a:latin typeface="Times New Roman" panose="02020603050405020304" pitchFamily="18" charset="0"/>
              </a:rPr>
              <a:t>drop across </a:t>
            </a:r>
            <a:r>
              <a:rPr lang="en-US" sz="2400" i="1" dirty="0">
                <a:latin typeface="Times New Roman" panose="02020603050405020304" pitchFamily="18" charset="0"/>
              </a:rPr>
              <a:t>RE </a:t>
            </a:r>
            <a:r>
              <a:rPr lang="en-US" sz="2400" dirty="0">
                <a:latin typeface="Times New Roman" panose="02020603050405020304" pitchFamily="18" charset="0"/>
              </a:rPr>
              <a:t>is </a:t>
            </a:r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5. </a:t>
            </a:r>
            <a:r>
              <a:rPr lang="en-US" sz="2400" dirty="0">
                <a:latin typeface="Times New Roman" panose="02020603050405020304" pitchFamily="18" charset="0"/>
              </a:rPr>
              <a:t>hence, output voltage (</a:t>
            </a:r>
            <a:r>
              <a:rPr lang="en-US" sz="2400" i="1" dirty="0">
                <a:latin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</a:rPr>
              <a:t>. drop across </a:t>
            </a:r>
            <a:r>
              <a:rPr lang="en-US" sz="2400" i="1" dirty="0">
                <a:latin typeface="Times New Roman" panose="02020603050405020304" pitchFamily="18" charset="0"/>
              </a:rPr>
              <a:t>RE </a:t>
            </a:r>
            <a:r>
              <a:rPr lang="en-US" sz="2400" dirty="0">
                <a:latin typeface="Times New Roman" panose="02020603050405020304" pitchFamily="18" charset="0"/>
              </a:rPr>
              <a:t>is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550" y="978086"/>
            <a:ext cx="5067300" cy="2848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4596" y="4308015"/>
            <a:ext cx="943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When a </a:t>
            </a:r>
            <a:r>
              <a:rPr lang="en-US" sz="2400" b="1" dirty="0">
                <a:latin typeface="Times New Roman" panose="02020603050405020304" pitchFamily="18" charset="0"/>
              </a:rPr>
              <a:t>positive-going </a:t>
            </a:r>
            <a:r>
              <a:rPr lang="en-US" sz="2400" dirty="0">
                <a:latin typeface="Times New Roman" panose="02020603050405020304" pitchFamily="18" charset="0"/>
              </a:rPr>
              <a:t>input signal results in a </a:t>
            </a:r>
            <a:r>
              <a:rPr lang="en-US" sz="2400" b="1" dirty="0">
                <a:latin typeface="Times New Roman" panose="02020603050405020304" pitchFamily="18" charset="0"/>
              </a:rPr>
              <a:t>positive going </a:t>
            </a:r>
            <a:r>
              <a:rPr lang="en-US" sz="2400" dirty="0">
                <a:latin typeface="Times New Roman" panose="02020603050405020304" pitchFamily="18" charset="0"/>
              </a:rPr>
              <a:t>output signal and, consequently, the input and output signals are in phase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7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029" y="386016"/>
            <a:ext cx="688720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COMPARISON </a:t>
            </a:r>
            <a:r>
              <a:rPr spc="-10" dirty="0"/>
              <a:t>BETWEEN </a:t>
            </a:r>
            <a:r>
              <a:rPr spc="-5" dirty="0"/>
              <a:t>BJT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JFET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831850"/>
          <a:ext cx="11506200" cy="5690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ts val="2445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BJT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445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JFET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430">
                <a:tc>
                  <a:txBody>
                    <a:bodyPr/>
                    <a:lstStyle/>
                    <a:p>
                      <a:pPr marL="67945">
                        <a:lnSpc>
                          <a:spcPts val="2445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endParaRPr lang="en-IN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endParaRPr lang="en-IN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endParaRPr lang="en-IN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endParaRPr lang="en-IN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45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910">
                <a:tc>
                  <a:txBody>
                    <a:bodyPr/>
                    <a:lstStyle/>
                    <a:p>
                      <a:pPr marL="67945">
                        <a:lnSpc>
                          <a:spcPts val="2445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Bipolar Device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45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244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Unipolar Device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67945">
                        <a:lnSpc>
                          <a:spcPts val="245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Current Controlled Device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5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Voltage Controlled Device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7945">
                        <a:lnSpc>
                          <a:spcPts val="245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Low Input Impedance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5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High Input Impedance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67945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Consumes more power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Consumes less power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67945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High Noise level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Low noise level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67945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Low thermal stability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High thermal stability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Large size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Small size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Preferred in low current application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Preferred in low voltage application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High gain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Low – medium gain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178275"/>
                  </a:ext>
                </a:extLst>
              </a:tr>
            </a:tbl>
          </a:graphicData>
        </a:graphic>
      </p:graphicFrame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B89F4B9-B2FB-438C-97F1-EE91D346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84605"/>
            <a:ext cx="2819400" cy="177165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16B3700-8D8B-4162-9467-CBEE752B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222692"/>
            <a:ext cx="240982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85849" y="1276350"/>
            <a:ext cx="1002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800" dirty="0">
                <a:solidFill>
                  <a:srgbClr val="4682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raises the strength of a weak signal and hence acts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amplifier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transistor works as an amplifier in all configuration  (CE, CB and CC)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233737"/>
            <a:ext cx="7600950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15019"/>
            <a:ext cx="10515600" cy="8693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Amplifier: CE amplifier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63768"/>
            <a:ext cx="51435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en-US" altLang="en-US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in CE mode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between Base and Emitter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between Collector and Emitter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current </a:t>
            </a:r>
            <a:r>
              <a:rPr lang="en-US" altLang="en-US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baseline="-25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 </a:t>
            </a:r>
            <a:r>
              <a:rPr lang="en-US" altLang="en-US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baseline="-25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junction (BE)-forward biased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junction (CE)-Reverse biased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</a:t>
            </a:r>
            <a:r>
              <a:rPr lang="en-US" altLang="en-US" sz="2800" baseline="-25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battery provides the forward bias 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</a:t>
            </a:r>
            <a:r>
              <a:rPr lang="en-US" altLang="en-US" sz="2800" baseline="-25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battery provides the reverse bias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329690"/>
            <a:ext cx="7162800" cy="3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4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344" y="4280218"/>
            <a:ext cx="4282440" cy="5721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KVL in output circuit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226" y="4935062"/>
            <a:ext cx="2761570" cy="7029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71624" y="4308476"/>
            <a:ext cx="4282440" cy="572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KVL in Input circuit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1" y="-30988"/>
            <a:ext cx="4573905" cy="412594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19273" y="5065872"/>
            <a:ext cx="4282440" cy="572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lang="en-I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5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95" y="610315"/>
            <a:ext cx="2761570" cy="702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18" y="0"/>
            <a:ext cx="4573905" cy="334057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5742" y="3581242"/>
            <a:ext cx="6519230" cy="3220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between input and output current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I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I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collector current gives variation in output voltage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works as a amplifier in proper operating point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8" y="1289020"/>
            <a:ext cx="1754576" cy="1618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517" y="423935"/>
            <a:ext cx="2541609" cy="2010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972" y="2580087"/>
            <a:ext cx="5427027" cy="4075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31" y="2880772"/>
            <a:ext cx="3553108" cy="57379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45742" y="350528"/>
            <a:ext cx="2436747" cy="92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5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0"/>
            <a:ext cx="5806440" cy="5091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443864"/>
            <a:ext cx="3003665" cy="516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42" y="1165963"/>
            <a:ext cx="1153478" cy="476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588" y="1642002"/>
            <a:ext cx="3223264" cy="805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88" y="3449637"/>
            <a:ext cx="3003665" cy="516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665" y="3965892"/>
            <a:ext cx="941510" cy="4895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588" y="4622323"/>
            <a:ext cx="4445253" cy="69881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28059" y="495385"/>
            <a:ext cx="2436747" cy="92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line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39239" y="5122119"/>
            <a:ext cx="973064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point of load line is the operating point of a transistor</a:t>
            </a:r>
            <a:endParaRPr lang="en-I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6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976"/>
          </a:xfrm>
        </p:spPr>
        <p:txBody>
          <a:bodyPr>
            <a:normAutofit fontScale="90000"/>
          </a:bodyPr>
          <a:lstStyle/>
          <a:p>
            <a:r>
              <a:rPr lang="en-IN" dirty="0"/>
              <a:t>Amplifier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474" y="800102"/>
            <a:ext cx="8235121" cy="33183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4439" y="4074916"/>
            <a:ext cx="1091936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connected to the input and output side remove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component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01" y="4704379"/>
            <a:ext cx="3003665" cy="65123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34438" y="5290308"/>
            <a:ext cx="1091936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: V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decreases 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5941539"/>
            <a:ext cx="1091936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gain A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2257" y="767534"/>
            <a:ext cx="10515600" cy="590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Common Emitter Amplifier</a:t>
            </a:r>
          </a:p>
          <a:p>
            <a:pPr marL="742950" lvl="1" indent="-285750"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signal is applied across the emitter-base junction during the positive half cycle the forward bias across this junction increases. </a:t>
            </a:r>
          </a:p>
          <a:p>
            <a:pPr marL="742950" lvl="1" indent="-285750"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increases the flow of electrons from the emitter to a collector through the base, thus increases the collector current. </a:t>
            </a:r>
          </a:p>
          <a:p>
            <a:pPr marL="742950" lvl="1" indent="-285750"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collector current induces more voltage drops across the collector load resistor R</a:t>
            </a:r>
            <a:r>
              <a:rPr 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half cycle decreases the forward bias voltage across the emitter-base junction.</a:t>
            </a:r>
          </a:p>
          <a:p>
            <a:pPr marL="742950" lvl="1" indent="-285750"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decreasing collector-base voltage reduces the collector current in the whole collector resistor R</a:t>
            </a:r>
            <a:r>
              <a:rPr 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the amplified load resistor appears across the collector resistor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831</Words>
  <Application>Microsoft Office PowerPoint</Application>
  <PresentationFormat>Widescreen</PresentationFormat>
  <Paragraphs>99</Paragraphs>
  <Slides>12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COMPARISON BETWEEN BJT AND JFET</vt:lpstr>
      <vt:lpstr>Transistor Amplifier</vt:lpstr>
      <vt:lpstr>Transistor Amplifier: CE amplifier</vt:lpstr>
      <vt:lpstr>Write KVL in output circuit</vt:lpstr>
      <vt:lpstr>PowerPoint Presentation</vt:lpstr>
      <vt:lpstr>PowerPoint Presentation</vt:lpstr>
      <vt:lpstr>Amplifier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ARCHANA T</cp:lastModifiedBy>
  <cp:revision>102</cp:revision>
  <dcterms:created xsi:type="dcterms:W3CDTF">2019-07-04T06:47:11Z</dcterms:created>
  <dcterms:modified xsi:type="dcterms:W3CDTF">2021-09-30T08:36:24Z</dcterms:modified>
</cp:coreProperties>
</file>