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6" r:id="rId5"/>
    <p:sldId id="287" r:id="rId6"/>
    <p:sldId id="280" r:id="rId7"/>
    <p:sldId id="281" r:id="rId8"/>
    <p:sldId id="282" r:id="rId9"/>
    <p:sldId id="283" r:id="rId10"/>
    <p:sldId id="284" r:id="rId11"/>
    <p:sldId id="285" r:id="rId12"/>
    <p:sldId id="261" r:id="rId13"/>
    <p:sldId id="262" r:id="rId14"/>
    <p:sldId id="263" r:id="rId15"/>
    <p:sldId id="264" r:id="rId16"/>
    <p:sldId id="279" r:id="rId17"/>
    <p:sldId id="265" r:id="rId18"/>
    <p:sldId id="266" r:id="rId19"/>
    <p:sldId id="267" r:id="rId20"/>
    <p:sldId id="268" r:id="rId21"/>
    <p:sldId id="278" r:id="rId22"/>
    <p:sldId id="269" r:id="rId23"/>
    <p:sldId id="270" r:id="rId24"/>
    <p:sldId id="288" r:id="rId25"/>
    <p:sldId id="289" r:id="rId26"/>
    <p:sldId id="290" r:id="rId27"/>
    <p:sldId id="291" r:id="rId28"/>
    <p:sldId id="271" r:id="rId29"/>
    <p:sldId id="272" r:id="rId30"/>
    <p:sldId id="273" r:id="rId31"/>
    <p:sldId id="274" r:id="rId32"/>
    <p:sldId id="275" r:id="rId33"/>
    <p:sldId id="276" r:id="rId34"/>
    <p:sldId id="27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12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microsoft.com/office/2007/relationships/hdphoto" Target="../media/hdphoto3.wdp"/></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electronicspost.com/wp-content/uploads/2019/07/106.png" TargetMode="Externa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hyperlink" Target="https://electronicspost.com/wp-content/uploads/2019/07/107.p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electronicspost.com/wp-content/uploads/2019/07/105.png" TargetMode="Externa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hyperlink" Target="https://electronicspost.com/wp-content/uploads/2019/07/108-1.pn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electronicspost.com/wp-content/uploads/2019/07/118.png"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electronicspost.com/wp-content/uploads/2019/07/119.png" TargetMode="External"/><Relationship Id="rId2" Type="http://schemas.openxmlformats.org/officeDocument/2006/relationships/hyperlink" Target="https://electronicspost.com/wp-content/uploads/2019/07/120.png" TargetMode="Externa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6.png"/><Relationship Id="rId3" Type="http://schemas.microsoft.com/office/2007/relationships/hdphoto" Target="../media/hdphoto5.wdp"/><Relationship Id="rId7" Type="http://schemas.microsoft.com/office/2007/relationships/hdphoto" Target="../media/hdphoto7.wdp"/><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5.png"/><Relationship Id="rId11" Type="http://schemas.microsoft.com/office/2007/relationships/hdphoto" Target="../media/hdphoto9.wdp"/><Relationship Id="rId5" Type="http://schemas.microsoft.com/office/2007/relationships/hdphoto" Target="../media/hdphoto6.wdp"/><Relationship Id="rId10" Type="http://schemas.openxmlformats.org/officeDocument/2006/relationships/image" Target="../media/image47.png"/><Relationship Id="rId4" Type="http://schemas.openxmlformats.org/officeDocument/2006/relationships/image" Target="../media/image44.png"/><Relationship Id="rId9" Type="http://schemas.microsoft.com/office/2007/relationships/hdphoto" Target="../media/hdphoto8.wdp"/></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1.wdp"/><Relationship Id="rId7" Type="http://schemas.microsoft.com/office/2007/relationships/hdphoto" Target="../media/hdphoto13.wdp"/><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1.png"/><Relationship Id="rId5" Type="http://schemas.microsoft.com/office/2007/relationships/hdphoto" Target="../media/hdphoto12.wdp"/><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BJT- Bipolar Junction Transistor</a:t>
            </a:r>
            <a:endParaRPr lang="en-IN" dirty="0"/>
          </a:p>
        </p:txBody>
      </p:sp>
    </p:spTree>
    <p:extLst>
      <p:ext uri="{BB962C8B-B14F-4D97-AF65-F5344CB8AC3E}">
        <p14:creationId xmlns:p14="http://schemas.microsoft.com/office/powerpoint/2010/main" val="3995708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990600"/>
            <a:ext cx="6400799" cy="4865020"/>
          </a:xfrm>
          <a:prstGeom prst="rect">
            <a:avLst/>
          </a:prstGeom>
        </p:spPr>
      </p:pic>
    </p:spTree>
    <p:extLst>
      <p:ext uri="{BB962C8B-B14F-4D97-AF65-F5344CB8AC3E}">
        <p14:creationId xmlns:p14="http://schemas.microsoft.com/office/powerpoint/2010/main" val="1232238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0200" y="1219200"/>
            <a:ext cx="5948362" cy="4298903"/>
          </a:xfrm>
          <a:prstGeom prst="rect">
            <a:avLst/>
          </a:prstGeom>
        </p:spPr>
      </p:pic>
    </p:spTree>
    <p:extLst>
      <p:ext uri="{BB962C8B-B14F-4D97-AF65-F5344CB8AC3E}">
        <p14:creationId xmlns:p14="http://schemas.microsoft.com/office/powerpoint/2010/main" val="265519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127" y="685800"/>
            <a:ext cx="8534400" cy="3970318"/>
          </a:xfrm>
          <a:prstGeom prst="rect">
            <a:avLst/>
          </a:prstGeom>
        </p:spPr>
        <p:txBody>
          <a:bodyPr wrap="square">
            <a:spAutoFit/>
          </a:bodyPr>
          <a:lstStyle/>
          <a:p>
            <a:endParaRPr lang="en-IN" dirty="0" smtClean="0"/>
          </a:p>
          <a:p>
            <a:r>
              <a:rPr lang="en-IN" dirty="0" smtClean="0"/>
              <a:t>The </a:t>
            </a:r>
            <a:r>
              <a:rPr lang="en-IN" dirty="0"/>
              <a:t>transistor has three terminals – emitter (E), base (B) and </a:t>
            </a:r>
            <a:r>
              <a:rPr lang="en-IN" dirty="0" smtClean="0"/>
              <a:t>collector (C). </a:t>
            </a:r>
          </a:p>
          <a:p>
            <a:endParaRPr lang="en-IN" dirty="0" smtClean="0"/>
          </a:p>
          <a:p>
            <a:r>
              <a:rPr lang="en-IN" dirty="0" smtClean="0"/>
              <a:t>But </a:t>
            </a:r>
            <a:r>
              <a:rPr lang="en-IN" dirty="0"/>
              <a:t>in the circuit connections we need four terminals, two terminals for input and another two terminals for output. To overcome these problems we use one terminal as common for both input and output actions.</a:t>
            </a:r>
            <a:endParaRPr lang="en-IN" dirty="0" smtClean="0"/>
          </a:p>
          <a:p>
            <a:endParaRPr lang="en-IN" dirty="0"/>
          </a:p>
          <a:p>
            <a:r>
              <a:rPr lang="en-IN" dirty="0" smtClean="0"/>
              <a:t>The behaviour </a:t>
            </a:r>
            <a:r>
              <a:rPr lang="en-IN" dirty="0"/>
              <a:t>of these three different configurations of transistors with respect to </a:t>
            </a:r>
            <a:r>
              <a:rPr lang="en-IN" dirty="0" smtClean="0"/>
              <a:t>gain</a:t>
            </a:r>
          </a:p>
          <a:p>
            <a:r>
              <a:rPr lang="en-IN" b="1" dirty="0"/>
              <a:t>Common Emitter (CE) Configuration</a:t>
            </a:r>
            <a:r>
              <a:rPr lang="en-IN" dirty="0"/>
              <a:t>: current gain and voltage </a:t>
            </a:r>
            <a:r>
              <a:rPr lang="en-IN" dirty="0" smtClean="0"/>
              <a:t>gain</a:t>
            </a:r>
          </a:p>
          <a:p>
            <a:r>
              <a:rPr lang="en-IN" b="1" dirty="0"/>
              <a:t>Common Collector (CC) Configuration</a:t>
            </a:r>
            <a:r>
              <a:rPr lang="en-IN" dirty="0"/>
              <a:t>: current gain but no voltage gain</a:t>
            </a:r>
          </a:p>
          <a:p>
            <a:r>
              <a:rPr lang="en-IN" b="1" dirty="0" smtClean="0"/>
              <a:t>Common </a:t>
            </a:r>
            <a:r>
              <a:rPr lang="en-IN" b="1" dirty="0"/>
              <a:t>Base (CB) Configuration</a:t>
            </a:r>
            <a:r>
              <a:rPr lang="en-IN" dirty="0"/>
              <a:t>: no current gain but voltage </a:t>
            </a:r>
            <a:r>
              <a:rPr lang="en-IN" dirty="0" smtClean="0"/>
              <a:t>gain</a:t>
            </a:r>
          </a:p>
          <a:p>
            <a:endParaRPr lang="en-IN" dirty="0"/>
          </a:p>
          <a:p>
            <a:r>
              <a:rPr lang="en-IN" dirty="0"/>
              <a:t/>
            </a:r>
            <a:br>
              <a:rPr lang="en-IN" dirty="0"/>
            </a:br>
            <a:endParaRPr lang="en-IN" dirty="0"/>
          </a:p>
        </p:txBody>
      </p:sp>
      <p:sp>
        <p:nvSpPr>
          <p:cNvPr id="3" name="Title 2"/>
          <p:cNvSpPr>
            <a:spLocks noGrp="1"/>
          </p:cNvSpPr>
          <p:nvPr>
            <p:ph type="ctrTitle"/>
          </p:nvPr>
        </p:nvSpPr>
        <p:spPr>
          <a:xfrm>
            <a:off x="609600" y="1"/>
            <a:ext cx="7772400" cy="533399"/>
          </a:xfrm>
        </p:spPr>
        <p:txBody>
          <a:bodyPr>
            <a:normAutofit fontScale="90000"/>
          </a:bodyPr>
          <a:lstStyle/>
          <a:p>
            <a:r>
              <a:rPr lang="en-IN" dirty="0" smtClean="0"/>
              <a:t/>
            </a:r>
            <a:br>
              <a:rPr lang="en-IN" dirty="0" smtClean="0"/>
            </a:br>
            <a:r>
              <a:rPr lang="en-IN" dirty="0" smtClean="0"/>
              <a:t/>
            </a:r>
            <a:br>
              <a:rPr lang="en-IN" dirty="0" smtClean="0"/>
            </a:br>
            <a:r>
              <a:rPr lang="en-IN" dirty="0" smtClean="0"/>
              <a:t>Transistor Configuration </a:t>
            </a:r>
            <a:br>
              <a:rPr lang="en-IN" dirty="0" smtClean="0"/>
            </a:br>
            <a:endParaRPr lang="en-IN"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10000"/>
            <a:ext cx="6686550" cy="274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421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04800"/>
            <a:ext cx="8991600" cy="838200"/>
          </a:xfrm>
        </p:spPr>
        <p:txBody>
          <a:bodyPr>
            <a:noAutofit/>
          </a:bodyPr>
          <a:lstStyle/>
          <a:p>
            <a:r>
              <a:rPr lang="en-US" sz="3200" b="1" dirty="0" smtClean="0">
                <a:latin typeface="Times New Roman" pitchFamily="18" charset="0"/>
                <a:cs typeface="Times New Roman" pitchFamily="18" charset="0"/>
              </a:rPr>
              <a:t>Common Emitter for NPN and PNP Transistor</a:t>
            </a:r>
            <a:endParaRPr lang="en-US" sz="3200" b="1" dirty="0">
              <a:latin typeface="Times New Roman" pitchFamily="18" charset="0"/>
              <a:cs typeface="Times New Roman" pitchFamily="18"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02113"/>
            <a:ext cx="3260415" cy="293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032191"/>
            <a:ext cx="3200400" cy="2805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stretch>
            <a:fillRect/>
          </a:stretch>
        </p:blipFill>
        <p:spPr>
          <a:xfrm>
            <a:off x="4876800" y="1752600"/>
            <a:ext cx="3377184" cy="3657600"/>
          </a:xfrm>
          <a:prstGeom prst="rect">
            <a:avLst/>
          </a:prstGeom>
        </p:spPr>
      </p:pic>
    </p:spTree>
    <p:extLst>
      <p:ext uri="{BB962C8B-B14F-4D97-AF65-F5344CB8AC3E}">
        <p14:creationId xmlns:p14="http://schemas.microsoft.com/office/powerpoint/2010/main" val="2898176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Common Emitter Input Characteristics</a:t>
            </a:r>
            <a:endParaRPr lang="en-US" sz="32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9579"/>
            <a:ext cx="4491698" cy="3488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stretch>
            <a:fillRect/>
          </a:stretch>
        </p:blipFill>
        <p:spPr>
          <a:xfrm>
            <a:off x="5562600" y="2362200"/>
            <a:ext cx="2599003" cy="2141295"/>
          </a:xfrm>
          <a:prstGeom prst="rect">
            <a:avLst/>
          </a:prstGeom>
        </p:spPr>
      </p:pic>
      <p:pic>
        <p:nvPicPr>
          <p:cNvPr id="4" name="Picture 3"/>
          <p:cNvPicPr>
            <a:picLocks noChangeAspect="1"/>
          </p:cNvPicPr>
          <p:nvPr/>
        </p:nvPicPr>
        <p:blipFill>
          <a:blip r:embed="rId4"/>
          <a:stretch>
            <a:fillRect/>
          </a:stretch>
        </p:blipFill>
        <p:spPr>
          <a:xfrm>
            <a:off x="2655849" y="5029200"/>
            <a:ext cx="3832302" cy="1123950"/>
          </a:xfrm>
          <a:prstGeom prst="rect">
            <a:avLst/>
          </a:prstGeom>
        </p:spPr>
      </p:pic>
    </p:spTree>
    <p:extLst>
      <p:ext uri="{BB962C8B-B14F-4D97-AF65-F5344CB8AC3E}">
        <p14:creationId xmlns:p14="http://schemas.microsoft.com/office/powerpoint/2010/main" val="1498765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839200" cy="1143000"/>
          </a:xfrm>
        </p:spPr>
        <p:txBody>
          <a:bodyPr>
            <a:normAutofit/>
          </a:bodyPr>
          <a:lstStyle/>
          <a:p>
            <a:r>
              <a:rPr lang="en-US" sz="3200" b="1" dirty="0" smtClean="0">
                <a:latin typeface="Times New Roman" pitchFamily="18" charset="0"/>
                <a:cs typeface="Times New Roman" pitchFamily="18" charset="0"/>
              </a:rPr>
              <a:t>COMMON EMITTER OUTPUT CHARACTERISTICS</a:t>
            </a:r>
            <a:endParaRPr lang="en-US" sz="3200" b="1"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89" y="1826862"/>
            <a:ext cx="4912111" cy="388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stretch>
            <a:fillRect/>
          </a:stretch>
        </p:blipFill>
        <p:spPr>
          <a:xfrm>
            <a:off x="5029201" y="1826862"/>
            <a:ext cx="3886199" cy="4421538"/>
          </a:xfrm>
          <a:prstGeom prst="rect">
            <a:avLst/>
          </a:prstGeom>
        </p:spPr>
      </p:pic>
    </p:spTree>
    <p:extLst>
      <p:ext uri="{BB962C8B-B14F-4D97-AF65-F5344CB8AC3E}">
        <p14:creationId xmlns:p14="http://schemas.microsoft.com/office/powerpoint/2010/main" val="4083008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7800" y="838900"/>
            <a:ext cx="6172200" cy="5117026"/>
          </a:xfrm>
          <a:prstGeom prst="rect">
            <a:avLst/>
          </a:prstGeom>
        </p:spPr>
      </p:pic>
    </p:spTree>
    <p:extLst>
      <p:ext uri="{BB962C8B-B14F-4D97-AF65-F5344CB8AC3E}">
        <p14:creationId xmlns:p14="http://schemas.microsoft.com/office/powerpoint/2010/main" val="608167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a:bodyPr>
          <a:lstStyle/>
          <a:p>
            <a:r>
              <a:rPr lang="en-US" sz="3200" b="1" dirty="0" smtClean="0">
                <a:latin typeface="Times New Roman" pitchFamily="18" charset="0"/>
                <a:cs typeface="Times New Roman" pitchFamily="18" charset="0"/>
              </a:rPr>
              <a:t>COMMON COLLECTOR FOR PNP AND NPN TRANSISTORS</a:t>
            </a:r>
            <a:endParaRPr lang="en-US" sz="32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09700"/>
            <a:ext cx="46736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stretch>
            <a:fillRect/>
          </a:stretch>
        </p:blipFill>
        <p:spPr>
          <a:xfrm>
            <a:off x="5097346" y="1676400"/>
            <a:ext cx="3437054" cy="4082440"/>
          </a:xfrm>
          <a:prstGeom prst="rect">
            <a:avLst/>
          </a:prstGeom>
        </p:spPr>
      </p:pic>
    </p:spTree>
    <p:extLst>
      <p:ext uri="{BB962C8B-B14F-4D97-AF65-F5344CB8AC3E}">
        <p14:creationId xmlns:p14="http://schemas.microsoft.com/office/powerpoint/2010/main" val="1767131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rmAutofit/>
          </a:bodyPr>
          <a:lstStyle/>
          <a:p>
            <a:r>
              <a:rPr lang="en-US" sz="3200" b="1" dirty="0" smtClean="0">
                <a:latin typeface="Times New Roman" pitchFamily="18" charset="0"/>
                <a:cs typeface="Times New Roman" pitchFamily="18" charset="0"/>
              </a:rPr>
              <a:t>COMMON COLLECTOR INPUT CHARACTERISTICS</a:t>
            </a:r>
            <a:endParaRPr lang="en-US" sz="3200" b="1" dirty="0"/>
          </a:p>
        </p:txBody>
      </p:sp>
      <p:pic>
        <p:nvPicPr>
          <p:cNvPr id="4" name="Content Placeholder 3"/>
          <p:cNvPicPr>
            <a:picLocks noGrp="1" noChangeAspect="1"/>
          </p:cNvPicPr>
          <p:nvPr>
            <p:ph idx="1"/>
          </p:nvPr>
        </p:nvPicPr>
        <p:blipFill>
          <a:blip r:embed="rId2"/>
          <a:stretch>
            <a:fillRect/>
          </a:stretch>
        </p:blipFill>
        <p:spPr>
          <a:xfrm>
            <a:off x="4800600" y="1694934"/>
            <a:ext cx="3390900" cy="4034354"/>
          </a:xfrm>
          <a:prstGeom prst="rect">
            <a:avLst/>
          </a:prstGeom>
        </p:spPr>
      </p:pic>
      <p:pic>
        <p:nvPicPr>
          <p:cNvPr id="614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81000" y="1524000"/>
            <a:ext cx="38862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5"/>
          <a:stretch>
            <a:fillRect/>
          </a:stretch>
        </p:blipFill>
        <p:spPr>
          <a:xfrm>
            <a:off x="381000" y="5181600"/>
            <a:ext cx="3575824" cy="1242204"/>
          </a:xfrm>
          <a:prstGeom prst="rect">
            <a:avLst/>
          </a:prstGeom>
        </p:spPr>
      </p:pic>
    </p:spTree>
    <p:extLst>
      <p:ext uri="{BB962C8B-B14F-4D97-AF65-F5344CB8AC3E}">
        <p14:creationId xmlns:p14="http://schemas.microsoft.com/office/powerpoint/2010/main" val="2793455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636"/>
            <a:ext cx="8839200" cy="1143000"/>
          </a:xfrm>
        </p:spPr>
        <p:txBody>
          <a:bodyPr>
            <a:normAutofit/>
          </a:bodyPr>
          <a:lstStyle/>
          <a:p>
            <a:r>
              <a:rPr lang="en-US" sz="3200" b="1" dirty="0" smtClean="0">
                <a:latin typeface="Times New Roman" pitchFamily="18" charset="0"/>
                <a:cs typeface="Times New Roman" pitchFamily="18" charset="0"/>
              </a:rPr>
              <a:t>COMMON COLLECTOR OUTPUT CHARACTERISTICS</a:t>
            </a:r>
            <a:endParaRPr lang="en-US" sz="3200" b="1" dirty="0"/>
          </a:p>
        </p:txBody>
      </p:sp>
      <p:pic>
        <p:nvPicPr>
          <p:cNvPr id="4" name="Content Placeholder 3"/>
          <p:cNvPicPr>
            <a:picLocks noGrp="1" noChangeAspect="1"/>
          </p:cNvPicPr>
          <p:nvPr>
            <p:ph idx="1"/>
          </p:nvPr>
        </p:nvPicPr>
        <p:blipFill>
          <a:blip r:embed="rId2"/>
          <a:stretch>
            <a:fillRect/>
          </a:stretch>
        </p:blipFill>
        <p:spPr>
          <a:xfrm>
            <a:off x="4495800" y="2971800"/>
            <a:ext cx="4238625" cy="1704975"/>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1348581"/>
            <a:ext cx="3886200" cy="429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177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78486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004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COMMON BASE FOR PNP AND NPN TRANSISTORS</a:t>
            </a:r>
            <a:endParaRPr lang="en-US" sz="3200" b="1" dirty="0"/>
          </a:p>
        </p:txBody>
      </p:sp>
      <p:sp>
        <p:nvSpPr>
          <p:cNvPr id="3" name="Content Placeholder 2"/>
          <p:cNvSpPr>
            <a:spLocks noGrp="1"/>
          </p:cNvSpPr>
          <p:nvPr>
            <p:ph sz="half" idx="1"/>
          </p:nvPr>
        </p:nvSpPr>
        <p:spPr>
          <a:xfrm>
            <a:off x="304800" y="1600200"/>
            <a:ext cx="4191000" cy="4525963"/>
          </a:xfrm>
        </p:spPr>
        <p:txBody>
          <a:bodyPr/>
          <a:lstStyle/>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4114800" cy="477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Grp="1" noChangeAspect="1" noChangeArrowheads="1"/>
          </p:cNvPicPr>
          <p:nvPr>
            <p:ph sz="half" idx="2"/>
          </p:nvPr>
        </p:nvPicPr>
        <p:blipFill>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5029200" y="1905000"/>
            <a:ext cx="3295850" cy="419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1562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52600" y="1196163"/>
            <a:ext cx="5832567" cy="4747438"/>
          </a:xfrm>
          <a:prstGeom prst="rect">
            <a:avLst/>
          </a:prstGeom>
        </p:spPr>
      </p:pic>
    </p:spTree>
    <p:extLst>
      <p:ext uri="{BB962C8B-B14F-4D97-AF65-F5344CB8AC3E}">
        <p14:creationId xmlns:p14="http://schemas.microsoft.com/office/powerpoint/2010/main" val="2007458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55"/>
            <a:ext cx="9144000" cy="1143000"/>
          </a:xfrm>
        </p:spPr>
        <p:txBody>
          <a:bodyPr>
            <a:normAutofit/>
          </a:bodyPr>
          <a:lstStyle/>
          <a:p>
            <a:r>
              <a:rPr lang="en-US" sz="3200" b="1" dirty="0" smtClean="0">
                <a:latin typeface="Times New Roman" pitchFamily="18" charset="0"/>
                <a:cs typeface="Times New Roman" pitchFamily="18" charset="0"/>
              </a:rPr>
              <a:t>COMMON BASE INPUT CHARACTERISTICS</a:t>
            </a:r>
            <a:endParaRPr lang="en-US" sz="32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198"/>
            <a:ext cx="4572000" cy="434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stretch>
            <a:fillRect/>
          </a:stretch>
        </p:blipFill>
        <p:spPr>
          <a:xfrm>
            <a:off x="5257800" y="2073466"/>
            <a:ext cx="2781300" cy="3015867"/>
          </a:xfrm>
          <a:prstGeom prst="rect">
            <a:avLst/>
          </a:prstGeom>
        </p:spPr>
      </p:pic>
    </p:spTree>
    <p:extLst>
      <p:ext uri="{BB962C8B-B14F-4D97-AF65-F5344CB8AC3E}">
        <p14:creationId xmlns:p14="http://schemas.microsoft.com/office/powerpoint/2010/main" val="8366023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b="1" dirty="0" smtClean="0">
                <a:latin typeface="Times New Roman" pitchFamily="18" charset="0"/>
                <a:cs typeface="Times New Roman" pitchFamily="18" charset="0"/>
              </a:rPr>
              <a:t>COMMON BASE OUTPUT CHARACTERISTICS</a:t>
            </a:r>
            <a:endParaRPr lang="en-US" sz="3200" b="1" dirty="0"/>
          </a:p>
        </p:txBody>
      </p:sp>
      <p:pic>
        <p:nvPicPr>
          <p:cNvPr id="4" name="Content Placeholder 3"/>
          <p:cNvPicPr>
            <a:picLocks noGrp="1" noChangeAspect="1"/>
          </p:cNvPicPr>
          <p:nvPr>
            <p:ph idx="1"/>
          </p:nvPr>
        </p:nvPicPr>
        <p:blipFill>
          <a:blip r:embed="rId2"/>
          <a:stretch>
            <a:fillRect/>
          </a:stretch>
        </p:blipFill>
        <p:spPr>
          <a:xfrm>
            <a:off x="4876800" y="1613210"/>
            <a:ext cx="4061073" cy="4863790"/>
          </a:xfrm>
          <a:prstGeom prst="rect">
            <a:avLst/>
          </a:prstGeom>
        </p:spPr>
      </p:pic>
      <p:pic>
        <p:nvPicPr>
          <p:cNvPr id="11267"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28600" y="1797205"/>
            <a:ext cx="464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715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20878"/>
            <a:ext cx="3677289"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D8FE8"/>
                </a:solidFill>
                <a:effectLst/>
                <a:latin typeface="PT Serif"/>
                <a:cs typeface="Arial" pitchFamily="34" charset="0"/>
              </a:rPr>
              <a:t>                                                                          </a:t>
            </a:r>
          </a:p>
        </p:txBody>
      </p:sp>
      <p:pic>
        <p:nvPicPr>
          <p:cNvPr id="1026" name="Picture 2" descr="https://electronicspost.com/wp-content/uploads/2019/07/106.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554" y="1103888"/>
            <a:ext cx="6731905" cy="28585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0"/>
            <a:ext cx="8915400" cy="3046988"/>
          </a:xfrm>
          <a:prstGeom prst="rect">
            <a:avLst/>
          </a:prstGeom>
        </p:spPr>
        <p:txBody>
          <a:bodyPr wrap="square">
            <a:spAutoFit/>
          </a:bodyPr>
          <a:lstStyle/>
          <a:p>
            <a:pPr lvl="0" fontAlgn="base">
              <a:spcBef>
                <a:spcPct val="0"/>
              </a:spcBef>
              <a:spcAft>
                <a:spcPct val="0"/>
              </a:spcAft>
            </a:pPr>
            <a:r>
              <a:rPr lang="en-US" sz="2400" b="1" dirty="0" smtClean="0">
                <a:solidFill>
                  <a:srgbClr val="333333"/>
                </a:solidFill>
                <a:latin typeface="Arial" pitchFamily="34" charset="0"/>
                <a:cs typeface="Arial" pitchFamily="34" charset="0"/>
              </a:rPr>
              <a:t>1. In </a:t>
            </a:r>
            <a:r>
              <a:rPr lang="en-US" sz="2400" b="1" dirty="0">
                <a:solidFill>
                  <a:srgbClr val="333333"/>
                </a:solidFill>
                <a:latin typeface="Arial" pitchFamily="34" charset="0"/>
                <a:cs typeface="Arial" pitchFamily="34" charset="0"/>
              </a:rPr>
              <a:t>a common base connection, current amplification factor is 0.9. If the emitter current is 1mA, determine the value of base current.</a:t>
            </a:r>
          </a:p>
          <a:p>
            <a:pPr lvl="0" eaLnBrk="0" fontAlgn="base" hangingPunct="0">
              <a:spcBef>
                <a:spcPct val="0"/>
              </a:spcBef>
              <a:spcAft>
                <a:spcPct val="0"/>
              </a:spcAft>
            </a:pPr>
            <a:r>
              <a:rPr lang="en-US" sz="2400" b="1" dirty="0">
                <a:solidFill>
                  <a:srgbClr val="333333"/>
                </a:solidFill>
                <a:latin typeface="Arial" pitchFamily="34" charset="0"/>
                <a:cs typeface="Arial" pitchFamily="34" charset="0"/>
              </a:rPr>
              <a:t>Solution :</a:t>
            </a:r>
          </a:p>
          <a:p>
            <a:pPr lvl="0" eaLnBrk="0" fontAlgn="base" hangingPunct="0">
              <a:spcBef>
                <a:spcPct val="0"/>
              </a:spcBef>
              <a:spcAft>
                <a:spcPct val="0"/>
              </a:spcAft>
            </a:pPr>
            <a:r>
              <a:rPr lang="en-US" sz="1100" dirty="0">
                <a:solidFill>
                  <a:srgbClr val="3D8FE8"/>
                </a:solidFill>
                <a:latin typeface="PT Serif"/>
                <a:cs typeface="Arial" pitchFamily="34" charset="0"/>
                <a:hlinkClick r:id="rId2"/>
              </a:rPr>
              <a:t>  </a:t>
            </a:r>
            <a:r>
              <a:rPr lang="en-US" sz="9600" dirty="0">
                <a:solidFill>
                  <a:srgbClr val="3D8FE8"/>
                </a:solidFill>
                <a:latin typeface="PT Serif"/>
                <a:cs typeface="Arial" pitchFamily="34" charset="0"/>
              </a:rPr>
              <a:t> </a:t>
            </a:r>
            <a:r>
              <a:rPr lang="en-US" sz="1100" dirty="0">
                <a:solidFill>
                  <a:srgbClr val="3D8FE8"/>
                </a:solidFill>
                <a:latin typeface="PT Serif"/>
                <a:cs typeface="Arial" pitchFamily="34" charset="0"/>
              </a:rPr>
              <a:t>                                  </a:t>
            </a:r>
            <a:endParaRPr lang="en-IN" dirty="0"/>
          </a:p>
        </p:txBody>
      </p:sp>
      <p:sp>
        <p:nvSpPr>
          <p:cNvPr id="6" name="Rectangle 5"/>
          <p:cNvSpPr/>
          <p:nvPr/>
        </p:nvSpPr>
        <p:spPr>
          <a:xfrm>
            <a:off x="20782" y="4343400"/>
            <a:ext cx="8894618" cy="646331"/>
          </a:xfrm>
          <a:prstGeom prst="rect">
            <a:avLst/>
          </a:prstGeom>
        </p:spPr>
        <p:txBody>
          <a:bodyPr wrap="square">
            <a:spAutoFit/>
          </a:bodyPr>
          <a:lstStyle/>
          <a:p>
            <a:pPr lvl="0" fontAlgn="base">
              <a:spcBef>
                <a:spcPct val="0"/>
              </a:spcBef>
              <a:spcAft>
                <a:spcPct val="0"/>
              </a:spcAft>
            </a:pPr>
            <a:r>
              <a:rPr lang="en-US" b="1" dirty="0" smtClean="0">
                <a:solidFill>
                  <a:srgbClr val="333333"/>
                </a:solidFill>
                <a:latin typeface="Roboto" pitchFamily="2" charset="0"/>
                <a:cs typeface="Arial" pitchFamily="34" charset="0"/>
              </a:rPr>
              <a:t>2. In </a:t>
            </a:r>
            <a:r>
              <a:rPr lang="en-US" b="1" dirty="0">
                <a:solidFill>
                  <a:srgbClr val="333333"/>
                </a:solidFill>
                <a:latin typeface="Roboto" pitchFamily="2" charset="0"/>
                <a:cs typeface="Arial" pitchFamily="34" charset="0"/>
              </a:rPr>
              <a:t>a common base connection, IC = 0.95 mA and IB = 0.05 mA. Find the value of α.</a:t>
            </a:r>
          </a:p>
          <a:p>
            <a:pPr lvl="0" eaLnBrk="0" fontAlgn="base" hangingPunct="0">
              <a:spcBef>
                <a:spcPct val="0"/>
              </a:spcBef>
              <a:spcAft>
                <a:spcPct val="0"/>
              </a:spcAft>
            </a:pPr>
            <a:r>
              <a:rPr lang="en-US" b="1" dirty="0">
                <a:solidFill>
                  <a:srgbClr val="333333"/>
                </a:solidFill>
                <a:latin typeface="Roboto" pitchFamily="2" charset="0"/>
                <a:cs typeface="Arial" pitchFamily="34" charset="0"/>
              </a:rPr>
              <a:t>Solution :</a:t>
            </a:r>
          </a:p>
        </p:txBody>
      </p:sp>
      <p:pic>
        <p:nvPicPr>
          <p:cNvPr id="8" name="Picture 2" descr="https://electronicspost.com/wp-content/uploads/2019/07/107.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0806" y="4811169"/>
            <a:ext cx="5105400" cy="2046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53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 y="-240760"/>
            <a:ext cx="9144000" cy="938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100" b="0" i="0" u="none" strike="noStrike" cap="none" normalizeH="0" baseline="0" dirty="0" smtClean="0">
                <a:ln>
                  <a:noFill/>
                </a:ln>
                <a:solidFill>
                  <a:srgbClr val="3D8FE8"/>
                </a:solidFill>
                <a:effectLst/>
                <a:latin typeface="PT Serif"/>
                <a:cs typeface="Arial" pitchFamily="34" charset="0"/>
              </a:rPr>
              <a:t> </a:t>
            </a:r>
            <a:r>
              <a:rPr kumimoji="0" lang="en-US" sz="1400" b="0" i="0" u="none" strike="noStrike" cap="none" normalizeH="0" baseline="0" dirty="0" smtClean="0">
                <a:ln>
                  <a:noFill/>
                </a:ln>
                <a:solidFill>
                  <a:srgbClr val="3D8FE8"/>
                </a:solidFill>
                <a:effectLst/>
                <a:latin typeface="PT Serif"/>
                <a:cs typeface="Arial" pitchFamily="34" charset="0"/>
              </a:rPr>
              <a:t>                                                                                                         </a:t>
            </a:r>
          </a:p>
        </p:txBody>
      </p:sp>
      <p:sp>
        <p:nvSpPr>
          <p:cNvPr id="3" name="Rectangle 3"/>
          <p:cNvSpPr>
            <a:spLocks noChangeArrowheads="1"/>
          </p:cNvSpPr>
          <p:nvPr/>
        </p:nvSpPr>
        <p:spPr bwMode="auto">
          <a:xfrm>
            <a:off x="1" y="-1094838"/>
            <a:ext cx="9143999" cy="26468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333333"/>
              </a:solidFill>
              <a:effectLst/>
              <a:latin typeface="Roboto" pitchFamily="2"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400" b="1" dirty="0">
              <a:solidFill>
                <a:srgbClr val="333333"/>
              </a:solidFill>
              <a:latin typeface="Roboto" pitchFamily="2"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Roboto" pitchFamily="2" charset="0"/>
                <a:cs typeface="Arial" pitchFamily="34" charset="0"/>
              </a:rPr>
              <a:t>3</a:t>
            </a:r>
            <a:r>
              <a:rPr kumimoji="0" lang="en-US" sz="2400" b="1" i="0" u="none" strike="noStrike" cap="none" normalizeH="0" baseline="0" dirty="0" smtClean="0">
                <a:ln>
                  <a:noFill/>
                </a:ln>
                <a:solidFill>
                  <a:srgbClr val="333333"/>
                </a:solidFill>
                <a:effectLst/>
                <a:latin typeface="Roboto" pitchFamily="2" charset="0"/>
                <a:cs typeface="Arial" pitchFamily="34" charset="0"/>
              </a:rPr>
              <a:t>. In a common base connection, I</a:t>
            </a:r>
            <a:r>
              <a:rPr kumimoji="0" lang="en-US" sz="2400" b="1" i="0" u="none" strike="noStrike" cap="none" normalizeH="0" baseline="-30000" dirty="0" smtClean="0">
                <a:ln>
                  <a:noFill/>
                </a:ln>
                <a:solidFill>
                  <a:srgbClr val="333333"/>
                </a:solidFill>
                <a:effectLst/>
                <a:latin typeface="Roboto" pitchFamily="2" charset="0"/>
                <a:cs typeface="Arial" pitchFamily="34" charset="0"/>
              </a:rPr>
              <a:t>E</a:t>
            </a:r>
            <a:r>
              <a:rPr kumimoji="0" lang="en-US" sz="2400" b="1" i="0" u="none" strike="noStrike" cap="none" normalizeH="0" baseline="0" dirty="0" smtClean="0">
                <a:ln>
                  <a:noFill/>
                </a:ln>
                <a:solidFill>
                  <a:srgbClr val="333333"/>
                </a:solidFill>
                <a:effectLst/>
                <a:latin typeface="Roboto" pitchFamily="2" charset="0"/>
                <a:cs typeface="Arial" pitchFamily="34" charset="0"/>
              </a:rPr>
              <a:t> = 1mA, I</a:t>
            </a:r>
            <a:r>
              <a:rPr kumimoji="0" lang="en-US" sz="2400" b="1" i="0" u="none" strike="noStrike" cap="none" normalizeH="0" baseline="-30000" dirty="0" smtClean="0">
                <a:ln>
                  <a:noFill/>
                </a:ln>
                <a:solidFill>
                  <a:srgbClr val="333333"/>
                </a:solidFill>
                <a:effectLst/>
                <a:latin typeface="Roboto" pitchFamily="2" charset="0"/>
                <a:cs typeface="Arial" pitchFamily="34" charset="0"/>
              </a:rPr>
              <a:t>C</a:t>
            </a:r>
            <a:r>
              <a:rPr kumimoji="0" lang="en-US" sz="2400" b="1" i="0" u="none" strike="noStrike" cap="none" normalizeH="0" baseline="0" dirty="0" smtClean="0">
                <a:ln>
                  <a:noFill/>
                </a:ln>
                <a:solidFill>
                  <a:srgbClr val="333333"/>
                </a:solidFill>
                <a:effectLst/>
                <a:latin typeface="Roboto" pitchFamily="2" charset="0"/>
                <a:cs typeface="Arial" pitchFamily="34" charset="0"/>
              </a:rPr>
              <a:t> = 0.95mA. Calculate the value of I</a:t>
            </a:r>
            <a:r>
              <a:rPr kumimoji="0" lang="en-US" sz="2400" b="1" i="0" u="none" strike="noStrike" cap="none" normalizeH="0" baseline="-30000" dirty="0" smtClean="0">
                <a:ln>
                  <a:noFill/>
                </a:ln>
                <a:solidFill>
                  <a:srgbClr val="333333"/>
                </a:solidFill>
                <a:effectLst/>
                <a:latin typeface="Roboto" pitchFamily="2" charset="0"/>
                <a:cs typeface="Arial" pitchFamily="34" charset="0"/>
              </a:rPr>
              <a:t>B </a:t>
            </a:r>
            <a:r>
              <a:rPr kumimoji="0" lang="en-US" sz="2400" b="1" i="0" u="none" strike="noStrike" cap="none" normalizeH="0" baseline="0" dirty="0" smtClean="0">
                <a:ln>
                  <a:noFill/>
                </a:ln>
                <a:solidFill>
                  <a:srgbClr val="333333"/>
                </a:solidFill>
                <a:effectLst/>
                <a:latin typeface="Roboto" pitchFamily="2"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Roboto" pitchFamily="2" charset="0"/>
                <a:cs typeface="Arial" pitchFamily="34" charset="0"/>
              </a:rPr>
              <a:t>Solution :</a:t>
            </a:r>
            <a:r>
              <a:rPr kumimoji="0" lang="en-US" sz="2400" b="1" i="0" u="none" strike="noStrike" cap="none" normalizeH="0" baseline="0" dirty="0" smtClean="0">
                <a:ln>
                  <a:noFill/>
                </a:ln>
                <a:solidFill>
                  <a:srgbClr val="3D8FE8"/>
                </a:solidFill>
                <a:effectLst/>
                <a:latin typeface="Roboto" pitchFamily="2" charset="0"/>
                <a:cs typeface="Arial" pitchFamily="34" charset="0"/>
                <a:hlinkClick r:id="rId2"/>
              </a:rPr>
              <a:t>  </a:t>
            </a:r>
            <a:r>
              <a:rPr kumimoji="0" lang="en-US" sz="5200" b="1" i="0" u="none" strike="noStrike" cap="none" normalizeH="0" baseline="0" dirty="0" smtClean="0">
                <a:ln>
                  <a:noFill/>
                </a:ln>
                <a:solidFill>
                  <a:srgbClr val="3D8FE8"/>
                </a:solidFill>
                <a:effectLst/>
                <a:latin typeface="Roboto" pitchFamily="2" charset="0"/>
                <a:cs typeface="Arial" pitchFamily="34" charset="0"/>
              </a:rPr>
              <a:t> </a:t>
            </a:r>
            <a:r>
              <a:rPr kumimoji="0" lang="en-US" sz="2400" b="1" i="0" u="none" strike="noStrike" cap="none" normalizeH="0" baseline="0" dirty="0" smtClean="0">
                <a:ln>
                  <a:noFill/>
                </a:ln>
                <a:solidFill>
                  <a:srgbClr val="3D8FE8"/>
                </a:solidFill>
                <a:effectLst/>
                <a:latin typeface="Roboto" pitchFamily="2" charset="0"/>
                <a:cs typeface="Arial" pitchFamily="34" charset="0"/>
              </a:rPr>
              <a:t>                                                 </a:t>
            </a:r>
            <a:endParaRPr kumimoji="0" lang="en-US" sz="2400" b="1" i="0" u="none" strike="noStrike" cap="none" normalizeH="0" baseline="0" dirty="0" smtClean="0">
              <a:ln>
                <a:noFill/>
              </a:ln>
              <a:solidFill>
                <a:srgbClr val="333333"/>
              </a:solidFill>
              <a:effectLst/>
              <a:latin typeface="Roboto" pitchFamily="2"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3D8FE8"/>
              </a:solidFill>
              <a:effectLst/>
              <a:latin typeface="Roboto" pitchFamily="2" charset="0"/>
              <a:cs typeface="Arial" pitchFamily="34" charset="0"/>
            </a:endParaRPr>
          </a:p>
        </p:txBody>
      </p:sp>
      <p:pic>
        <p:nvPicPr>
          <p:cNvPr id="2052" name="Picture 4" descr="https://electronicspost.com/wp-content/uploads/2019/07/105.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032678"/>
            <a:ext cx="6723109" cy="144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328737" y="2875186"/>
            <a:ext cx="8486526"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Roboto" pitchFamily="2" charset="0"/>
                <a:cs typeface="Arial" pitchFamily="34" charset="0"/>
              </a:rPr>
              <a:t> 4. In a common base connection, the emitter current is 1mA.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Roboto" pitchFamily="2" charset="0"/>
                <a:cs typeface="Arial" pitchFamily="34" charset="0"/>
              </a:rPr>
              <a:t>If the emitter circuit is open, the collector current is 50 </a:t>
            </a:r>
            <a:r>
              <a:rPr kumimoji="0" lang="en-US" sz="2400" b="1" i="0" u="none" strike="noStrike" cap="none" normalizeH="0" baseline="0" dirty="0" err="1" smtClean="0">
                <a:ln>
                  <a:noFill/>
                </a:ln>
                <a:solidFill>
                  <a:srgbClr val="333333"/>
                </a:solidFill>
                <a:effectLst/>
                <a:latin typeface="Roboto" pitchFamily="2" charset="0"/>
                <a:cs typeface="Arial" pitchFamily="34" charset="0"/>
              </a:rPr>
              <a:t>μA</a:t>
            </a:r>
            <a:r>
              <a:rPr kumimoji="0" lang="en-US" sz="2400" b="1" i="0" u="none" strike="noStrike" cap="none" normalizeH="0" baseline="0" dirty="0" smtClean="0">
                <a:ln>
                  <a:noFill/>
                </a:ln>
                <a:solidFill>
                  <a:srgbClr val="333333"/>
                </a:solidFill>
                <a:effectLst/>
                <a:latin typeface="Roboto" pitchFamily="2"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Roboto" pitchFamily="2" charset="0"/>
                <a:cs typeface="Arial" pitchFamily="34" charset="0"/>
              </a:rPr>
              <a:t>Find the total collector current. Given that α =  0.92.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Roboto" pitchFamily="2" charset="0"/>
                <a:cs typeface="Arial" pitchFamily="34" charset="0"/>
              </a:rPr>
              <a:t>Solution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D8FE8"/>
                </a:solidFill>
                <a:effectLst/>
                <a:latin typeface="PT Serif"/>
                <a:cs typeface="Arial" pitchFamily="34" charset="0"/>
                <a:hlinkClick r:id="rId4"/>
              </a:rPr>
              <a:t>  </a:t>
            </a:r>
            <a:r>
              <a:rPr kumimoji="0" lang="en-US" sz="4800" b="0" i="0" u="none" strike="noStrike" cap="none" normalizeH="0" baseline="0" dirty="0" smtClean="0">
                <a:ln>
                  <a:noFill/>
                </a:ln>
                <a:solidFill>
                  <a:srgbClr val="3D8FE8"/>
                </a:solidFill>
                <a:effectLst/>
                <a:latin typeface="PT Serif"/>
                <a:cs typeface="Arial" pitchFamily="34" charset="0"/>
              </a:rPr>
              <a:t> </a:t>
            </a:r>
            <a:r>
              <a:rPr kumimoji="0" lang="en-US" sz="1400" b="0" i="0" u="none" strike="noStrike" cap="none" normalizeH="0" baseline="0" dirty="0" smtClean="0">
                <a:ln>
                  <a:noFill/>
                </a:ln>
                <a:solidFill>
                  <a:srgbClr val="3D8FE8"/>
                </a:solidFill>
                <a:effectLst/>
                <a:latin typeface="PT Serif"/>
                <a:cs typeface="Arial" pitchFamily="34" charset="0"/>
              </a:rPr>
              <a:t>                                                                                                             </a:t>
            </a:r>
          </a:p>
        </p:txBody>
      </p:sp>
      <p:pic>
        <p:nvPicPr>
          <p:cNvPr id="2054" name="Picture 6" descr="https://electronicspost.com/wp-content/uploads/2019/07/108-1.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572000"/>
            <a:ext cx="57150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637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92016"/>
            <a:ext cx="9144000"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Roboto" pitchFamily="2" charset="0"/>
                <a:cs typeface="Arial" pitchFamily="34" charset="0"/>
              </a:rPr>
              <a:t>5. Calculate I</a:t>
            </a:r>
            <a:r>
              <a:rPr kumimoji="0" lang="en-US" sz="2400" b="1" i="0" u="none" strike="noStrike" cap="none" normalizeH="0" baseline="-30000" dirty="0" smtClean="0">
                <a:ln>
                  <a:noFill/>
                </a:ln>
                <a:solidFill>
                  <a:srgbClr val="333333"/>
                </a:solidFill>
                <a:effectLst/>
                <a:latin typeface="Roboto" pitchFamily="2" charset="0"/>
                <a:cs typeface="Arial" pitchFamily="34" charset="0"/>
              </a:rPr>
              <a:t>E</a:t>
            </a:r>
            <a:r>
              <a:rPr kumimoji="0" lang="en-US" sz="2400" b="1" i="0" u="none" strike="noStrike" cap="none" normalizeH="0" baseline="0" dirty="0" smtClean="0">
                <a:ln>
                  <a:noFill/>
                </a:ln>
                <a:solidFill>
                  <a:srgbClr val="333333"/>
                </a:solidFill>
                <a:effectLst/>
                <a:latin typeface="Roboto" pitchFamily="2" charset="0"/>
                <a:cs typeface="Arial" pitchFamily="34" charset="0"/>
              </a:rPr>
              <a:t> in a transistor for which β = 50 and I</a:t>
            </a:r>
            <a:r>
              <a:rPr kumimoji="0" lang="en-US" sz="2400" b="1" i="0" u="none" strike="noStrike" cap="none" normalizeH="0" baseline="-30000" dirty="0" smtClean="0">
                <a:ln>
                  <a:noFill/>
                </a:ln>
                <a:solidFill>
                  <a:srgbClr val="333333"/>
                </a:solidFill>
                <a:effectLst/>
                <a:latin typeface="Roboto" pitchFamily="2" charset="0"/>
                <a:cs typeface="Arial" pitchFamily="34" charset="0"/>
              </a:rPr>
              <a:t>B </a:t>
            </a:r>
            <a:r>
              <a:rPr kumimoji="0" lang="en-US" sz="2400" b="1" i="0" u="none" strike="noStrike" cap="none" normalizeH="0" baseline="0" dirty="0" smtClean="0">
                <a:ln>
                  <a:noFill/>
                </a:ln>
                <a:solidFill>
                  <a:srgbClr val="333333"/>
                </a:solidFill>
                <a:effectLst/>
                <a:latin typeface="Roboto" pitchFamily="2" charset="0"/>
                <a:cs typeface="Arial" pitchFamily="34" charset="0"/>
              </a:rPr>
              <a:t>= 20 </a:t>
            </a:r>
            <a:r>
              <a:rPr kumimoji="0" lang="en-US" sz="2400" b="1" i="0" u="none" strike="noStrike" cap="none" normalizeH="0" baseline="0" dirty="0" err="1" smtClean="0">
                <a:ln>
                  <a:noFill/>
                </a:ln>
                <a:solidFill>
                  <a:srgbClr val="333333"/>
                </a:solidFill>
                <a:effectLst/>
                <a:latin typeface="Roboto" pitchFamily="2" charset="0"/>
                <a:cs typeface="Arial" pitchFamily="34" charset="0"/>
              </a:rPr>
              <a:t>μA</a:t>
            </a:r>
            <a:r>
              <a:rPr kumimoji="0" lang="en-US" sz="2400" b="1" i="0" u="none" strike="noStrike" cap="none" normalizeH="0" baseline="0" dirty="0" smtClean="0">
                <a:ln>
                  <a:noFill/>
                </a:ln>
                <a:solidFill>
                  <a:srgbClr val="333333"/>
                </a:solidFill>
                <a:effectLst/>
                <a:latin typeface="Roboto" pitchFamily="2"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Roboto" pitchFamily="2" charset="0"/>
                <a:cs typeface="Arial" pitchFamily="34" charset="0"/>
              </a:rPr>
              <a:t>Solution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8FE8"/>
                </a:solidFill>
                <a:effectLst/>
                <a:latin typeface="Roboto" pitchFamily="2" charset="0"/>
                <a:cs typeface="Arial" pitchFamily="34" charset="0"/>
                <a:hlinkClick r:id="rId2"/>
              </a:rPr>
              <a:t>  </a:t>
            </a:r>
            <a:r>
              <a:rPr kumimoji="0" lang="en-US" sz="8800" b="1" i="0" u="none" strike="noStrike" cap="none" normalizeH="0" baseline="0" dirty="0" smtClean="0">
                <a:ln>
                  <a:noFill/>
                </a:ln>
                <a:solidFill>
                  <a:srgbClr val="3D8FE8"/>
                </a:solidFill>
                <a:effectLst/>
                <a:latin typeface="Roboto" pitchFamily="2" charset="0"/>
                <a:cs typeface="Arial" pitchFamily="34" charset="0"/>
              </a:rPr>
              <a:t> </a:t>
            </a:r>
            <a:r>
              <a:rPr kumimoji="0" lang="en-US" sz="2400" b="1" i="0" u="none" strike="noStrike" cap="none" normalizeH="0" baseline="0" dirty="0" smtClean="0">
                <a:ln>
                  <a:noFill/>
                </a:ln>
                <a:solidFill>
                  <a:srgbClr val="3D8FE8"/>
                </a:solidFill>
                <a:effectLst/>
                <a:latin typeface="Roboto" pitchFamily="2" charset="0"/>
                <a:cs typeface="Arial" pitchFamily="34" charset="0"/>
              </a:rPr>
              <a:t>                                                                        </a:t>
            </a:r>
            <a:endParaRPr kumimoji="0" lang="en-US" sz="2400" b="1" i="0" u="none" strike="noStrike" cap="none" normalizeH="0" baseline="0" dirty="0" smtClean="0">
              <a:ln>
                <a:noFill/>
              </a:ln>
              <a:solidFill>
                <a:srgbClr val="333333"/>
              </a:solidFill>
              <a:effectLst/>
              <a:latin typeface="Roboto" pitchFamily="2"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3D8FE8"/>
              </a:solidFill>
              <a:effectLst/>
              <a:latin typeface="Roboto" pitchFamily="2" charset="0"/>
              <a:cs typeface="Arial" pitchFamily="34" charset="0"/>
            </a:endParaRPr>
          </a:p>
        </p:txBody>
      </p:sp>
      <p:pic>
        <p:nvPicPr>
          <p:cNvPr id="3074" name="Picture 2" descr="https://electronicspost.com/wp-content/uploads/2019/07/118.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7680495"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103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304561"/>
            <a:ext cx="8839200"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333333"/>
              </a:solidFill>
              <a:effectLst/>
              <a:latin typeface="Roboto" pitchFamily="2"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Roboto" pitchFamily="2" charset="0"/>
                <a:cs typeface="Arial" pitchFamily="34" charset="0"/>
              </a:rPr>
              <a:t>6. Find the α rating of the transistor shown in Fig.  Hence determine the value of I</a:t>
            </a:r>
            <a:r>
              <a:rPr kumimoji="0" lang="en-US" sz="2400" b="1" i="0" u="none" strike="noStrike" cap="none" normalizeH="0" baseline="-30000" dirty="0" smtClean="0">
                <a:ln>
                  <a:noFill/>
                </a:ln>
                <a:solidFill>
                  <a:srgbClr val="333333"/>
                </a:solidFill>
                <a:effectLst/>
                <a:latin typeface="Roboto" pitchFamily="2" charset="0"/>
                <a:cs typeface="Arial" pitchFamily="34" charset="0"/>
              </a:rPr>
              <a:t>C</a:t>
            </a:r>
            <a:r>
              <a:rPr kumimoji="0" lang="en-US" sz="2400" b="1" i="0" u="none" strike="noStrike" cap="none" normalizeH="0" baseline="0" dirty="0" smtClean="0">
                <a:ln>
                  <a:noFill/>
                </a:ln>
                <a:solidFill>
                  <a:srgbClr val="333333"/>
                </a:solidFill>
                <a:effectLst/>
                <a:latin typeface="Roboto" pitchFamily="2" charset="0"/>
                <a:cs typeface="Arial" pitchFamily="34" charset="0"/>
              </a:rPr>
              <a:t> using both α and β rating of the transistor.</a:t>
            </a:r>
            <a:r>
              <a:rPr kumimoji="0" lang="en-US" sz="1400" b="0" i="0" u="none" strike="noStrike" cap="none" normalizeH="0" baseline="0" dirty="0" smtClean="0">
                <a:ln>
                  <a:noFill/>
                </a:ln>
                <a:solidFill>
                  <a:srgbClr val="3D8FE8"/>
                </a:solidFill>
                <a:effectLst/>
                <a:latin typeface="PT Serif"/>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D8FE8"/>
                </a:solidFill>
                <a:effectLst/>
                <a:latin typeface="PT Serif"/>
                <a:cs typeface="Arial" pitchFamily="34" charset="0"/>
                <a:hlinkClick r:id="rId2"/>
              </a:rPr>
              <a:t>  </a:t>
            </a:r>
            <a:r>
              <a:rPr kumimoji="0" lang="en-US" sz="10400" b="0" i="0" u="none" strike="noStrike" cap="none" normalizeH="0" baseline="0" dirty="0" smtClean="0">
                <a:ln>
                  <a:noFill/>
                </a:ln>
                <a:solidFill>
                  <a:srgbClr val="3D8FE8"/>
                </a:solidFill>
                <a:effectLst/>
                <a:latin typeface="PT Serif"/>
                <a:cs typeface="Arial" pitchFamily="34" charset="0"/>
              </a:rPr>
              <a:t> </a:t>
            </a:r>
            <a:r>
              <a:rPr kumimoji="0" lang="en-US" sz="1400" b="0" i="0" u="none" strike="noStrike" cap="none" normalizeH="0" baseline="0" dirty="0" smtClean="0">
                <a:ln>
                  <a:noFill/>
                </a:ln>
                <a:solidFill>
                  <a:srgbClr val="3D8FE8"/>
                </a:solidFill>
                <a:effectLst/>
                <a:latin typeface="PT Serif"/>
                <a:cs typeface="Arial" pitchFamily="34" charset="0"/>
              </a:rPr>
              <a:t>                                                                                           </a:t>
            </a:r>
          </a:p>
        </p:txBody>
      </p:sp>
      <p:pic>
        <p:nvPicPr>
          <p:cNvPr id="4098" name="Picture 2" descr="https://electronicspost.com/wp-content/uploads/2019/07/119.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1469" y="1600200"/>
            <a:ext cx="3542068" cy="26765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s://electronicspost.com/wp-content/uploads/2019/07/120.png">
            <a:hlinkClick r:id="rId2"/>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648200"/>
            <a:ext cx="75438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593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b="1" dirty="0" smtClean="0">
                <a:latin typeface="Times New Roman" pitchFamily="18" charset="0"/>
                <a:cs typeface="Times New Roman" pitchFamily="18" charset="0"/>
              </a:rPr>
              <a:t>COMPARISON OF CB,CE,CC </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pic>
        <p:nvPicPr>
          <p:cNvPr id="2560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76250" y="1143000"/>
            <a:ext cx="86677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75559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b="1" dirty="0" smtClean="0">
                <a:latin typeface="Times New Roman" pitchFamily="18" charset="0"/>
                <a:cs typeface="Times New Roman" pitchFamily="18" charset="0"/>
              </a:rPr>
              <a:t>RELATIONSHIP OF α,β, γ</a:t>
            </a:r>
            <a:r>
              <a:rPr lang="en-US" sz="3200" b="1" dirty="0"/>
              <a:t/>
            </a:r>
            <a:br>
              <a:rPr lang="en-US" sz="3200" b="1" dirty="0"/>
            </a:br>
            <a:endParaRPr lang="en-US" sz="3200" b="1" dirty="0"/>
          </a:p>
        </p:txBody>
      </p:sp>
      <p:sp>
        <p:nvSpPr>
          <p:cNvPr id="3" name="Content Placeholder 2"/>
          <p:cNvSpPr>
            <a:spLocks noGrp="1"/>
          </p:cNvSpPr>
          <p:nvPr>
            <p:ph idx="1"/>
          </p:nvPr>
        </p:nvSpPr>
        <p:spPr>
          <a:xfrm>
            <a:off x="457200" y="838200"/>
            <a:ext cx="8229600" cy="5287963"/>
          </a:xfrm>
        </p:spPr>
        <p:txBody>
          <a:bodyPr/>
          <a:lstStyle/>
          <a:p>
            <a:pPr marL="0" indent="0">
              <a:buNone/>
            </a:pPr>
            <a:endParaRPr lang="en-US" dirty="0"/>
          </a:p>
        </p:txBody>
      </p:sp>
      <p:pic>
        <p:nvPicPr>
          <p:cNvPr id="26627"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57200" y="948122"/>
            <a:ext cx="2900363" cy="1180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28339" y="2286000"/>
            <a:ext cx="2319662" cy="1344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9" name="Picture 5"/>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47700" y="3962400"/>
            <a:ext cx="25527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0" name="Picture 6"/>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114800" y="1295399"/>
            <a:ext cx="2590800" cy="1281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1" name="Picture 7"/>
          <p:cNvPicPr>
            <a:picLocks noChangeAspect="1" noChangeArrowheads="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191000" y="2798955"/>
            <a:ext cx="2438399"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432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076" y="457200"/>
            <a:ext cx="7571724"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0548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1143000"/>
          </a:xfrm>
        </p:spPr>
        <p:txBody>
          <a:bodyPr>
            <a:normAutofit/>
          </a:bodyPr>
          <a:lstStyle/>
          <a:p>
            <a:r>
              <a:rPr lang="en-US" sz="3200" b="1" dirty="0" smtClean="0">
                <a:latin typeface="Times New Roman" pitchFamily="18" charset="0"/>
                <a:cs typeface="Times New Roman" pitchFamily="18" charset="0"/>
              </a:rPr>
              <a:t>DC BIASING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normAutofit/>
          </a:bodyPr>
          <a:lstStyle/>
          <a:p>
            <a:pPr marL="0" indent="0" algn="just">
              <a:buNone/>
            </a:pPr>
            <a:r>
              <a:rPr lang="en-IN" sz="2400" dirty="0"/>
              <a:t>Transistor Biasing is the process of setting a transistors DC operating voltage or current conditions to the correct level so that any AC input signal can be amplified correctly by the transistor</a:t>
            </a:r>
            <a:endParaRPr lang="en-US" sz="2400" dirty="0"/>
          </a:p>
        </p:txBody>
      </p:sp>
      <p:pic>
        <p:nvPicPr>
          <p:cNvPr id="1433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81000" y="2514600"/>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281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normAutofit/>
          </a:bodyPr>
          <a:lstStyle/>
          <a:p>
            <a:r>
              <a:rPr lang="en-US" sz="3200" b="1" dirty="0" smtClean="0">
                <a:latin typeface="Times New Roman" pitchFamily="18" charset="0"/>
                <a:cs typeface="Times New Roman" pitchFamily="18" charset="0"/>
              </a:rPr>
              <a:t>DC BIASING</a:t>
            </a:r>
            <a:endParaRPr lang="en-US" sz="3200" b="1" dirty="0"/>
          </a:p>
        </p:txBody>
      </p:sp>
      <p:sp>
        <p:nvSpPr>
          <p:cNvPr id="3" name="Subtitle 2"/>
          <p:cNvSpPr>
            <a:spLocks noGrp="1"/>
          </p:cNvSpPr>
          <p:nvPr>
            <p:ph type="subTitle" idx="1"/>
          </p:nvPr>
        </p:nvSpPr>
        <p:spPr>
          <a:xfrm>
            <a:off x="457200" y="1143000"/>
            <a:ext cx="8077200" cy="5181600"/>
          </a:xfrm>
        </p:spPr>
        <p:txBody>
          <a:bodyPr/>
          <a:lstStyle/>
          <a:p>
            <a:endParaRPr lang="en-US" dirty="0" smtClean="0"/>
          </a:p>
          <a:p>
            <a:endParaRPr lang="en-US" dirty="0"/>
          </a:p>
        </p:txBody>
      </p:sp>
      <p:pic>
        <p:nvPicPr>
          <p:cNvPr id="1536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602056" y="1600200"/>
            <a:ext cx="21431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652712" y="2390775"/>
            <a:ext cx="23241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546638" y="3581400"/>
            <a:ext cx="23145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9119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696200" cy="838200"/>
          </a:xfrm>
        </p:spPr>
        <p:txBody>
          <a:bodyPr>
            <a:normAutofit/>
          </a:bodyPr>
          <a:lstStyle/>
          <a:p>
            <a:r>
              <a:rPr lang="en-US" sz="3200" b="1" dirty="0" smtClean="0">
                <a:latin typeface="Times New Roman" pitchFamily="18" charset="0"/>
                <a:cs typeface="Times New Roman" pitchFamily="18" charset="0"/>
              </a:rPr>
              <a:t>DC BIASING</a:t>
            </a:r>
            <a:endParaRPr lang="en-US" sz="3200" b="1" dirty="0"/>
          </a:p>
        </p:txBody>
      </p:sp>
      <p:pic>
        <p:nvPicPr>
          <p:cNvPr id="1638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4636" y="1066800"/>
            <a:ext cx="7051964"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876800" y="1295400"/>
            <a:ext cx="4267200" cy="3970318"/>
          </a:xfrm>
          <a:prstGeom prst="rect">
            <a:avLst/>
          </a:prstGeom>
        </p:spPr>
        <p:txBody>
          <a:bodyPr wrap="square">
            <a:spAutoFit/>
          </a:bodyPr>
          <a:lstStyle/>
          <a:p>
            <a:pPr marL="285750" indent="-285750" algn="just">
              <a:buFont typeface="Arial" pitchFamily="34" charset="0"/>
              <a:buChar char="•"/>
            </a:pPr>
            <a:r>
              <a:rPr lang="en-IN" dirty="0"/>
              <a:t>T</a:t>
            </a:r>
            <a:r>
              <a:rPr lang="en-IN" dirty="0" smtClean="0"/>
              <a:t>he </a:t>
            </a:r>
            <a:r>
              <a:rPr lang="en-IN" dirty="0"/>
              <a:t>correct operating point requires the selection of bias resistors and load resistors to provide the appropriate input current and collector voltage conditions. </a:t>
            </a:r>
            <a:endParaRPr lang="en-IN" dirty="0" smtClean="0"/>
          </a:p>
          <a:p>
            <a:endParaRPr lang="en-IN" dirty="0"/>
          </a:p>
          <a:p>
            <a:pPr marL="285750" indent="-285750" algn="just">
              <a:buFont typeface="Arial" pitchFamily="34" charset="0"/>
              <a:buChar char="•"/>
            </a:pPr>
            <a:r>
              <a:rPr lang="en-IN" dirty="0" smtClean="0"/>
              <a:t>The </a:t>
            </a:r>
            <a:r>
              <a:rPr lang="en-IN" dirty="0"/>
              <a:t>correct biasing point for a bipolar transistor, either NPN or PNP, generally lies somewhere between the two extremes of operation with respect to it being either “fully-ON” or “fully-OFF” along its DC load line. This central operating point is called the “Quiescent Operating Point”, or </a:t>
            </a:r>
            <a:r>
              <a:rPr lang="en-IN" b="1" dirty="0"/>
              <a:t>Q-point</a:t>
            </a:r>
            <a:r>
              <a:rPr lang="en-IN" dirty="0"/>
              <a:t> for short.</a:t>
            </a:r>
          </a:p>
        </p:txBody>
      </p:sp>
    </p:spTree>
    <p:extLst>
      <p:ext uri="{BB962C8B-B14F-4D97-AF65-F5344CB8AC3E}">
        <p14:creationId xmlns:p14="http://schemas.microsoft.com/office/powerpoint/2010/main" val="37090778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Types of DC biasing</a:t>
            </a:r>
            <a:endParaRPr lang="en-US" sz="3200" b="1" dirty="0"/>
          </a:p>
        </p:txBody>
      </p:sp>
      <p:sp>
        <p:nvSpPr>
          <p:cNvPr id="3" name="Content Placeholder 2"/>
          <p:cNvSpPr>
            <a:spLocks noGrp="1"/>
          </p:cNvSpPr>
          <p:nvPr>
            <p:ph idx="1"/>
          </p:nvPr>
        </p:nvSpPr>
        <p:spPr/>
        <p:txBody>
          <a:bodyPr/>
          <a:lstStyle/>
          <a:p>
            <a:r>
              <a:rPr lang="en-US" dirty="0"/>
              <a:t>Fixed </a:t>
            </a:r>
            <a:r>
              <a:rPr lang="en-US" b="1" dirty="0"/>
              <a:t>bias</a:t>
            </a:r>
            <a:r>
              <a:rPr lang="en-US" dirty="0"/>
              <a:t>.</a:t>
            </a:r>
          </a:p>
          <a:p>
            <a:r>
              <a:rPr lang="en-US" dirty="0"/>
              <a:t>Collector-to-base </a:t>
            </a:r>
            <a:r>
              <a:rPr lang="en-US" b="1" dirty="0"/>
              <a:t>bias</a:t>
            </a:r>
            <a:r>
              <a:rPr lang="en-US" dirty="0"/>
              <a:t>.</a:t>
            </a:r>
          </a:p>
          <a:p>
            <a:r>
              <a:rPr lang="en-US" dirty="0"/>
              <a:t>Fixed </a:t>
            </a:r>
            <a:r>
              <a:rPr lang="en-US" b="1" dirty="0"/>
              <a:t>bias</a:t>
            </a:r>
            <a:r>
              <a:rPr lang="en-US" dirty="0"/>
              <a:t> with emitter resistor.</a:t>
            </a:r>
          </a:p>
          <a:p>
            <a:r>
              <a:rPr lang="en-US" dirty="0"/>
              <a:t>Voltage divider </a:t>
            </a:r>
            <a:r>
              <a:rPr lang="en-US" b="1" dirty="0"/>
              <a:t>bias</a:t>
            </a:r>
            <a:r>
              <a:rPr lang="en-US" dirty="0"/>
              <a:t> or potential divider.</a:t>
            </a:r>
          </a:p>
          <a:p>
            <a:r>
              <a:rPr lang="en-US" dirty="0"/>
              <a:t>Emitter </a:t>
            </a:r>
            <a:r>
              <a:rPr lang="en-US" b="1" dirty="0"/>
              <a:t>bias</a:t>
            </a:r>
            <a:r>
              <a:rPr lang="en-US" dirty="0"/>
              <a:t>.</a:t>
            </a:r>
          </a:p>
          <a:p>
            <a:endParaRPr lang="en-US" dirty="0"/>
          </a:p>
        </p:txBody>
      </p:sp>
    </p:spTree>
    <p:extLst>
      <p:ext uri="{BB962C8B-B14F-4D97-AF65-F5344CB8AC3E}">
        <p14:creationId xmlns:p14="http://schemas.microsoft.com/office/powerpoint/2010/main" val="3731854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76400"/>
            <a:ext cx="7315200" cy="4154984"/>
          </a:xfrm>
          <a:prstGeom prst="rect">
            <a:avLst/>
          </a:prstGeom>
        </p:spPr>
        <p:txBody>
          <a:bodyPr wrap="square">
            <a:spAutoFit/>
          </a:bodyPr>
          <a:lstStyle/>
          <a:p>
            <a:r>
              <a:rPr lang="en-IN" sz="2400" dirty="0"/>
              <a:t>The bipolar junction transistor (BJT) is used in logic circuits.</a:t>
            </a:r>
          </a:p>
          <a:p>
            <a:r>
              <a:rPr lang="en-IN" sz="2400" dirty="0" smtClean="0"/>
              <a:t>The BJT</a:t>
            </a:r>
            <a:r>
              <a:rPr lang="en-IN" sz="2400" dirty="0"/>
              <a:t> is used as an oscillator.</a:t>
            </a:r>
          </a:p>
          <a:p>
            <a:r>
              <a:rPr lang="en-IN" sz="2400" dirty="0"/>
              <a:t>It is used as an amplifier.</a:t>
            </a:r>
          </a:p>
          <a:p>
            <a:r>
              <a:rPr lang="en-IN" sz="2400" dirty="0"/>
              <a:t>It is used as a </a:t>
            </a:r>
            <a:r>
              <a:rPr lang="en-IN" sz="2400" dirty="0" err="1"/>
              <a:t>multivibrator</a:t>
            </a:r>
            <a:r>
              <a:rPr lang="en-IN" sz="2400" dirty="0"/>
              <a:t>.</a:t>
            </a:r>
          </a:p>
          <a:p>
            <a:r>
              <a:rPr lang="en-IN" sz="2400" dirty="0"/>
              <a:t>For wave shaping, it is used in clipping circuits.</a:t>
            </a:r>
          </a:p>
          <a:p>
            <a:r>
              <a:rPr lang="en-IN" sz="2400" dirty="0"/>
              <a:t>Used as a detector or demodulator.</a:t>
            </a:r>
          </a:p>
          <a:p>
            <a:r>
              <a:rPr lang="en-IN" sz="2400" dirty="0"/>
              <a:t>It is also used as a modulator.</a:t>
            </a:r>
          </a:p>
          <a:p>
            <a:r>
              <a:rPr lang="en-IN" sz="2400" dirty="0"/>
              <a:t>Used in timer and time delay circuits.</a:t>
            </a:r>
          </a:p>
          <a:p>
            <a:r>
              <a:rPr lang="en-IN" sz="2400" dirty="0"/>
              <a:t>It is used in electronics switch.</a:t>
            </a:r>
          </a:p>
          <a:p>
            <a:r>
              <a:rPr lang="en-IN" sz="2400" dirty="0"/>
              <a:t>It is used in switching circuits.</a:t>
            </a:r>
          </a:p>
        </p:txBody>
      </p:sp>
      <p:sp>
        <p:nvSpPr>
          <p:cNvPr id="5" name="Title 4"/>
          <p:cNvSpPr>
            <a:spLocks noGrp="1"/>
          </p:cNvSpPr>
          <p:nvPr>
            <p:ph type="title"/>
          </p:nvPr>
        </p:nvSpPr>
        <p:spPr/>
        <p:txBody>
          <a:bodyPr/>
          <a:lstStyle/>
          <a:p>
            <a:r>
              <a:rPr lang="en-IN" dirty="0" smtClean="0"/>
              <a:t>Uses of BJT</a:t>
            </a:r>
            <a:endParaRPr lang="en-IN" dirty="0"/>
          </a:p>
        </p:txBody>
      </p:sp>
    </p:spTree>
    <p:extLst>
      <p:ext uri="{BB962C8B-B14F-4D97-AF65-F5344CB8AC3E}">
        <p14:creationId xmlns:p14="http://schemas.microsoft.com/office/powerpoint/2010/main" val="3070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900" y="533400"/>
            <a:ext cx="80053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15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89" y="685800"/>
            <a:ext cx="8081211"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1090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1066800"/>
            <a:ext cx="6803025" cy="4876800"/>
          </a:xfrm>
          <a:prstGeom prst="rect">
            <a:avLst/>
          </a:prstGeom>
        </p:spPr>
      </p:pic>
    </p:spTree>
    <p:extLst>
      <p:ext uri="{BB962C8B-B14F-4D97-AF65-F5344CB8AC3E}">
        <p14:creationId xmlns:p14="http://schemas.microsoft.com/office/powerpoint/2010/main" val="2611993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52271" y="990600"/>
            <a:ext cx="6620141" cy="4876800"/>
          </a:xfrm>
          <a:prstGeom prst="rect">
            <a:avLst/>
          </a:prstGeom>
        </p:spPr>
      </p:pic>
    </p:spTree>
    <p:extLst>
      <p:ext uri="{BB962C8B-B14F-4D97-AF65-F5344CB8AC3E}">
        <p14:creationId xmlns:p14="http://schemas.microsoft.com/office/powerpoint/2010/main" val="2796747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03311" y="1371600"/>
            <a:ext cx="6679346" cy="4343400"/>
          </a:xfrm>
          <a:prstGeom prst="rect">
            <a:avLst/>
          </a:prstGeom>
        </p:spPr>
      </p:pic>
    </p:spTree>
    <p:extLst>
      <p:ext uri="{BB962C8B-B14F-4D97-AF65-F5344CB8AC3E}">
        <p14:creationId xmlns:p14="http://schemas.microsoft.com/office/powerpoint/2010/main" val="1470977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0896" y="1295400"/>
            <a:ext cx="6475819" cy="4343400"/>
          </a:xfrm>
          <a:prstGeom prst="rect">
            <a:avLst/>
          </a:prstGeom>
        </p:spPr>
      </p:pic>
    </p:spTree>
    <p:extLst>
      <p:ext uri="{BB962C8B-B14F-4D97-AF65-F5344CB8AC3E}">
        <p14:creationId xmlns:p14="http://schemas.microsoft.com/office/powerpoint/2010/main" val="1895508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429</Words>
  <Application>Microsoft Office PowerPoint</Application>
  <PresentationFormat>On-screen Show (4:3)</PresentationFormat>
  <Paragraphs>71</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PT Serif</vt:lpstr>
      <vt:lpstr>Roboto</vt:lpstr>
      <vt:lpstr>Times New Roman</vt:lpstr>
      <vt:lpstr>Office Theme</vt:lpstr>
      <vt:lpstr>BJT- Bipolar Junction Transistor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Transistor Configuration  </vt:lpstr>
      <vt:lpstr>Common Emitter for NPN and PNP Transistor</vt:lpstr>
      <vt:lpstr>Common Emitter Input Characteristics</vt:lpstr>
      <vt:lpstr>COMMON EMITTER OUTPUT CHARACTERISTICS</vt:lpstr>
      <vt:lpstr>PowerPoint Presentation</vt:lpstr>
      <vt:lpstr>COMMON COLLECTOR FOR PNP AND NPN TRANSISTORS</vt:lpstr>
      <vt:lpstr>COMMON COLLECTOR INPUT CHARACTERISTICS</vt:lpstr>
      <vt:lpstr>COMMON COLLECTOR OUTPUT CHARACTERISTICS</vt:lpstr>
      <vt:lpstr>COMMON BASE FOR PNP AND NPN TRANSISTORS</vt:lpstr>
      <vt:lpstr>PowerPoint Presentation</vt:lpstr>
      <vt:lpstr>COMMON BASE INPUT CHARACTERISTICS</vt:lpstr>
      <vt:lpstr>COMMON BASE OUTPUT CHARACTERISTICS</vt:lpstr>
      <vt:lpstr>PowerPoint Presentation</vt:lpstr>
      <vt:lpstr>PowerPoint Presentation</vt:lpstr>
      <vt:lpstr>PowerPoint Presentation</vt:lpstr>
      <vt:lpstr>PowerPoint Presentation</vt:lpstr>
      <vt:lpstr>COMPARISON OF CB,CE,CC </vt:lpstr>
      <vt:lpstr>RELATIONSHIP OF α,β, γ </vt:lpstr>
      <vt:lpstr>DC BIASING</vt:lpstr>
      <vt:lpstr>DC BIASING</vt:lpstr>
      <vt:lpstr>DC BIASING</vt:lpstr>
      <vt:lpstr>Types of DC biasing</vt:lpstr>
      <vt:lpstr>Uses of BJT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BJT- Bipolar Junction Transistor</dc:title>
  <dc:creator>Admin</dc:creator>
  <cp:lastModifiedBy>Admin</cp:lastModifiedBy>
  <cp:revision>15</cp:revision>
  <dcterms:created xsi:type="dcterms:W3CDTF">2006-08-16T00:00:00Z</dcterms:created>
  <dcterms:modified xsi:type="dcterms:W3CDTF">2020-08-04T16:04:34Z</dcterms:modified>
</cp:coreProperties>
</file>