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1" roundtripDataSignature="AMtx7miHmC5zx801J7JUICwbSHc0Mb3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/>
          <p:nvPr/>
        </p:nvSpPr>
        <p:spPr>
          <a:xfrm>
            <a:off x="3348038" y="4724400"/>
            <a:ext cx="5111750" cy="865188"/>
          </a:xfrm>
          <a:prstGeom prst="roundRect">
            <a:avLst>
              <a:gd fmla="val 16667" name="adj"/>
            </a:avLst>
          </a:prstGeom>
          <a:solidFill>
            <a:srgbClr val="99CCFF">
              <a:alpha val="36862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0"/>
          <p:cNvSpPr txBox="1"/>
          <p:nvPr/>
        </p:nvSpPr>
        <p:spPr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0"/>
          <p:cNvSpPr/>
          <p:nvPr/>
        </p:nvSpPr>
        <p:spPr>
          <a:xfrm>
            <a:off x="0" y="0"/>
            <a:ext cx="2987675" cy="49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0"/>
          <p:cNvSpPr/>
          <p:nvPr/>
        </p:nvSpPr>
        <p:spPr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yil30" id="117" name="Google Shape;11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63" y="1052513"/>
            <a:ext cx="11430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0"/>
          <p:cNvSpPr/>
          <p:nvPr/>
        </p:nvSpPr>
        <p:spPr>
          <a:xfrm>
            <a:off x="2339975" y="1052513"/>
            <a:ext cx="6661150" cy="2197100"/>
          </a:xfrm>
          <a:prstGeom prst="roundRect">
            <a:avLst>
              <a:gd fmla="val 16667" name="adj"/>
            </a:avLst>
          </a:prstGeom>
          <a:solidFill>
            <a:srgbClr val="FF9933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0"/>
          <p:cNvSpPr txBox="1"/>
          <p:nvPr/>
        </p:nvSpPr>
        <p:spPr>
          <a:xfrm>
            <a:off x="2555875" y="1268413"/>
            <a:ext cx="6084888" cy="1684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Logic Design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0"/>
          <p:cNvSpPr txBox="1"/>
          <p:nvPr/>
        </p:nvSpPr>
        <p:spPr>
          <a:xfrm>
            <a:off x="3167063" y="4905375"/>
            <a:ext cx="5329237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Mustafa Kemal Uyguroğlu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1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" type="body"/>
          </p:nvPr>
        </p:nvSpPr>
        <p:spPr>
          <a:xfrm>
            <a:off x="611188" y="1089025"/>
            <a:ext cx="82804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42900" lvl="0" marL="457200" algn="l">
              <a:spcBef>
                <a:spcPts val="900"/>
              </a:spcBef>
              <a:spcAft>
                <a:spcPts val="0"/>
              </a:spcAft>
              <a:buSzPts val="1800"/>
              <a:buChar char="★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30" name="Google Shape;130;p42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" type="body"/>
          </p:nvPr>
        </p:nvSpPr>
        <p:spPr>
          <a:xfrm>
            <a:off x="611188" y="1089025"/>
            <a:ext cx="40640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06400" lvl="0" marL="457200" algn="l">
              <a:spcBef>
                <a:spcPts val="1400"/>
              </a:spcBef>
              <a:spcAft>
                <a:spcPts val="0"/>
              </a:spcAft>
              <a:buSzPts val="2800"/>
              <a:buChar char="★"/>
              <a:defRPr sz="2800"/>
            </a:lvl1pPr>
            <a:lvl2pPr indent="-381000" lvl="1" marL="914400" algn="l">
              <a:spcBef>
                <a:spcPts val="12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♦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6" name="Google Shape;136;p43"/>
          <p:cNvSpPr txBox="1"/>
          <p:nvPr>
            <p:ph idx="2" type="body"/>
          </p:nvPr>
        </p:nvSpPr>
        <p:spPr>
          <a:xfrm>
            <a:off x="4827588" y="1089025"/>
            <a:ext cx="40640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06400" lvl="0" marL="457200" algn="l">
              <a:spcBef>
                <a:spcPts val="1400"/>
              </a:spcBef>
              <a:spcAft>
                <a:spcPts val="0"/>
              </a:spcAft>
              <a:buSzPts val="2800"/>
              <a:buChar char="★"/>
              <a:defRPr sz="2800"/>
            </a:lvl1pPr>
            <a:lvl2pPr indent="-381000" lvl="1" marL="914400" algn="l">
              <a:spcBef>
                <a:spcPts val="12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spcBef>
                <a:spcPts val="1000"/>
              </a:spcBef>
              <a:spcAft>
                <a:spcPts val="0"/>
              </a:spcAft>
              <a:buSzPts val="2000"/>
              <a:buChar char="♦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7" name="Google Shape;137;p43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43" name="Google Shape;143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81000" lvl="0" marL="457200" algn="l">
              <a:spcBef>
                <a:spcPts val="1200"/>
              </a:spcBef>
              <a:spcAft>
                <a:spcPts val="0"/>
              </a:spcAft>
              <a:buSzPts val="2400"/>
              <a:buChar char="★"/>
              <a:defRPr sz="2400"/>
            </a:lvl1pPr>
            <a:lvl2pPr indent="-355600" lvl="1" marL="914400" algn="l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44" name="Google Shape;144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45" name="Google Shape;145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81000" lvl="0" marL="457200" algn="l">
              <a:spcBef>
                <a:spcPts val="1200"/>
              </a:spcBef>
              <a:spcAft>
                <a:spcPts val="0"/>
              </a:spcAft>
              <a:buSzPts val="2400"/>
              <a:buChar char="★"/>
              <a:defRPr sz="2400"/>
            </a:lvl1pPr>
            <a:lvl2pPr indent="-355600" lvl="1" marL="914400" algn="l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46" name="Google Shape;146;p44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5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2" type="body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6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31800" lvl="0" marL="457200" algn="l">
              <a:spcBef>
                <a:spcPts val="1600"/>
              </a:spcBef>
              <a:spcAft>
                <a:spcPts val="0"/>
              </a:spcAft>
              <a:buSzPts val="3200"/>
              <a:buChar char="★"/>
              <a:defRPr sz="3200"/>
            </a:lvl1pPr>
            <a:lvl2pPr indent="-406400" lvl="1" marL="914400" algn="l">
              <a:spcBef>
                <a:spcPts val="1400"/>
              </a:spcBef>
              <a:spcAft>
                <a:spcPts val="0"/>
              </a:spcAft>
              <a:buSzPts val="2800"/>
              <a:buChar char="●"/>
              <a:defRPr sz="2800"/>
            </a:lvl2pPr>
            <a:lvl3pPr indent="-381000" lvl="2" marL="1371600" algn="l">
              <a:spcBef>
                <a:spcPts val="1200"/>
              </a:spcBef>
              <a:spcAft>
                <a:spcPts val="0"/>
              </a:spcAft>
              <a:buSzPts val="2400"/>
              <a:buChar char="♦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61" name="Google Shape;1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62" name="Google Shape;162;p47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7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69" name="Google Shape;169;p48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9"/>
          <p:cNvSpPr txBox="1"/>
          <p:nvPr>
            <p:ph idx="1" type="body"/>
          </p:nvPr>
        </p:nvSpPr>
        <p:spPr>
          <a:xfrm rot="5400000">
            <a:off x="3186907" y="-1486693"/>
            <a:ext cx="3128963" cy="8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42900" lvl="0" marL="457200" algn="l">
              <a:spcBef>
                <a:spcPts val="900"/>
              </a:spcBef>
              <a:spcAft>
                <a:spcPts val="0"/>
              </a:spcAft>
              <a:buSzPts val="1800"/>
              <a:buChar char="★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5" name="Google Shape;175;p49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9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9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0"/>
          <p:cNvSpPr txBox="1"/>
          <p:nvPr>
            <p:ph type="title"/>
          </p:nvPr>
        </p:nvSpPr>
        <p:spPr>
          <a:xfrm rot="5400000">
            <a:off x="5843588" y="1168400"/>
            <a:ext cx="4029075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0"/>
          <p:cNvSpPr txBox="1"/>
          <p:nvPr>
            <p:ph idx="1" type="body"/>
          </p:nvPr>
        </p:nvSpPr>
        <p:spPr>
          <a:xfrm rot="5400000">
            <a:off x="1626394" y="-826293"/>
            <a:ext cx="4029075" cy="605948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342900" lvl="0" marL="457200" algn="l">
              <a:spcBef>
                <a:spcPts val="900"/>
              </a:spcBef>
              <a:spcAft>
                <a:spcPts val="0"/>
              </a:spcAft>
              <a:buSzPts val="1800"/>
              <a:buChar char="★"/>
              <a:defRPr/>
            </a:lvl1pPr>
            <a:lvl2pPr indent="-342900" lvl="1" marL="914400" algn="l">
              <a:spcBef>
                <a:spcPts val="9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spcBef>
                <a:spcPts val="900"/>
              </a:spcBef>
              <a:spcAft>
                <a:spcPts val="0"/>
              </a:spcAft>
              <a:buSzPts val="1800"/>
              <a:buChar char="♦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1" name="Google Shape;181;p50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0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0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685800" y="1981200"/>
            <a:ext cx="3784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4673600" y="1981200"/>
            <a:ext cx="3784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C-H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7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/>
          <p:nvPr/>
        </p:nvSpPr>
        <p:spPr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9"/>
          <p:cNvSpPr/>
          <p:nvPr/>
        </p:nvSpPr>
        <p:spPr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cap="flat" cmpd="thinThick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9"/>
          <p:cNvSpPr txBox="1"/>
          <p:nvPr>
            <p:ph type="title"/>
          </p:nvPr>
        </p:nvSpPr>
        <p:spPr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39"/>
          <p:cNvSpPr txBox="1"/>
          <p:nvPr>
            <p:ph idx="1" type="body"/>
          </p:nvPr>
        </p:nvSpPr>
        <p:spPr>
          <a:xfrm>
            <a:off x="611188" y="1089025"/>
            <a:ext cx="8280400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>
            <a:lvl1pPr indent="-406400" lvl="0" marL="457200" marR="0" rtl="0" algn="l">
              <a:spcBef>
                <a:spcPts val="140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★"/>
              <a:defRPr b="1" i="0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●"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♦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104" name="Google Shape;104;p39"/>
          <p:cNvCxnSpPr/>
          <p:nvPr/>
        </p:nvCxnSpPr>
        <p:spPr>
          <a:xfrm>
            <a:off x="431800" y="800100"/>
            <a:ext cx="87122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39"/>
          <p:cNvSpPr txBox="1"/>
          <p:nvPr/>
        </p:nvSpPr>
        <p:spPr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9"/>
          <p:cNvSpPr txBox="1"/>
          <p:nvPr>
            <p:ph idx="10" type="dt"/>
          </p:nvPr>
        </p:nvSpPr>
        <p:spPr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9"/>
          <p:cNvSpPr txBox="1"/>
          <p:nvPr>
            <p:ph idx="11" type="ftr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9"/>
          <p:cNvSpPr txBox="1"/>
          <p:nvPr>
            <p:ph idx="12" type="sldNum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65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logoyil30" id="109" name="Google Shape;10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22313" cy="72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9"/>
          <p:cNvSpPr/>
          <p:nvPr/>
        </p:nvSpPr>
        <p:spPr>
          <a:xfrm>
            <a:off x="0" y="0"/>
            <a:ext cx="431800" cy="4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9"/>
          <p:cNvSpPr/>
          <p:nvPr/>
        </p:nvSpPr>
        <p:spPr>
          <a:xfrm>
            <a:off x="0" y="0"/>
            <a:ext cx="87122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ardware_description_langua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 - II</a:t>
            </a:r>
            <a:endParaRPr/>
          </a:p>
        </p:txBody>
      </p:sp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lang="en-US" sz="4400"/>
              <a:t>Field Programmable Gate Array, Hardware Description Language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685800" y="533400"/>
            <a:ext cx="73787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Logic Simulation</a:t>
            </a:r>
            <a:endParaRPr/>
          </a:p>
        </p:txBody>
      </p:sp>
      <p:sp>
        <p:nvSpPr>
          <p:cNvPr id="286" name="Google Shape;286;p10"/>
          <p:cNvSpPr txBox="1"/>
          <p:nvPr>
            <p:ph idx="1" type="body"/>
          </p:nvPr>
        </p:nvSpPr>
        <p:spPr>
          <a:xfrm>
            <a:off x="685800" y="1524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simulator interprets the HDL description and produces a readable output, such as a timing diagram, that predicts how the hardware will behave before its is actually fabricated.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Simulation allows the detection of functional errors in a design without having to physically create the circuit.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Logic Simulation</a:t>
            </a:r>
            <a:endParaRPr/>
          </a:p>
        </p:txBody>
      </p:sp>
      <p:sp>
        <p:nvSpPr>
          <p:cNvPr id="292" name="Google Shape;29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stimulus that tests the functionality of the design is called a test bench.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simulate a digital system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Design is first described in HDL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Verified by simulating the design and checking it with a test bench which is also written in HDL.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type="title"/>
          </p:nvPr>
        </p:nvSpPr>
        <p:spPr>
          <a:xfrm>
            <a:off x="1371600" y="381000"/>
            <a:ext cx="737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Logic Simulation</a:t>
            </a:r>
            <a:endParaRPr/>
          </a:p>
        </p:txBody>
      </p:sp>
      <p:sp>
        <p:nvSpPr>
          <p:cNvPr id="298" name="Google Shape;298;p12"/>
          <p:cNvSpPr txBox="1"/>
          <p:nvPr>
            <p:ph idx="1" type="body"/>
          </p:nvPr>
        </p:nvSpPr>
        <p:spPr>
          <a:xfrm>
            <a:off x="533400" y="1752600"/>
            <a:ext cx="3914775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Logic simulation is a fast, accurate method of analyzing a circuit to see its waveforms</a:t>
            </a:r>
            <a:endParaRPr/>
          </a:p>
        </p:txBody>
      </p:sp>
      <p:graphicFrame>
        <p:nvGraphicFramePr>
          <p:cNvPr id="299" name="Google Shape;299;p12"/>
          <p:cNvGraphicFramePr/>
          <p:nvPr/>
        </p:nvGraphicFramePr>
        <p:xfrm>
          <a:off x="4684713" y="1981200"/>
          <a:ext cx="3762375" cy="4113213"/>
        </p:xfrm>
        <a:graphic>
          <a:graphicData uri="http://schemas.openxmlformats.org/presentationml/2006/ole">
            <mc:AlternateContent>
              <mc:Choice Requires="v">
                <p:oleObj r:id="rId4" imgH="4113213" imgW="3762375" progId="" spid="_x0000_s1">
                  <p:embed/>
                </p:oleObj>
              </mc:Choice>
              <mc:Fallback>
                <p:oleObj r:id="rId5" imgH="4113213" imgW="3762375" progId="">
                  <p:embed/>
                  <p:pic>
                    <p:nvPicPr>
                      <p:cNvPr id="299" name="Google Shape;299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84713" y="1981200"/>
                        <a:ext cx="3762375" cy="411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Types of HDL</a:t>
            </a:r>
            <a:endParaRPr/>
          </a:p>
        </p:txBody>
      </p:sp>
      <p:sp>
        <p:nvSpPr>
          <p:cNvPr id="305" name="Google Shape;30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are two standard HDL’s that are supported by IEEE.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VHDL</a:t>
            </a:r>
            <a:r>
              <a:rPr lang="en-US" sz="2400"/>
              <a:t> (</a:t>
            </a:r>
            <a:r>
              <a:rPr i="1" lang="en-US" sz="2400"/>
              <a:t>Very-High-Speed Integrated Circuits Hardware Description Language</a:t>
            </a:r>
            <a:r>
              <a:rPr lang="en-US" sz="2400"/>
              <a:t>) - Sometimes referred to as VHSIC HDL, this was developed from an initiative by US. Dept. of Defense.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Verilog HDL</a:t>
            </a:r>
            <a:r>
              <a:rPr lang="en-US" sz="2400"/>
              <a:t> – developed by Cadence Data systems and later transferred to a consortium called </a:t>
            </a:r>
            <a:r>
              <a:rPr i="1" lang="en-US" sz="2400"/>
              <a:t>Open Verilog International</a:t>
            </a:r>
            <a:r>
              <a:rPr lang="en-US" sz="2400"/>
              <a:t> (OVI).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Verilog</a:t>
            </a:r>
            <a:endParaRPr/>
          </a:p>
        </p:txBody>
      </p:sp>
      <p:sp>
        <p:nvSpPr>
          <p:cNvPr id="311" name="Google Shape;3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Verilog HDL has a syntax that describes precisely the legal constructs that can be used in the language.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uses about 100 keywords pre-defined, lowercase, identifiers that define the language constructs.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 of keywords: </a:t>
            </a:r>
            <a:r>
              <a:rPr i="1" lang="en-US" sz="2400"/>
              <a:t>module, endmodule, input, output wire, and, or, not</a:t>
            </a:r>
            <a:r>
              <a:rPr lang="en-US" sz="2400"/>
              <a:t> , etc.,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Any text between two slashes (//) and the end of line is interpreted as a comment.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Blank spaces are ignored and names are case sensitive.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1371600" y="609600"/>
            <a:ext cx="73787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Verilog Module</a:t>
            </a:r>
            <a:endParaRPr/>
          </a:p>
        </p:txBody>
      </p:sp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685800" y="1524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</a:t>
            </a:r>
            <a:r>
              <a:rPr i="1" lang="en-US" sz="2400"/>
              <a:t>module</a:t>
            </a:r>
            <a:r>
              <a:rPr lang="en-US" sz="2400"/>
              <a:t> is the building block in Verilog.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declared by the keyword </a:t>
            </a:r>
            <a:r>
              <a:rPr i="1" lang="en-US" sz="2400"/>
              <a:t>module</a:t>
            </a:r>
            <a:r>
              <a:rPr lang="en-US" sz="2400"/>
              <a:t> and is always terminated by the keyword </a:t>
            </a:r>
            <a:r>
              <a:rPr i="1" lang="en-US" sz="2400"/>
              <a:t>endmodule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statement is terminated with a semicolon, but there is no semi-colon after </a:t>
            </a:r>
            <a:r>
              <a:rPr i="1" lang="en-US" sz="2400"/>
              <a:t>endmodule</a:t>
            </a:r>
            <a:r>
              <a:rPr lang="en-US" sz="2400"/>
              <a:t>.</a:t>
            </a:r>
            <a:endParaRPr/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23985" l="0" r="0" t="0"/>
          <a:stretch/>
        </p:blipFill>
        <p:spPr>
          <a:xfrm>
            <a:off x="1066800" y="4191000"/>
            <a:ext cx="7162800" cy="193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762000" y="609600"/>
            <a:ext cx="7378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Verilog Module for simple circuit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HDL Example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smpl_circuit(A,B,C,x,y);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A,B,C;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x,y;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e;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g1(e,A,B);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g2(y,C);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g3(x,e,y);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HDL user defined primitives</a:t>
            </a:r>
            <a:endParaRPr sz="3600"/>
          </a:p>
        </p:txBody>
      </p:sp>
      <p:pic>
        <p:nvPicPr>
          <p:cNvPr id="330" name="Google Shape;33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67627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362200"/>
            <a:ext cx="37719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HDL user defined primitives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7620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HDL user defined primitives</a:t>
            </a:r>
            <a:endParaRPr sz="3600"/>
          </a:p>
        </p:txBody>
      </p:sp>
      <p:pic>
        <p:nvPicPr>
          <p:cNvPr id="343" name="Google Shape;34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76400"/>
            <a:ext cx="8763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grpSp>
        <p:nvGrpSpPr>
          <p:cNvPr id="195" name="Google Shape;195;p2"/>
          <p:cNvGrpSpPr/>
          <p:nvPr/>
        </p:nvGrpSpPr>
        <p:grpSpPr>
          <a:xfrm>
            <a:off x="228600" y="1417658"/>
            <a:ext cx="8686800" cy="4978295"/>
            <a:chOff x="0" y="2433"/>
            <a:chExt cx="8686800" cy="4978295"/>
          </a:xfrm>
        </p:grpSpPr>
        <p:cxnSp>
          <p:nvCxnSpPr>
            <p:cNvPr id="196" name="Google Shape;196;p2"/>
            <p:cNvCxnSpPr/>
            <p:nvPr/>
          </p:nvCxnSpPr>
          <p:spPr>
            <a:xfrm>
              <a:off x="0" y="2433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"/>
            <p:cNvSpPr/>
            <p:nvPr/>
          </p:nvSpPr>
          <p:spPr>
            <a:xfrm>
              <a:off x="0" y="2433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 txBox="1"/>
            <p:nvPr/>
          </p:nvSpPr>
          <p:spPr>
            <a:xfrm>
              <a:off x="0" y="2433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Transistor as a Switch, </a:t>
              </a:r>
              <a:endParaRPr/>
            </a:p>
          </p:txBody>
        </p:sp>
        <p:cxnSp>
          <p:nvCxnSpPr>
            <p:cNvPr id="199" name="Google Shape;199;p2"/>
            <p:cNvCxnSpPr/>
            <p:nvPr/>
          </p:nvCxnSpPr>
          <p:spPr>
            <a:xfrm>
              <a:off x="0" y="455005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" name="Google Shape;200;p2"/>
            <p:cNvSpPr/>
            <p:nvPr/>
          </p:nvSpPr>
          <p:spPr>
            <a:xfrm>
              <a:off x="0" y="455005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 txBox="1"/>
            <p:nvPr/>
          </p:nvSpPr>
          <p:spPr>
            <a:xfrm>
              <a:off x="0" y="455005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Characteristics of Digital ICs, DL, RTL, DTL, TTL, ECL, IIL, </a:t>
              </a:r>
              <a:endParaRPr/>
            </a:p>
          </p:txBody>
        </p:sp>
        <p:cxnSp>
          <p:nvCxnSpPr>
            <p:cNvPr id="202" name="Google Shape;202;p2"/>
            <p:cNvCxnSpPr/>
            <p:nvPr/>
          </p:nvCxnSpPr>
          <p:spPr>
            <a:xfrm>
              <a:off x="0" y="907577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2"/>
            <p:cNvSpPr/>
            <p:nvPr/>
          </p:nvSpPr>
          <p:spPr>
            <a:xfrm>
              <a:off x="0" y="907577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 txBox="1"/>
            <p:nvPr/>
          </p:nvSpPr>
          <p:spPr>
            <a:xfrm>
              <a:off x="0" y="907577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Characteristics and uses of MOSFET (CS, Common drain and Common gate),</a:t>
              </a:r>
              <a:endParaRPr/>
            </a:p>
          </p:txBody>
        </p:sp>
        <p:cxnSp>
          <p:nvCxnSpPr>
            <p:cNvPr id="205" name="Google Shape;205;p2"/>
            <p:cNvCxnSpPr/>
            <p:nvPr/>
          </p:nvCxnSpPr>
          <p:spPr>
            <a:xfrm>
              <a:off x="0" y="1360150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2"/>
            <p:cNvSpPr/>
            <p:nvPr/>
          </p:nvSpPr>
          <p:spPr>
            <a:xfrm>
              <a:off x="0" y="1360150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0" y="1360150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MOSFET Logic, PMOS,NMOS, CMOS Logic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/>
            </a:p>
          </p:txBody>
        </p:sp>
        <p:cxnSp>
          <p:nvCxnSpPr>
            <p:cNvPr id="208" name="Google Shape;208;p2"/>
            <p:cNvCxnSpPr/>
            <p:nvPr/>
          </p:nvCxnSpPr>
          <p:spPr>
            <a:xfrm>
              <a:off x="0" y="1812722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2"/>
            <p:cNvSpPr/>
            <p:nvPr/>
          </p:nvSpPr>
          <p:spPr>
            <a:xfrm>
              <a:off x="0" y="1812722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 txBox="1"/>
            <p:nvPr/>
          </p:nvSpPr>
          <p:spPr>
            <a:xfrm>
              <a:off x="0" y="1812722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Propagation delay, </a:t>
              </a:r>
              <a:endParaRPr/>
            </a:p>
          </p:txBody>
        </p:sp>
        <p:cxnSp>
          <p:nvCxnSpPr>
            <p:cNvPr id="211" name="Google Shape;211;p2"/>
            <p:cNvCxnSpPr/>
            <p:nvPr/>
          </p:nvCxnSpPr>
          <p:spPr>
            <a:xfrm>
              <a:off x="0" y="2265294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2"/>
            <p:cNvSpPr/>
            <p:nvPr/>
          </p:nvSpPr>
          <p:spPr>
            <a:xfrm>
              <a:off x="0" y="2265294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 txBox="1"/>
            <p:nvPr/>
          </p:nvSpPr>
          <p:spPr>
            <a:xfrm>
              <a:off x="0" y="2265294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highlight>
                    <a:srgbClr val="00FF00"/>
                  </a:highlight>
                  <a:latin typeface="Arial"/>
                  <a:ea typeface="Arial"/>
                  <a:cs typeface="Arial"/>
                  <a:sym typeface="Arial"/>
                </a:rPr>
                <a:t>Tristate Logic, Tristate Logic Applications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endParaRPr/>
            </a:p>
          </p:txBody>
        </p:sp>
        <p:cxnSp>
          <p:nvCxnSpPr>
            <p:cNvPr id="214" name="Google Shape;214;p2"/>
            <p:cNvCxnSpPr/>
            <p:nvPr/>
          </p:nvCxnSpPr>
          <p:spPr>
            <a:xfrm>
              <a:off x="0" y="2717867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2"/>
            <p:cNvSpPr/>
            <p:nvPr/>
          </p:nvSpPr>
          <p:spPr>
            <a:xfrm>
              <a:off x="0" y="2717867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 txBox="1"/>
            <p:nvPr/>
          </p:nvSpPr>
          <p:spPr>
            <a:xfrm>
              <a:off x="0" y="2717867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FPGA Basics, </a:t>
              </a:r>
              <a:endParaRPr/>
            </a:p>
          </p:txBody>
        </p:sp>
        <p:cxnSp>
          <p:nvCxnSpPr>
            <p:cNvPr id="217" name="Google Shape;217;p2"/>
            <p:cNvCxnSpPr/>
            <p:nvPr/>
          </p:nvCxnSpPr>
          <p:spPr>
            <a:xfrm>
              <a:off x="0" y="3170439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2"/>
            <p:cNvSpPr/>
            <p:nvPr/>
          </p:nvSpPr>
          <p:spPr>
            <a:xfrm>
              <a:off x="0" y="3170439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 txBox="1"/>
            <p:nvPr/>
          </p:nvSpPr>
          <p:spPr>
            <a:xfrm>
              <a:off x="0" y="3170439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 to HDL and logic simulation, </a:t>
              </a:r>
              <a:endParaRPr/>
            </a:p>
          </p:txBody>
        </p:sp>
        <p:cxnSp>
          <p:nvCxnSpPr>
            <p:cNvPr id="220" name="Google Shape;220;p2"/>
            <p:cNvCxnSpPr/>
            <p:nvPr/>
          </p:nvCxnSpPr>
          <p:spPr>
            <a:xfrm>
              <a:off x="0" y="3623011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"/>
            <p:cNvSpPr/>
            <p:nvPr/>
          </p:nvSpPr>
          <p:spPr>
            <a:xfrm>
              <a:off x="0" y="3623011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 txBox="1"/>
            <p:nvPr/>
          </p:nvSpPr>
          <p:spPr>
            <a:xfrm>
              <a:off x="0" y="3623011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HDL System primitives, </a:t>
              </a:r>
              <a:endParaRPr/>
            </a:p>
          </p:txBody>
        </p:sp>
        <p:cxnSp>
          <p:nvCxnSpPr>
            <p:cNvPr id="223" name="Google Shape;223;p2"/>
            <p:cNvCxnSpPr/>
            <p:nvPr/>
          </p:nvCxnSpPr>
          <p:spPr>
            <a:xfrm>
              <a:off x="0" y="4075584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2"/>
            <p:cNvSpPr/>
            <p:nvPr/>
          </p:nvSpPr>
          <p:spPr>
            <a:xfrm>
              <a:off x="0" y="4075584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 txBox="1"/>
            <p:nvPr/>
          </p:nvSpPr>
          <p:spPr>
            <a:xfrm>
              <a:off x="0" y="4075584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 defined primitives, </a:t>
              </a:r>
              <a:endParaRPr/>
            </a:p>
          </p:txBody>
        </p:sp>
        <p:cxnSp>
          <p:nvCxnSpPr>
            <p:cNvPr id="226" name="Google Shape;226;p2"/>
            <p:cNvCxnSpPr/>
            <p:nvPr/>
          </p:nvCxnSpPr>
          <p:spPr>
            <a:xfrm>
              <a:off x="0" y="4528156"/>
              <a:ext cx="86868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2"/>
            <p:cNvSpPr/>
            <p:nvPr/>
          </p:nvSpPr>
          <p:spPr>
            <a:xfrm>
              <a:off x="0" y="4528156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 txBox="1"/>
            <p:nvPr/>
          </p:nvSpPr>
          <p:spPr>
            <a:xfrm>
              <a:off x="0" y="4528156"/>
              <a:ext cx="8686800" cy="45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Stimulus to the design,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HDL user defined primitives</a:t>
            </a:r>
            <a:endParaRPr sz="3600"/>
          </a:p>
        </p:txBody>
      </p:sp>
      <p:pic>
        <p:nvPicPr>
          <p:cNvPr id="349" name="Google Shape;34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95400"/>
            <a:ext cx="5714999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HDL user defined primitives</a:t>
            </a:r>
            <a:endParaRPr sz="3600"/>
          </a:p>
        </p:txBody>
      </p:sp>
      <p:pic>
        <p:nvPicPr>
          <p:cNvPr id="355" name="Google Shape;35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79438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Sequential Level Sensitive UDP’s example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47800"/>
            <a:ext cx="8000999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Stimulus to the design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7772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VERIFYING OUTPUT</a:t>
            </a:r>
            <a:endParaRPr/>
          </a:p>
        </p:txBody>
      </p:sp>
      <p:pic>
        <p:nvPicPr>
          <p:cNvPr id="373" name="Google Shape;37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80772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FPGA</a:t>
            </a:r>
            <a:endParaRPr/>
          </a:p>
        </p:txBody>
      </p:sp>
      <p:sp>
        <p:nvSpPr>
          <p:cNvPr id="234" name="Google Shape;234;p3"/>
          <p:cNvSpPr txBox="1"/>
          <p:nvPr>
            <p:ph idx="1" type="body"/>
          </p:nvPr>
        </p:nvSpPr>
        <p:spPr>
          <a:xfrm>
            <a:off x="533400" y="11890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Field-Programmable Gate Array (FPGA) is an integrated circuit that can be configured by the user to emulate any digital circuit as long as there are enough resources.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FPGA configuration is generally specified using a </a:t>
            </a:r>
            <a:r>
              <a:rPr b="0" i="0" lang="en-US" sz="2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hardware description language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(HDL)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FPGA can be seen as an array of Configurable Logic Blocks (CLBs) connected through programmable interconnect (Switch Boxes).</a:t>
            </a:r>
            <a:endParaRPr/>
          </a:p>
          <a:p>
            <a:pPr indent="-18415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FPGA structure</a:t>
            </a:r>
            <a:endParaRPr/>
          </a:p>
        </p:txBody>
      </p:sp>
      <p:pic>
        <p:nvPicPr>
          <p:cNvPr id="242" name="Google Shape;24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1066800"/>
            <a:ext cx="79215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>
            <p:ph type="title"/>
          </p:nvPr>
        </p:nvSpPr>
        <p:spPr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Simplified CLB Structure</a:t>
            </a:r>
            <a:endParaRPr/>
          </a:p>
        </p:txBody>
      </p:sp>
      <p:pic>
        <p:nvPicPr>
          <p:cNvPr id="248" name="Google Shape;24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2400" y="1905000"/>
            <a:ext cx="72390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363662"/>
            <a:ext cx="6346800" cy="19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"/>
          <p:cNvPicPr preferRelativeResize="0"/>
          <p:nvPr>
            <p:ph idx="3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3962400"/>
            <a:ext cx="1447800" cy="13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5"/>
          <p:cNvCxnSpPr/>
          <p:nvPr/>
        </p:nvCxnSpPr>
        <p:spPr>
          <a:xfrm flipH="1">
            <a:off x="2743200" y="4267200"/>
            <a:ext cx="914400" cy="609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5"/>
          <p:cNvCxnSpPr/>
          <p:nvPr/>
        </p:nvCxnSpPr>
        <p:spPr>
          <a:xfrm flipH="1">
            <a:off x="3505200" y="4800600"/>
            <a:ext cx="762000" cy="762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5"/>
          <p:cNvSpPr/>
          <p:nvPr/>
        </p:nvSpPr>
        <p:spPr>
          <a:xfrm>
            <a:off x="2667000" y="4724400"/>
            <a:ext cx="990600" cy="9144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3352800" y="1143000"/>
            <a:ext cx="6019800" cy="22098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5"/>
          <p:cNvCxnSpPr/>
          <p:nvPr/>
        </p:nvCxnSpPr>
        <p:spPr>
          <a:xfrm flipH="1">
            <a:off x="3810000" y="2971800"/>
            <a:ext cx="228600" cy="1143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5"/>
          <p:cNvCxnSpPr/>
          <p:nvPr/>
        </p:nvCxnSpPr>
        <p:spPr>
          <a:xfrm flipH="1">
            <a:off x="4572000" y="2819400"/>
            <a:ext cx="4343400" cy="1752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Hardware Description Language - Introduction</a:t>
            </a:r>
            <a:endParaRPr/>
          </a:p>
        </p:txBody>
      </p:sp>
      <p:sp>
        <p:nvSpPr>
          <p:cNvPr id="262" name="Google Shape;26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HDL is a language that describes the hardware of digital systems in a textual form.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resembles a programming language, but is specifically oriented to describing hardware structures and behaviors.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main difference with the traditional programming languages is HDL’s representation of extensive parallel operations whereas traditional ones represents mostly serial operations.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most common use of a HDL is to provide an alternative to schematics.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/>
          <p:nvPr>
            <p:ph type="title"/>
          </p:nvPr>
        </p:nvSpPr>
        <p:spPr>
          <a:xfrm>
            <a:off x="1371600" y="609600"/>
            <a:ext cx="73787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HDL – Introduction</a:t>
            </a:r>
            <a:endParaRPr/>
          </a:p>
        </p:txBody>
      </p:sp>
      <p:sp>
        <p:nvSpPr>
          <p:cNvPr id="268" name="Google Shape;268;p7"/>
          <p:cNvSpPr txBox="1"/>
          <p:nvPr>
            <p:ph idx="1" type="body"/>
          </p:nvPr>
        </p:nvSpPr>
        <p:spPr>
          <a:xfrm>
            <a:off x="685800" y="19050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language is used for the above purpose (i.e. to provide an alternative to schematics), it is referred to as a </a:t>
            </a:r>
            <a:r>
              <a:rPr i="1" lang="en-US" sz="2400"/>
              <a:t>structural description</a:t>
            </a:r>
            <a:r>
              <a:rPr lang="en-US" sz="2400"/>
              <a:t> in which the language describes an interconnection of components.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Such a structural description can be used as input to logic simulation just as a schematic is used.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Models for each of the primitive components are required.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an HDL is used, then these models can also be written in the HDL providing a more uniform, portable representation for simulation input.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HDL – Introduction </a:t>
            </a:r>
            <a:endParaRPr/>
          </a:p>
        </p:txBody>
      </p:sp>
      <p:sp>
        <p:nvSpPr>
          <p:cNvPr id="274" name="Google Shape;27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HDL can be used to represent logic diagrams, Boolean expressions, and other more complex digital circuits.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Thus, in top down design, a very high-level description of a entire system can be precisely specified using an HDL.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high-level description can then be refined and partitioned into lower-level descriptions as a part of the design process.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HDL – Introduction</a:t>
            </a:r>
            <a:endParaRPr/>
          </a:p>
        </p:txBody>
      </p:sp>
      <p:sp>
        <p:nvSpPr>
          <p:cNvPr id="280" name="Google Shape;280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a documentation language, HDL is used to represent and document digital systems in a form that can be read by both humans and computers and is suitable as an exchange language between designers.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language content can be stored and retrieved easily and processed by computer software in an efficient manner.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 are two applications of HDL processing: </a:t>
            </a:r>
            <a:r>
              <a:rPr b="1" i="1" lang="en-US" sz="2400"/>
              <a:t>Simulation </a:t>
            </a:r>
            <a:r>
              <a:rPr lang="en-US" sz="2400"/>
              <a:t>and </a:t>
            </a:r>
            <a:r>
              <a:rPr b="1" i="1" lang="en-US" sz="2400"/>
              <a:t>Synthesis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2003-02-07T19:59:33Z</dcterms:created>
  <dc:creator>Dr. Bassam Kahhaleh</dc:creator>
</cp:coreProperties>
</file>