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6858000" cx="9144000"/>
  <p:notesSz cx="6858000" cy="9144000"/>
  <p:embeddedFontLst>
    <p:embeddedFont>
      <p:font typeface="Palatino Linotype"/>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3" roundtripDataSignature="AMtx7mhGr0UV8xeeIam4ZVewcER0mlwN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8C68C46-95B0-4C9A-97F3-F66E1CF5BC6F}">
  <a:tblStyle styleId="{E8C68C46-95B0-4C9A-97F3-F66E1CF5BC6F}"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alatinoLinotype-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alatinoLinotype-italic.fntdata"/><Relationship Id="rId30" Type="http://schemas.openxmlformats.org/officeDocument/2006/relationships/font" Target="fonts/PalatinoLinotype-bold.fntdata"/><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font" Target="fonts/PalatinoLinotype-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3"/>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4"/>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4"/>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
        <p:nvSpPr>
          <p:cNvPr id="27" name="Google Shape;27;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0" name="Shape 30"/>
        <p:cNvGrpSpPr/>
        <p:nvPr/>
      </p:nvGrpSpPr>
      <p:grpSpPr>
        <a:xfrm>
          <a:off x="0" y="0"/>
          <a:ext cx="0" cy="0"/>
          <a:chOff x="0" y="0"/>
          <a:chExt cx="0" cy="0"/>
        </a:xfrm>
      </p:grpSpPr>
      <p:sp>
        <p:nvSpPr>
          <p:cNvPr id="31" name="Google Shape;31;p2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33" name="Google Shape;33;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2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9" name="Google Shape;39;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5" name="Google Shape;45;p2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6" name="Google Shape;46;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2" name="Google Shape;52;p3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3" name="Google Shape;53;p3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4" name="Google Shape;54;p3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5" name="Google Shape;55;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3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2"/>
          <p:cNvSpPr/>
          <p:nvPr>
            <p:ph idx="2" type="pic"/>
          </p:nvPr>
        </p:nvSpPr>
        <p:spPr>
          <a:xfrm>
            <a:off x="1792288" y="612775"/>
            <a:ext cx="5486400" cy="4114800"/>
          </a:xfrm>
          <a:prstGeom prst="rect">
            <a:avLst/>
          </a:prstGeom>
          <a:noFill/>
          <a:ln>
            <a:noFill/>
          </a:ln>
        </p:spPr>
      </p:sp>
      <p:sp>
        <p:nvSpPr>
          <p:cNvPr id="68" name="Google Shape;68;p3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electrical4u.com/electric-current-and-theory-of-electricity/"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electrical4u.com/voltage-or-electric-potential-differenc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vmlDrawing" Target="../drawings/vmlDrawing1.vml"/><Relationship Id="rId4" Type="http://schemas.openxmlformats.org/officeDocument/2006/relationships/image" Target="../media/image22.png"/><Relationship Id="rId5" Type="http://schemas.openxmlformats.org/officeDocument/2006/relationships/oleObject" Target="../embeddings/oleObject1.bin"/><Relationship Id="rId6" Type="http://schemas.openxmlformats.org/officeDocument/2006/relationships/oleObject" Target="../embeddings/oleObject1.bin"/><Relationship Id="rId7"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Unit 2</a:t>
            </a:r>
            <a:endParaRPr/>
          </a:p>
        </p:txBody>
      </p:sp>
      <p:graphicFrame>
        <p:nvGraphicFramePr>
          <p:cNvPr id="89" name="Google Shape;89;p1"/>
          <p:cNvGraphicFramePr/>
          <p:nvPr/>
        </p:nvGraphicFramePr>
        <p:xfrm>
          <a:off x="457200" y="1600200"/>
          <a:ext cx="3000000" cy="3000000"/>
        </p:xfrm>
        <a:graphic>
          <a:graphicData uri="http://schemas.openxmlformats.org/drawingml/2006/table">
            <a:tbl>
              <a:tblPr>
                <a:noFill/>
                <a:tableStyleId>{E8C68C46-95B0-4C9A-97F3-F66E1CF5BC6F}</a:tableStyleId>
              </a:tblPr>
              <a:tblGrid>
                <a:gridCol w="685800"/>
                <a:gridCol w="990600"/>
                <a:gridCol w="6477000"/>
              </a:tblGrid>
              <a:tr h="965200">
                <a:tc rowSpan="2">
                  <a:txBody>
                    <a:bodyPr/>
                    <a:lstStyle/>
                    <a:p>
                      <a:pPr indent="0" lvl="0" marL="0" marR="0" rtl="0" algn="ctr">
                        <a:spcBef>
                          <a:spcPts val="0"/>
                        </a:spcBef>
                        <a:spcAft>
                          <a:spcPts val="0"/>
                        </a:spcAft>
                        <a:buNone/>
                      </a:pPr>
                      <a:r>
                        <a:rPr lang="en-US" sz="1700" u="none" cap="none" strike="noStrike"/>
                        <a:t>S-6</a:t>
                      </a:r>
                      <a:endParaRPr sz="1700" u="none" cap="none" strike="noStrike">
                        <a:latin typeface="Times New Roman"/>
                        <a:ea typeface="Times New Roman"/>
                        <a:cs typeface="Times New Roman"/>
                        <a:sym typeface="Times New Roman"/>
                      </a:endParaRPr>
                    </a:p>
                  </a:txBody>
                  <a:tcPr marT="0" marB="0" marR="53700" marL="53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700" u="none" cap="none" strike="noStrike">
                          <a:latin typeface="Times New Roman"/>
                          <a:ea typeface="Times New Roman"/>
                          <a:cs typeface="Times New Roman"/>
                          <a:sym typeface="Times New Roman"/>
                        </a:rPr>
                        <a:t>SLO-1</a:t>
                      </a:r>
                      <a:endParaRPr sz="1700" u="none" cap="none" strike="noStrike">
                        <a:latin typeface="Times New Roman"/>
                        <a:ea typeface="Times New Roman"/>
                        <a:cs typeface="Times New Roman"/>
                        <a:sym typeface="Times New Roman"/>
                      </a:endParaRPr>
                    </a:p>
                  </a:txBody>
                  <a:tcPr marT="0" marB="0" marR="53700" marL="53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700" u="none" cap="none" strike="noStrike">
                          <a:latin typeface="Times New Roman"/>
                          <a:ea typeface="Times New Roman"/>
                          <a:cs typeface="Times New Roman"/>
                          <a:sym typeface="Times New Roman"/>
                        </a:rPr>
                        <a:t>Characteristics of MOSFET (CS , Common drain and Common gate configurations) and uses</a:t>
                      </a:r>
                      <a:endParaRPr sz="1700" u="none" cap="none" strike="noStrike">
                        <a:solidFill>
                          <a:schemeClr val="dk1"/>
                        </a:solidFill>
                        <a:latin typeface="Times New Roman"/>
                        <a:ea typeface="Times New Roman"/>
                        <a:cs typeface="Times New Roman"/>
                        <a:sym typeface="Times New Roman"/>
                      </a:endParaRPr>
                    </a:p>
                  </a:txBody>
                  <a:tcPr marT="0" marB="0" marR="53700" marL="53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82600">
                <a:tc vMerge="1"/>
                <a:tc>
                  <a:txBody>
                    <a:bodyPr/>
                    <a:lstStyle/>
                    <a:p>
                      <a:pPr indent="0" lvl="0" marL="0" marR="0" rtl="0" algn="ctr">
                        <a:spcBef>
                          <a:spcPts val="0"/>
                        </a:spcBef>
                        <a:spcAft>
                          <a:spcPts val="0"/>
                        </a:spcAft>
                        <a:buNone/>
                      </a:pPr>
                      <a:r>
                        <a:rPr lang="en-US" sz="1700" u="none" cap="none" strike="noStrike">
                          <a:latin typeface="Times New Roman"/>
                          <a:ea typeface="Times New Roman"/>
                          <a:cs typeface="Times New Roman"/>
                          <a:sym typeface="Times New Roman"/>
                        </a:rPr>
                        <a:t>SLO-2</a:t>
                      </a:r>
                      <a:endParaRPr sz="1700" u="none" cap="none" strike="noStrike">
                        <a:latin typeface="Times New Roman"/>
                        <a:ea typeface="Times New Roman"/>
                        <a:cs typeface="Times New Roman"/>
                        <a:sym typeface="Times New Roman"/>
                      </a:endParaRPr>
                    </a:p>
                  </a:txBody>
                  <a:tcPr marT="0" marB="0" marR="53700" marL="53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700" u="none" cap="none" strike="noStrike">
                          <a:highlight>
                            <a:srgbClr val="FFFFFF"/>
                          </a:highlight>
                          <a:latin typeface="Times New Roman"/>
                          <a:ea typeface="Times New Roman"/>
                          <a:cs typeface="Times New Roman"/>
                          <a:sym typeface="Times New Roman"/>
                        </a:rPr>
                        <a:t>MOSFET Logic</a:t>
                      </a:r>
                      <a:endParaRPr sz="1700" u="none" cap="none" strike="noStrike">
                        <a:solidFill>
                          <a:schemeClr val="dk1"/>
                        </a:solidFill>
                        <a:latin typeface="Times New Roman"/>
                        <a:ea typeface="Times New Roman"/>
                        <a:cs typeface="Times New Roman"/>
                        <a:sym typeface="Times New Roman"/>
                      </a:endParaRPr>
                    </a:p>
                  </a:txBody>
                  <a:tcPr marT="0" marB="0" marR="53700" marL="537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pic>
        <p:nvPicPr>
          <p:cNvPr id="90" name="Google Shape;90;p1"/>
          <p:cNvPicPr preferRelativeResize="0"/>
          <p:nvPr/>
        </p:nvPicPr>
        <p:blipFill rotWithShape="1">
          <a:blip r:embed="rId3">
            <a:alphaModFix/>
          </a:blip>
          <a:srcRect b="0" l="0" r="0" t="0"/>
          <a:stretch/>
        </p:blipFill>
        <p:spPr>
          <a:xfrm>
            <a:off x="2438400" y="3623217"/>
            <a:ext cx="4071938" cy="232618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Configuration - CS </a:t>
            </a:r>
            <a:endParaRPr/>
          </a:p>
        </p:txBody>
      </p:sp>
      <p:sp>
        <p:nvSpPr>
          <p:cNvPr descr="FET common source configuration showing how the source is common to both input and output circuits" id="191" name="Google Shape;191;p1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FET common source configuration showing how the source is common to both input and output circuits" id="192" name="Google Shape;192;p10"/>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 name="Google Shape;193;p10"/>
          <p:cNvSpPr/>
          <p:nvPr/>
        </p:nvSpPr>
        <p:spPr>
          <a:xfrm>
            <a:off x="460374" y="1295400"/>
            <a:ext cx="8378825"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1" lang="en-US" sz="1800">
                <a:solidFill>
                  <a:schemeClr val="dk1"/>
                </a:solidFill>
                <a:latin typeface="Times New Roman"/>
                <a:ea typeface="Times New Roman"/>
                <a:cs typeface="Times New Roman"/>
                <a:sym typeface="Times New Roman"/>
              </a:rPr>
              <a:t>Common source:</a:t>
            </a:r>
            <a:r>
              <a:rPr lang="en-US" sz="1800">
                <a:solidFill>
                  <a:schemeClr val="dk1"/>
                </a:solidFill>
                <a:latin typeface="Times New Roman"/>
                <a:ea typeface="Times New Roman"/>
                <a:cs typeface="Times New Roman"/>
                <a:sym typeface="Times New Roman"/>
              </a:rPr>
              <a:t>   This MOSFET configuration is probably the most widely used. The common source circuit provides a medium input and output impedance levels. Both current and voltage gain can be described as medium, but the output is the inverse of the input, i.e. 180° phase change. This provides a good overall performance and as such it is often thought of as the most widely used configuration.</a:t>
            </a:r>
            <a:endParaRPr/>
          </a:p>
        </p:txBody>
      </p:sp>
      <p:sp>
        <p:nvSpPr>
          <p:cNvPr descr="FET common source configuration showing how the source is common to both input and output circuits" id="194" name="Google Shape;194;p10"/>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5" name="Google Shape;195;p10"/>
          <p:cNvPicPr preferRelativeResize="0"/>
          <p:nvPr/>
        </p:nvPicPr>
        <p:blipFill rotWithShape="1">
          <a:blip r:embed="rId3">
            <a:alphaModFix/>
          </a:blip>
          <a:srcRect b="0" l="0" r="0" t="0"/>
          <a:stretch/>
        </p:blipFill>
        <p:spPr>
          <a:xfrm>
            <a:off x="2514600" y="2828925"/>
            <a:ext cx="3600450" cy="3571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Configuration - CD </a:t>
            </a:r>
            <a:endParaRPr/>
          </a:p>
        </p:txBody>
      </p:sp>
      <p:sp>
        <p:nvSpPr>
          <p:cNvPr descr="FET common source configuration showing how the source is common to both input and output circuits" id="202" name="Google Shape;202;p1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FET common source configuration showing how the source is common to both input and output circuits" id="203" name="Google Shape;203;p11"/>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p11"/>
          <p:cNvSpPr/>
          <p:nvPr/>
        </p:nvSpPr>
        <p:spPr>
          <a:xfrm>
            <a:off x="460374" y="1295400"/>
            <a:ext cx="8378825"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1" lang="en-US" sz="1800">
                <a:solidFill>
                  <a:schemeClr val="dk1"/>
                </a:solidFill>
                <a:latin typeface="Times New Roman"/>
                <a:ea typeface="Times New Roman"/>
                <a:cs typeface="Times New Roman"/>
                <a:sym typeface="Times New Roman"/>
              </a:rPr>
              <a:t>Common source:</a:t>
            </a:r>
            <a:r>
              <a:rPr lang="en-US" sz="1800">
                <a:solidFill>
                  <a:schemeClr val="dk1"/>
                </a:solidFill>
                <a:latin typeface="Times New Roman"/>
                <a:ea typeface="Times New Roman"/>
                <a:cs typeface="Times New Roman"/>
                <a:sym typeface="Times New Roman"/>
              </a:rPr>
              <a:t>   This MOSFET configuration is also known as the source follower. The reason for this is that the source voltage follows that of the gate. Offering a high input impedance and a low output impedance it is widely used as a buffer. The voltage gain is unity, although current gain is high. The input and output signals are in phase.</a:t>
            </a:r>
            <a:endParaRPr/>
          </a:p>
        </p:txBody>
      </p:sp>
      <p:sp>
        <p:nvSpPr>
          <p:cNvPr descr="FET common source configuration showing how the source is common to both input and output circuits" id="205" name="Google Shape;205;p11"/>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6" name="Google Shape;206;p11"/>
          <p:cNvPicPr preferRelativeResize="0"/>
          <p:nvPr/>
        </p:nvPicPr>
        <p:blipFill rotWithShape="1">
          <a:blip r:embed="rId3">
            <a:alphaModFix/>
          </a:blip>
          <a:srcRect b="0" l="0" r="0" t="0"/>
          <a:stretch/>
        </p:blipFill>
        <p:spPr>
          <a:xfrm>
            <a:off x="2790967" y="2743200"/>
            <a:ext cx="3505200" cy="3467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Configuration - CG</a:t>
            </a:r>
            <a:endParaRPr/>
          </a:p>
        </p:txBody>
      </p:sp>
      <p:sp>
        <p:nvSpPr>
          <p:cNvPr descr="FET common source configuration showing how the source is common to both input and output circuits" id="213" name="Google Shape;213;p1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FET common source configuration showing how the source is common to both input and output circuits" id="214" name="Google Shape;214;p12"/>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 name="Google Shape;215;p12"/>
          <p:cNvSpPr/>
          <p:nvPr/>
        </p:nvSpPr>
        <p:spPr>
          <a:xfrm>
            <a:off x="460374" y="1295400"/>
            <a:ext cx="8378825"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1" lang="en-US" sz="1800">
                <a:solidFill>
                  <a:schemeClr val="dk1"/>
                </a:solidFill>
                <a:latin typeface="Times New Roman"/>
                <a:ea typeface="Times New Roman"/>
                <a:cs typeface="Times New Roman"/>
                <a:sym typeface="Times New Roman"/>
              </a:rPr>
              <a:t>Common source:</a:t>
            </a:r>
            <a:r>
              <a:rPr lang="en-US" sz="1800">
                <a:solidFill>
                  <a:schemeClr val="dk1"/>
                </a:solidFill>
                <a:latin typeface="Times New Roman"/>
                <a:ea typeface="Times New Roman"/>
                <a:cs typeface="Times New Roman"/>
                <a:sym typeface="Times New Roman"/>
              </a:rPr>
              <a:t>   This transistor configuration provides a low input impedance while offering a high output impedance. Although the voltage is high, the current gain is low and the overall power gain is also low when compared to the other MOSFET circuit configurations available. The other salient feature of this configuration is that the input and output are in phase.</a:t>
            </a:r>
            <a:endParaRPr/>
          </a:p>
        </p:txBody>
      </p:sp>
      <p:sp>
        <p:nvSpPr>
          <p:cNvPr descr="FET common source configuration showing how the source is common to both input and output circuits" id="216" name="Google Shape;216;p12"/>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17" name="Google Shape;217;p12"/>
          <p:cNvPicPr preferRelativeResize="0"/>
          <p:nvPr/>
        </p:nvPicPr>
        <p:blipFill rotWithShape="1">
          <a:blip r:embed="rId3">
            <a:alphaModFix/>
          </a:blip>
          <a:srcRect b="0" l="0" r="0" t="0"/>
          <a:stretch/>
        </p:blipFill>
        <p:spPr>
          <a:xfrm>
            <a:off x="2286000" y="2895600"/>
            <a:ext cx="3590925" cy="3171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400"/>
              <a:buFont typeface="Calibri"/>
              <a:buNone/>
            </a:pPr>
            <a:r>
              <a:rPr lang="en-US" sz="3400"/>
              <a:t>MOSFET characteristics</a:t>
            </a:r>
            <a:endParaRPr/>
          </a:p>
        </p:txBody>
      </p:sp>
      <p:sp>
        <p:nvSpPr>
          <p:cNvPr id="223" name="Google Shape;223;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lnSpc>
                <a:spcPct val="80000"/>
              </a:lnSpc>
              <a:spcBef>
                <a:spcPts val="0"/>
              </a:spcBef>
              <a:spcAft>
                <a:spcPts val="0"/>
              </a:spcAft>
              <a:buClr>
                <a:schemeClr val="dk1"/>
              </a:buClr>
              <a:buSzPts val="2800"/>
              <a:buChar char="•"/>
            </a:pPr>
            <a:r>
              <a:rPr lang="en-US" sz="2800">
                <a:latin typeface="Times New Roman"/>
                <a:ea typeface="Times New Roman"/>
                <a:cs typeface="Times New Roman"/>
                <a:sym typeface="Times New Roman"/>
              </a:rPr>
              <a:t>Basically low voltage device. High voltage device are available up to 600V but with limited current. Can be paralleled quite easily for higher current capability.</a:t>
            </a:r>
            <a:endParaRPr/>
          </a:p>
          <a:p>
            <a:pPr indent="-342900" lvl="0" marL="342900" rtl="0" algn="just">
              <a:lnSpc>
                <a:spcPct val="80000"/>
              </a:lnSpc>
              <a:spcBef>
                <a:spcPts val="560"/>
              </a:spcBef>
              <a:spcAft>
                <a:spcPts val="0"/>
              </a:spcAft>
              <a:buClr>
                <a:schemeClr val="dk1"/>
              </a:buClr>
              <a:buSzPts val="2800"/>
              <a:buChar char="•"/>
            </a:pPr>
            <a:r>
              <a:rPr lang="en-US" sz="2800">
                <a:latin typeface="Times New Roman"/>
                <a:ea typeface="Times New Roman"/>
                <a:cs typeface="Times New Roman"/>
                <a:sym typeface="Times New Roman"/>
              </a:rPr>
              <a:t>Internal (dynamic) resistance between drain and source during on state, </a:t>
            </a:r>
            <a:r>
              <a:rPr i="1" lang="en-US" sz="2800">
                <a:latin typeface="Times New Roman"/>
                <a:ea typeface="Times New Roman"/>
                <a:cs typeface="Times New Roman"/>
                <a:sym typeface="Times New Roman"/>
              </a:rPr>
              <a:t>R</a:t>
            </a:r>
            <a:r>
              <a:rPr baseline="-25000" i="1" lang="en-US" sz="2800">
                <a:latin typeface="Times New Roman"/>
                <a:ea typeface="Times New Roman"/>
                <a:cs typeface="Times New Roman"/>
                <a:sym typeface="Times New Roman"/>
              </a:rPr>
              <a:t>DS</a:t>
            </a:r>
            <a:r>
              <a:rPr i="1" lang="en-US" sz="2800">
                <a:latin typeface="Times New Roman"/>
                <a:ea typeface="Times New Roman"/>
                <a:cs typeface="Times New Roman"/>
                <a:sym typeface="Times New Roman"/>
              </a:rPr>
              <a:t>(ON), </a:t>
            </a:r>
            <a:r>
              <a:rPr lang="en-US" sz="2800">
                <a:latin typeface="Times New Roman"/>
                <a:ea typeface="Times New Roman"/>
                <a:cs typeface="Times New Roman"/>
                <a:sym typeface="Times New Roman"/>
              </a:rPr>
              <a:t>, limits the power handling capability of MOSFET. High losses especially for high voltage device due to </a:t>
            </a:r>
            <a:r>
              <a:rPr i="1" lang="en-US" sz="2800">
                <a:latin typeface="Times New Roman"/>
                <a:ea typeface="Times New Roman"/>
                <a:cs typeface="Times New Roman"/>
                <a:sym typeface="Times New Roman"/>
              </a:rPr>
              <a:t>R</a:t>
            </a:r>
            <a:r>
              <a:rPr baseline="-25000" i="1" lang="en-US" sz="2800">
                <a:latin typeface="Times New Roman"/>
                <a:ea typeface="Times New Roman"/>
                <a:cs typeface="Times New Roman"/>
                <a:sym typeface="Times New Roman"/>
              </a:rPr>
              <a:t>DS</a:t>
            </a:r>
            <a:r>
              <a:rPr i="1" lang="en-US" sz="2800">
                <a:latin typeface="Times New Roman"/>
                <a:ea typeface="Times New Roman"/>
                <a:cs typeface="Times New Roman"/>
                <a:sym typeface="Times New Roman"/>
              </a:rPr>
              <a:t>(ON) </a:t>
            </a:r>
            <a:r>
              <a:rPr lang="en-US" sz="2800">
                <a:latin typeface="Times New Roman"/>
                <a:ea typeface="Times New Roman"/>
                <a:cs typeface="Times New Roman"/>
                <a:sym typeface="Times New Roman"/>
              </a:rPr>
              <a:t>.</a:t>
            </a:r>
            <a:endParaRPr/>
          </a:p>
          <a:p>
            <a:pPr indent="-342900" lvl="0" marL="342900" rtl="0" algn="just">
              <a:lnSpc>
                <a:spcPct val="80000"/>
              </a:lnSpc>
              <a:spcBef>
                <a:spcPts val="560"/>
              </a:spcBef>
              <a:spcAft>
                <a:spcPts val="0"/>
              </a:spcAft>
              <a:buClr>
                <a:schemeClr val="dk1"/>
              </a:buClr>
              <a:buSzPts val="2800"/>
              <a:buChar char="•"/>
            </a:pPr>
            <a:r>
              <a:rPr lang="en-US" sz="2800">
                <a:latin typeface="Times New Roman"/>
                <a:ea typeface="Times New Roman"/>
                <a:cs typeface="Times New Roman"/>
                <a:sym typeface="Times New Roman"/>
              </a:rPr>
              <a:t>Dominant in high frequency application (&gt;100kHz). Biggest application is in switched-mode power supplies.</a:t>
            </a:r>
            <a:endParaRPr/>
          </a:p>
          <a:p>
            <a:pPr indent="-165100" lvl="0" marL="342900" rtl="0" algn="just">
              <a:lnSpc>
                <a:spcPct val="80000"/>
              </a:lnSpc>
              <a:spcBef>
                <a:spcPts val="560"/>
              </a:spcBef>
              <a:spcAft>
                <a:spcPts val="0"/>
              </a:spcAft>
              <a:buClr>
                <a:schemeClr val="dk1"/>
              </a:buClr>
              <a:buSzPts val="2800"/>
              <a:buNone/>
            </a:pPr>
            <a:r>
              <a:t/>
            </a:r>
            <a:endParaRPr sz="28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4"/>
          <p:cNvSpPr txBox="1"/>
          <p:nvPr>
            <p:ph idx="1" type="body"/>
          </p:nvPr>
        </p:nvSpPr>
        <p:spPr>
          <a:xfrm>
            <a:off x="203579" y="533400"/>
            <a:ext cx="8407021" cy="5943600"/>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lnSpc>
                <a:spcPct val="90000"/>
              </a:lnSpc>
              <a:spcBef>
                <a:spcPts val="0"/>
              </a:spcBef>
              <a:spcAft>
                <a:spcPts val="0"/>
              </a:spcAft>
              <a:buClr>
                <a:schemeClr val="dk1"/>
              </a:buClr>
              <a:buSzPts val="2800"/>
              <a:buChar char="•"/>
            </a:pPr>
            <a:r>
              <a:rPr lang="en-US" sz="2800">
                <a:latin typeface="Times New Roman"/>
                <a:ea typeface="Times New Roman"/>
                <a:cs typeface="Times New Roman"/>
                <a:sym typeface="Times New Roman"/>
              </a:rPr>
              <a:t>The transistor consists of three regions, labeled the ``source'', the ``gate'' and the ``drain''. </a:t>
            </a:r>
            <a:endParaRPr/>
          </a:p>
          <a:p>
            <a:pPr indent="-342900" lvl="0" marL="342900" rtl="0" algn="just">
              <a:lnSpc>
                <a:spcPct val="90000"/>
              </a:lnSpc>
              <a:spcBef>
                <a:spcPts val="560"/>
              </a:spcBef>
              <a:spcAft>
                <a:spcPts val="0"/>
              </a:spcAft>
              <a:buClr>
                <a:schemeClr val="dk1"/>
              </a:buClr>
              <a:buSzPts val="2800"/>
              <a:buChar char="•"/>
            </a:pPr>
            <a:r>
              <a:rPr lang="en-US" sz="2800">
                <a:latin typeface="Times New Roman"/>
                <a:ea typeface="Times New Roman"/>
                <a:cs typeface="Times New Roman"/>
                <a:sym typeface="Times New Roman"/>
              </a:rPr>
              <a:t>The area labeled as the gate region is actually a ``sandwich'' consisting of the underlying substrate material, which is a single crystal of semiconductor material (usually silicon); a thin insulating layer (usually silicon dioxide); and	an upper metal layer. </a:t>
            </a:r>
            <a:endParaRPr/>
          </a:p>
          <a:p>
            <a:pPr indent="-342900" lvl="0" marL="342900" rtl="0" algn="just">
              <a:lnSpc>
                <a:spcPct val="90000"/>
              </a:lnSpc>
              <a:spcBef>
                <a:spcPts val="560"/>
              </a:spcBef>
              <a:spcAft>
                <a:spcPts val="0"/>
              </a:spcAft>
              <a:buClr>
                <a:schemeClr val="dk1"/>
              </a:buClr>
              <a:buSzPts val="2800"/>
              <a:buChar char="•"/>
            </a:pPr>
            <a:r>
              <a:rPr lang="en-US" sz="2800">
                <a:latin typeface="Times New Roman"/>
                <a:ea typeface="Times New Roman"/>
                <a:cs typeface="Times New Roman"/>
                <a:sym typeface="Times New Roman"/>
              </a:rPr>
              <a:t>Electrical charge, or current, can flow from the source to the drain depending on the charge applied to the gate region. </a:t>
            </a:r>
            <a:endParaRPr/>
          </a:p>
          <a:p>
            <a:pPr indent="-342900" lvl="0" marL="342900" rtl="0" algn="just">
              <a:lnSpc>
                <a:spcPct val="90000"/>
              </a:lnSpc>
              <a:spcBef>
                <a:spcPts val="560"/>
              </a:spcBef>
              <a:spcAft>
                <a:spcPts val="0"/>
              </a:spcAft>
              <a:buClr>
                <a:schemeClr val="dk1"/>
              </a:buClr>
              <a:buSzPts val="2800"/>
              <a:buChar char="•"/>
            </a:pPr>
            <a:r>
              <a:rPr lang="en-US" sz="2800">
                <a:latin typeface="Times New Roman"/>
                <a:ea typeface="Times New Roman"/>
                <a:cs typeface="Times New Roman"/>
                <a:sym typeface="Times New Roman"/>
              </a:rPr>
              <a:t>The semiconductor material in the source and drain region are ``doped'' with a different type of material than in the region under the gate, so an NPN or PNP type structure exists between the source and drain region of a MOSFET.</a:t>
            </a:r>
            <a:endParaRPr/>
          </a:p>
          <a:p>
            <a:pPr indent="-165100" lvl="0" marL="342900" rtl="0" algn="just">
              <a:lnSpc>
                <a:spcPct val="90000"/>
              </a:lnSpc>
              <a:spcBef>
                <a:spcPts val="560"/>
              </a:spcBef>
              <a:spcAft>
                <a:spcPts val="0"/>
              </a:spcAft>
              <a:buClr>
                <a:schemeClr val="dk1"/>
              </a:buClr>
              <a:buSzPts val="2800"/>
              <a:buNone/>
            </a:pPr>
            <a:r>
              <a:t/>
            </a:r>
            <a:endParaRPr sz="28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3 Operating Regions of MOSFET</a:t>
            </a:r>
            <a:endParaRPr/>
          </a:p>
        </p:txBody>
      </p:sp>
      <p:sp>
        <p:nvSpPr>
          <p:cNvPr id="234" name="Google Shape;234;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Font typeface="Calibri"/>
              <a:buAutoNum type="arabicPeriod"/>
            </a:pPr>
            <a:r>
              <a:rPr b="1" i="0" lang="en-US">
                <a:latin typeface="Palatino Linotype"/>
                <a:ea typeface="Palatino Linotype"/>
                <a:cs typeface="Palatino Linotype"/>
                <a:sym typeface="Palatino Linotype"/>
              </a:rPr>
              <a:t>Cut-Off Region</a:t>
            </a:r>
            <a:br>
              <a:rPr b="0" i="0" lang="en-US">
                <a:latin typeface="Palatino Linotype"/>
                <a:ea typeface="Palatino Linotype"/>
                <a:cs typeface="Palatino Linotype"/>
                <a:sym typeface="Palatino Linotype"/>
              </a:rPr>
            </a:br>
            <a:r>
              <a:rPr b="0" i="0" lang="en-US">
                <a:latin typeface="Palatino Linotype"/>
                <a:ea typeface="Palatino Linotype"/>
                <a:cs typeface="Palatino Linotype"/>
                <a:sym typeface="Palatino Linotype"/>
              </a:rPr>
              <a:t>Cut-off region is a region in which the MOSFET will be OFF as there will be no </a:t>
            </a:r>
            <a:r>
              <a:rPr b="0" i="0" lang="en-US" u="sng" strike="noStrike">
                <a:solidFill>
                  <a:srgbClr val="BE9E5F"/>
                </a:solidFill>
                <a:latin typeface="Palatino Linotype"/>
                <a:ea typeface="Palatino Linotype"/>
                <a:cs typeface="Palatino Linotype"/>
                <a:sym typeface="Palatino Linotype"/>
                <a:hlinkClick r:id="rId3">
                  <a:extLst>
                    <a:ext uri="{A12FA001-AC4F-418D-AE19-62706E023703}">
                      <ahyp:hlinkClr val="tx"/>
                    </a:ext>
                  </a:extLst>
                </a:hlinkClick>
              </a:rPr>
              <a:t>current</a:t>
            </a:r>
            <a:r>
              <a:rPr b="0" i="0" lang="en-US">
                <a:latin typeface="Palatino Linotype"/>
                <a:ea typeface="Palatino Linotype"/>
                <a:cs typeface="Palatino Linotype"/>
                <a:sym typeface="Palatino Linotype"/>
              </a:rPr>
              <a:t> flow through it. In this region, MOSFET behaves like an open switch and is thus used when they are required to function as electronic switches.</a:t>
            </a:r>
            <a:endParaRPr/>
          </a:p>
          <a:p>
            <a:pPr indent="-342900" lvl="0" marL="342900" rtl="0" algn="l">
              <a:spcBef>
                <a:spcPts val="544"/>
              </a:spcBef>
              <a:spcAft>
                <a:spcPts val="0"/>
              </a:spcAft>
              <a:buClr>
                <a:schemeClr val="dk1"/>
              </a:buClr>
              <a:buSzPct val="100000"/>
              <a:buFont typeface="Calibri"/>
              <a:buAutoNum type="arabicPeriod"/>
            </a:pPr>
            <a:r>
              <a:rPr b="1" i="0" lang="en-US">
                <a:latin typeface="Palatino Linotype"/>
                <a:ea typeface="Palatino Linotype"/>
                <a:cs typeface="Palatino Linotype"/>
                <a:sym typeface="Palatino Linotype"/>
              </a:rPr>
              <a:t>Ohmic or Linear Region</a:t>
            </a:r>
            <a:br>
              <a:rPr b="0" i="0" lang="en-US">
                <a:latin typeface="Palatino Linotype"/>
                <a:ea typeface="Palatino Linotype"/>
                <a:cs typeface="Palatino Linotype"/>
                <a:sym typeface="Palatino Linotype"/>
              </a:rPr>
            </a:br>
            <a:r>
              <a:rPr b="0" i="0" lang="en-US">
                <a:latin typeface="Palatino Linotype"/>
                <a:ea typeface="Palatino Linotype"/>
                <a:cs typeface="Palatino Linotype"/>
                <a:sym typeface="Palatino Linotype"/>
              </a:rPr>
              <a:t>Ohmic or linear region is a region where in the current I</a:t>
            </a:r>
            <a:r>
              <a:rPr b="0" baseline="-25000" i="0" lang="en-US">
                <a:latin typeface="Palatino Linotype"/>
                <a:ea typeface="Palatino Linotype"/>
                <a:cs typeface="Palatino Linotype"/>
                <a:sym typeface="Palatino Linotype"/>
              </a:rPr>
              <a:t>DS</a:t>
            </a:r>
            <a:r>
              <a:rPr b="0" i="0" lang="en-US">
                <a:latin typeface="Palatino Linotype"/>
                <a:ea typeface="Palatino Linotype"/>
                <a:cs typeface="Palatino Linotype"/>
                <a:sym typeface="Palatino Linotype"/>
              </a:rPr>
              <a:t> increases with an increase in the value of V</a:t>
            </a:r>
            <a:r>
              <a:rPr b="0" baseline="-25000" i="0" lang="en-US">
                <a:latin typeface="Palatino Linotype"/>
                <a:ea typeface="Palatino Linotype"/>
                <a:cs typeface="Palatino Linotype"/>
                <a:sym typeface="Palatino Linotype"/>
              </a:rPr>
              <a:t>DS</a:t>
            </a:r>
            <a:r>
              <a:rPr b="0" i="0" lang="en-US">
                <a:latin typeface="Palatino Linotype"/>
                <a:ea typeface="Palatino Linotype"/>
                <a:cs typeface="Palatino Linotype"/>
                <a:sym typeface="Palatino Linotype"/>
              </a:rPr>
              <a:t>. When MOSFETs are made to operate in this region, they can be used as amplifiers.</a:t>
            </a:r>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16"/>
          <p:cNvPicPr preferRelativeResize="0"/>
          <p:nvPr/>
        </p:nvPicPr>
        <p:blipFill rotWithShape="1">
          <a:blip r:embed="rId3">
            <a:alphaModFix/>
          </a:blip>
          <a:srcRect b="0" l="0" r="0" t="0"/>
          <a:stretch/>
        </p:blipFill>
        <p:spPr>
          <a:xfrm>
            <a:off x="228600" y="1676400"/>
            <a:ext cx="8458200" cy="3978294"/>
          </a:xfrm>
          <a:prstGeom prst="rect">
            <a:avLst/>
          </a:prstGeom>
          <a:noFill/>
          <a:ln>
            <a:noFill/>
          </a:ln>
        </p:spPr>
      </p:pic>
      <p:pic>
        <p:nvPicPr>
          <p:cNvPr id="240" name="Google Shape;240;p16"/>
          <p:cNvPicPr preferRelativeResize="0"/>
          <p:nvPr/>
        </p:nvPicPr>
        <p:blipFill rotWithShape="1">
          <a:blip r:embed="rId4">
            <a:alphaModFix/>
          </a:blip>
          <a:srcRect b="0" l="0" r="0" t="0"/>
          <a:stretch/>
        </p:blipFill>
        <p:spPr>
          <a:xfrm>
            <a:off x="52387" y="762000"/>
            <a:ext cx="8810625" cy="390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3 Operating Regions of MOSFET</a:t>
            </a:r>
            <a:endParaRPr/>
          </a:p>
        </p:txBody>
      </p:sp>
      <p:sp>
        <p:nvSpPr>
          <p:cNvPr id="246" name="Google Shape;246;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514350" lvl="0" marL="514350" rtl="0" algn="l">
              <a:spcBef>
                <a:spcPts val="0"/>
              </a:spcBef>
              <a:spcAft>
                <a:spcPts val="0"/>
              </a:spcAft>
              <a:buClr>
                <a:schemeClr val="dk1"/>
              </a:buClr>
              <a:buSzPct val="100000"/>
              <a:buFont typeface="Calibri"/>
              <a:buAutoNum type="arabicPeriod" startAt="3"/>
            </a:pPr>
            <a:r>
              <a:rPr b="1" i="0" lang="en-US">
                <a:latin typeface="Palatino Linotype"/>
                <a:ea typeface="Palatino Linotype"/>
                <a:cs typeface="Palatino Linotype"/>
                <a:sym typeface="Palatino Linotype"/>
              </a:rPr>
              <a:t>Saturation Region</a:t>
            </a:r>
            <a:br>
              <a:rPr b="0" i="0" lang="en-US">
                <a:latin typeface="Palatino Linotype"/>
                <a:ea typeface="Palatino Linotype"/>
                <a:cs typeface="Palatino Linotype"/>
                <a:sym typeface="Palatino Linotype"/>
              </a:rPr>
            </a:br>
            <a:endParaRPr b="0" i="0">
              <a:latin typeface="Palatino Linotype"/>
              <a:ea typeface="Palatino Linotype"/>
              <a:cs typeface="Palatino Linotype"/>
              <a:sym typeface="Palatino Linotype"/>
            </a:endParaRPr>
          </a:p>
          <a:p>
            <a:pPr indent="-514350" lvl="1" marL="914400" rtl="0" algn="l">
              <a:spcBef>
                <a:spcPts val="518"/>
              </a:spcBef>
              <a:spcAft>
                <a:spcPts val="0"/>
              </a:spcAft>
              <a:buClr>
                <a:schemeClr val="dk1"/>
              </a:buClr>
              <a:buSzPct val="100000"/>
              <a:buFont typeface="Calibri"/>
              <a:buAutoNum type="alphaLcPeriod"/>
            </a:pPr>
            <a:r>
              <a:rPr b="0" i="0" lang="en-US">
                <a:latin typeface="Palatino Linotype"/>
                <a:ea typeface="Palatino Linotype"/>
                <a:cs typeface="Palatino Linotype"/>
                <a:sym typeface="Palatino Linotype"/>
              </a:rPr>
              <a:t>In saturation region, the MOSFETs have their I</a:t>
            </a:r>
            <a:r>
              <a:rPr b="0" baseline="-25000" i="0" lang="en-US">
                <a:latin typeface="Palatino Linotype"/>
                <a:ea typeface="Palatino Linotype"/>
                <a:cs typeface="Palatino Linotype"/>
                <a:sym typeface="Palatino Linotype"/>
              </a:rPr>
              <a:t>DS</a:t>
            </a:r>
            <a:r>
              <a:rPr b="0" i="0" lang="en-US">
                <a:latin typeface="Palatino Linotype"/>
                <a:ea typeface="Palatino Linotype"/>
                <a:cs typeface="Palatino Linotype"/>
                <a:sym typeface="Palatino Linotype"/>
              </a:rPr>
              <a:t> constant inspite of an increase in V</a:t>
            </a:r>
            <a:r>
              <a:rPr b="0" baseline="-25000" i="0" lang="en-US">
                <a:latin typeface="Palatino Linotype"/>
                <a:ea typeface="Palatino Linotype"/>
                <a:cs typeface="Palatino Linotype"/>
                <a:sym typeface="Palatino Linotype"/>
              </a:rPr>
              <a:t>DS</a:t>
            </a:r>
            <a:r>
              <a:rPr b="0" i="0" lang="en-US">
                <a:latin typeface="Palatino Linotype"/>
                <a:ea typeface="Palatino Linotype"/>
                <a:cs typeface="Palatino Linotype"/>
                <a:sym typeface="Palatino Linotype"/>
              </a:rPr>
              <a:t> and occurs once V</a:t>
            </a:r>
            <a:r>
              <a:rPr b="0" baseline="-25000" i="0" lang="en-US">
                <a:latin typeface="Palatino Linotype"/>
                <a:ea typeface="Palatino Linotype"/>
                <a:cs typeface="Palatino Linotype"/>
                <a:sym typeface="Palatino Linotype"/>
              </a:rPr>
              <a:t>DS</a:t>
            </a:r>
            <a:r>
              <a:rPr b="0" i="0" lang="en-US">
                <a:latin typeface="Palatino Linotype"/>
                <a:ea typeface="Palatino Linotype"/>
                <a:cs typeface="Palatino Linotype"/>
                <a:sym typeface="Palatino Linotype"/>
              </a:rPr>
              <a:t> exceeds the value of pinch-off </a:t>
            </a:r>
            <a:r>
              <a:rPr b="0" i="0" lang="en-US" u="sng" strike="noStrike">
                <a:solidFill>
                  <a:srgbClr val="BE9E5F"/>
                </a:solidFill>
                <a:latin typeface="Palatino Linotype"/>
                <a:ea typeface="Palatino Linotype"/>
                <a:cs typeface="Palatino Linotype"/>
                <a:sym typeface="Palatino Linotype"/>
                <a:hlinkClick r:id="rId3">
                  <a:extLst>
                    <a:ext uri="{A12FA001-AC4F-418D-AE19-62706E023703}">
                      <ahyp:hlinkClr val="tx"/>
                    </a:ext>
                  </a:extLst>
                </a:hlinkClick>
              </a:rPr>
              <a:t>voltage</a:t>
            </a:r>
            <a:r>
              <a:rPr b="0" i="0" lang="en-US">
                <a:latin typeface="Palatino Linotype"/>
                <a:ea typeface="Palatino Linotype"/>
                <a:cs typeface="Palatino Linotype"/>
                <a:sym typeface="Palatino Linotype"/>
              </a:rPr>
              <a:t> V</a:t>
            </a:r>
            <a:r>
              <a:rPr b="0" baseline="-25000" i="0" lang="en-US">
                <a:latin typeface="Palatino Linotype"/>
                <a:ea typeface="Palatino Linotype"/>
                <a:cs typeface="Palatino Linotype"/>
                <a:sym typeface="Palatino Linotype"/>
              </a:rPr>
              <a:t>P</a:t>
            </a:r>
            <a:r>
              <a:rPr b="0" i="0" lang="en-US">
                <a:latin typeface="Palatino Linotype"/>
                <a:ea typeface="Palatino Linotype"/>
                <a:cs typeface="Palatino Linotype"/>
                <a:sym typeface="Palatino Linotype"/>
              </a:rPr>
              <a:t>. </a:t>
            </a:r>
            <a:endParaRPr/>
          </a:p>
          <a:p>
            <a:pPr indent="-514350" lvl="1" marL="914400" rtl="0" algn="l">
              <a:spcBef>
                <a:spcPts val="518"/>
              </a:spcBef>
              <a:spcAft>
                <a:spcPts val="0"/>
              </a:spcAft>
              <a:buClr>
                <a:schemeClr val="dk1"/>
              </a:buClr>
              <a:buSzPct val="100000"/>
              <a:buFont typeface="Calibri"/>
              <a:buAutoNum type="alphaLcPeriod"/>
            </a:pPr>
            <a:r>
              <a:rPr b="0" i="0" lang="en-US">
                <a:latin typeface="Palatino Linotype"/>
                <a:ea typeface="Palatino Linotype"/>
                <a:cs typeface="Palatino Linotype"/>
                <a:sym typeface="Palatino Linotype"/>
              </a:rPr>
              <a:t>Under this condition, the device will act like a closed switch through which a saturated value of I</a:t>
            </a:r>
            <a:r>
              <a:rPr b="0" baseline="-25000" i="0" lang="en-US">
                <a:latin typeface="Palatino Linotype"/>
                <a:ea typeface="Palatino Linotype"/>
                <a:cs typeface="Palatino Linotype"/>
                <a:sym typeface="Palatino Linotype"/>
              </a:rPr>
              <a:t>DS</a:t>
            </a:r>
            <a:r>
              <a:rPr b="0" i="0" lang="en-US">
                <a:latin typeface="Palatino Linotype"/>
                <a:ea typeface="Palatino Linotype"/>
                <a:cs typeface="Palatino Linotype"/>
                <a:sym typeface="Palatino Linotype"/>
              </a:rPr>
              <a:t> flows. </a:t>
            </a:r>
            <a:endParaRPr/>
          </a:p>
          <a:p>
            <a:pPr indent="-514350" lvl="1" marL="914400" rtl="0" algn="l">
              <a:spcBef>
                <a:spcPts val="518"/>
              </a:spcBef>
              <a:spcAft>
                <a:spcPts val="0"/>
              </a:spcAft>
              <a:buClr>
                <a:schemeClr val="dk1"/>
              </a:buClr>
              <a:buSzPct val="100000"/>
              <a:buFont typeface="Calibri"/>
              <a:buAutoNum type="alphaLcPeriod"/>
            </a:pPr>
            <a:r>
              <a:rPr b="0" i="0" lang="en-US">
                <a:latin typeface="Palatino Linotype"/>
                <a:ea typeface="Palatino Linotype"/>
                <a:cs typeface="Palatino Linotype"/>
                <a:sym typeface="Palatino Linotype"/>
              </a:rPr>
              <a:t>As a result, this operating region is chosen whenever MOSFETs are required to perform switching operations.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19"/>
          <p:cNvPicPr preferRelativeResize="0"/>
          <p:nvPr/>
        </p:nvPicPr>
        <p:blipFill rotWithShape="1">
          <a:blip r:embed="rId3">
            <a:alphaModFix/>
          </a:blip>
          <a:srcRect b="0" l="0" r="0" t="0"/>
          <a:stretch/>
        </p:blipFill>
        <p:spPr>
          <a:xfrm>
            <a:off x="131005" y="1676400"/>
            <a:ext cx="8829675" cy="4371975"/>
          </a:xfrm>
          <a:prstGeom prst="rect">
            <a:avLst/>
          </a:prstGeom>
          <a:noFill/>
          <a:ln>
            <a:noFill/>
          </a:ln>
        </p:spPr>
      </p:pic>
      <p:pic>
        <p:nvPicPr>
          <p:cNvPr id="252" name="Google Shape;252;p19"/>
          <p:cNvPicPr preferRelativeResize="0"/>
          <p:nvPr/>
        </p:nvPicPr>
        <p:blipFill rotWithShape="1">
          <a:blip r:embed="rId4">
            <a:alphaModFix/>
          </a:blip>
          <a:srcRect b="0" l="0" r="0" t="0"/>
          <a:stretch/>
        </p:blipFill>
        <p:spPr>
          <a:xfrm>
            <a:off x="142875" y="914400"/>
            <a:ext cx="8858250" cy="361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18"/>
          <p:cNvPicPr preferRelativeResize="0"/>
          <p:nvPr/>
        </p:nvPicPr>
        <p:blipFill rotWithShape="1">
          <a:blip r:embed="rId3">
            <a:alphaModFix/>
          </a:blip>
          <a:srcRect b="0" l="0" r="0" t="0"/>
          <a:stretch/>
        </p:blipFill>
        <p:spPr>
          <a:xfrm>
            <a:off x="228600" y="2133600"/>
            <a:ext cx="8686800" cy="3825533"/>
          </a:xfrm>
          <a:prstGeom prst="rect">
            <a:avLst/>
          </a:prstGeom>
          <a:noFill/>
          <a:ln>
            <a:noFill/>
          </a:ln>
        </p:spPr>
      </p:pic>
      <p:pic>
        <p:nvPicPr>
          <p:cNvPr id="258" name="Google Shape;258;p18"/>
          <p:cNvPicPr preferRelativeResize="0"/>
          <p:nvPr/>
        </p:nvPicPr>
        <p:blipFill rotWithShape="1">
          <a:blip r:embed="rId4">
            <a:alphaModFix/>
          </a:blip>
          <a:srcRect b="0" l="0" r="0" t="0"/>
          <a:stretch/>
        </p:blipFill>
        <p:spPr>
          <a:xfrm>
            <a:off x="276225" y="1143000"/>
            <a:ext cx="8639175" cy="381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CONTENTS</a:t>
            </a:r>
            <a:endParaRPr/>
          </a:p>
        </p:txBody>
      </p:sp>
      <p:grpSp>
        <p:nvGrpSpPr>
          <p:cNvPr id="96" name="Google Shape;96;p2"/>
          <p:cNvGrpSpPr/>
          <p:nvPr/>
        </p:nvGrpSpPr>
        <p:grpSpPr>
          <a:xfrm>
            <a:off x="228600" y="1602633"/>
            <a:ext cx="8686800" cy="4978295"/>
            <a:chOff x="0" y="2433"/>
            <a:chExt cx="8686800" cy="4978295"/>
          </a:xfrm>
        </p:grpSpPr>
        <p:cxnSp>
          <p:nvCxnSpPr>
            <p:cNvPr id="97" name="Google Shape;97;p2"/>
            <p:cNvCxnSpPr/>
            <p:nvPr/>
          </p:nvCxnSpPr>
          <p:spPr>
            <a:xfrm>
              <a:off x="0" y="2433"/>
              <a:ext cx="8686800" cy="0"/>
            </a:xfrm>
            <a:prstGeom prst="straightConnector1">
              <a:avLst/>
            </a:prstGeom>
            <a:solidFill>
              <a:schemeClr val="accent1"/>
            </a:solidFill>
            <a:ln cap="flat" cmpd="sng" w="25400">
              <a:solidFill>
                <a:schemeClr val="accent1"/>
              </a:solidFill>
              <a:prstDash val="solid"/>
              <a:round/>
              <a:headEnd len="sm" w="sm" type="none"/>
              <a:tailEnd len="sm" w="sm" type="none"/>
            </a:ln>
          </p:spPr>
        </p:cxnSp>
        <p:sp>
          <p:nvSpPr>
            <p:cNvPr id="98" name="Google Shape;98;p2"/>
            <p:cNvSpPr/>
            <p:nvPr/>
          </p:nvSpPr>
          <p:spPr>
            <a:xfrm>
              <a:off x="0" y="2433"/>
              <a:ext cx="8686800" cy="45257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txBox="1"/>
            <p:nvPr/>
          </p:nvSpPr>
          <p:spPr>
            <a:xfrm>
              <a:off x="0" y="2433"/>
              <a:ext cx="8686800" cy="452572"/>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alibri"/>
                <a:buNone/>
              </a:pPr>
              <a:r>
                <a:rPr b="0" i="0" lang="en-US" sz="2000" u="none" cap="none" strike="noStrike">
                  <a:solidFill>
                    <a:schemeClr val="dk1"/>
                  </a:solidFill>
                  <a:highlight>
                    <a:srgbClr val="00FF00"/>
                  </a:highlight>
                  <a:latin typeface="Calibri"/>
                  <a:ea typeface="Calibri"/>
                  <a:cs typeface="Calibri"/>
                  <a:sym typeface="Calibri"/>
                </a:rPr>
                <a:t>Transistor as a Switch, </a:t>
              </a:r>
              <a:endParaRPr/>
            </a:p>
          </p:txBody>
        </p:sp>
        <p:cxnSp>
          <p:nvCxnSpPr>
            <p:cNvPr id="100" name="Google Shape;100;p2"/>
            <p:cNvCxnSpPr/>
            <p:nvPr/>
          </p:nvCxnSpPr>
          <p:spPr>
            <a:xfrm>
              <a:off x="0" y="455005"/>
              <a:ext cx="8686800" cy="0"/>
            </a:xfrm>
            <a:prstGeom prst="straightConnector1">
              <a:avLst/>
            </a:prstGeom>
            <a:solidFill>
              <a:schemeClr val="accent1"/>
            </a:solidFill>
            <a:ln cap="flat" cmpd="sng" w="25400">
              <a:solidFill>
                <a:schemeClr val="accent1"/>
              </a:solidFill>
              <a:prstDash val="solid"/>
              <a:round/>
              <a:headEnd len="sm" w="sm" type="none"/>
              <a:tailEnd len="sm" w="sm" type="none"/>
            </a:ln>
          </p:spPr>
        </p:cxnSp>
        <p:sp>
          <p:nvSpPr>
            <p:cNvPr id="101" name="Google Shape;101;p2"/>
            <p:cNvSpPr/>
            <p:nvPr/>
          </p:nvSpPr>
          <p:spPr>
            <a:xfrm>
              <a:off x="0" y="455005"/>
              <a:ext cx="8686800" cy="45257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txBox="1"/>
            <p:nvPr/>
          </p:nvSpPr>
          <p:spPr>
            <a:xfrm>
              <a:off x="0" y="455005"/>
              <a:ext cx="8686800" cy="452572"/>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alibri"/>
                <a:buNone/>
              </a:pPr>
              <a:r>
                <a:rPr b="0" i="0" lang="en-US" sz="2000" u="none" cap="none" strike="noStrike">
                  <a:solidFill>
                    <a:schemeClr val="dk1"/>
                  </a:solidFill>
                  <a:highlight>
                    <a:srgbClr val="00FF00"/>
                  </a:highlight>
                  <a:latin typeface="Calibri"/>
                  <a:ea typeface="Calibri"/>
                  <a:cs typeface="Calibri"/>
                  <a:sym typeface="Calibri"/>
                </a:rPr>
                <a:t>Characteristics of Digital ICs, DL, RTL, DTL, TTL, ECL, IIL, </a:t>
              </a:r>
              <a:endParaRPr/>
            </a:p>
          </p:txBody>
        </p:sp>
        <p:cxnSp>
          <p:nvCxnSpPr>
            <p:cNvPr id="103" name="Google Shape;103;p2"/>
            <p:cNvCxnSpPr/>
            <p:nvPr/>
          </p:nvCxnSpPr>
          <p:spPr>
            <a:xfrm>
              <a:off x="0" y="907577"/>
              <a:ext cx="8686800" cy="0"/>
            </a:xfrm>
            <a:prstGeom prst="straightConnector1">
              <a:avLst/>
            </a:prstGeom>
            <a:solidFill>
              <a:schemeClr val="accent1"/>
            </a:solidFill>
            <a:ln cap="flat" cmpd="sng" w="25400">
              <a:solidFill>
                <a:schemeClr val="accent1"/>
              </a:solidFill>
              <a:prstDash val="solid"/>
              <a:round/>
              <a:headEnd len="sm" w="sm" type="none"/>
              <a:tailEnd len="sm" w="sm" type="none"/>
            </a:ln>
          </p:spPr>
        </p:cxnSp>
        <p:sp>
          <p:nvSpPr>
            <p:cNvPr id="104" name="Google Shape;104;p2"/>
            <p:cNvSpPr/>
            <p:nvPr/>
          </p:nvSpPr>
          <p:spPr>
            <a:xfrm>
              <a:off x="0" y="907577"/>
              <a:ext cx="8686800" cy="45257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txBox="1"/>
            <p:nvPr/>
          </p:nvSpPr>
          <p:spPr>
            <a:xfrm>
              <a:off x="0" y="907577"/>
              <a:ext cx="8686800" cy="452572"/>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Characteristics and uses of MOSFET (CS, Common drain and Common gate),</a:t>
              </a:r>
              <a:endParaRPr/>
            </a:p>
          </p:txBody>
        </p:sp>
        <p:cxnSp>
          <p:nvCxnSpPr>
            <p:cNvPr id="106" name="Google Shape;106;p2"/>
            <p:cNvCxnSpPr/>
            <p:nvPr/>
          </p:nvCxnSpPr>
          <p:spPr>
            <a:xfrm>
              <a:off x="0" y="1360150"/>
              <a:ext cx="8686800" cy="0"/>
            </a:xfrm>
            <a:prstGeom prst="straightConnector1">
              <a:avLst/>
            </a:prstGeom>
            <a:solidFill>
              <a:schemeClr val="accent1"/>
            </a:solidFill>
            <a:ln cap="flat" cmpd="sng" w="25400">
              <a:solidFill>
                <a:schemeClr val="accent1"/>
              </a:solidFill>
              <a:prstDash val="solid"/>
              <a:round/>
              <a:headEnd len="sm" w="sm" type="none"/>
              <a:tailEnd len="sm" w="sm" type="none"/>
            </a:ln>
          </p:spPr>
        </p:cxnSp>
        <p:sp>
          <p:nvSpPr>
            <p:cNvPr id="107" name="Google Shape;107;p2"/>
            <p:cNvSpPr/>
            <p:nvPr/>
          </p:nvSpPr>
          <p:spPr>
            <a:xfrm>
              <a:off x="0" y="1360150"/>
              <a:ext cx="8686800" cy="45257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txBox="1"/>
            <p:nvPr/>
          </p:nvSpPr>
          <p:spPr>
            <a:xfrm>
              <a:off x="0" y="1360150"/>
              <a:ext cx="8686800" cy="452572"/>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MOSFET Logic, PMOS,NMOS, CMOS Logic, </a:t>
              </a:r>
              <a:endParaRPr/>
            </a:p>
          </p:txBody>
        </p:sp>
        <p:cxnSp>
          <p:nvCxnSpPr>
            <p:cNvPr id="109" name="Google Shape;109;p2"/>
            <p:cNvCxnSpPr/>
            <p:nvPr/>
          </p:nvCxnSpPr>
          <p:spPr>
            <a:xfrm>
              <a:off x="0" y="1812722"/>
              <a:ext cx="8686800" cy="0"/>
            </a:xfrm>
            <a:prstGeom prst="straightConnector1">
              <a:avLst/>
            </a:prstGeom>
            <a:solidFill>
              <a:schemeClr val="accent1"/>
            </a:solidFill>
            <a:ln cap="flat" cmpd="sng" w="25400">
              <a:solidFill>
                <a:schemeClr val="accent1"/>
              </a:solidFill>
              <a:prstDash val="solid"/>
              <a:round/>
              <a:headEnd len="sm" w="sm" type="none"/>
              <a:tailEnd len="sm" w="sm" type="none"/>
            </a:ln>
          </p:spPr>
        </p:cxnSp>
        <p:sp>
          <p:nvSpPr>
            <p:cNvPr id="110" name="Google Shape;110;p2"/>
            <p:cNvSpPr/>
            <p:nvPr/>
          </p:nvSpPr>
          <p:spPr>
            <a:xfrm>
              <a:off x="0" y="1812722"/>
              <a:ext cx="8686800" cy="45257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txBox="1"/>
            <p:nvPr/>
          </p:nvSpPr>
          <p:spPr>
            <a:xfrm>
              <a:off x="0" y="1812722"/>
              <a:ext cx="8686800" cy="452572"/>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Propagation delay, </a:t>
              </a:r>
              <a:endParaRPr/>
            </a:p>
          </p:txBody>
        </p:sp>
        <p:cxnSp>
          <p:nvCxnSpPr>
            <p:cNvPr id="112" name="Google Shape;112;p2"/>
            <p:cNvCxnSpPr/>
            <p:nvPr/>
          </p:nvCxnSpPr>
          <p:spPr>
            <a:xfrm>
              <a:off x="0" y="2265294"/>
              <a:ext cx="8686800" cy="0"/>
            </a:xfrm>
            <a:prstGeom prst="straightConnector1">
              <a:avLst/>
            </a:prstGeom>
            <a:solidFill>
              <a:schemeClr val="accent1"/>
            </a:solidFill>
            <a:ln cap="flat" cmpd="sng" w="25400">
              <a:solidFill>
                <a:schemeClr val="accent1"/>
              </a:solidFill>
              <a:prstDash val="solid"/>
              <a:round/>
              <a:headEnd len="sm" w="sm" type="none"/>
              <a:tailEnd len="sm" w="sm" type="none"/>
            </a:ln>
          </p:spPr>
        </p:cxnSp>
        <p:sp>
          <p:nvSpPr>
            <p:cNvPr id="113" name="Google Shape;113;p2"/>
            <p:cNvSpPr/>
            <p:nvPr/>
          </p:nvSpPr>
          <p:spPr>
            <a:xfrm>
              <a:off x="0" y="2265294"/>
              <a:ext cx="8686800" cy="45257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txBox="1"/>
            <p:nvPr/>
          </p:nvSpPr>
          <p:spPr>
            <a:xfrm>
              <a:off x="0" y="2265294"/>
              <a:ext cx="8686800" cy="452572"/>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Tristate Logic, Tristate Logic Applications, </a:t>
              </a:r>
              <a:endParaRPr/>
            </a:p>
          </p:txBody>
        </p:sp>
        <p:cxnSp>
          <p:nvCxnSpPr>
            <p:cNvPr id="115" name="Google Shape;115;p2"/>
            <p:cNvCxnSpPr/>
            <p:nvPr/>
          </p:nvCxnSpPr>
          <p:spPr>
            <a:xfrm>
              <a:off x="0" y="2717867"/>
              <a:ext cx="8686800" cy="0"/>
            </a:xfrm>
            <a:prstGeom prst="straightConnector1">
              <a:avLst/>
            </a:prstGeom>
            <a:solidFill>
              <a:schemeClr val="accent1"/>
            </a:solidFill>
            <a:ln cap="flat" cmpd="sng" w="25400">
              <a:solidFill>
                <a:schemeClr val="accent1"/>
              </a:solidFill>
              <a:prstDash val="solid"/>
              <a:round/>
              <a:headEnd len="sm" w="sm" type="none"/>
              <a:tailEnd len="sm" w="sm" type="none"/>
            </a:ln>
          </p:spPr>
        </p:cxnSp>
        <p:sp>
          <p:nvSpPr>
            <p:cNvPr id="116" name="Google Shape;116;p2"/>
            <p:cNvSpPr/>
            <p:nvPr/>
          </p:nvSpPr>
          <p:spPr>
            <a:xfrm>
              <a:off x="0" y="2717867"/>
              <a:ext cx="8686800" cy="45257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txBox="1"/>
            <p:nvPr/>
          </p:nvSpPr>
          <p:spPr>
            <a:xfrm>
              <a:off x="0" y="2717867"/>
              <a:ext cx="8686800" cy="452572"/>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FPGA Basics, </a:t>
              </a:r>
              <a:endParaRPr/>
            </a:p>
          </p:txBody>
        </p:sp>
        <p:cxnSp>
          <p:nvCxnSpPr>
            <p:cNvPr id="118" name="Google Shape;118;p2"/>
            <p:cNvCxnSpPr/>
            <p:nvPr/>
          </p:nvCxnSpPr>
          <p:spPr>
            <a:xfrm>
              <a:off x="0" y="3170439"/>
              <a:ext cx="8686800" cy="0"/>
            </a:xfrm>
            <a:prstGeom prst="straightConnector1">
              <a:avLst/>
            </a:prstGeom>
            <a:solidFill>
              <a:schemeClr val="accent1"/>
            </a:solidFill>
            <a:ln cap="flat" cmpd="sng" w="25400">
              <a:solidFill>
                <a:schemeClr val="accent1"/>
              </a:solidFill>
              <a:prstDash val="solid"/>
              <a:round/>
              <a:headEnd len="sm" w="sm" type="none"/>
              <a:tailEnd len="sm" w="sm" type="none"/>
            </a:ln>
          </p:spPr>
        </p:cxnSp>
        <p:sp>
          <p:nvSpPr>
            <p:cNvPr id="119" name="Google Shape;119;p2"/>
            <p:cNvSpPr/>
            <p:nvPr/>
          </p:nvSpPr>
          <p:spPr>
            <a:xfrm>
              <a:off x="0" y="3170439"/>
              <a:ext cx="8686800" cy="45257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txBox="1"/>
            <p:nvPr/>
          </p:nvSpPr>
          <p:spPr>
            <a:xfrm>
              <a:off x="0" y="3170439"/>
              <a:ext cx="8686800" cy="452572"/>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Introduction to HDL and logic simulation, </a:t>
              </a:r>
              <a:endParaRPr/>
            </a:p>
          </p:txBody>
        </p:sp>
        <p:cxnSp>
          <p:nvCxnSpPr>
            <p:cNvPr id="121" name="Google Shape;121;p2"/>
            <p:cNvCxnSpPr/>
            <p:nvPr/>
          </p:nvCxnSpPr>
          <p:spPr>
            <a:xfrm>
              <a:off x="0" y="3623011"/>
              <a:ext cx="8686800" cy="0"/>
            </a:xfrm>
            <a:prstGeom prst="straightConnector1">
              <a:avLst/>
            </a:prstGeom>
            <a:solidFill>
              <a:schemeClr val="accent1"/>
            </a:solidFill>
            <a:ln cap="flat" cmpd="sng" w="25400">
              <a:solidFill>
                <a:schemeClr val="accent1"/>
              </a:solidFill>
              <a:prstDash val="solid"/>
              <a:round/>
              <a:headEnd len="sm" w="sm" type="none"/>
              <a:tailEnd len="sm" w="sm" type="none"/>
            </a:ln>
          </p:spPr>
        </p:cxnSp>
        <p:sp>
          <p:nvSpPr>
            <p:cNvPr id="122" name="Google Shape;122;p2"/>
            <p:cNvSpPr/>
            <p:nvPr/>
          </p:nvSpPr>
          <p:spPr>
            <a:xfrm>
              <a:off x="0" y="3623011"/>
              <a:ext cx="8686800" cy="45257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txBox="1"/>
            <p:nvPr/>
          </p:nvSpPr>
          <p:spPr>
            <a:xfrm>
              <a:off x="0" y="3623011"/>
              <a:ext cx="8686800" cy="452572"/>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HDL System primitives, </a:t>
              </a:r>
              <a:endParaRPr/>
            </a:p>
          </p:txBody>
        </p:sp>
        <p:cxnSp>
          <p:nvCxnSpPr>
            <p:cNvPr id="124" name="Google Shape;124;p2"/>
            <p:cNvCxnSpPr/>
            <p:nvPr/>
          </p:nvCxnSpPr>
          <p:spPr>
            <a:xfrm>
              <a:off x="0" y="4075584"/>
              <a:ext cx="8686800" cy="0"/>
            </a:xfrm>
            <a:prstGeom prst="straightConnector1">
              <a:avLst/>
            </a:prstGeom>
            <a:solidFill>
              <a:schemeClr val="accent1"/>
            </a:solidFill>
            <a:ln cap="flat" cmpd="sng" w="25400">
              <a:solidFill>
                <a:schemeClr val="accent1"/>
              </a:solidFill>
              <a:prstDash val="solid"/>
              <a:round/>
              <a:headEnd len="sm" w="sm" type="none"/>
              <a:tailEnd len="sm" w="sm" type="none"/>
            </a:ln>
          </p:spPr>
        </p:cxnSp>
        <p:sp>
          <p:nvSpPr>
            <p:cNvPr id="125" name="Google Shape;125;p2"/>
            <p:cNvSpPr/>
            <p:nvPr/>
          </p:nvSpPr>
          <p:spPr>
            <a:xfrm>
              <a:off x="0" y="4075584"/>
              <a:ext cx="8686800" cy="45257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txBox="1"/>
            <p:nvPr/>
          </p:nvSpPr>
          <p:spPr>
            <a:xfrm>
              <a:off x="0" y="4075584"/>
              <a:ext cx="8686800" cy="452572"/>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user defined primitives, </a:t>
              </a:r>
              <a:endParaRPr/>
            </a:p>
          </p:txBody>
        </p:sp>
        <p:cxnSp>
          <p:nvCxnSpPr>
            <p:cNvPr id="127" name="Google Shape;127;p2"/>
            <p:cNvCxnSpPr/>
            <p:nvPr/>
          </p:nvCxnSpPr>
          <p:spPr>
            <a:xfrm>
              <a:off x="0" y="4528156"/>
              <a:ext cx="8686800" cy="0"/>
            </a:xfrm>
            <a:prstGeom prst="straightConnector1">
              <a:avLst/>
            </a:prstGeom>
            <a:solidFill>
              <a:schemeClr val="accent1"/>
            </a:solidFill>
            <a:ln cap="flat" cmpd="sng" w="25400">
              <a:solidFill>
                <a:schemeClr val="accent1"/>
              </a:solidFill>
              <a:prstDash val="solid"/>
              <a:round/>
              <a:headEnd len="sm" w="sm" type="none"/>
              <a:tailEnd len="sm" w="sm" type="none"/>
            </a:ln>
          </p:spPr>
        </p:cxnSp>
        <p:sp>
          <p:nvSpPr>
            <p:cNvPr id="128" name="Google Shape;128;p2"/>
            <p:cNvSpPr/>
            <p:nvPr/>
          </p:nvSpPr>
          <p:spPr>
            <a:xfrm>
              <a:off x="0" y="4528156"/>
              <a:ext cx="8686800" cy="45257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txBox="1"/>
            <p:nvPr/>
          </p:nvSpPr>
          <p:spPr>
            <a:xfrm>
              <a:off x="0" y="4528156"/>
              <a:ext cx="8686800" cy="452572"/>
            </a:xfrm>
            <a:prstGeom prst="rect">
              <a:avLst/>
            </a:pr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Stimulus to the design,</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20"/>
          <p:cNvPicPr preferRelativeResize="0"/>
          <p:nvPr/>
        </p:nvPicPr>
        <p:blipFill rotWithShape="1">
          <a:blip r:embed="rId3">
            <a:alphaModFix/>
          </a:blip>
          <a:srcRect b="0" l="0" r="0" t="0"/>
          <a:stretch/>
        </p:blipFill>
        <p:spPr>
          <a:xfrm>
            <a:off x="152400" y="1600200"/>
            <a:ext cx="8686800" cy="4038914"/>
          </a:xfrm>
          <a:prstGeom prst="rect">
            <a:avLst/>
          </a:prstGeom>
          <a:noFill/>
          <a:ln>
            <a:noFill/>
          </a:ln>
        </p:spPr>
      </p:pic>
      <p:pic>
        <p:nvPicPr>
          <p:cNvPr id="264" name="Google Shape;264;p20"/>
          <p:cNvPicPr preferRelativeResize="0"/>
          <p:nvPr/>
        </p:nvPicPr>
        <p:blipFill rotWithShape="1">
          <a:blip r:embed="rId4">
            <a:alphaModFix/>
          </a:blip>
          <a:srcRect b="0" l="0" r="0" t="0"/>
          <a:stretch/>
        </p:blipFill>
        <p:spPr>
          <a:xfrm>
            <a:off x="152400" y="838200"/>
            <a:ext cx="8677275" cy="295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400"/>
              <a:buFont typeface="Calibri"/>
              <a:buNone/>
            </a:pPr>
            <a:r>
              <a:rPr b="1" lang="en-US" sz="3400"/>
              <a:t>Switch models of MOSFETs</a:t>
            </a:r>
            <a:br>
              <a:rPr lang="en-US" sz="3400"/>
            </a:br>
            <a:endParaRPr sz="3400"/>
          </a:p>
        </p:txBody>
      </p:sp>
      <p:pic>
        <p:nvPicPr>
          <p:cNvPr id="270" name="Google Shape;270;p21"/>
          <p:cNvPicPr preferRelativeResize="0"/>
          <p:nvPr>
            <p:ph idx="4294967295" type="body"/>
          </p:nvPr>
        </p:nvPicPr>
        <p:blipFill rotWithShape="1">
          <a:blip r:embed="rId4">
            <a:alphaModFix/>
          </a:blip>
          <a:srcRect b="0" l="0" r="0" t="0"/>
          <a:stretch/>
        </p:blipFill>
        <p:spPr>
          <a:xfrm>
            <a:off x="609600" y="990600"/>
            <a:ext cx="7239000" cy="2057400"/>
          </a:xfrm>
          <a:prstGeom prst="rect">
            <a:avLst/>
          </a:prstGeom>
          <a:noFill/>
          <a:ln>
            <a:noFill/>
          </a:ln>
        </p:spPr>
      </p:pic>
      <p:graphicFrame>
        <p:nvGraphicFramePr>
          <p:cNvPr id="271" name="Google Shape;271;p21"/>
          <p:cNvGraphicFramePr/>
          <p:nvPr/>
        </p:nvGraphicFramePr>
        <p:xfrm>
          <a:off x="685800" y="3429000"/>
          <a:ext cx="7467600" cy="2819400"/>
        </p:xfrm>
        <a:graphic>
          <a:graphicData uri="http://schemas.openxmlformats.org/presentationml/2006/ole">
            <mc:AlternateContent>
              <mc:Choice Requires="v">
                <p:oleObj r:id="rId5" imgH="2819400" imgW="7467600" progId="Visio.Drawing.6" spid="_x0000_s1">
                  <p:embed/>
                </p:oleObj>
              </mc:Choice>
              <mc:Fallback>
                <p:oleObj r:id="rId6" imgH="2819400" imgW="7467600" progId="Visio.Drawing.6">
                  <p:embed/>
                  <p:pic>
                    <p:nvPicPr>
                      <p:cNvPr id="271" name="Google Shape;271;p21"/>
                      <p:cNvPicPr preferRelativeResize="0"/>
                      <p:nvPr/>
                    </p:nvPicPr>
                    <p:blipFill rotWithShape="1">
                      <a:blip r:embed="rId7">
                        <a:alphaModFix/>
                      </a:blip>
                      <a:srcRect b="0" l="0" r="0" t="0"/>
                      <a:stretch/>
                    </p:blipFill>
                    <p:spPr>
                      <a:xfrm>
                        <a:off x="685800" y="3429000"/>
                        <a:ext cx="7467600" cy="2819400"/>
                      </a:xfrm>
                      <a:prstGeom prst="rect">
                        <a:avLst/>
                      </a:prstGeom>
                      <a:noFill/>
                      <a:ln>
                        <a:noFill/>
                      </a:ln>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MOSFET - Uses</a:t>
            </a:r>
            <a:endParaRPr/>
          </a:p>
        </p:txBody>
      </p:sp>
      <p:sp>
        <p:nvSpPr>
          <p:cNvPr id="277" name="Google Shape;277;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278" name="Google Shape;278;p22"/>
          <p:cNvSpPr/>
          <p:nvPr/>
        </p:nvSpPr>
        <p:spPr>
          <a:xfrm>
            <a:off x="457200" y="1600200"/>
            <a:ext cx="8153400" cy="4893647"/>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Most important device in digital design</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152400" lvl="0" marL="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Very good as a switch</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152400" lvl="0" marL="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Relatively few parasitics</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152400" lvl="0" marL="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Rather low power consumption</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152400" lvl="0" marL="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High integration density</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152400" lvl="0" marL="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Simple manufacturing</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152400" lvl="0" marL="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Economical for large complex circuits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35" name="Google Shape;135;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136" name="Google Shape;136;p3"/>
          <p:cNvPicPr preferRelativeResize="0"/>
          <p:nvPr/>
        </p:nvPicPr>
        <p:blipFill rotWithShape="1">
          <a:blip r:embed="rId3">
            <a:alphaModFix/>
          </a:blip>
          <a:srcRect b="0" l="0" r="0" t="0"/>
          <a:stretch/>
        </p:blipFill>
        <p:spPr>
          <a:xfrm>
            <a:off x="414337" y="557212"/>
            <a:ext cx="8315325" cy="5743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42" name="Google Shape;142;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143" name="Google Shape;143;p4"/>
          <p:cNvPicPr preferRelativeResize="0"/>
          <p:nvPr/>
        </p:nvPicPr>
        <p:blipFill rotWithShape="1">
          <a:blip r:embed="rId3">
            <a:alphaModFix/>
          </a:blip>
          <a:srcRect b="0" l="0" r="0" t="0"/>
          <a:stretch/>
        </p:blipFill>
        <p:spPr>
          <a:xfrm>
            <a:off x="461962" y="0"/>
            <a:ext cx="8220075" cy="4953001"/>
          </a:xfrm>
          <a:prstGeom prst="rect">
            <a:avLst/>
          </a:prstGeom>
          <a:noFill/>
          <a:ln>
            <a:noFill/>
          </a:ln>
        </p:spPr>
      </p:pic>
      <p:pic>
        <p:nvPicPr>
          <p:cNvPr id="144" name="Google Shape;144;p4"/>
          <p:cNvPicPr preferRelativeResize="0"/>
          <p:nvPr/>
        </p:nvPicPr>
        <p:blipFill rotWithShape="1">
          <a:blip r:embed="rId4">
            <a:alphaModFix/>
          </a:blip>
          <a:srcRect b="0" l="0" r="0" t="0"/>
          <a:stretch/>
        </p:blipFill>
        <p:spPr>
          <a:xfrm>
            <a:off x="457200" y="5135563"/>
            <a:ext cx="8240879" cy="1628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MOSFETs</a:t>
            </a:r>
            <a:endParaRPr/>
          </a:p>
        </p:txBody>
      </p:sp>
      <p:sp>
        <p:nvSpPr>
          <p:cNvPr id="150" name="Google Shape;150;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b="1" i="0" lang="en-US" sz="2000">
                <a:latin typeface="Palatino Linotype"/>
                <a:ea typeface="Palatino Linotype"/>
                <a:cs typeface="Palatino Linotype"/>
                <a:sym typeface="Palatino Linotype"/>
              </a:rPr>
              <a:t>MOSFETs</a:t>
            </a:r>
            <a:r>
              <a:rPr b="0" i="0" lang="en-US" sz="2000">
                <a:latin typeface="Palatino Linotype"/>
                <a:ea typeface="Palatino Linotype"/>
                <a:cs typeface="Palatino Linotype"/>
                <a:sym typeface="Palatino Linotype"/>
              </a:rPr>
              <a:t> are tri-terminal, unipolar, voltage-controlled, high input impedance devices which form an integral part of vast variety of electronic circuits.</a:t>
            </a:r>
            <a:endParaRPr/>
          </a:p>
          <a:p>
            <a:pPr indent="-342900" lvl="0" marL="342900" rtl="0" algn="l">
              <a:spcBef>
                <a:spcPts val="400"/>
              </a:spcBef>
              <a:spcAft>
                <a:spcPts val="0"/>
              </a:spcAft>
              <a:buClr>
                <a:schemeClr val="dk1"/>
              </a:buClr>
              <a:buSzPts val="2000"/>
              <a:buChar char="•"/>
            </a:pPr>
            <a:r>
              <a:rPr lang="en-US" sz="2000">
                <a:latin typeface="Times New Roman"/>
                <a:ea typeface="Times New Roman"/>
                <a:cs typeface="Times New Roman"/>
                <a:sym typeface="Times New Roman"/>
              </a:rPr>
              <a:t>There are 2 types of MOSFET’s (</a:t>
            </a:r>
            <a:r>
              <a:rPr lang="en-US" sz="2000"/>
              <a:t>metal–oxide–semiconductor field-effect transistor)</a:t>
            </a:r>
            <a:endParaRPr sz="2000">
              <a:latin typeface="Times New Roman"/>
              <a:ea typeface="Times New Roman"/>
              <a:cs typeface="Times New Roman"/>
              <a:sym typeface="Times New Roman"/>
            </a:endParaRPr>
          </a:p>
        </p:txBody>
      </p:sp>
      <p:sp>
        <p:nvSpPr>
          <p:cNvPr id="151" name="Google Shape;151;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2" name="Google Shape;152;p5"/>
          <p:cNvSpPr/>
          <p:nvPr/>
        </p:nvSpPr>
        <p:spPr>
          <a:xfrm>
            <a:off x="152400" y="6324600"/>
            <a:ext cx="2209800" cy="533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br>
              <a:rPr b="0" i="0" lang="en-US" sz="700" u="none" cap="none" strike="noStrike">
                <a:solidFill>
                  <a:srgbClr val="BE0000"/>
                </a:solidFill>
                <a:latin typeface="Times New Roman"/>
                <a:ea typeface="Times New Roman"/>
                <a:cs typeface="Times New Roman"/>
                <a:sym typeface="Times New Roman"/>
              </a:rPr>
            </a:br>
            <a:endParaRPr b="1" sz="3200">
              <a:solidFill>
                <a:srgbClr val="BE0000"/>
              </a:solidFill>
              <a:latin typeface="Times New Roman"/>
              <a:ea typeface="Times New Roman"/>
              <a:cs typeface="Times New Roman"/>
              <a:sym typeface="Times New Roman"/>
            </a:endParaRPr>
          </a:p>
        </p:txBody>
      </p:sp>
      <p:sp>
        <p:nvSpPr>
          <p:cNvPr id="153" name="Google Shape;153;p5"/>
          <p:cNvSpPr/>
          <p:nvPr/>
        </p:nvSpPr>
        <p:spPr>
          <a:xfrm>
            <a:off x="6781800" y="6324600"/>
            <a:ext cx="2286000" cy="6858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br>
              <a:rPr b="1" lang="en-US" sz="600">
                <a:solidFill>
                  <a:srgbClr val="BE0000"/>
                </a:solidFill>
                <a:latin typeface="Times New Roman"/>
                <a:ea typeface="Times New Roman"/>
                <a:cs typeface="Times New Roman"/>
                <a:sym typeface="Times New Roman"/>
              </a:rPr>
            </a:br>
            <a:br>
              <a:rPr b="1" lang="en-US" sz="600">
                <a:solidFill>
                  <a:srgbClr val="BE0000"/>
                </a:solidFill>
                <a:latin typeface="Times New Roman"/>
                <a:ea typeface="Times New Roman"/>
                <a:cs typeface="Times New Roman"/>
                <a:sym typeface="Times New Roman"/>
              </a:rPr>
            </a:br>
            <a:endParaRPr b="1" sz="3200">
              <a:solidFill>
                <a:srgbClr val="BE0000"/>
              </a:solidFill>
              <a:latin typeface="Times New Roman"/>
              <a:ea typeface="Times New Roman"/>
              <a:cs typeface="Times New Roman"/>
              <a:sym typeface="Times New Roman"/>
            </a:endParaRPr>
          </a:p>
        </p:txBody>
      </p:sp>
      <p:pic>
        <p:nvPicPr>
          <p:cNvPr descr="MOSFET Classification" id="154" name="Google Shape;154;p5"/>
          <p:cNvPicPr preferRelativeResize="0"/>
          <p:nvPr/>
        </p:nvPicPr>
        <p:blipFill rotWithShape="1">
          <a:blip r:embed="rId3">
            <a:alphaModFix/>
          </a:blip>
          <a:srcRect b="0" l="0" r="0" t="0"/>
          <a:stretch/>
        </p:blipFill>
        <p:spPr>
          <a:xfrm>
            <a:off x="2172452" y="3223962"/>
            <a:ext cx="4791075" cy="3609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cxnSp>
        <p:nvCxnSpPr>
          <p:cNvPr id="159" name="Google Shape;159;p6"/>
          <p:cNvCxnSpPr/>
          <p:nvPr/>
        </p:nvCxnSpPr>
        <p:spPr>
          <a:xfrm>
            <a:off x="4724400" y="2514600"/>
            <a:ext cx="0" cy="457200"/>
          </a:xfrm>
          <a:prstGeom prst="straightConnector1">
            <a:avLst/>
          </a:prstGeom>
          <a:noFill/>
          <a:ln cap="flat" cmpd="sng" w="9525">
            <a:solidFill>
              <a:schemeClr val="dk1"/>
            </a:solidFill>
            <a:prstDash val="solid"/>
            <a:round/>
            <a:headEnd len="med" w="med" type="none"/>
            <a:tailEnd len="med" w="med" type="triangle"/>
          </a:ln>
        </p:spPr>
      </p:cxnSp>
      <p:sp>
        <p:nvSpPr>
          <p:cNvPr id="160" name="Google Shape;160;p6"/>
          <p:cNvSpPr txBox="1"/>
          <p:nvPr/>
        </p:nvSpPr>
        <p:spPr>
          <a:xfrm>
            <a:off x="4800600" y="2286000"/>
            <a:ext cx="715963"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a:t>
            </a:r>
            <a:r>
              <a:rPr baseline="-25000" lang="en-US" sz="1800">
                <a:solidFill>
                  <a:schemeClr val="dk1"/>
                </a:solidFill>
                <a:latin typeface="Times New Roman"/>
                <a:ea typeface="Times New Roman"/>
                <a:cs typeface="Times New Roman"/>
                <a:sym typeface="Times New Roman"/>
              </a:rPr>
              <a:t>D</a:t>
            </a:r>
            <a:r>
              <a:rPr lang="en-US" sz="1800">
                <a:solidFill>
                  <a:schemeClr val="dk1"/>
                </a:solidFill>
                <a:latin typeface="Times New Roman"/>
                <a:ea typeface="Times New Roman"/>
                <a:cs typeface="Times New Roman"/>
                <a:sym typeface="Times New Roman"/>
              </a:rPr>
              <a:t>= I</a:t>
            </a:r>
            <a:r>
              <a:rPr baseline="-25000" lang="en-US" sz="1800">
                <a:solidFill>
                  <a:schemeClr val="dk1"/>
                </a:solidFill>
                <a:latin typeface="Times New Roman"/>
                <a:ea typeface="Times New Roman"/>
                <a:cs typeface="Times New Roman"/>
                <a:sym typeface="Times New Roman"/>
              </a:rPr>
              <a:t>S</a:t>
            </a:r>
            <a:endParaRPr sz="1800">
              <a:solidFill>
                <a:schemeClr val="dk1"/>
              </a:solidFill>
              <a:latin typeface="Times New Roman"/>
              <a:ea typeface="Times New Roman"/>
              <a:cs typeface="Times New Roman"/>
              <a:sym typeface="Times New Roman"/>
            </a:endParaRPr>
          </a:p>
        </p:txBody>
      </p:sp>
      <p:sp>
        <p:nvSpPr>
          <p:cNvPr id="161" name="Google Shape;161;p6"/>
          <p:cNvSpPr txBox="1"/>
          <p:nvPr/>
        </p:nvSpPr>
        <p:spPr>
          <a:xfrm>
            <a:off x="4800600" y="4572000"/>
            <a:ext cx="344488"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a:t>
            </a:r>
            <a:r>
              <a:rPr baseline="-25000" lang="en-US" sz="1800">
                <a:solidFill>
                  <a:schemeClr val="dk1"/>
                </a:solidFill>
                <a:latin typeface="Times New Roman"/>
                <a:ea typeface="Times New Roman"/>
                <a:cs typeface="Times New Roman"/>
                <a:sym typeface="Times New Roman"/>
              </a:rPr>
              <a:t>S</a:t>
            </a:r>
            <a:endParaRPr sz="1800">
              <a:solidFill>
                <a:schemeClr val="dk1"/>
              </a:solidFill>
              <a:latin typeface="Times New Roman"/>
              <a:ea typeface="Times New Roman"/>
              <a:cs typeface="Times New Roman"/>
              <a:sym typeface="Times New Roman"/>
            </a:endParaRPr>
          </a:p>
        </p:txBody>
      </p:sp>
      <p:cxnSp>
        <p:nvCxnSpPr>
          <p:cNvPr id="162" name="Google Shape;162;p6"/>
          <p:cNvCxnSpPr/>
          <p:nvPr/>
        </p:nvCxnSpPr>
        <p:spPr>
          <a:xfrm>
            <a:off x="4724400" y="4572000"/>
            <a:ext cx="0" cy="457200"/>
          </a:xfrm>
          <a:prstGeom prst="straightConnector1">
            <a:avLst/>
          </a:prstGeom>
          <a:noFill/>
          <a:ln cap="flat" cmpd="sng" w="9525">
            <a:solidFill>
              <a:schemeClr val="dk1"/>
            </a:solidFill>
            <a:prstDash val="solid"/>
            <a:round/>
            <a:headEnd len="med" w="med" type="none"/>
            <a:tailEnd len="med" w="med" type="triangle"/>
          </a:ln>
        </p:spPr>
      </p:cxnSp>
      <p:pic>
        <p:nvPicPr>
          <p:cNvPr descr="N-Channel MOSFET" id="163" name="Google Shape;163;p6"/>
          <p:cNvPicPr preferRelativeResize="0"/>
          <p:nvPr/>
        </p:nvPicPr>
        <p:blipFill rotWithShape="1">
          <a:blip r:embed="rId3">
            <a:alphaModFix/>
          </a:blip>
          <a:srcRect b="0" l="0" r="0" t="0"/>
          <a:stretch/>
        </p:blipFill>
        <p:spPr>
          <a:xfrm>
            <a:off x="1714500" y="210050"/>
            <a:ext cx="5715000" cy="2981325"/>
          </a:xfrm>
          <a:prstGeom prst="rect">
            <a:avLst/>
          </a:prstGeom>
          <a:noFill/>
          <a:ln>
            <a:noFill/>
          </a:ln>
        </p:spPr>
      </p:pic>
      <p:pic>
        <p:nvPicPr>
          <p:cNvPr descr="P-channel MOSFET" id="164" name="Google Shape;164;p6"/>
          <p:cNvPicPr preferRelativeResize="0"/>
          <p:nvPr/>
        </p:nvPicPr>
        <p:blipFill rotWithShape="1">
          <a:blip r:embed="rId4">
            <a:alphaModFix/>
          </a:blip>
          <a:srcRect b="0" l="0" r="0" t="0"/>
          <a:stretch/>
        </p:blipFill>
        <p:spPr>
          <a:xfrm>
            <a:off x="1600200" y="3666626"/>
            <a:ext cx="5715000" cy="2933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b="0" i="0" lang="en-US">
                <a:latin typeface="Arial"/>
                <a:ea typeface="Arial"/>
                <a:cs typeface="Arial"/>
                <a:sym typeface="Arial"/>
              </a:rPr>
              <a:t>Construction of N- Channel MOSFET</a:t>
            </a:r>
            <a:endParaRPr/>
          </a:p>
        </p:txBody>
      </p:sp>
      <p:pic>
        <p:nvPicPr>
          <p:cNvPr descr="N-Channel MOSFET Construction" id="170" name="Google Shape;170;p7"/>
          <p:cNvPicPr preferRelativeResize="0"/>
          <p:nvPr/>
        </p:nvPicPr>
        <p:blipFill rotWithShape="1">
          <a:blip r:embed="rId3">
            <a:alphaModFix/>
          </a:blip>
          <a:srcRect b="0" l="0" r="0" t="0"/>
          <a:stretch/>
        </p:blipFill>
        <p:spPr>
          <a:xfrm>
            <a:off x="2257425" y="1485900"/>
            <a:ext cx="4629150" cy="3886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8"/>
          <p:cNvSpPr txBox="1"/>
          <p:nvPr>
            <p:ph type="title"/>
          </p:nvPr>
        </p:nvSpPr>
        <p:spPr>
          <a:xfrm>
            <a:off x="2688515" y="8842"/>
            <a:ext cx="6455485" cy="89255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Working of N - Channel </a:t>
            </a:r>
            <a:r>
              <a:rPr b="0" i="0" lang="en-US" sz="2800" u="none" cap="none" strike="noStrike">
                <a:solidFill>
                  <a:schemeClr val="dk1"/>
                </a:solidFill>
                <a:latin typeface="Arial"/>
                <a:ea typeface="Arial"/>
                <a:cs typeface="Arial"/>
                <a:sym typeface="Arial"/>
              </a:rPr>
              <a:t>depletion mode </a:t>
            </a:r>
            <a:r>
              <a:rPr b="0" i="0" lang="en-US" sz="2000" u="none" cap="none" strike="noStrike">
                <a:solidFill>
                  <a:schemeClr val="dk1"/>
                </a:solidFill>
                <a:latin typeface="Arial"/>
                <a:ea typeface="Arial"/>
                <a:cs typeface="Arial"/>
                <a:sym typeface="Arial"/>
              </a:rPr>
              <a:t>MOSFET</a:t>
            </a:r>
            <a:endParaRPr/>
          </a:p>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pic>
        <p:nvPicPr>
          <p:cNvPr descr="N-Channel MOSFET Working" id="176" name="Google Shape;176;p8"/>
          <p:cNvPicPr preferRelativeResize="0"/>
          <p:nvPr/>
        </p:nvPicPr>
        <p:blipFill rotWithShape="1">
          <a:blip r:embed="rId3">
            <a:alphaModFix/>
          </a:blip>
          <a:srcRect b="0" l="0" r="0" t="0"/>
          <a:stretch/>
        </p:blipFill>
        <p:spPr>
          <a:xfrm>
            <a:off x="3485700" y="847733"/>
            <a:ext cx="5619750" cy="5162550"/>
          </a:xfrm>
          <a:prstGeom prst="rect">
            <a:avLst/>
          </a:prstGeom>
          <a:noFill/>
          <a:ln>
            <a:noFill/>
          </a:ln>
        </p:spPr>
      </p:pic>
      <p:sp>
        <p:nvSpPr>
          <p:cNvPr id="177" name="Google Shape;177;p8"/>
          <p:cNvSpPr/>
          <p:nvPr/>
        </p:nvSpPr>
        <p:spPr>
          <a:xfrm>
            <a:off x="-2417325" y="590901"/>
            <a:ext cx="5104638" cy="6161688"/>
          </a:xfrm>
          <a:custGeom>
            <a:rect b="b" l="l" r="r" t="t"/>
            <a:pathLst>
              <a:path extrusionOk="0" h="2462213" w="3352800">
                <a:moveTo>
                  <a:pt x="0" y="0"/>
                </a:moveTo>
                <a:cubicBezTo>
                  <a:pt x="134427" y="-23271"/>
                  <a:pt x="369042" y="37536"/>
                  <a:pt x="625856" y="0"/>
                </a:cubicBezTo>
                <a:cubicBezTo>
                  <a:pt x="882670" y="-37536"/>
                  <a:pt x="949029" y="1073"/>
                  <a:pt x="1084072" y="0"/>
                </a:cubicBezTo>
                <a:cubicBezTo>
                  <a:pt x="1219115" y="-1073"/>
                  <a:pt x="1503141" y="29838"/>
                  <a:pt x="1609344" y="0"/>
                </a:cubicBezTo>
                <a:cubicBezTo>
                  <a:pt x="1715547" y="-29838"/>
                  <a:pt x="1947411" y="37360"/>
                  <a:pt x="2134616" y="0"/>
                </a:cubicBezTo>
                <a:cubicBezTo>
                  <a:pt x="2321821" y="-37360"/>
                  <a:pt x="2477745" y="33164"/>
                  <a:pt x="2592832" y="0"/>
                </a:cubicBezTo>
                <a:cubicBezTo>
                  <a:pt x="2707919" y="-33164"/>
                  <a:pt x="3024656" y="73254"/>
                  <a:pt x="3352800" y="0"/>
                </a:cubicBezTo>
                <a:cubicBezTo>
                  <a:pt x="3359457" y="161469"/>
                  <a:pt x="3332688" y="354194"/>
                  <a:pt x="3352800" y="492443"/>
                </a:cubicBezTo>
                <a:cubicBezTo>
                  <a:pt x="3372912" y="630692"/>
                  <a:pt x="3302833" y="872280"/>
                  <a:pt x="3352800" y="1009507"/>
                </a:cubicBezTo>
                <a:cubicBezTo>
                  <a:pt x="3402767" y="1146734"/>
                  <a:pt x="3306917" y="1341892"/>
                  <a:pt x="3352800" y="1452706"/>
                </a:cubicBezTo>
                <a:cubicBezTo>
                  <a:pt x="3398683" y="1563520"/>
                  <a:pt x="3332977" y="1747161"/>
                  <a:pt x="3352800" y="1920526"/>
                </a:cubicBezTo>
                <a:cubicBezTo>
                  <a:pt x="3372623" y="2093891"/>
                  <a:pt x="3341552" y="2193515"/>
                  <a:pt x="3352800" y="2462213"/>
                </a:cubicBezTo>
                <a:cubicBezTo>
                  <a:pt x="3208420" y="2490026"/>
                  <a:pt x="3016027" y="2418043"/>
                  <a:pt x="2760472" y="2462213"/>
                </a:cubicBezTo>
                <a:cubicBezTo>
                  <a:pt x="2504917" y="2506383"/>
                  <a:pt x="2496011" y="2417704"/>
                  <a:pt x="2302256" y="2462213"/>
                </a:cubicBezTo>
                <a:cubicBezTo>
                  <a:pt x="2108501" y="2506722"/>
                  <a:pt x="1981190" y="2454101"/>
                  <a:pt x="1810512" y="2462213"/>
                </a:cubicBezTo>
                <a:cubicBezTo>
                  <a:pt x="1639834" y="2470325"/>
                  <a:pt x="1430089" y="2451179"/>
                  <a:pt x="1285240" y="2462213"/>
                </a:cubicBezTo>
                <a:cubicBezTo>
                  <a:pt x="1140391" y="2473247"/>
                  <a:pt x="989934" y="2460676"/>
                  <a:pt x="793496" y="2462213"/>
                </a:cubicBezTo>
                <a:cubicBezTo>
                  <a:pt x="597058" y="2463750"/>
                  <a:pt x="366013" y="2449120"/>
                  <a:pt x="0" y="2462213"/>
                </a:cubicBezTo>
                <a:cubicBezTo>
                  <a:pt x="-30239" y="2283725"/>
                  <a:pt x="4167" y="2195326"/>
                  <a:pt x="0" y="2019015"/>
                </a:cubicBezTo>
                <a:cubicBezTo>
                  <a:pt x="-4167" y="1842704"/>
                  <a:pt x="31420" y="1708812"/>
                  <a:pt x="0" y="1501950"/>
                </a:cubicBezTo>
                <a:cubicBezTo>
                  <a:pt x="-31420" y="1295088"/>
                  <a:pt x="10309" y="1146102"/>
                  <a:pt x="0" y="1009507"/>
                </a:cubicBezTo>
                <a:cubicBezTo>
                  <a:pt x="-10309" y="872912"/>
                  <a:pt x="18268" y="661301"/>
                  <a:pt x="0" y="566309"/>
                </a:cubicBezTo>
                <a:cubicBezTo>
                  <a:pt x="-18268" y="471317"/>
                  <a:pt x="25674" y="141415"/>
                  <a:pt x="0" y="0"/>
                </a:cubicBezTo>
                <a:close/>
              </a:path>
            </a:pathLst>
          </a:custGeom>
          <a:noFill/>
          <a:ln cap="flat" cmpd="sng" w="9525">
            <a:solidFill>
              <a:srgbClr val="002060"/>
            </a:solidFill>
            <a:prstDash val="solid"/>
            <a:round/>
            <a:headEnd len="sm" w="sm" type="none"/>
            <a:tailEnd len="sm" w="sm" type="none"/>
          </a:ln>
        </p:spPr>
        <p:txBody>
          <a:bodyPr anchorCtr="0" anchor="t" bIns="45700" lIns="91425" spcFirstLastPara="1" rIns="91425" wrap="square" tIns="45700">
            <a:spAutoFit/>
          </a:bodyPr>
          <a:lstStyle/>
          <a:p>
            <a:pPr indent="-330200" lvl="0" marL="228600" marR="0" rtl="0" algn="just">
              <a:spcBef>
                <a:spcPts val="0"/>
              </a:spcBef>
              <a:spcAft>
                <a:spcPts val="0"/>
              </a:spcAft>
              <a:buClr>
                <a:srgbClr val="000000"/>
              </a:buClr>
              <a:buSzPts val="3000"/>
              <a:buFont typeface="Calibri"/>
              <a:buAutoNum type="arabicPeriod"/>
            </a:pPr>
            <a:r>
              <a:rPr b="0" i="0" lang="en-US" sz="3000">
                <a:solidFill>
                  <a:srgbClr val="000000"/>
                </a:solidFill>
                <a:latin typeface="Arial"/>
                <a:ea typeface="Arial"/>
                <a:cs typeface="Arial"/>
                <a:sym typeface="Arial"/>
              </a:rPr>
              <a:t>With some amount of negative potential at </a:t>
            </a:r>
            <a:r>
              <a:rPr b="1" i="0" lang="en-US" sz="3000">
                <a:solidFill>
                  <a:srgbClr val="000000"/>
                </a:solidFill>
                <a:latin typeface="Arial"/>
                <a:ea typeface="Arial"/>
                <a:cs typeface="Arial"/>
                <a:sym typeface="Arial"/>
              </a:rPr>
              <a:t>V</a:t>
            </a:r>
            <a:r>
              <a:rPr b="1" baseline="-25000" i="0" lang="en-US" sz="3000">
                <a:solidFill>
                  <a:srgbClr val="000000"/>
                </a:solidFill>
                <a:latin typeface="Arial"/>
                <a:ea typeface="Arial"/>
                <a:cs typeface="Arial"/>
                <a:sym typeface="Arial"/>
              </a:rPr>
              <a:t>GG</a:t>
            </a:r>
            <a:r>
              <a:rPr b="0" i="0" lang="en-US" sz="3000">
                <a:solidFill>
                  <a:srgbClr val="000000"/>
                </a:solidFill>
                <a:latin typeface="Arial"/>
                <a:ea typeface="Arial"/>
                <a:cs typeface="Arial"/>
                <a:sym typeface="Arial"/>
              </a:rPr>
              <a:t> a certain amount of drain current </a:t>
            </a:r>
            <a:r>
              <a:rPr b="1" i="0" lang="en-US" sz="3000">
                <a:solidFill>
                  <a:srgbClr val="000000"/>
                </a:solidFill>
                <a:latin typeface="Arial"/>
                <a:ea typeface="Arial"/>
                <a:cs typeface="Arial"/>
                <a:sym typeface="Arial"/>
              </a:rPr>
              <a:t>I</a:t>
            </a:r>
            <a:r>
              <a:rPr b="1" baseline="-25000" i="0" lang="en-US" sz="3000">
                <a:solidFill>
                  <a:srgbClr val="000000"/>
                </a:solidFill>
                <a:latin typeface="Arial"/>
                <a:ea typeface="Arial"/>
                <a:cs typeface="Arial"/>
                <a:sym typeface="Arial"/>
              </a:rPr>
              <a:t>D</a:t>
            </a:r>
            <a:r>
              <a:rPr b="0" i="0" lang="en-US" sz="3000">
                <a:solidFill>
                  <a:srgbClr val="000000"/>
                </a:solidFill>
                <a:latin typeface="Arial"/>
                <a:ea typeface="Arial"/>
                <a:cs typeface="Arial"/>
                <a:sym typeface="Arial"/>
              </a:rPr>
              <a:t> flows through source to drain. </a:t>
            </a:r>
            <a:endParaRPr sz="3000"/>
          </a:p>
          <a:p>
            <a:pPr indent="-330200" lvl="0" marL="228600" marR="0" rtl="0" algn="just">
              <a:spcBef>
                <a:spcPts val="0"/>
              </a:spcBef>
              <a:spcAft>
                <a:spcPts val="0"/>
              </a:spcAft>
              <a:buClr>
                <a:srgbClr val="000000"/>
              </a:buClr>
              <a:buSzPts val="3000"/>
              <a:buFont typeface="Calibri"/>
              <a:buAutoNum type="arabicPeriod"/>
            </a:pPr>
            <a:r>
              <a:rPr b="0" i="0" lang="en-US" sz="3000">
                <a:solidFill>
                  <a:srgbClr val="000000"/>
                </a:solidFill>
                <a:latin typeface="Arial"/>
                <a:ea typeface="Arial"/>
                <a:cs typeface="Arial"/>
                <a:sym typeface="Arial"/>
              </a:rPr>
              <a:t>When this negative potential is further increased, the electrons get depleted and the current </a:t>
            </a:r>
            <a:r>
              <a:rPr b="1" i="0" lang="en-US" sz="3000">
                <a:solidFill>
                  <a:srgbClr val="000000"/>
                </a:solidFill>
                <a:latin typeface="Arial"/>
                <a:ea typeface="Arial"/>
                <a:cs typeface="Arial"/>
                <a:sym typeface="Arial"/>
              </a:rPr>
              <a:t>I</a:t>
            </a:r>
            <a:r>
              <a:rPr b="1" baseline="-25000" i="0" lang="en-US" sz="3000">
                <a:solidFill>
                  <a:srgbClr val="000000"/>
                </a:solidFill>
                <a:latin typeface="Arial"/>
                <a:ea typeface="Arial"/>
                <a:cs typeface="Arial"/>
                <a:sym typeface="Arial"/>
              </a:rPr>
              <a:t>D</a:t>
            </a:r>
            <a:r>
              <a:rPr b="0" i="0" lang="en-US" sz="3000">
                <a:solidFill>
                  <a:srgbClr val="000000"/>
                </a:solidFill>
                <a:latin typeface="Arial"/>
                <a:ea typeface="Arial"/>
                <a:cs typeface="Arial"/>
                <a:sym typeface="Arial"/>
              </a:rPr>
              <a:t> decreases. </a:t>
            </a:r>
            <a:endParaRPr sz="3000"/>
          </a:p>
          <a:p>
            <a:pPr indent="-330200" lvl="0" marL="228600" marR="0" rtl="0" algn="just">
              <a:spcBef>
                <a:spcPts val="0"/>
              </a:spcBef>
              <a:spcAft>
                <a:spcPts val="0"/>
              </a:spcAft>
              <a:buClr>
                <a:srgbClr val="000000"/>
              </a:buClr>
              <a:buSzPts val="3000"/>
              <a:buFont typeface="Calibri"/>
              <a:buAutoNum type="arabicPeriod"/>
            </a:pPr>
            <a:r>
              <a:rPr b="0" i="0" lang="en-US" sz="3000">
                <a:solidFill>
                  <a:srgbClr val="000000"/>
                </a:solidFill>
                <a:latin typeface="Arial"/>
                <a:ea typeface="Arial"/>
                <a:cs typeface="Arial"/>
                <a:sym typeface="Arial"/>
              </a:rPr>
              <a:t>Hence the more negative the applied </a:t>
            </a:r>
            <a:r>
              <a:rPr b="1" i="0" lang="en-US" sz="3000">
                <a:solidFill>
                  <a:srgbClr val="000000"/>
                </a:solidFill>
                <a:latin typeface="Arial"/>
                <a:ea typeface="Arial"/>
                <a:cs typeface="Arial"/>
                <a:sym typeface="Arial"/>
              </a:rPr>
              <a:t>V</a:t>
            </a:r>
            <a:r>
              <a:rPr b="1" baseline="-25000" i="0" lang="en-US" sz="3000">
                <a:solidFill>
                  <a:srgbClr val="000000"/>
                </a:solidFill>
                <a:latin typeface="Arial"/>
                <a:ea typeface="Arial"/>
                <a:cs typeface="Arial"/>
                <a:sym typeface="Arial"/>
              </a:rPr>
              <a:t>GG</a:t>
            </a:r>
            <a:r>
              <a:rPr b="0" i="0" lang="en-US" sz="3000">
                <a:solidFill>
                  <a:srgbClr val="000000"/>
                </a:solidFill>
                <a:latin typeface="Arial"/>
                <a:ea typeface="Arial"/>
                <a:cs typeface="Arial"/>
                <a:sym typeface="Arial"/>
              </a:rPr>
              <a:t>, the lesser the value of drain current </a:t>
            </a:r>
            <a:r>
              <a:rPr b="1" i="0" lang="en-US" sz="3000">
                <a:solidFill>
                  <a:srgbClr val="000000"/>
                </a:solidFill>
                <a:latin typeface="Arial"/>
                <a:ea typeface="Arial"/>
                <a:cs typeface="Arial"/>
                <a:sym typeface="Arial"/>
              </a:rPr>
              <a:t>I</a:t>
            </a:r>
            <a:r>
              <a:rPr b="1" baseline="-25000" i="0" lang="en-US" sz="3000">
                <a:solidFill>
                  <a:srgbClr val="000000"/>
                </a:solidFill>
                <a:latin typeface="Arial"/>
                <a:ea typeface="Arial"/>
                <a:cs typeface="Arial"/>
                <a:sym typeface="Arial"/>
              </a:rPr>
              <a:t>D</a:t>
            </a:r>
            <a:r>
              <a:rPr b="0" i="0" lang="en-US" sz="3000">
                <a:solidFill>
                  <a:srgbClr val="000000"/>
                </a:solidFill>
                <a:latin typeface="Arial"/>
                <a:ea typeface="Arial"/>
                <a:cs typeface="Arial"/>
                <a:sym typeface="Arial"/>
              </a:rPr>
              <a:t> will be.</a:t>
            </a:r>
            <a:endParaRPr sz="3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9"/>
          <p:cNvSpPr txBox="1"/>
          <p:nvPr>
            <p:ph type="title"/>
          </p:nvPr>
        </p:nvSpPr>
        <p:spPr>
          <a:xfrm>
            <a:off x="1070275" y="0"/>
            <a:ext cx="8042073" cy="117724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Working of N-Channel MOSFET </a:t>
            </a:r>
            <a:r>
              <a:rPr b="0" i="0" lang="en-US" sz="3200" u="none" cap="none" strike="noStrike">
                <a:solidFill>
                  <a:schemeClr val="dk1"/>
                </a:solidFill>
                <a:latin typeface="Arial"/>
                <a:ea typeface="Arial"/>
                <a:cs typeface="Arial"/>
                <a:sym typeface="Arial"/>
              </a:rPr>
              <a:t>Enhancement Mode</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50"/>
              <a:buFont typeface="Arial"/>
              <a:buNone/>
            </a:pPr>
            <a:br>
              <a:rPr b="0" i="0" lang="en-US" sz="1050" u="none" cap="none" strike="noStrike">
                <a:solidFill>
                  <a:schemeClr val="dk1"/>
                </a:solidFill>
                <a:latin typeface="Arial"/>
                <a:ea typeface="Arial"/>
                <a:cs typeface="Arial"/>
                <a:sym typeface="Arial"/>
              </a:rPr>
            </a:br>
            <a:endParaRPr b="0" i="0" sz="2800" u="none" cap="none" strike="noStrike">
              <a:solidFill>
                <a:schemeClr val="dk1"/>
              </a:solidFill>
              <a:latin typeface="Arial"/>
              <a:ea typeface="Arial"/>
              <a:cs typeface="Arial"/>
              <a:sym typeface="Arial"/>
            </a:endParaRPr>
          </a:p>
        </p:txBody>
      </p:sp>
      <p:pic>
        <p:nvPicPr>
          <p:cNvPr descr="N-Channel MOSFET Enhancement" id="183" name="Google Shape;183;p9"/>
          <p:cNvPicPr preferRelativeResize="0"/>
          <p:nvPr/>
        </p:nvPicPr>
        <p:blipFill rotWithShape="1">
          <a:blip r:embed="rId3">
            <a:alphaModFix/>
          </a:blip>
          <a:srcRect b="0" l="0" r="0" t="0"/>
          <a:stretch/>
        </p:blipFill>
        <p:spPr>
          <a:xfrm>
            <a:off x="3324665" y="1710909"/>
            <a:ext cx="5715000" cy="4972050"/>
          </a:xfrm>
          <a:prstGeom prst="rect">
            <a:avLst/>
          </a:prstGeom>
          <a:noFill/>
          <a:ln>
            <a:noFill/>
          </a:ln>
        </p:spPr>
      </p:pic>
      <p:sp>
        <p:nvSpPr>
          <p:cNvPr id="184" name="Google Shape;184;p9"/>
          <p:cNvSpPr/>
          <p:nvPr/>
        </p:nvSpPr>
        <p:spPr>
          <a:xfrm>
            <a:off x="0" y="548904"/>
            <a:ext cx="4191000" cy="3539430"/>
          </a:xfrm>
          <a:custGeom>
            <a:rect b="b" l="l" r="r" t="t"/>
            <a:pathLst>
              <a:path extrusionOk="0" h="3539430" w="4191000">
                <a:moveTo>
                  <a:pt x="0" y="0"/>
                </a:moveTo>
                <a:cubicBezTo>
                  <a:pt x="233682" y="-34747"/>
                  <a:pt x="429720" y="59203"/>
                  <a:pt x="682534" y="0"/>
                </a:cubicBezTo>
                <a:cubicBezTo>
                  <a:pt x="935348" y="-59203"/>
                  <a:pt x="948041" y="49066"/>
                  <a:pt x="1155519" y="0"/>
                </a:cubicBezTo>
                <a:cubicBezTo>
                  <a:pt x="1362997" y="-49066"/>
                  <a:pt x="1585609" y="35352"/>
                  <a:pt x="1712323" y="0"/>
                </a:cubicBezTo>
                <a:cubicBezTo>
                  <a:pt x="1839037" y="-35352"/>
                  <a:pt x="2092637" y="36698"/>
                  <a:pt x="2269127" y="0"/>
                </a:cubicBezTo>
                <a:cubicBezTo>
                  <a:pt x="2445617" y="-36698"/>
                  <a:pt x="2633090" y="29159"/>
                  <a:pt x="2742111" y="0"/>
                </a:cubicBezTo>
                <a:cubicBezTo>
                  <a:pt x="2851132" y="-29159"/>
                  <a:pt x="3215074" y="20046"/>
                  <a:pt x="3382736" y="0"/>
                </a:cubicBezTo>
                <a:cubicBezTo>
                  <a:pt x="3550399" y="-20046"/>
                  <a:pt x="3826054" y="35625"/>
                  <a:pt x="4191000" y="0"/>
                </a:cubicBezTo>
                <a:cubicBezTo>
                  <a:pt x="4241739" y="275177"/>
                  <a:pt x="4151411" y="442342"/>
                  <a:pt x="4191000" y="660694"/>
                </a:cubicBezTo>
                <a:cubicBezTo>
                  <a:pt x="4230589" y="879046"/>
                  <a:pt x="4142311" y="997949"/>
                  <a:pt x="4191000" y="1179810"/>
                </a:cubicBezTo>
                <a:cubicBezTo>
                  <a:pt x="4239689" y="1361671"/>
                  <a:pt x="4136973" y="1470259"/>
                  <a:pt x="4191000" y="1734321"/>
                </a:cubicBezTo>
                <a:cubicBezTo>
                  <a:pt x="4245027" y="1998383"/>
                  <a:pt x="4142620" y="2102378"/>
                  <a:pt x="4191000" y="2218043"/>
                </a:cubicBezTo>
                <a:cubicBezTo>
                  <a:pt x="4239380" y="2333708"/>
                  <a:pt x="4131860" y="2624311"/>
                  <a:pt x="4191000" y="2843342"/>
                </a:cubicBezTo>
                <a:cubicBezTo>
                  <a:pt x="4250140" y="3062373"/>
                  <a:pt x="4157278" y="3201469"/>
                  <a:pt x="4191000" y="3539430"/>
                </a:cubicBezTo>
                <a:cubicBezTo>
                  <a:pt x="4060845" y="3569133"/>
                  <a:pt x="3851092" y="3492053"/>
                  <a:pt x="3634196" y="3539430"/>
                </a:cubicBezTo>
                <a:cubicBezTo>
                  <a:pt x="3417300" y="3586807"/>
                  <a:pt x="3214346" y="3484595"/>
                  <a:pt x="3077391" y="3539430"/>
                </a:cubicBezTo>
                <a:cubicBezTo>
                  <a:pt x="2940437" y="3594265"/>
                  <a:pt x="2720616" y="3534396"/>
                  <a:pt x="2562497" y="3539430"/>
                </a:cubicBezTo>
                <a:cubicBezTo>
                  <a:pt x="2404378" y="3544464"/>
                  <a:pt x="2228977" y="3478636"/>
                  <a:pt x="2005693" y="3539430"/>
                </a:cubicBezTo>
                <a:cubicBezTo>
                  <a:pt x="1782409" y="3600224"/>
                  <a:pt x="1644949" y="3491855"/>
                  <a:pt x="1490799" y="3539430"/>
                </a:cubicBezTo>
                <a:cubicBezTo>
                  <a:pt x="1336649" y="3587005"/>
                  <a:pt x="1111106" y="3534277"/>
                  <a:pt x="933994" y="3539430"/>
                </a:cubicBezTo>
                <a:cubicBezTo>
                  <a:pt x="756883" y="3544583"/>
                  <a:pt x="210486" y="3495809"/>
                  <a:pt x="0" y="3539430"/>
                </a:cubicBezTo>
                <a:cubicBezTo>
                  <a:pt x="-29755" y="3347101"/>
                  <a:pt x="61889" y="3077643"/>
                  <a:pt x="0" y="2949525"/>
                </a:cubicBezTo>
                <a:cubicBezTo>
                  <a:pt x="-61889" y="2821407"/>
                  <a:pt x="53985" y="2529387"/>
                  <a:pt x="0" y="2324226"/>
                </a:cubicBezTo>
                <a:cubicBezTo>
                  <a:pt x="-53985" y="2119065"/>
                  <a:pt x="49836" y="1926981"/>
                  <a:pt x="0" y="1734321"/>
                </a:cubicBezTo>
                <a:cubicBezTo>
                  <a:pt x="-49836" y="1541662"/>
                  <a:pt x="41995" y="1406013"/>
                  <a:pt x="0" y="1215204"/>
                </a:cubicBezTo>
                <a:cubicBezTo>
                  <a:pt x="-41995" y="1024395"/>
                  <a:pt x="63327" y="768443"/>
                  <a:pt x="0" y="625299"/>
                </a:cubicBezTo>
                <a:cubicBezTo>
                  <a:pt x="-63327" y="482156"/>
                  <a:pt x="51678" y="140141"/>
                  <a:pt x="0" y="0"/>
                </a:cubicBezTo>
                <a:close/>
              </a:path>
            </a:pathLst>
          </a:custGeom>
          <a:noFill/>
          <a:ln cap="flat" cmpd="sng" w="9525">
            <a:solidFill>
              <a:srgbClr val="002060"/>
            </a:solidFill>
            <a:prstDash val="solid"/>
            <a:round/>
            <a:headEnd len="sm" w="sm" type="none"/>
            <a:tailEnd len="sm" w="sm" type="none"/>
          </a:ln>
        </p:spPr>
        <p:txBody>
          <a:bodyPr anchorCtr="0" anchor="t" bIns="45700" lIns="91425" spcFirstLastPara="1" rIns="91425" wrap="square" tIns="45700">
            <a:spAutoFit/>
          </a:bodyPr>
          <a:lstStyle/>
          <a:p>
            <a:pPr indent="-260350" lvl="0" marL="228600" marR="0" rtl="0" algn="just">
              <a:spcBef>
                <a:spcPts val="0"/>
              </a:spcBef>
              <a:spcAft>
                <a:spcPts val="0"/>
              </a:spcAft>
              <a:buClr>
                <a:srgbClr val="000000"/>
              </a:buClr>
              <a:buSzPts val="2100"/>
              <a:buFont typeface="Calibri"/>
              <a:buAutoNum type="arabicPeriod"/>
            </a:pPr>
            <a:r>
              <a:rPr b="0" i="0" lang="en-US" sz="2100">
                <a:solidFill>
                  <a:srgbClr val="000000"/>
                </a:solidFill>
                <a:latin typeface="Arial"/>
                <a:ea typeface="Arial"/>
                <a:cs typeface="Arial"/>
                <a:sym typeface="Arial"/>
              </a:rPr>
              <a:t>With some amount of positive potential at </a:t>
            </a:r>
            <a:r>
              <a:rPr b="1" i="0" lang="en-US" sz="2100">
                <a:solidFill>
                  <a:srgbClr val="000000"/>
                </a:solidFill>
                <a:latin typeface="Arial"/>
                <a:ea typeface="Arial"/>
                <a:cs typeface="Arial"/>
                <a:sym typeface="Arial"/>
              </a:rPr>
              <a:t>V</a:t>
            </a:r>
            <a:r>
              <a:rPr b="1" baseline="-25000" i="0" lang="en-US" sz="2100">
                <a:solidFill>
                  <a:srgbClr val="000000"/>
                </a:solidFill>
                <a:latin typeface="Arial"/>
                <a:ea typeface="Arial"/>
                <a:cs typeface="Arial"/>
                <a:sym typeface="Arial"/>
              </a:rPr>
              <a:t>GG</a:t>
            </a:r>
            <a:r>
              <a:rPr b="0" i="0" lang="en-US" sz="2100">
                <a:solidFill>
                  <a:srgbClr val="000000"/>
                </a:solidFill>
                <a:latin typeface="Arial"/>
                <a:ea typeface="Arial"/>
                <a:cs typeface="Arial"/>
                <a:sym typeface="Arial"/>
              </a:rPr>
              <a:t> a certain amount of drain current </a:t>
            </a:r>
            <a:r>
              <a:rPr b="1" i="0" lang="en-US" sz="2100">
                <a:solidFill>
                  <a:srgbClr val="000000"/>
                </a:solidFill>
                <a:latin typeface="Arial"/>
                <a:ea typeface="Arial"/>
                <a:cs typeface="Arial"/>
                <a:sym typeface="Arial"/>
              </a:rPr>
              <a:t>I</a:t>
            </a:r>
            <a:r>
              <a:rPr b="1" baseline="-25000" i="0" lang="en-US" sz="2100">
                <a:solidFill>
                  <a:srgbClr val="000000"/>
                </a:solidFill>
                <a:latin typeface="Arial"/>
                <a:ea typeface="Arial"/>
                <a:cs typeface="Arial"/>
                <a:sym typeface="Arial"/>
              </a:rPr>
              <a:t>D</a:t>
            </a:r>
            <a:r>
              <a:rPr b="0" i="0" lang="en-US" sz="2100">
                <a:solidFill>
                  <a:srgbClr val="000000"/>
                </a:solidFill>
                <a:latin typeface="Arial"/>
                <a:ea typeface="Arial"/>
                <a:cs typeface="Arial"/>
                <a:sym typeface="Arial"/>
              </a:rPr>
              <a:t> flows through source to drain. </a:t>
            </a:r>
            <a:endParaRPr sz="1900"/>
          </a:p>
          <a:p>
            <a:pPr indent="-260350" lvl="0" marL="228600" marR="0" rtl="0" algn="just">
              <a:spcBef>
                <a:spcPts val="0"/>
              </a:spcBef>
              <a:spcAft>
                <a:spcPts val="0"/>
              </a:spcAft>
              <a:buClr>
                <a:srgbClr val="000000"/>
              </a:buClr>
              <a:buSzPts val="2100"/>
              <a:buFont typeface="Calibri"/>
              <a:buAutoNum type="arabicPeriod"/>
            </a:pPr>
            <a:r>
              <a:rPr b="0" i="0" lang="en-US" sz="2100">
                <a:solidFill>
                  <a:srgbClr val="000000"/>
                </a:solidFill>
                <a:latin typeface="Arial"/>
                <a:ea typeface="Arial"/>
                <a:cs typeface="Arial"/>
                <a:sym typeface="Arial"/>
              </a:rPr>
              <a:t>When this positive potential is further increased, the current </a:t>
            </a:r>
            <a:r>
              <a:rPr b="1" i="0" lang="en-US" sz="2100">
                <a:solidFill>
                  <a:srgbClr val="000000"/>
                </a:solidFill>
                <a:latin typeface="Arial"/>
                <a:ea typeface="Arial"/>
                <a:cs typeface="Arial"/>
                <a:sym typeface="Arial"/>
              </a:rPr>
              <a:t>I</a:t>
            </a:r>
            <a:r>
              <a:rPr b="1" baseline="-25000" i="0" lang="en-US" sz="2100">
                <a:solidFill>
                  <a:srgbClr val="000000"/>
                </a:solidFill>
                <a:latin typeface="Arial"/>
                <a:ea typeface="Arial"/>
                <a:cs typeface="Arial"/>
                <a:sym typeface="Arial"/>
              </a:rPr>
              <a:t>D</a:t>
            </a:r>
            <a:r>
              <a:rPr b="0" i="0" lang="en-US" sz="2100">
                <a:solidFill>
                  <a:srgbClr val="000000"/>
                </a:solidFill>
                <a:latin typeface="Arial"/>
                <a:ea typeface="Arial"/>
                <a:cs typeface="Arial"/>
                <a:sym typeface="Arial"/>
              </a:rPr>
              <a:t> increases due to the flow of electrons from source and these are pushed further due to the voltage applied at </a:t>
            </a:r>
            <a:r>
              <a:rPr b="1" i="0" lang="en-US" sz="2100">
                <a:solidFill>
                  <a:srgbClr val="000000"/>
                </a:solidFill>
                <a:latin typeface="Arial"/>
                <a:ea typeface="Arial"/>
                <a:cs typeface="Arial"/>
                <a:sym typeface="Arial"/>
              </a:rPr>
              <a:t>V</a:t>
            </a:r>
            <a:r>
              <a:rPr b="1" baseline="-25000" i="0" lang="en-US" sz="2100">
                <a:solidFill>
                  <a:srgbClr val="000000"/>
                </a:solidFill>
                <a:latin typeface="Arial"/>
                <a:ea typeface="Arial"/>
                <a:cs typeface="Arial"/>
                <a:sym typeface="Arial"/>
              </a:rPr>
              <a:t>GG</a:t>
            </a:r>
            <a:r>
              <a:rPr b="0" i="0" lang="en-US" sz="2100">
                <a:solidFill>
                  <a:srgbClr val="000000"/>
                </a:solidFill>
                <a:latin typeface="Arial"/>
                <a:ea typeface="Arial"/>
                <a:cs typeface="Arial"/>
                <a:sym typeface="Arial"/>
              </a:rPr>
              <a:t>. </a:t>
            </a:r>
            <a:endParaRPr sz="1900"/>
          </a:p>
          <a:p>
            <a:pPr indent="-260350" lvl="0" marL="228600" marR="0" rtl="0" algn="just">
              <a:spcBef>
                <a:spcPts val="0"/>
              </a:spcBef>
              <a:spcAft>
                <a:spcPts val="0"/>
              </a:spcAft>
              <a:buClr>
                <a:srgbClr val="000000"/>
              </a:buClr>
              <a:buSzPts val="2100"/>
              <a:buFont typeface="Calibri"/>
              <a:buAutoNum type="arabicPeriod"/>
            </a:pPr>
            <a:r>
              <a:rPr b="0" i="0" lang="en-US" sz="2100">
                <a:solidFill>
                  <a:srgbClr val="000000"/>
                </a:solidFill>
                <a:latin typeface="Arial"/>
                <a:ea typeface="Arial"/>
                <a:cs typeface="Arial"/>
                <a:sym typeface="Arial"/>
              </a:rPr>
              <a:t>Hence the more positive the applied </a:t>
            </a:r>
            <a:r>
              <a:rPr b="1" i="0" lang="en-US" sz="2100">
                <a:solidFill>
                  <a:srgbClr val="000000"/>
                </a:solidFill>
                <a:latin typeface="Arial"/>
                <a:ea typeface="Arial"/>
                <a:cs typeface="Arial"/>
                <a:sym typeface="Arial"/>
              </a:rPr>
              <a:t>V</a:t>
            </a:r>
            <a:r>
              <a:rPr b="1" baseline="-25000" i="0" lang="en-US" sz="2100">
                <a:solidFill>
                  <a:srgbClr val="000000"/>
                </a:solidFill>
                <a:latin typeface="Arial"/>
                <a:ea typeface="Arial"/>
                <a:cs typeface="Arial"/>
                <a:sym typeface="Arial"/>
              </a:rPr>
              <a:t>GG</a:t>
            </a:r>
            <a:r>
              <a:rPr b="0" i="0" lang="en-US" sz="2100">
                <a:solidFill>
                  <a:srgbClr val="000000"/>
                </a:solidFill>
                <a:latin typeface="Arial"/>
                <a:ea typeface="Arial"/>
                <a:cs typeface="Arial"/>
                <a:sym typeface="Arial"/>
              </a:rPr>
              <a:t>, the more the value of drain current </a:t>
            </a:r>
            <a:r>
              <a:rPr b="1" i="0" lang="en-US" sz="2100">
                <a:solidFill>
                  <a:srgbClr val="000000"/>
                </a:solidFill>
                <a:latin typeface="Arial"/>
                <a:ea typeface="Arial"/>
                <a:cs typeface="Arial"/>
                <a:sym typeface="Arial"/>
              </a:rPr>
              <a:t>I</a:t>
            </a:r>
            <a:r>
              <a:rPr b="1" baseline="-25000" i="0" lang="en-US" sz="2100">
                <a:solidFill>
                  <a:srgbClr val="000000"/>
                </a:solidFill>
                <a:latin typeface="Arial"/>
                <a:ea typeface="Arial"/>
                <a:cs typeface="Arial"/>
                <a:sym typeface="Arial"/>
              </a:rPr>
              <a:t>D</a:t>
            </a:r>
            <a:r>
              <a:rPr b="0" i="0" lang="en-US" sz="2100">
                <a:solidFill>
                  <a:srgbClr val="000000"/>
                </a:solidFill>
                <a:latin typeface="Arial"/>
                <a:ea typeface="Arial"/>
                <a:cs typeface="Arial"/>
                <a:sym typeface="Arial"/>
              </a:rPr>
              <a:t> will be. </a:t>
            </a:r>
            <a:endParaRPr sz="1900"/>
          </a:p>
          <a:p>
            <a:pPr indent="-260350" lvl="0" marL="228600" marR="0" rtl="0" algn="just">
              <a:spcBef>
                <a:spcPts val="0"/>
              </a:spcBef>
              <a:spcAft>
                <a:spcPts val="0"/>
              </a:spcAft>
              <a:buClr>
                <a:srgbClr val="000000"/>
              </a:buClr>
              <a:buSzPts val="2100"/>
              <a:buFont typeface="Calibri"/>
              <a:buAutoNum type="arabicPeriod"/>
            </a:pPr>
            <a:r>
              <a:rPr b="0" i="0" lang="en-US" sz="2100">
                <a:solidFill>
                  <a:srgbClr val="000000"/>
                </a:solidFill>
                <a:latin typeface="Arial"/>
                <a:ea typeface="Arial"/>
                <a:cs typeface="Arial"/>
                <a:sym typeface="Arial"/>
              </a:rPr>
              <a:t>The current flow gets enhanced due to the increase in electron flow better than in depletion mode. </a:t>
            </a:r>
            <a:endParaRPr sz="21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SURESH KUMAR</dc:creator>
</cp:coreProperties>
</file>