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85" r:id="rId11"/>
    <p:sldId id="288" r:id="rId12"/>
    <p:sldId id="289" r:id="rId13"/>
    <p:sldId id="290" r:id="rId14"/>
    <p:sldId id="273" r:id="rId15"/>
    <p:sldId id="280" r:id="rId16"/>
    <p:sldId id="286" r:id="rId17"/>
    <p:sldId id="281" r:id="rId18"/>
    <p:sldId id="28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106D-9BD7-4F4E-8E62-3B316F7DC4F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575-0331-4717-82A7-1C1568F4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5575-0331-4717-82A7-1C1568F40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5575-0331-4717-82A7-1C1568F40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5575-0331-4717-82A7-1C1568F40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19391"/>
              </p:ext>
            </p:extLst>
          </p:nvPr>
        </p:nvGraphicFramePr>
        <p:xfrm>
          <a:off x="457200" y="1600200"/>
          <a:ext cx="815339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990600"/>
                <a:gridCol w="6476999"/>
              </a:tblGrid>
              <a:tr h="965200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S-6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SLO-1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Characteristics of MOSFET (CS , Common drain and Common gate configurations) and uses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SLO-2</a:t>
                      </a:r>
                      <a:endParaRPr lang="en-US" sz="1700" dirty="0"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highlight>
                            <a:srgbClr val="FFFFFF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MOSFET Logic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Garamond"/>
                        <a:cs typeface="Times New Roman" pitchFamily="18" charset="0"/>
                      </a:endParaRPr>
                    </a:p>
                  </a:txBody>
                  <a:tcPr marL="53698" marR="536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4358"/>
            <a:ext cx="7772400" cy="500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7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Difference between enhancement and depletion type </a:t>
            </a:r>
            <a:r>
              <a:rPr lang="en-US" sz="2400" b="1" dirty="0" smtClean="0"/>
              <a:t>MOSFET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Depletion </a:t>
            </a:r>
            <a:r>
              <a:rPr lang="en-US" sz="2400" dirty="0"/>
              <a:t>mode MOSFET is normally turned on at zero gate voltage. Such devices are used as load resistors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MOSFETs with enhancement modes are the common switching elements in most MOSs. These devices are deactivated at zero gate voltage and can be switched on by powering the gate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MOSFET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MOSFETs with enhancement modes can be switched on by powering the gate either higher than the source voltage for NMOS or lower than the source voltage for the PMOS.</a:t>
            </a:r>
          </a:p>
          <a:p>
            <a:pPr algn="just"/>
            <a:r>
              <a:rPr lang="en-US" dirty="0"/>
              <a:t>In most circuits, this means that pulling a MOSFET gate voltage into the leakage boost mode becomes ON.</a:t>
            </a:r>
          </a:p>
          <a:p>
            <a:pPr algn="just"/>
            <a:r>
              <a:rPr lang="en-US" dirty="0"/>
              <a:t>For N-type discharging devices, the threshold voltage could be about -3 V, so it could be stopped by dragging the 3 V negative gate (leakage by comparison is more positive than the NMOS source).</a:t>
            </a:r>
          </a:p>
          <a:p>
            <a:pPr algn="just"/>
            <a:r>
              <a:rPr lang="en-US" dirty="0"/>
              <a:t>In PMOS, polarities are reversed.</a:t>
            </a:r>
          </a:p>
          <a:p>
            <a:pPr algn="just"/>
            <a:r>
              <a:rPr lang="en-US" dirty="0" smtClean="0"/>
              <a:t>The mode can be determined by the voltage threshold sign (gate voltage versus source voltage at the point where only a layer inversion is formed in the channel):</a:t>
            </a:r>
          </a:p>
          <a:p>
            <a:pPr algn="just"/>
            <a:r>
              <a:rPr lang="en-US" dirty="0" smtClean="0"/>
              <a:t>For a N-type FET, modulation devices have positive and depleted thresholds – modulated devices have negative thresholds;</a:t>
            </a:r>
          </a:p>
          <a:p>
            <a:pPr algn="just"/>
            <a:r>
              <a:rPr lang="en-US" dirty="0" smtClean="0"/>
              <a:t>For a P-type FET, positive mode to improve negative mode, depletion.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type MOSFET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Junction-effect junction transistors </a:t>
            </a:r>
            <a:r>
              <a:rPr lang="en-US" dirty="0" smtClean="0"/>
              <a:t> </a:t>
            </a:r>
            <a:r>
              <a:rPr lang="en-US" dirty="0"/>
              <a:t>are the depletion mode because the gate junction would transmit the bias if the gate was taken more than a bit from the source to the drain voltage.</a:t>
            </a:r>
          </a:p>
          <a:p>
            <a:r>
              <a:rPr lang="en-US" dirty="0"/>
              <a:t>Such devices are used in gallium-arsenide and germanium chips, where it is difficult to make an oxide isolator.</a:t>
            </a:r>
          </a:p>
          <a:p>
            <a:r>
              <a:rPr lang="en-US" dirty="0"/>
              <a:t>Figure describes the construction of MOSFET type of exhaustion. Also note the MOSFET circuit type N exhaust channel symbol.</a:t>
            </a:r>
          </a:p>
          <a:p>
            <a:r>
              <a:rPr lang="en-US" dirty="0"/>
              <a:t>Due to its construction, it offers very high entry strength (approximately 1010 to 1015). Significant current flows for V</a:t>
            </a:r>
            <a:r>
              <a:rPr lang="en-US" baseline="-25000" dirty="0"/>
              <a:t>DS</a:t>
            </a:r>
            <a:r>
              <a:rPr lang="en-US" dirty="0"/>
              <a:t> data at 0 volts V</a:t>
            </a:r>
            <a:r>
              <a:rPr lang="en-US" baseline="-25000" dirty="0"/>
              <a:t>GS</a:t>
            </a:r>
            <a:r>
              <a:rPr lang="en-US" dirty="0"/>
              <a:t>.</a:t>
            </a:r>
          </a:p>
          <a:p>
            <a:r>
              <a:rPr lang="en-US" dirty="0"/>
              <a:t>When the gate (</a:t>
            </a:r>
            <a:r>
              <a:rPr lang="en-US" dirty="0" err="1"/>
              <a:t>ie</a:t>
            </a:r>
            <a:r>
              <a:rPr lang="en-US" dirty="0"/>
              <a:t>, a capacitor plate) is made positive, the channel (i.e., the other capacitor plate) will have a positive charge induced therein.</a:t>
            </a:r>
          </a:p>
          <a:p>
            <a:r>
              <a:rPr lang="en-US" dirty="0"/>
              <a:t>This will lead to the depletion of the major bearers (</a:t>
            </a:r>
            <a:r>
              <a:rPr lang="en-US" dirty="0" err="1"/>
              <a:t>ie</a:t>
            </a:r>
            <a:r>
              <a:rPr lang="en-US" dirty="0"/>
              <a:t> electrons) and therefore to the reduction in conductivity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solidFill>
                  <a:srgbClr val="6600FF"/>
                </a:solidFill>
              </a:rPr>
              <a:t>n-Channel MOSFET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530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458200" cy="397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762000"/>
            <a:ext cx="88106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382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43000"/>
            <a:ext cx="8639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5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5" y="1676400"/>
            <a:ext cx="88296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14400"/>
            <a:ext cx="8858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9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86800" cy="403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77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5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/>
              <a:t>Switch models of MOSFETs</a:t>
            </a:r>
            <a:r>
              <a:rPr lang="en-US" sz="3400"/>
              <a:t/>
            </a:r>
            <a:br>
              <a:rPr lang="en-US" sz="3400"/>
            </a:br>
            <a:endParaRPr lang="en-US" sz="340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990600"/>
            <a:ext cx="7239000" cy="2057400"/>
          </a:xfrm>
        </p:spPr>
      </p:pic>
      <p:graphicFrame>
        <p:nvGraphicFramePr>
          <p:cNvPr id="1229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82215"/>
              </p:ext>
            </p:extLst>
          </p:nvPr>
        </p:nvGraphicFramePr>
        <p:xfrm>
          <a:off x="685800" y="3429000"/>
          <a:ext cx="7467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3361680" imgH="1599480" progId="Visio.Drawing.6">
                  <p:embed/>
                </p:oleObj>
              </mc:Choice>
              <mc:Fallback>
                <p:oleObj name="VISIO" r:id="rId4" imgW="3361680" imgH="159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467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1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latin typeface="Times New Roman" pitchFamily="18" charset="0"/>
              </a:rPr>
              <a:t>MOSFETs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Times New Roman" pitchFamily="18" charset="0"/>
              </a:rPr>
              <a:t>There </a:t>
            </a:r>
            <a:r>
              <a:rPr lang="en-US" altLang="en-US" sz="2000" dirty="0">
                <a:latin typeface="Times New Roman" pitchFamily="18" charset="0"/>
              </a:rPr>
              <a:t>are 2 types of </a:t>
            </a:r>
            <a:r>
              <a:rPr lang="en-US" altLang="en-US" sz="2000" dirty="0" smtClean="0">
                <a:latin typeface="Times New Roman" pitchFamily="18" charset="0"/>
              </a:rPr>
              <a:t>MOSFET’s (</a:t>
            </a:r>
            <a:r>
              <a:rPr lang="en-US" sz="2000" dirty="0"/>
              <a:t>metal–oxide–semiconductor field-effect </a:t>
            </a:r>
            <a:r>
              <a:rPr lang="en-US" sz="2000" dirty="0" smtClean="0"/>
              <a:t>transistor)</a:t>
            </a:r>
            <a:endParaRPr lang="en-US" altLang="en-US" sz="20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itchFamily="18" charset="0"/>
              </a:rPr>
              <a:t>Depletion mode MOSFET (D-MOSFET)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Times New Roman" pitchFamily="18" charset="0"/>
              </a:rPr>
              <a:t>Operates in Depletion mode the same way as a JFET when V</a:t>
            </a:r>
            <a:r>
              <a:rPr lang="en-US" altLang="en-US" sz="1200" dirty="0">
                <a:latin typeface="Times New Roman" pitchFamily="18" charset="0"/>
              </a:rPr>
              <a:t>GS</a:t>
            </a:r>
            <a:r>
              <a:rPr lang="en-US" altLang="en-US" sz="2000" dirty="0">
                <a:latin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 0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Operates in Enhancement mode like E-MOSFET when V</a:t>
            </a:r>
            <a:r>
              <a:rPr lang="en-US" altLang="en-US" sz="1200" dirty="0">
                <a:latin typeface="Times New Roman" pitchFamily="18" charset="0"/>
                <a:sym typeface="Symbol" pitchFamily="18" charset="2"/>
              </a:rPr>
              <a:t>GS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&gt; 0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itchFamily="18" charset="0"/>
              </a:rPr>
              <a:t>Enhancement Mode MOSFET (E-MOSFET</a:t>
            </a:r>
            <a:r>
              <a:rPr lang="en-US" altLang="en-US" dirty="0">
                <a:latin typeface="Times New Roman" pitchFamily="18" charset="0"/>
              </a:rPr>
              <a:t>)</a:t>
            </a:r>
            <a:endParaRPr lang="en-US" altLang="en-US" sz="2000" dirty="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Operates only  in Enhancement mode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1200" dirty="0">
                <a:latin typeface="Times New Roman" pitchFamily="18" charset="0"/>
                <a:sym typeface="Symbol" pitchFamily="18" charset="2"/>
              </a:rPr>
              <a:t>DSS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= 0 until V</a:t>
            </a:r>
            <a:r>
              <a:rPr lang="en-US" altLang="en-US" sz="1200" dirty="0">
                <a:latin typeface="Times New Roman" pitchFamily="18" charset="0"/>
                <a:sym typeface="Symbol" pitchFamily="18" charset="2"/>
              </a:rPr>
              <a:t>GS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&gt; V</a:t>
            </a:r>
            <a:r>
              <a:rPr lang="en-US" altLang="en-US" sz="12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(threshold voltage</a:t>
            </a:r>
            <a:r>
              <a:rPr lang="en-US" altLang="en-US" sz="20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A20-0B0B-429F-8EA6-9D4A1545F8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700">
                <a:solidFill>
                  <a:srgbClr val="BE0000"/>
                </a:solidFill>
                <a:latin typeface="Times New Roman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itchFamily="18" charset="0"/>
              </a:rPr>
            </a:br>
            <a:endParaRPr lang="en-US" altLang="en-US" sz="3200" b="1">
              <a:solidFill>
                <a:srgbClr val="BE0000"/>
              </a:solidFill>
              <a:latin typeface="Times New Roman" pitchFamily="18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sz="600" b="1">
                <a:solidFill>
                  <a:srgbClr val="BE0000"/>
                </a:solidFill>
                <a:latin typeface="Times New Roman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itchFamily="18" charset="0"/>
              </a:rPr>
            </a:br>
            <a:endParaRPr lang="en-US" altLang="en-US" sz="3200" b="1">
              <a:solidFill>
                <a:srgbClr val="BE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- Uses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1600200"/>
            <a:ext cx="8153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Most important device in digital design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Very good as a switch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Relatively few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parasitics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Rather low power consumption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 integration density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manufacturing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Economical for large complex circuits</a:t>
            </a:r>
          </a:p>
        </p:txBody>
      </p:sp>
    </p:spTree>
    <p:extLst>
      <p:ext uri="{BB962C8B-B14F-4D97-AF65-F5344CB8AC3E}">
        <p14:creationId xmlns:p14="http://schemas.microsoft.com/office/powerpoint/2010/main" val="5354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Tahoma" pitchFamily="34" charset="0"/>
              </a:rPr>
              <a:t>Circuit Symbol MOSFET – N Channel</a:t>
            </a:r>
            <a:endParaRPr lang="en-US" dirty="0" smtClean="0">
              <a:latin typeface="Tahoma" pitchFamily="34" charset="0"/>
            </a:endParaRPr>
          </a:p>
        </p:txBody>
      </p:sp>
      <p:grpSp>
        <p:nvGrpSpPr>
          <p:cNvPr id="14339" name="Group 36"/>
          <p:cNvGrpSpPr>
            <a:grpSpLocks/>
          </p:cNvGrpSpPr>
          <p:nvPr/>
        </p:nvGrpSpPr>
        <p:grpSpPr bwMode="auto">
          <a:xfrm>
            <a:off x="2667000" y="1981200"/>
            <a:ext cx="5776913" cy="3657600"/>
            <a:chOff x="86" y="746"/>
            <a:chExt cx="3639" cy="2304"/>
          </a:xfrm>
        </p:grpSpPr>
        <p:sp>
          <p:nvSpPr>
            <p:cNvPr id="14346" name="Line 3"/>
            <p:cNvSpPr>
              <a:spLocks noChangeShapeType="1"/>
            </p:cNvSpPr>
            <p:nvPr/>
          </p:nvSpPr>
          <p:spPr bwMode="auto">
            <a:xfrm>
              <a:off x="960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4"/>
            <p:cNvSpPr>
              <a:spLocks noChangeShapeType="1"/>
            </p:cNvSpPr>
            <p:nvPr/>
          </p:nvSpPr>
          <p:spPr bwMode="auto">
            <a:xfrm>
              <a:off x="960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5"/>
            <p:cNvSpPr>
              <a:spLocks noChangeShapeType="1"/>
            </p:cNvSpPr>
            <p:nvPr/>
          </p:nvSpPr>
          <p:spPr bwMode="auto">
            <a:xfrm>
              <a:off x="960" y="211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6"/>
            <p:cNvSpPr>
              <a:spLocks noChangeShapeType="1"/>
            </p:cNvSpPr>
            <p:nvPr/>
          </p:nvSpPr>
          <p:spPr bwMode="auto">
            <a:xfrm>
              <a:off x="816" y="168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7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8"/>
            <p:cNvSpPr>
              <a:spLocks noChangeShapeType="1"/>
            </p:cNvSpPr>
            <p:nvPr/>
          </p:nvSpPr>
          <p:spPr bwMode="auto">
            <a:xfrm>
              <a:off x="960" y="16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9"/>
            <p:cNvSpPr>
              <a:spLocks noChangeShapeType="1"/>
            </p:cNvSpPr>
            <p:nvPr/>
          </p:nvSpPr>
          <p:spPr bwMode="auto">
            <a:xfrm>
              <a:off x="960" y="19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>
              <a:off x="960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1"/>
            <p:cNvSpPr>
              <a:spLocks noChangeShapeType="1"/>
            </p:cNvSpPr>
            <p:nvPr/>
          </p:nvSpPr>
          <p:spPr bwMode="auto">
            <a:xfrm>
              <a:off x="1200" y="220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2"/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13"/>
            <p:cNvSpPr txBox="1">
              <a:spLocks noChangeArrowheads="1"/>
            </p:cNvSpPr>
            <p:nvPr/>
          </p:nvSpPr>
          <p:spPr bwMode="auto">
            <a:xfrm>
              <a:off x="86" y="17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1094" y="7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14358" name="Text Box 15"/>
            <p:cNvSpPr txBox="1">
              <a:spLocks noChangeArrowheads="1"/>
            </p:cNvSpPr>
            <p:nvPr/>
          </p:nvSpPr>
          <p:spPr bwMode="auto">
            <a:xfrm>
              <a:off x="1094" y="27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14359" name="Text Box 16"/>
            <p:cNvSpPr txBox="1">
              <a:spLocks noChangeArrowheads="1"/>
            </p:cNvSpPr>
            <p:nvPr/>
          </p:nvSpPr>
          <p:spPr bwMode="auto">
            <a:xfrm>
              <a:off x="1540" y="1776"/>
              <a:ext cx="21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B  </a:t>
              </a:r>
              <a:r>
                <a:rPr lang="en-US" sz="1800" dirty="0"/>
                <a:t>(I</a:t>
              </a:r>
              <a:r>
                <a:rPr lang="en-US" sz="1800" baseline="-25000" dirty="0"/>
                <a:t>B</a:t>
              </a:r>
              <a:r>
                <a:rPr lang="en-US" sz="1800" dirty="0"/>
                <a:t>=0, should be reverse biased)</a:t>
              </a:r>
            </a:p>
          </p:txBody>
        </p:sp>
      </p:grpSp>
      <p:sp>
        <p:nvSpPr>
          <p:cNvPr id="14340" name="Line 37"/>
          <p:cNvSpPr>
            <a:spLocks noChangeShapeType="1"/>
          </p:cNvSpPr>
          <p:nvPr/>
        </p:nvSpPr>
        <p:spPr bwMode="auto">
          <a:xfrm>
            <a:off x="4724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38"/>
          <p:cNvSpPr txBox="1">
            <a:spLocks noChangeArrowheads="1"/>
          </p:cNvSpPr>
          <p:nvPr/>
        </p:nvSpPr>
        <p:spPr bwMode="auto">
          <a:xfrm>
            <a:off x="4800600" y="2286000"/>
            <a:ext cx="71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I</a:t>
            </a:r>
            <a:r>
              <a:rPr lang="en-US" sz="1800" baseline="-25000"/>
              <a:t>D</a:t>
            </a:r>
            <a:r>
              <a:rPr lang="en-US" sz="1800"/>
              <a:t>= I</a:t>
            </a:r>
            <a:r>
              <a:rPr lang="en-US" sz="1800" baseline="-25000"/>
              <a:t>S</a:t>
            </a:r>
            <a:endParaRPr lang="en-US" sz="1800"/>
          </a:p>
        </p:txBody>
      </p:sp>
      <p:sp>
        <p:nvSpPr>
          <p:cNvPr id="14342" name="Text Box 39"/>
          <p:cNvSpPr txBox="1">
            <a:spLocks noChangeArrowheads="1"/>
          </p:cNvSpPr>
          <p:nvPr/>
        </p:nvSpPr>
        <p:spPr bwMode="auto">
          <a:xfrm>
            <a:off x="4800600" y="4572000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I</a:t>
            </a:r>
            <a:r>
              <a:rPr lang="en-US" sz="1800" baseline="-25000"/>
              <a:t>S</a:t>
            </a:r>
            <a:endParaRPr lang="en-US" sz="1800"/>
          </a:p>
        </p:txBody>
      </p:sp>
      <p:sp>
        <p:nvSpPr>
          <p:cNvPr id="14343" name="Line 40"/>
          <p:cNvSpPr>
            <a:spLocks noChangeShapeType="1"/>
          </p:cNvSpPr>
          <p:nvPr/>
        </p:nvSpPr>
        <p:spPr bwMode="auto">
          <a:xfrm>
            <a:off x="47244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42"/>
          <p:cNvSpPr txBox="1">
            <a:spLocks noChangeArrowheads="1"/>
          </p:cNvSpPr>
          <p:nvPr/>
        </p:nvSpPr>
        <p:spPr bwMode="auto">
          <a:xfrm>
            <a:off x="2971800" y="3962400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I</a:t>
            </a:r>
            <a:r>
              <a:rPr lang="en-US" sz="1800" baseline="-25000"/>
              <a:t>G</a:t>
            </a:r>
            <a:r>
              <a:rPr lang="en-US" sz="1800"/>
              <a:t>= 0</a:t>
            </a:r>
          </a:p>
        </p:txBody>
      </p:sp>
      <p:sp>
        <p:nvSpPr>
          <p:cNvPr id="14345" name="Text Box 43"/>
          <p:cNvSpPr txBox="1">
            <a:spLocks noChangeArrowheads="1"/>
          </p:cNvSpPr>
          <p:nvPr/>
        </p:nvSpPr>
        <p:spPr bwMode="auto">
          <a:xfrm>
            <a:off x="5470525" y="4460875"/>
            <a:ext cx="2689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G-Gate</a:t>
            </a:r>
          </a:p>
          <a:p>
            <a:pPr eaLnBrk="1" hangingPunct="1"/>
            <a:r>
              <a:rPr lang="en-US"/>
              <a:t>D-Drain</a:t>
            </a:r>
          </a:p>
          <a:p>
            <a:pPr eaLnBrk="1" hangingPunct="1"/>
            <a:r>
              <a:rPr lang="en-US"/>
              <a:t>S-Source</a:t>
            </a:r>
          </a:p>
          <a:p>
            <a:pPr eaLnBrk="1" hangingPunct="1"/>
            <a:r>
              <a:rPr lang="en-US"/>
              <a:t>B-Substrate or Body</a:t>
            </a:r>
          </a:p>
        </p:txBody>
      </p:sp>
    </p:spTree>
    <p:extLst>
      <p:ext uri="{BB962C8B-B14F-4D97-AF65-F5344CB8AC3E}">
        <p14:creationId xmlns:p14="http://schemas.microsoft.com/office/powerpoint/2010/main" val="1548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- CS </a:t>
            </a:r>
            <a:endParaRPr lang="en-US" dirty="0"/>
          </a:p>
        </p:txBody>
      </p:sp>
      <p:sp>
        <p:nvSpPr>
          <p:cNvPr id="4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4" y="1295400"/>
            <a:ext cx="83788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Common source: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MOSFET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configuration is probably the most widely used. The common source circuit provides a medium input and output impedance levels. Both current and voltage gain can be described as medium, but the output is the inverse of the input, i.e. 180° phase change. This provides a good overall performance and as such it is often thought of as the most widely used configuration.</a:t>
            </a:r>
          </a:p>
        </p:txBody>
      </p:sp>
      <p:sp>
        <p:nvSpPr>
          <p:cNvPr id="6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8925"/>
            <a:ext cx="36004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- CD </a:t>
            </a:r>
            <a:endParaRPr lang="en-US" dirty="0"/>
          </a:p>
        </p:txBody>
      </p:sp>
      <p:sp>
        <p:nvSpPr>
          <p:cNvPr id="4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4" y="1295400"/>
            <a:ext cx="8378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Common source: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MOSFET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configuration is also known as the source follower. The reason for this is that the source voltage follows that of the gate. Offering a high input impedance and a low output impedance it is widely used as a buffer. The voltage gain is unity, although current gain is high. The input and output signals are in phase.</a:t>
            </a:r>
          </a:p>
        </p:txBody>
      </p:sp>
      <p:sp>
        <p:nvSpPr>
          <p:cNvPr id="6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67" y="2743200"/>
            <a:ext cx="35052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- CG</a:t>
            </a:r>
            <a:endParaRPr lang="en-US" dirty="0"/>
          </a:p>
        </p:txBody>
      </p:sp>
      <p:sp>
        <p:nvSpPr>
          <p:cNvPr id="4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4" y="1295400"/>
            <a:ext cx="83788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Common source: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 This transistor configuration provides a low input impedance while offering a high output impedance. Although the voltage is high, the current gain is low and the overall power gain is also low when compared to the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MOSFET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circuit configurations available. The other salient feature of this configuration is that the input and output are in phase.</a:t>
            </a:r>
          </a:p>
        </p:txBody>
      </p:sp>
      <p:sp>
        <p:nvSpPr>
          <p:cNvPr id="6" name="AutoShape 2" descr="FET common source configuration showing how the source is common to both input and output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590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0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MOSFET </a:t>
            </a:r>
            <a:r>
              <a:rPr lang="en-US">
                <a:solidFill>
                  <a:schemeClr val="tx1"/>
                </a:solidFill>
              </a:rPr>
              <a:t>(Types)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68" y="1244853"/>
            <a:ext cx="8229600" cy="3327147"/>
          </a:xfrm>
        </p:spPr>
        <p:txBody>
          <a:bodyPr/>
          <a:lstStyle/>
          <a:p>
            <a:r>
              <a:rPr lang="en-US" dirty="0"/>
              <a:t>Four types:</a:t>
            </a:r>
          </a:p>
          <a:p>
            <a:pPr lvl="1"/>
            <a:r>
              <a:rPr lang="en-US" dirty="0"/>
              <a:t>n-channel enhancement mode</a:t>
            </a:r>
          </a:p>
          <a:p>
            <a:pPr lvl="3"/>
            <a:r>
              <a:rPr lang="en-US" dirty="0"/>
              <a:t>Most common since it is cheapest to manufacture</a:t>
            </a:r>
          </a:p>
          <a:p>
            <a:pPr lvl="1"/>
            <a:r>
              <a:rPr lang="en-US" dirty="0"/>
              <a:t>p-channel enhancement mode</a:t>
            </a:r>
          </a:p>
          <a:p>
            <a:pPr lvl="1"/>
            <a:r>
              <a:rPr lang="en-US" dirty="0"/>
              <a:t>n-channel depletion mode </a:t>
            </a:r>
          </a:p>
          <a:p>
            <a:pPr lvl="1"/>
            <a:r>
              <a:rPr lang="en-US" dirty="0"/>
              <a:t>p-channel depletion mode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600200" y="4680394"/>
            <a:ext cx="5511800" cy="1514475"/>
            <a:chOff x="1296" y="2928"/>
            <a:chExt cx="3663" cy="1200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296" y="33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584" y="316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1632" y="3120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632" y="3168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1824" y="2928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632" y="345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824" y="3456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208" y="33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496" y="316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544" y="3120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544" y="3168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2736" y="2928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2544" y="345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2736" y="3456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3216" y="33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3504" y="316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552" y="3120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3552" y="3168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3744" y="2928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3552" y="345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3744" y="3456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3552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4176" y="33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4464" y="316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4512" y="3168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V="1">
              <a:off x="4704" y="2928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4512" y="3456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704" y="3456"/>
              <a:ext cx="1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4512" y="3312"/>
              <a:ext cx="2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1656" y="3814"/>
              <a:ext cx="92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Depletion type</a:t>
              </a:r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1375" y="3669"/>
              <a:ext cx="65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n-channel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2287" y="3669"/>
              <a:ext cx="65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p-channel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3571" y="3861"/>
              <a:ext cx="112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Enhancement type</a:t>
              </a:r>
            </a:p>
          </p:txBody>
        </p:sp>
        <p:sp>
          <p:nvSpPr>
            <p:cNvPr id="25638" name="Text Box 38"/>
            <p:cNvSpPr txBox="1">
              <a:spLocks noChangeArrowheads="1"/>
            </p:cNvSpPr>
            <p:nvPr/>
          </p:nvSpPr>
          <p:spPr bwMode="auto">
            <a:xfrm>
              <a:off x="3391" y="3716"/>
              <a:ext cx="65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n-channel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4303" y="3716"/>
              <a:ext cx="65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p-channel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3552" y="3264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3552" y="3408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4512" y="3120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4512" y="3264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4512" y="3408"/>
              <a:ext cx="1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MOSFET </a:t>
            </a:r>
            <a:r>
              <a:rPr lang="en-US" sz="3400" dirty="0" smtClean="0"/>
              <a:t>characteristics</a:t>
            </a:r>
            <a:endParaRPr lang="en-US" sz="3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Basically low voltage device. High voltage device are available up to 600V but with limited current. Can be paralleled quite easily for higher current capability.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Internal (dynamic) resistance between drain and source during on state,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(ON),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limits the power handling capability of MOSFET. High losses especially for high voltage device due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(ON)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Dominant in high frequency application (&gt;100kHz). Biggest application is in switched-mode power supplies.</a:t>
            </a:r>
          </a:p>
          <a:p>
            <a:pPr algn="just">
              <a:lnSpc>
                <a:spcPct val="8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79" y="533400"/>
            <a:ext cx="8407021" cy="594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transistor consists of three regions, labeled the ``source'', the ``gate'' and the ``drain''.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area labeled as the gate region is actually a ``sandwich'' consisting of the underlying substrate material, which is a single crystal of semiconductor material (usually silicon); a thin insulating layer (usually silicon dioxide); and	an upper metal layer.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Electrical charge, or current, can flow from the source to the drain depending on the charge applied to the gate region.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semiconductor material in the source and drain region are ``doped'' with a different type of material than in the region under the gate, so an NPN or PNP type structure exists between the source and drain region of a MOSFET.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733</Words>
  <Application>Microsoft Office PowerPoint</Application>
  <PresentationFormat>On-screen Show (4:3)</PresentationFormat>
  <Paragraphs>95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VISIO</vt:lpstr>
      <vt:lpstr>Unit 2</vt:lpstr>
      <vt:lpstr>MOSFETs</vt:lpstr>
      <vt:lpstr>Circuit Symbol MOSFET – N Channel</vt:lpstr>
      <vt:lpstr>Configuration - CS </vt:lpstr>
      <vt:lpstr>Configuration - CD </vt:lpstr>
      <vt:lpstr>Configuration - CG</vt:lpstr>
      <vt:lpstr>MOSFET (Types)</vt:lpstr>
      <vt:lpstr>MOSFET characteristics</vt:lpstr>
      <vt:lpstr>PowerPoint Presentation</vt:lpstr>
      <vt:lpstr>PowerPoint Presentation</vt:lpstr>
      <vt:lpstr>PowerPoint Presentation</vt:lpstr>
      <vt:lpstr>Enhancement MOSFET</vt:lpstr>
      <vt:lpstr>Depletion type MOSFET</vt:lpstr>
      <vt:lpstr>n-Channel MOSFET </vt:lpstr>
      <vt:lpstr>PowerPoint Presentation</vt:lpstr>
      <vt:lpstr>PowerPoint Presentation</vt:lpstr>
      <vt:lpstr>PowerPoint Presentation</vt:lpstr>
      <vt:lpstr>PowerPoint Presentation</vt:lpstr>
      <vt:lpstr>Switch models of MOSFETs </vt:lpstr>
      <vt:lpstr>MOSFET - Uses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SURESH KUMAR</dc:creator>
  <cp:lastModifiedBy>SURESH KUMAR</cp:lastModifiedBy>
  <cp:revision>11</cp:revision>
  <dcterms:created xsi:type="dcterms:W3CDTF">2006-08-16T00:00:00Z</dcterms:created>
  <dcterms:modified xsi:type="dcterms:W3CDTF">2020-09-03T12:56:36Z</dcterms:modified>
</cp:coreProperties>
</file>