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9" r:id="rId2"/>
    <p:sldId id="261" r:id="rId3"/>
    <p:sldId id="277" r:id="rId4"/>
    <p:sldId id="280" r:id="rId5"/>
    <p:sldId id="291" r:id="rId6"/>
    <p:sldId id="289" r:id="rId7"/>
    <p:sldId id="281" r:id="rId8"/>
    <p:sldId id="292" r:id="rId9"/>
    <p:sldId id="293" r:id="rId10"/>
    <p:sldId id="294" r:id="rId11"/>
    <p:sldId id="295" r:id="rId12"/>
    <p:sldId id="296" r:id="rId13"/>
    <p:sldId id="297" r:id="rId14"/>
    <p:sldId id="298" r:id="rId15"/>
    <p:sldId id="278" r:id="rId16"/>
    <p:sldId id="299" r:id="rId17"/>
    <p:sldId id="290" r:id="rId18"/>
    <p:sldId id="320" r:id="rId19"/>
    <p:sldId id="321" r:id="rId20"/>
    <p:sldId id="322" r:id="rId21"/>
    <p:sldId id="363" r:id="rId22"/>
    <p:sldId id="282" r:id="rId23"/>
    <p:sldId id="348" r:id="rId24"/>
    <p:sldId id="304" r:id="rId25"/>
    <p:sldId id="318" r:id="rId26"/>
    <p:sldId id="350" r:id="rId27"/>
    <p:sldId id="283" r:id="rId28"/>
    <p:sldId id="305" r:id="rId29"/>
    <p:sldId id="306" r:id="rId30"/>
    <p:sldId id="301" r:id="rId31"/>
    <p:sldId id="302" r:id="rId32"/>
    <p:sldId id="324" r:id="rId33"/>
    <p:sldId id="310" r:id="rId34"/>
    <p:sldId id="373" r:id="rId35"/>
    <p:sldId id="331" r:id="rId36"/>
    <p:sldId id="332" r:id="rId37"/>
    <p:sldId id="354" r:id="rId38"/>
    <p:sldId id="355" r:id="rId39"/>
    <p:sldId id="361" r:id="rId40"/>
    <p:sldId id="360" r:id="rId41"/>
    <p:sldId id="364" r:id="rId42"/>
    <p:sldId id="365" r:id="rId43"/>
    <p:sldId id="366" r:id="rId44"/>
    <p:sldId id="374" r:id="rId45"/>
    <p:sldId id="396" r:id="rId46"/>
    <p:sldId id="378" r:id="rId47"/>
    <p:sldId id="380" r:id="rId48"/>
    <p:sldId id="393" r:id="rId49"/>
    <p:sldId id="394" r:id="rId50"/>
    <p:sldId id="395" r:id="rId51"/>
    <p:sldId id="273" r:id="rId52"/>
    <p:sldId id="274" r:id="rId53"/>
    <p:sldId id="367" r:id="rId54"/>
    <p:sldId id="368" r:id="rId55"/>
    <p:sldId id="369" r:id="rId56"/>
    <p:sldId id="370" r:id="rId57"/>
    <p:sldId id="371" r:id="rId58"/>
    <p:sldId id="372" r:id="rId59"/>
    <p:sldId id="397" r:id="rId60"/>
    <p:sldId id="398" r:id="rId61"/>
    <p:sldId id="399"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54"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notesMaster" Target="notesMasters/notesMaster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emf" /></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emf" /><Relationship Id="rId2" Type="http://schemas.openxmlformats.org/officeDocument/2006/relationships/image" Target="../media/image44.emf" /><Relationship Id="rId1" Type="http://schemas.openxmlformats.org/officeDocument/2006/relationships/image" Target="../media/image43.e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3FA23C-1A43-457B-AC73-7E8BFFE6D9C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6F0C9FD8-B1D9-4CB5-A13E-4D2E2D15754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343E2F46-EFD0-4508-8CB7-AEDC1BEAC5A5}" type="datetimeFigureOut">
              <a:rPr lang="en-US"/>
              <a:pPr>
                <a:defRPr/>
              </a:pPr>
              <a:t>10/19/2019</a:t>
            </a:fld>
            <a:endParaRPr lang="en-US"/>
          </a:p>
        </p:txBody>
      </p:sp>
      <p:sp>
        <p:nvSpPr>
          <p:cNvPr id="4" name="Slide Image Placeholder 3">
            <a:extLst>
              <a:ext uri="{FF2B5EF4-FFF2-40B4-BE49-F238E27FC236}">
                <a16:creationId xmlns:a16="http://schemas.microsoft.com/office/drawing/2014/main" id="{E88B07A6-54C8-4E7E-9B61-68629FFCCEF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A96EEA3-C44D-403E-B09C-02D8EC8527B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21212CB-F94C-4588-8C46-4E495AA0D58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C31DDD3-6902-4E2C-B58E-0B439E2B746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BCD7824-3F67-4E9B-9067-3CA7CA4E8C1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33C2A8F-3088-4BAD-9619-3262C05E01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a:extLst>
              <a:ext uri="{FF2B5EF4-FFF2-40B4-BE49-F238E27FC236}">
                <a16:creationId xmlns:a16="http://schemas.microsoft.com/office/drawing/2014/main" id="{4CC4DB24-084E-4D1A-95CE-1473AA34CB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C99AC4C-7E2A-4B89-BF07-235A9994D9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DEF2039-1C26-4EF4-99C8-E36C63A8BB7E}" type="slidenum">
              <a:rPr lang="zh-TW" altLang="en-US"/>
              <a:pPr/>
              <a:t>18</a:t>
            </a:fld>
            <a:endParaRPr lang="en-US" altLang="zh-TW"/>
          </a:p>
        </p:txBody>
      </p:sp>
      <p:sp>
        <p:nvSpPr>
          <p:cNvPr id="76803" name="Rectangle 2">
            <a:extLst>
              <a:ext uri="{FF2B5EF4-FFF2-40B4-BE49-F238E27FC236}">
                <a16:creationId xmlns:a16="http://schemas.microsoft.com/office/drawing/2014/main" id="{E2DBE96A-EAE5-4F3C-BE1E-6CD808DE7C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id="{209B5984-770B-400F-A230-BDA0EFC51C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3B6F6D4-278B-4B1C-8921-979706330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FC3457-E326-4FB5-BA24-44700E91B7B4}" type="slidenum">
              <a:rPr lang="zh-TW" altLang="en-US"/>
              <a:pPr/>
              <a:t>19</a:t>
            </a:fld>
            <a:endParaRPr lang="en-US" altLang="zh-TW"/>
          </a:p>
        </p:txBody>
      </p:sp>
      <p:sp>
        <p:nvSpPr>
          <p:cNvPr id="77827" name="Rectangle 2">
            <a:extLst>
              <a:ext uri="{FF2B5EF4-FFF2-40B4-BE49-F238E27FC236}">
                <a16:creationId xmlns:a16="http://schemas.microsoft.com/office/drawing/2014/main" id="{80DBBA31-FE29-4648-BBE2-31BD3CF421B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a:extLst>
              <a:ext uri="{FF2B5EF4-FFF2-40B4-BE49-F238E27FC236}">
                <a16:creationId xmlns:a16="http://schemas.microsoft.com/office/drawing/2014/main" id="{E59252C2-3B57-4D1B-952C-75E50DB744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13AD913B-65A9-4CE6-938C-E67D1B912B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27B2DA-26BE-498C-9ECE-9DE62A81177E}" type="slidenum">
              <a:rPr lang="zh-TW" altLang="en-US"/>
              <a:pPr/>
              <a:t>20</a:t>
            </a:fld>
            <a:endParaRPr lang="en-US" altLang="zh-TW"/>
          </a:p>
        </p:txBody>
      </p:sp>
      <p:sp>
        <p:nvSpPr>
          <p:cNvPr id="78851" name="Rectangle 2">
            <a:extLst>
              <a:ext uri="{FF2B5EF4-FFF2-40B4-BE49-F238E27FC236}">
                <a16:creationId xmlns:a16="http://schemas.microsoft.com/office/drawing/2014/main" id="{BA7A43B2-F319-43C6-B9DC-1A493EA272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a:extLst>
              <a:ext uri="{FF2B5EF4-FFF2-40B4-BE49-F238E27FC236}">
                <a16:creationId xmlns:a16="http://schemas.microsoft.com/office/drawing/2014/main" id="{10CF98B5-7B84-4C8A-8851-B2A46DEC82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BD21B63C-D6FC-4DCA-951E-E9F4A8C013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cs typeface="Arial" panose="020B0604020202020204" pitchFamily="34" charset="0"/>
              </a:defRPr>
            </a:lvl1pPr>
            <a:lvl2pPr marL="742950" indent="-285750" defTabSz="990600">
              <a:defRPr>
                <a:solidFill>
                  <a:schemeClr val="tx1"/>
                </a:solidFill>
                <a:latin typeface="Arial" panose="020B0604020202020204" pitchFamily="34" charset="0"/>
                <a:cs typeface="Arial" panose="020B0604020202020204" pitchFamily="34" charset="0"/>
              </a:defRPr>
            </a:lvl2pPr>
            <a:lvl3pPr marL="1143000" indent="-228600" defTabSz="990600">
              <a:defRPr>
                <a:solidFill>
                  <a:schemeClr val="tx1"/>
                </a:solidFill>
                <a:latin typeface="Arial" panose="020B0604020202020204" pitchFamily="34" charset="0"/>
                <a:cs typeface="Arial" panose="020B0604020202020204" pitchFamily="34" charset="0"/>
              </a:defRPr>
            </a:lvl3pPr>
            <a:lvl4pPr marL="1600200" indent="-228600" defTabSz="990600">
              <a:defRPr>
                <a:solidFill>
                  <a:schemeClr val="tx1"/>
                </a:solidFill>
                <a:latin typeface="Arial" panose="020B0604020202020204" pitchFamily="34" charset="0"/>
                <a:cs typeface="Arial" panose="020B0604020202020204" pitchFamily="34" charset="0"/>
              </a:defRPr>
            </a:lvl4pPr>
            <a:lvl5pPr marL="2057400" indent="-228600" defTabSz="99060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F641F5-07DD-44A2-AE26-6A5C21D6B9DF}"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79875" name="Rectangle 2">
            <a:extLst>
              <a:ext uri="{FF2B5EF4-FFF2-40B4-BE49-F238E27FC236}">
                <a16:creationId xmlns:a16="http://schemas.microsoft.com/office/drawing/2014/main" id="{75A45F77-A539-41A6-85D6-B90D78F511D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a:extLst>
              <a:ext uri="{FF2B5EF4-FFF2-40B4-BE49-F238E27FC236}">
                <a16:creationId xmlns:a16="http://schemas.microsoft.com/office/drawing/2014/main" id="{F5F4ED44-3120-4484-B46B-3F12768AB84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RTL had economic advantage in that very few transistors were used. It was important when transistors were expensive to make (more expensive than resistors). Such times have long past.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028FCB82-3250-4F06-8DA9-A3D36694FB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15E290-0615-4069-99B4-0F63E4B83480}" type="slidenum">
              <a:rPr lang="zh-TW" altLang="en-US"/>
              <a:pPr/>
              <a:t>24</a:t>
            </a:fld>
            <a:endParaRPr lang="en-US" altLang="zh-TW"/>
          </a:p>
        </p:txBody>
      </p:sp>
      <p:sp>
        <p:nvSpPr>
          <p:cNvPr id="80899" name="Rectangle 2">
            <a:extLst>
              <a:ext uri="{FF2B5EF4-FFF2-40B4-BE49-F238E27FC236}">
                <a16:creationId xmlns:a16="http://schemas.microsoft.com/office/drawing/2014/main" id="{966173F7-6A94-478F-B09D-2A08EE083F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a:extLst>
              <a:ext uri="{FF2B5EF4-FFF2-40B4-BE49-F238E27FC236}">
                <a16:creationId xmlns:a16="http://schemas.microsoft.com/office/drawing/2014/main" id="{2E6FF34F-59CB-433D-871E-5259B0FC5E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D4D63085-AFCD-4922-9C46-4AFCBC45AF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cs typeface="Arial" panose="020B0604020202020204" pitchFamily="34" charset="0"/>
              </a:defRPr>
            </a:lvl1pPr>
            <a:lvl2pPr marL="742950" indent="-285750" defTabSz="990600">
              <a:defRPr>
                <a:solidFill>
                  <a:schemeClr val="tx1"/>
                </a:solidFill>
                <a:latin typeface="Arial" panose="020B0604020202020204" pitchFamily="34" charset="0"/>
                <a:cs typeface="Arial" panose="020B0604020202020204" pitchFamily="34" charset="0"/>
              </a:defRPr>
            </a:lvl2pPr>
            <a:lvl3pPr marL="1143000" indent="-228600" defTabSz="990600">
              <a:defRPr>
                <a:solidFill>
                  <a:schemeClr val="tx1"/>
                </a:solidFill>
                <a:latin typeface="Arial" panose="020B0604020202020204" pitchFamily="34" charset="0"/>
                <a:cs typeface="Arial" panose="020B0604020202020204" pitchFamily="34" charset="0"/>
              </a:defRPr>
            </a:lvl3pPr>
            <a:lvl4pPr marL="1600200" indent="-228600" defTabSz="990600">
              <a:defRPr>
                <a:solidFill>
                  <a:schemeClr val="tx1"/>
                </a:solidFill>
                <a:latin typeface="Arial" panose="020B0604020202020204" pitchFamily="34" charset="0"/>
                <a:cs typeface="Arial" panose="020B0604020202020204" pitchFamily="34" charset="0"/>
              </a:defRPr>
            </a:lvl4pPr>
            <a:lvl5pPr marL="2057400" indent="-228600" defTabSz="99060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584942-EE77-41DB-82D4-BC0464B58B47}"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81923" name="Rectangle 2">
            <a:extLst>
              <a:ext uri="{FF2B5EF4-FFF2-40B4-BE49-F238E27FC236}">
                <a16:creationId xmlns:a16="http://schemas.microsoft.com/office/drawing/2014/main" id="{DABF83F9-6B25-4CB7-BC30-4B7220241A4C}"/>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81924" name="Rectangle 3">
            <a:extLst>
              <a:ext uri="{FF2B5EF4-FFF2-40B4-BE49-F238E27FC236}">
                <a16:creationId xmlns:a16="http://schemas.microsoft.com/office/drawing/2014/main" id="{003088D5-5C7C-428E-B6BC-338BD2D770A2}"/>
              </a:ext>
            </a:extLst>
          </p:cNvPr>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tLang="en-US"/>
              <a:t>RTL had economic advantage in that very few transistors were used. It was important when transistors were expensive to make (more expensive than resistors). Such times have long past.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F112DD9-D2AD-46F6-92B7-9ACCDDC1384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91D1E5-D89A-469C-9A8C-C836B7182121}" type="slidenum">
              <a:rPr lang="zh-TW" altLang="en-US"/>
              <a:pPr/>
              <a:t>28</a:t>
            </a:fld>
            <a:endParaRPr lang="en-US" altLang="zh-TW"/>
          </a:p>
        </p:txBody>
      </p:sp>
      <p:sp>
        <p:nvSpPr>
          <p:cNvPr id="82947" name="Rectangle 2">
            <a:extLst>
              <a:ext uri="{FF2B5EF4-FFF2-40B4-BE49-F238E27FC236}">
                <a16:creationId xmlns:a16="http://schemas.microsoft.com/office/drawing/2014/main" id="{67B6C210-32BA-46A1-95B7-158EFF2341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56AE3C8F-74F4-4D5B-B8BB-FBC44B2739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0B41263A-7A9A-4560-80B5-2FA9C13B7F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C75164-D06E-4047-A7FB-219BDB1295AD}" type="slidenum">
              <a:rPr lang="zh-TW" altLang="en-US"/>
              <a:pPr/>
              <a:t>29</a:t>
            </a:fld>
            <a:endParaRPr lang="en-US" altLang="zh-TW"/>
          </a:p>
        </p:txBody>
      </p:sp>
      <p:sp>
        <p:nvSpPr>
          <p:cNvPr id="83971" name="Rectangle 2">
            <a:extLst>
              <a:ext uri="{FF2B5EF4-FFF2-40B4-BE49-F238E27FC236}">
                <a16:creationId xmlns:a16="http://schemas.microsoft.com/office/drawing/2014/main" id="{40E0F79B-453D-4AAD-9F92-6578B31EE1B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A4AB53EB-EE78-4180-82D6-F33571BC74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92D1CCD-A356-402C-9531-ACD617EF4F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79AA50D-7AA7-4727-B732-5825C857A0CF}" type="slidenum">
              <a:rPr lang="zh-TW" altLang="en-US"/>
              <a:pPr/>
              <a:t>33</a:t>
            </a:fld>
            <a:endParaRPr lang="en-US" altLang="zh-TW"/>
          </a:p>
        </p:txBody>
      </p:sp>
      <p:sp>
        <p:nvSpPr>
          <p:cNvPr id="84995" name="Rectangle 2">
            <a:extLst>
              <a:ext uri="{FF2B5EF4-FFF2-40B4-BE49-F238E27FC236}">
                <a16:creationId xmlns:a16="http://schemas.microsoft.com/office/drawing/2014/main" id="{E1F84A7F-298C-44D1-8B88-F190AC301C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B5E3F5C2-FAD6-4C11-8D97-D4A67A6AF8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2471216-9B20-4EC5-B9F2-B093762585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E4F199-6C47-4F60-B322-B86C138D998F}" type="slidenum">
              <a:rPr lang="zh-TW" altLang="en-US"/>
              <a:pPr/>
              <a:t>37</a:t>
            </a:fld>
            <a:endParaRPr lang="en-US" altLang="zh-TW"/>
          </a:p>
        </p:txBody>
      </p:sp>
      <p:sp>
        <p:nvSpPr>
          <p:cNvPr id="86019" name="Rectangle 2">
            <a:extLst>
              <a:ext uri="{FF2B5EF4-FFF2-40B4-BE49-F238E27FC236}">
                <a16:creationId xmlns:a16="http://schemas.microsoft.com/office/drawing/2014/main" id="{9763F0B2-DF33-4F75-8113-887279624A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8E90FBC3-264E-4B6D-B67E-09F4F71E9E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BCE05A7F-9521-4657-8E25-2CE240BB61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0F8634-1985-4F73-8B46-16B7241E13F8}" type="slidenum">
              <a:rPr lang="zh-TW" altLang="en-US"/>
              <a:pPr/>
              <a:t>4</a:t>
            </a:fld>
            <a:endParaRPr lang="en-US" altLang="zh-TW"/>
          </a:p>
        </p:txBody>
      </p:sp>
      <p:sp>
        <p:nvSpPr>
          <p:cNvPr id="68611" name="Rectangle 2">
            <a:extLst>
              <a:ext uri="{FF2B5EF4-FFF2-40B4-BE49-F238E27FC236}">
                <a16:creationId xmlns:a16="http://schemas.microsoft.com/office/drawing/2014/main" id="{A9BDF67B-44DD-4FC8-BF05-BFCC053D7B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E90D9EA7-79BF-4E65-8538-CE751475EE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9B856FE0-EE1C-49D3-8439-7077EF74F0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3D20A3-07D1-4277-A2E7-2572B599ECF8}" type="slidenum">
              <a:rPr lang="zh-TW" altLang="en-US"/>
              <a:pPr/>
              <a:t>41</a:t>
            </a:fld>
            <a:endParaRPr lang="en-US" altLang="zh-TW"/>
          </a:p>
        </p:txBody>
      </p:sp>
      <p:sp>
        <p:nvSpPr>
          <p:cNvPr id="87043" name="Rectangle 2">
            <a:extLst>
              <a:ext uri="{FF2B5EF4-FFF2-40B4-BE49-F238E27FC236}">
                <a16:creationId xmlns:a16="http://schemas.microsoft.com/office/drawing/2014/main" id="{48D3EAE6-85C9-492F-B2FA-7F0A9A5AC6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C2863148-7242-4BEF-B12D-C5BA59183F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29EC4400-ACCB-4982-8EA4-60949B76C7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A5D3AF-8030-4275-AC6F-6A7018A6B771}" type="slidenum">
              <a:rPr lang="en-US" altLang="en-US"/>
              <a:pPr/>
              <a:t>49</a:t>
            </a:fld>
            <a:endParaRPr lang="en-US" altLang="en-US"/>
          </a:p>
        </p:txBody>
      </p:sp>
      <p:sp>
        <p:nvSpPr>
          <p:cNvPr id="88067" name="Rectangle 2">
            <a:extLst>
              <a:ext uri="{FF2B5EF4-FFF2-40B4-BE49-F238E27FC236}">
                <a16:creationId xmlns:a16="http://schemas.microsoft.com/office/drawing/2014/main" id="{5017DFC4-23C9-47BD-AC12-9001B4CDCF7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9D0EE72-9748-4CD3-83AD-EA1A76B4E3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latin typeface="Arial" panose="020B0604020202020204" pitchFamily="34" charset="0"/>
              </a:rPr>
              <a:t>Enhancement Mode FETs are also known as Normally Off devices. Voltage must be applied to the Gate to allow current to flow between the Source and the Drain.</a:t>
            </a:r>
          </a:p>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B82F8DC-D24C-41E1-BFD6-960D46004B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859EB8-6F62-4BD6-A388-05DF53532553}" type="slidenum">
              <a:rPr lang="en-US" altLang="en-US"/>
              <a:pPr/>
              <a:t>50</a:t>
            </a:fld>
            <a:endParaRPr lang="en-US" altLang="en-US"/>
          </a:p>
        </p:txBody>
      </p:sp>
      <p:sp>
        <p:nvSpPr>
          <p:cNvPr id="89091" name="Rectangle 2">
            <a:extLst>
              <a:ext uri="{FF2B5EF4-FFF2-40B4-BE49-F238E27FC236}">
                <a16:creationId xmlns:a16="http://schemas.microsoft.com/office/drawing/2014/main" id="{9D33E040-B5E9-45ED-8F8B-29BB8434F1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D7BFF162-C49D-4524-AEB5-EBE45138D51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latin typeface="Arial" panose="020B0604020202020204" pitchFamily="34" charset="0"/>
              </a:rPr>
              <a:t>Depletion Mode FETs are also known as Normally On devices. Voltage must be applied to the Gate to stop current from flowing between the Source and the Drain.</a:t>
            </a:r>
          </a:p>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3D32EF9-3DCE-4299-956B-34E2078914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cs typeface="Arial" panose="020B0604020202020204" pitchFamily="34" charset="0"/>
              </a:defRPr>
            </a:lvl1pPr>
            <a:lvl2pPr marL="742950" indent="-285750" defTabSz="990600">
              <a:defRPr>
                <a:solidFill>
                  <a:schemeClr val="tx1"/>
                </a:solidFill>
                <a:latin typeface="Arial" panose="020B0604020202020204" pitchFamily="34" charset="0"/>
                <a:cs typeface="Arial" panose="020B0604020202020204" pitchFamily="34" charset="0"/>
              </a:defRPr>
            </a:lvl2pPr>
            <a:lvl3pPr marL="1143000" indent="-228600" defTabSz="990600">
              <a:defRPr>
                <a:solidFill>
                  <a:schemeClr val="tx1"/>
                </a:solidFill>
                <a:latin typeface="Arial" panose="020B0604020202020204" pitchFamily="34" charset="0"/>
                <a:cs typeface="Arial" panose="020B0604020202020204" pitchFamily="34" charset="0"/>
              </a:defRPr>
            </a:lvl3pPr>
            <a:lvl4pPr marL="1600200" indent="-228600" defTabSz="990600">
              <a:defRPr>
                <a:solidFill>
                  <a:schemeClr val="tx1"/>
                </a:solidFill>
                <a:latin typeface="Arial" panose="020B0604020202020204" pitchFamily="34" charset="0"/>
                <a:cs typeface="Arial" panose="020B0604020202020204" pitchFamily="34" charset="0"/>
              </a:defRPr>
            </a:lvl4pPr>
            <a:lvl5pPr marL="2057400" indent="-228600" defTabSz="99060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9D9FD4-7A56-44FA-877D-B2EDF295908B}" type="slidenum">
              <a:rPr lang="en-US" altLang="en-US" sz="1300">
                <a:latin typeface="Times New Roman" panose="02020603050405020304" pitchFamily="18" charset="0"/>
              </a:rPr>
              <a:pPr/>
              <a:t>51</a:t>
            </a:fld>
            <a:endParaRPr lang="en-US" altLang="en-US" sz="1300">
              <a:latin typeface="Times New Roman" panose="02020603050405020304" pitchFamily="18" charset="0"/>
            </a:endParaRPr>
          </a:p>
        </p:txBody>
      </p:sp>
      <p:sp>
        <p:nvSpPr>
          <p:cNvPr id="90115" name="Rectangle 2">
            <a:extLst>
              <a:ext uri="{FF2B5EF4-FFF2-40B4-BE49-F238E27FC236}">
                <a16:creationId xmlns:a16="http://schemas.microsoft.com/office/drawing/2014/main" id="{5A12CE88-FF5A-45CF-8C8B-98776210E685}"/>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0116" name="Rectangle 3">
            <a:extLst>
              <a:ext uri="{FF2B5EF4-FFF2-40B4-BE49-F238E27FC236}">
                <a16:creationId xmlns:a16="http://schemas.microsoft.com/office/drawing/2014/main" id="{E5738E9A-EABE-4FA9-AF96-4A11170CF1BF}"/>
              </a:ext>
            </a:extLst>
          </p:cNvPr>
          <p:cNvSpPr>
            <a:spLocks noGrp="1" noChangeArrowheads="1"/>
          </p:cNvSpPr>
          <p:nvPr>
            <p:ph type="body" idx="1"/>
          </p:nvPr>
        </p:nvSpPr>
        <p:spPr bwMode="auto">
          <a:xfrm>
            <a:off x="731838" y="4559300"/>
            <a:ext cx="5851525"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tLang="en-US"/>
              <a:t>These also have lower power requirements than the standard TTL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A262D78-8DB7-4592-9EE0-96F2005BC1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cs typeface="Arial" panose="020B0604020202020204" pitchFamily="34" charset="0"/>
              </a:defRPr>
            </a:lvl1pPr>
            <a:lvl2pPr marL="742950" indent="-285750" defTabSz="990600">
              <a:defRPr>
                <a:solidFill>
                  <a:schemeClr val="tx1"/>
                </a:solidFill>
                <a:latin typeface="Arial" panose="020B0604020202020204" pitchFamily="34" charset="0"/>
                <a:cs typeface="Arial" panose="020B0604020202020204" pitchFamily="34" charset="0"/>
              </a:defRPr>
            </a:lvl2pPr>
            <a:lvl3pPr marL="1143000" indent="-228600" defTabSz="990600">
              <a:defRPr>
                <a:solidFill>
                  <a:schemeClr val="tx1"/>
                </a:solidFill>
                <a:latin typeface="Arial" panose="020B0604020202020204" pitchFamily="34" charset="0"/>
                <a:cs typeface="Arial" panose="020B0604020202020204" pitchFamily="34" charset="0"/>
              </a:defRPr>
            </a:lvl3pPr>
            <a:lvl4pPr marL="1600200" indent="-228600" defTabSz="990600">
              <a:defRPr>
                <a:solidFill>
                  <a:schemeClr val="tx1"/>
                </a:solidFill>
                <a:latin typeface="Arial" panose="020B0604020202020204" pitchFamily="34" charset="0"/>
                <a:cs typeface="Arial" panose="020B0604020202020204" pitchFamily="34" charset="0"/>
              </a:defRPr>
            </a:lvl4pPr>
            <a:lvl5pPr marL="2057400" indent="-228600" defTabSz="99060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4822D6-D56D-4CE5-A88B-D8EF10CD1CFC}" type="slidenum">
              <a:rPr lang="en-US" altLang="en-US" sz="1300">
                <a:latin typeface="Times New Roman" panose="02020603050405020304" pitchFamily="18" charset="0"/>
              </a:rPr>
              <a:pPr/>
              <a:t>52</a:t>
            </a:fld>
            <a:endParaRPr lang="en-US" altLang="en-US" sz="1300">
              <a:latin typeface="Times New Roman" panose="02020603050405020304" pitchFamily="18" charset="0"/>
            </a:endParaRPr>
          </a:p>
        </p:txBody>
      </p:sp>
      <p:sp>
        <p:nvSpPr>
          <p:cNvPr id="91139" name="Rectangle 2">
            <a:extLst>
              <a:ext uri="{FF2B5EF4-FFF2-40B4-BE49-F238E27FC236}">
                <a16:creationId xmlns:a16="http://schemas.microsoft.com/office/drawing/2014/main" id="{9E54F8AF-F903-4AA4-8A61-EFB6C475A80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1140" name="Rectangle 3">
            <a:extLst>
              <a:ext uri="{FF2B5EF4-FFF2-40B4-BE49-F238E27FC236}">
                <a16:creationId xmlns:a16="http://schemas.microsoft.com/office/drawing/2014/main" id="{E1698D5E-7FF9-406E-93AF-98D47FF9BB5F}"/>
              </a:ext>
            </a:extLst>
          </p:cNvPr>
          <p:cNvSpPr>
            <a:spLocks noGrp="1" noChangeArrowheads="1"/>
          </p:cNvSpPr>
          <p:nvPr>
            <p:ph type="body" idx="1"/>
          </p:nvPr>
        </p:nvSpPr>
        <p:spPr bwMode="auto">
          <a:xfrm>
            <a:off x="731838" y="4559300"/>
            <a:ext cx="5851525"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tLang="en-US"/>
              <a:t>These also have lower power requirements than the standard TTL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C51AB320-A559-41BD-9BD8-5A3E94F5AA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CD7343-D9C2-4654-92CF-5DC9C0B20905}" type="slidenum">
              <a:rPr lang="zh-TW" altLang="en-US"/>
              <a:pPr/>
              <a:t>7</a:t>
            </a:fld>
            <a:endParaRPr lang="en-US" altLang="zh-TW"/>
          </a:p>
        </p:txBody>
      </p:sp>
      <p:sp>
        <p:nvSpPr>
          <p:cNvPr id="69635" name="Rectangle 2">
            <a:extLst>
              <a:ext uri="{FF2B5EF4-FFF2-40B4-BE49-F238E27FC236}">
                <a16:creationId xmlns:a16="http://schemas.microsoft.com/office/drawing/2014/main" id="{607CCF96-D547-480E-9B2D-7D654F68B9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99CBC4BA-511A-45FA-A397-7FF073DCED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6FF50DE-840B-4679-84AA-924D839E288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cs typeface="Arial" panose="020B0604020202020204" pitchFamily="34" charset="0"/>
              </a:defRPr>
            </a:lvl1pPr>
            <a:lvl2pPr marL="742950" indent="-285750" defTabSz="990600">
              <a:defRPr>
                <a:solidFill>
                  <a:schemeClr val="tx1"/>
                </a:solidFill>
                <a:latin typeface="Arial" panose="020B0604020202020204" pitchFamily="34" charset="0"/>
                <a:cs typeface="Arial" panose="020B0604020202020204" pitchFamily="34" charset="0"/>
              </a:defRPr>
            </a:lvl2pPr>
            <a:lvl3pPr marL="1143000" indent="-228600" defTabSz="990600">
              <a:defRPr>
                <a:solidFill>
                  <a:schemeClr val="tx1"/>
                </a:solidFill>
                <a:latin typeface="Arial" panose="020B0604020202020204" pitchFamily="34" charset="0"/>
                <a:cs typeface="Arial" panose="020B0604020202020204" pitchFamily="34" charset="0"/>
              </a:defRPr>
            </a:lvl3pPr>
            <a:lvl4pPr marL="1600200" indent="-228600" defTabSz="990600">
              <a:defRPr>
                <a:solidFill>
                  <a:schemeClr val="tx1"/>
                </a:solidFill>
                <a:latin typeface="Arial" panose="020B0604020202020204" pitchFamily="34" charset="0"/>
                <a:cs typeface="Arial" panose="020B0604020202020204" pitchFamily="34" charset="0"/>
              </a:defRPr>
            </a:lvl4pPr>
            <a:lvl5pPr marL="2057400" indent="-228600" defTabSz="99060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833F6A-CE62-40C5-A530-4C655F21E7C1}"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70659" name="Rectangle 2">
            <a:extLst>
              <a:ext uri="{FF2B5EF4-FFF2-40B4-BE49-F238E27FC236}">
                <a16:creationId xmlns:a16="http://schemas.microsoft.com/office/drawing/2014/main" id="{3A915768-C482-4A13-8005-140835A37745}"/>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0660" name="Rectangle 3">
            <a:extLst>
              <a:ext uri="{FF2B5EF4-FFF2-40B4-BE49-F238E27FC236}">
                <a16:creationId xmlns:a16="http://schemas.microsoft.com/office/drawing/2014/main" id="{B6499178-C18F-4366-BFA2-BCE2BA08B143}"/>
              </a:ext>
            </a:extLst>
          </p:cNvPr>
          <p:cNvSpPr>
            <a:spLocks noGrp="1" noChangeArrowheads="1"/>
          </p:cNvSpPr>
          <p:nvPr>
            <p:ph type="body" idx="1"/>
          </p:nvPr>
        </p:nvSpPr>
        <p:spPr bwMode="auto">
          <a:xfrm>
            <a:off x="731838" y="4559300"/>
            <a:ext cx="5851525"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E7BB494-0619-46C2-93D9-9FDEDAD4C6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cs typeface="Arial" panose="020B0604020202020204" pitchFamily="34" charset="0"/>
              </a:defRPr>
            </a:lvl1pPr>
            <a:lvl2pPr marL="742950" indent="-285750" defTabSz="990600">
              <a:defRPr>
                <a:solidFill>
                  <a:schemeClr val="tx1"/>
                </a:solidFill>
                <a:latin typeface="Arial" panose="020B0604020202020204" pitchFamily="34" charset="0"/>
                <a:cs typeface="Arial" panose="020B0604020202020204" pitchFamily="34" charset="0"/>
              </a:defRPr>
            </a:lvl2pPr>
            <a:lvl3pPr marL="1143000" indent="-228600" defTabSz="990600">
              <a:defRPr>
                <a:solidFill>
                  <a:schemeClr val="tx1"/>
                </a:solidFill>
                <a:latin typeface="Arial" panose="020B0604020202020204" pitchFamily="34" charset="0"/>
                <a:cs typeface="Arial" panose="020B0604020202020204" pitchFamily="34" charset="0"/>
              </a:defRPr>
            </a:lvl3pPr>
            <a:lvl4pPr marL="1600200" indent="-228600" defTabSz="990600">
              <a:defRPr>
                <a:solidFill>
                  <a:schemeClr val="tx1"/>
                </a:solidFill>
                <a:latin typeface="Arial" panose="020B0604020202020204" pitchFamily="34" charset="0"/>
                <a:cs typeface="Arial" panose="020B0604020202020204" pitchFamily="34" charset="0"/>
              </a:defRPr>
            </a:lvl4pPr>
            <a:lvl5pPr marL="2057400" indent="-228600" defTabSz="99060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74CD2F-01A4-4983-ABB1-2C97FBED9EC8}"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
        <p:nvSpPr>
          <p:cNvPr id="71683" name="Rectangle 2">
            <a:extLst>
              <a:ext uri="{FF2B5EF4-FFF2-40B4-BE49-F238E27FC236}">
                <a16:creationId xmlns:a16="http://schemas.microsoft.com/office/drawing/2014/main" id="{9FF95B26-34A2-4E55-9E5F-D21E8B11200A}"/>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1684" name="Rectangle 3">
            <a:extLst>
              <a:ext uri="{FF2B5EF4-FFF2-40B4-BE49-F238E27FC236}">
                <a16:creationId xmlns:a16="http://schemas.microsoft.com/office/drawing/2014/main" id="{9674C885-332E-4A87-BFEF-05A60BB90E64}"/>
              </a:ext>
            </a:extLst>
          </p:cNvPr>
          <p:cNvSpPr>
            <a:spLocks noGrp="1" noChangeArrowheads="1"/>
          </p:cNvSpPr>
          <p:nvPr>
            <p:ph type="body" idx="1"/>
          </p:nvPr>
        </p:nvSpPr>
        <p:spPr bwMode="auto">
          <a:xfrm>
            <a:off x="731838" y="4559300"/>
            <a:ext cx="5851525"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90A7B7DC-D38A-47DF-8A14-4F9313AA30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698FC9-0603-4040-9006-5C9904FEE416}" type="slidenum">
              <a:rPr lang="zh-TW" altLang="en-US"/>
              <a:pPr/>
              <a:t>12</a:t>
            </a:fld>
            <a:endParaRPr lang="en-US" altLang="zh-TW"/>
          </a:p>
        </p:txBody>
      </p:sp>
      <p:sp>
        <p:nvSpPr>
          <p:cNvPr id="72707" name="Rectangle 2">
            <a:extLst>
              <a:ext uri="{FF2B5EF4-FFF2-40B4-BE49-F238E27FC236}">
                <a16:creationId xmlns:a16="http://schemas.microsoft.com/office/drawing/2014/main" id="{08F5305E-DAEC-4843-B959-1EE174A7E1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C74984DE-C601-4935-8233-66D7BADC4B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42CA277-6108-4DE7-A5A4-24E64E97C5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cs typeface="Arial" panose="020B0604020202020204" pitchFamily="34" charset="0"/>
              </a:defRPr>
            </a:lvl1pPr>
            <a:lvl2pPr marL="742950" indent="-285750" defTabSz="990600">
              <a:defRPr>
                <a:solidFill>
                  <a:schemeClr val="tx1"/>
                </a:solidFill>
                <a:latin typeface="Arial" panose="020B0604020202020204" pitchFamily="34" charset="0"/>
                <a:cs typeface="Arial" panose="020B0604020202020204" pitchFamily="34" charset="0"/>
              </a:defRPr>
            </a:lvl2pPr>
            <a:lvl3pPr marL="1143000" indent="-228600" defTabSz="990600">
              <a:defRPr>
                <a:solidFill>
                  <a:schemeClr val="tx1"/>
                </a:solidFill>
                <a:latin typeface="Arial" panose="020B0604020202020204" pitchFamily="34" charset="0"/>
                <a:cs typeface="Arial" panose="020B0604020202020204" pitchFamily="34" charset="0"/>
              </a:defRPr>
            </a:lvl3pPr>
            <a:lvl4pPr marL="1600200" indent="-228600" defTabSz="990600">
              <a:defRPr>
                <a:solidFill>
                  <a:schemeClr val="tx1"/>
                </a:solidFill>
                <a:latin typeface="Arial" panose="020B0604020202020204" pitchFamily="34" charset="0"/>
                <a:cs typeface="Arial" panose="020B0604020202020204" pitchFamily="34" charset="0"/>
              </a:defRPr>
            </a:lvl4pPr>
            <a:lvl5pPr marL="2057400" indent="-228600" defTabSz="99060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867B4D-4FBC-487C-ACAF-DC3E6E92A4C0}"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73731" name="Rectangle 2">
            <a:extLst>
              <a:ext uri="{FF2B5EF4-FFF2-40B4-BE49-F238E27FC236}">
                <a16:creationId xmlns:a16="http://schemas.microsoft.com/office/drawing/2014/main" id="{6446E570-6706-4CD5-A225-C652C3550278}"/>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3732" name="Rectangle 3">
            <a:extLst>
              <a:ext uri="{FF2B5EF4-FFF2-40B4-BE49-F238E27FC236}">
                <a16:creationId xmlns:a16="http://schemas.microsoft.com/office/drawing/2014/main" id="{8DDBA56C-FD2F-4E41-AB45-F915D36A0B80}"/>
              </a:ext>
            </a:extLst>
          </p:cNvPr>
          <p:cNvSpPr>
            <a:spLocks noGrp="1" noChangeArrowheads="1"/>
          </p:cNvSpPr>
          <p:nvPr>
            <p:ph type="body" idx="1"/>
          </p:nvPr>
        </p:nvSpPr>
        <p:spPr bwMode="auto">
          <a:xfrm>
            <a:off x="731838" y="4559300"/>
            <a:ext cx="5851525"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tLang="en-US"/>
              <a:t>These are: high-level output voltage (OH), low-level output voltage (OL), high-level input voltage (IH), low-level input voltage (IL)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9A95A16-8544-4A62-822D-9CD3CE35C8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cs typeface="Arial" panose="020B0604020202020204" pitchFamily="34" charset="0"/>
              </a:defRPr>
            </a:lvl1pPr>
            <a:lvl2pPr marL="742950" indent="-285750" defTabSz="990600">
              <a:defRPr>
                <a:solidFill>
                  <a:schemeClr val="tx1"/>
                </a:solidFill>
                <a:latin typeface="Arial" panose="020B0604020202020204" pitchFamily="34" charset="0"/>
                <a:cs typeface="Arial" panose="020B0604020202020204" pitchFamily="34" charset="0"/>
              </a:defRPr>
            </a:lvl2pPr>
            <a:lvl3pPr marL="1143000" indent="-228600" defTabSz="990600">
              <a:defRPr>
                <a:solidFill>
                  <a:schemeClr val="tx1"/>
                </a:solidFill>
                <a:latin typeface="Arial" panose="020B0604020202020204" pitchFamily="34" charset="0"/>
                <a:cs typeface="Arial" panose="020B0604020202020204" pitchFamily="34" charset="0"/>
              </a:defRPr>
            </a:lvl3pPr>
            <a:lvl4pPr marL="1600200" indent="-228600" defTabSz="990600">
              <a:defRPr>
                <a:solidFill>
                  <a:schemeClr val="tx1"/>
                </a:solidFill>
                <a:latin typeface="Arial" panose="020B0604020202020204" pitchFamily="34" charset="0"/>
                <a:cs typeface="Arial" panose="020B0604020202020204" pitchFamily="34" charset="0"/>
              </a:defRPr>
            </a:lvl4pPr>
            <a:lvl5pPr marL="2057400" indent="-228600" defTabSz="99060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C004C2-CA7C-4DB9-96B2-E08E18329618}"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
        <p:nvSpPr>
          <p:cNvPr id="74755" name="Rectangle 2">
            <a:extLst>
              <a:ext uri="{FF2B5EF4-FFF2-40B4-BE49-F238E27FC236}">
                <a16:creationId xmlns:a16="http://schemas.microsoft.com/office/drawing/2014/main" id="{2B28154C-1AD0-48A8-9E39-A0759E47CFEB}"/>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4756" name="Rectangle 3">
            <a:extLst>
              <a:ext uri="{FF2B5EF4-FFF2-40B4-BE49-F238E27FC236}">
                <a16:creationId xmlns:a16="http://schemas.microsoft.com/office/drawing/2014/main" id="{1B82FD6F-BFF6-4CA0-954C-F4AAD43FEA33}"/>
              </a:ext>
            </a:extLst>
          </p:cNvPr>
          <p:cNvSpPr>
            <a:spLocks noGrp="1" noChangeArrowheads="1"/>
          </p:cNvSpPr>
          <p:nvPr>
            <p:ph type="body" idx="1"/>
          </p:nvPr>
        </p:nvSpPr>
        <p:spPr bwMode="auto">
          <a:xfrm>
            <a:off x="731838" y="4559300"/>
            <a:ext cx="5851525"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8BA1D3A-7B3C-4B31-B7B9-A43263648A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cs typeface="Arial" panose="020B0604020202020204" pitchFamily="34" charset="0"/>
              </a:defRPr>
            </a:lvl1pPr>
            <a:lvl2pPr marL="742950" indent="-285750" defTabSz="990600">
              <a:defRPr>
                <a:solidFill>
                  <a:schemeClr val="tx1"/>
                </a:solidFill>
                <a:latin typeface="Arial" panose="020B0604020202020204" pitchFamily="34" charset="0"/>
                <a:cs typeface="Arial" panose="020B0604020202020204" pitchFamily="34" charset="0"/>
              </a:defRPr>
            </a:lvl2pPr>
            <a:lvl3pPr marL="1143000" indent="-228600" defTabSz="990600">
              <a:defRPr>
                <a:solidFill>
                  <a:schemeClr val="tx1"/>
                </a:solidFill>
                <a:latin typeface="Arial" panose="020B0604020202020204" pitchFamily="34" charset="0"/>
                <a:cs typeface="Arial" panose="020B0604020202020204" pitchFamily="34" charset="0"/>
              </a:defRPr>
            </a:lvl3pPr>
            <a:lvl4pPr marL="1600200" indent="-228600" defTabSz="990600">
              <a:defRPr>
                <a:solidFill>
                  <a:schemeClr val="tx1"/>
                </a:solidFill>
                <a:latin typeface="Arial" panose="020B0604020202020204" pitchFamily="34" charset="0"/>
                <a:cs typeface="Arial" panose="020B0604020202020204" pitchFamily="34" charset="0"/>
              </a:defRPr>
            </a:lvl4pPr>
            <a:lvl5pPr marL="2057400" indent="-228600" defTabSz="990600">
              <a:defRPr>
                <a:solidFill>
                  <a:schemeClr val="tx1"/>
                </a:solidFill>
                <a:latin typeface="Arial" panose="020B0604020202020204" pitchFamily="34" charset="0"/>
                <a:cs typeface="Arial" panose="020B0604020202020204" pitchFamily="34" charset="0"/>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6D31F5-57D5-489C-8285-20381CFBDD67}"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
        <p:nvSpPr>
          <p:cNvPr id="75779" name="Rectangle 2">
            <a:extLst>
              <a:ext uri="{FF2B5EF4-FFF2-40B4-BE49-F238E27FC236}">
                <a16:creationId xmlns:a16="http://schemas.microsoft.com/office/drawing/2014/main" id="{C70280A3-7BF2-461A-B660-001ECE445C3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5780" name="Rectangle 3">
            <a:extLst>
              <a:ext uri="{FF2B5EF4-FFF2-40B4-BE49-F238E27FC236}">
                <a16:creationId xmlns:a16="http://schemas.microsoft.com/office/drawing/2014/main" id="{A4EA2A6A-1A61-4B40-9BEE-E1E36D83335E}"/>
              </a:ext>
            </a:extLst>
          </p:cNvPr>
          <p:cNvSpPr>
            <a:spLocks noGrp="1" noChangeArrowheads="1"/>
          </p:cNvSpPr>
          <p:nvPr>
            <p:ph type="body" idx="1"/>
          </p:nvPr>
        </p:nvSpPr>
        <p:spPr bwMode="auto">
          <a:xfrm>
            <a:off x="731838" y="4559300"/>
            <a:ext cx="5851525" cy="4321175"/>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2B62078-3A92-46E4-BB24-89F0609C2FCC}"/>
              </a:ext>
            </a:extLst>
          </p:cNvPr>
          <p:cNvSpPr>
            <a:spLocks noGrp="1"/>
          </p:cNvSpPr>
          <p:nvPr>
            <p:ph type="dt" sz="half" idx="10"/>
          </p:nvPr>
        </p:nvSpPr>
        <p:spPr/>
        <p:txBody>
          <a:bodyPr/>
          <a:lstStyle>
            <a:lvl1pPr>
              <a:defRPr/>
            </a:lvl1pPr>
          </a:lstStyle>
          <a:p>
            <a:pPr>
              <a:defRPr/>
            </a:pPr>
            <a:fld id="{FF2BA054-38E5-4393-B609-A38469C8568F}" type="datetimeFigureOut">
              <a:rPr lang="en-US"/>
              <a:pPr>
                <a:defRPr/>
              </a:pPr>
              <a:t>10/19/2019</a:t>
            </a:fld>
            <a:endParaRPr lang="en-US"/>
          </a:p>
        </p:txBody>
      </p:sp>
      <p:sp>
        <p:nvSpPr>
          <p:cNvPr id="5" name="Footer Placeholder 4">
            <a:extLst>
              <a:ext uri="{FF2B5EF4-FFF2-40B4-BE49-F238E27FC236}">
                <a16:creationId xmlns:a16="http://schemas.microsoft.com/office/drawing/2014/main" id="{4E77769A-3F5D-43A7-8904-A214060291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762FFF-F1FD-403A-99CF-0D3788261582}"/>
              </a:ext>
            </a:extLst>
          </p:cNvPr>
          <p:cNvSpPr>
            <a:spLocks noGrp="1"/>
          </p:cNvSpPr>
          <p:nvPr>
            <p:ph type="sldNum" sz="quarter" idx="12"/>
          </p:nvPr>
        </p:nvSpPr>
        <p:spPr/>
        <p:txBody>
          <a:bodyPr/>
          <a:lstStyle>
            <a:lvl1pPr>
              <a:defRPr/>
            </a:lvl1pPr>
          </a:lstStyle>
          <a:p>
            <a:fld id="{F35C1C6F-4ABE-47C2-BFA3-5AC440850A1D}" type="slidenum">
              <a:rPr lang="en-US" altLang="en-US"/>
              <a:pPr/>
              <a:t>‹#›</a:t>
            </a:fld>
            <a:endParaRPr lang="en-US" altLang="en-US"/>
          </a:p>
        </p:txBody>
      </p:sp>
    </p:spTree>
    <p:extLst>
      <p:ext uri="{BB962C8B-B14F-4D97-AF65-F5344CB8AC3E}">
        <p14:creationId xmlns:p14="http://schemas.microsoft.com/office/powerpoint/2010/main" val="348249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21D0A-4768-42EF-B016-DD0B338855C2}"/>
              </a:ext>
            </a:extLst>
          </p:cNvPr>
          <p:cNvSpPr>
            <a:spLocks noGrp="1"/>
          </p:cNvSpPr>
          <p:nvPr>
            <p:ph type="dt" sz="half" idx="10"/>
          </p:nvPr>
        </p:nvSpPr>
        <p:spPr/>
        <p:txBody>
          <a:bodyPr/>
          <a:lstStyle>
            <a:lvl1pPr>
              <a:defRPr/>
            </a:lvl1pPr>
          </a:lstStyle>
          <a:p>
            <a:pPr>
              <a:defRPr/>
            </a:pPr>
            <a:fld id="{32801B1A-73E5-4722-9C1F-DB81245C0040}" type="datetimeFigureOut">
              <a:rPr lang="en-US"/>
              <a:pPr>
                <a:defRPr/>
              </a:pPr>
              <a:t>10/19/2019</a:t>
            </a:fld>
            <a:endParaRPr lang="en-US"/>
          </a:p>
        </p:txBody>
      </p:sp>
      <p:sp>
        <p:nvSpPr>
          <p:cNvPr id="5" name="Footer Placeholder 4">
            <a:extLst>
              <a:ext uri="{FF2B5EF4-FFF2-40B4-BE49-F238E27FC236}">
                <a16:creationId xmlns:a16="http://schemas.microsoft.com/office/drawing/2014/main" id="{328E5EE2-C02B-4DC3-8B2D-5B8FA96BD58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8FDCC3-E853-418B-B2FC-7F7727800E46}"/>
              </a:ext>
            </a:extLst>
          </p:cNvPr>
          <p:cNvSpPr>
            <a:spLocks noGrp="1"/>
          </p:cNvSpPr>
          <p:nvPr>
            <p:ph type="sldNum" sz="quarter" idx="12"/>
          </p:nvPr>
        </p:nvSpPr>
        <p:spPr/>
        <p:txBody>
          <a:bodyPr/>
          <a:lstStyle>
            <a:lvl1pPr>
              <a:defRPr/>
            </a:lvl1pPr>
          </a:lstStyle>
          <a:p>
            <a:fld id="{530A62B7-ABE8-4182-A1E3-8339A25EC0A3}" type="slidenum">
              <a:rPr lang="en-US" altLang="en-US"/>
              <a:pPr/>
              <a:t>‹#›</a:t>
            </a:fld>
            <a:endParaRPr lang="en-US" altLang="en-US"/>
          </a:p>
        </p:txBody>
      </p:sp>
    </p:spTree>
    <p:extLst>
      <p:ext uri="{BB962C8B-B14F-4D97-AF65-F5344CB8AC3E}">
        <p14:creationId xmlns:p14="http://schemas.microsoft.com/office/powerpoint/2010/main" val="365841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3523D-7D88-4509-BDB2-367855D7E677}"/>
              </a:ext>
            </a:extLst>
          </p:cNvPr>
          <p:cNvSpPr>
            <a:spLocks noGrp="1"/>
          </p:cNvSpPr>
          <p:nvPr>
            <p:ph type="dt" sz="half" idx="10"/>
          </p:nvPr>
        </p:nvSpPr>
        <p:spPr/>
        <p:txBody>
          <a:bodyPr/>
          <a:lstStyle>
            <a:lvl1pPr>
              <a:defRPr/>
            </a:lvl1pPr>
          </a:lstStyle>
          <a:p>
            <a:pPr>
              <a:defRPr/>
            </a:pPr>
            <a:fld id="{11C5EC4D-5167-476B-BE53-A1CEF29331ED}" type="datetimeFigureOut">
              <a:rPr lang="en-US"/>
              <a:pPr>
                <a:defRPr/>
              </a:pPr>
              <a:t>10/19/2019</a:t>
            </a:fld>
            <a:endParaRPr lang="en-US"/>
          </a:p>
        </p:txBody>
      </p:sp>
      <p:sp>
        <p:nvSpPr>
          <p:cNvPr id="5" name="Footer Placeholder 4">
            <a:extLst>
              <a:ext uri="{FF2B5EF4-FFF2-40B4-BE49-F238E27FC236}">
                <a16:creationId xmlns:a16="http://schemas.microsoft.com/office/drawing/2014/main" id="{6F500BC7-5EC8-4FB3-97A5-CAA2785AC44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AEE8EE3-B1F1-4B97-91DD-34506BE66246}"/>
              </a:ext>
            </a:extLst>
          </p:cNvPr>
          <p:cNvSpPr>
            <a:spLocks noGrp="1"/>
          </p:cNvSpPr>
          <p:nvPr>
            <p:ph type="sldNum" sz="quarter" idx="12"/>
          </p:nvPr>
        </p:nvSpPr>
        <p:spPr/>
        <p:txBody>
          <a:bodyPr/>
          <a:lstStyle>
            <a:lvl1pPr>
              <a:defRPr/>
            </a:lvl1pPr>
          </a:lstStyle>
          <a:p>
            <a:fld id="{77A360F5-AD7C-4325-AF6B-73F236116098}" type="slidenum">
              <a:rPr lang="en-US" altLang="en-US"/>
              <a:pPr/>
              <a:t>‹#›</a:t>
            </a:fld>
            <a:endParaRPr lang="en-US" altLang="en-US"/>
          </a:p>
        </p:txBody>
      </p:sp>
    </p:spTree>
    <p:extLst>
      <p:ext uri="{BB962C8B-B14F-4D97-AF65-F5344CB8AC3E}">
        <p14:creationId xmlns:p14="http://schemas.microsoft.com/office/powerpoint/2010/main" val="3819201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8763" y="304800"/>
            <a:ext cx="7564437" cy="1143000"/>
          </a:xfrm>
        </p:spPr>
        <p:txBody>
          <a:bodyPr/>
          <a:lstStyle/>
          <a:p>
            <a:r>
              <a:rPr lang="en-US"/>
              <a:t>Click to edit Master title style</a:t>
            </a:r>
          </a:p>
        </p:txBody>
      </p:sp>
      <p:sp>
        <p:nvSpPr>
          <p:cNvPr id="3" name="Table Placeholder 2"/>
          <p:cNvSpPr>
            <a:spLocks noGrp="1"/>
          </p:cNvSpPr>
          <p:nvPr>
            <p:ph type="tbl" idx="1"/>
          </p:nvPr>
        </p:nvSpPr>
        <p:spPr>
          <a:xfrm>
            <a:off x="1479550" y="1981200"/>
            <a:ext cx="7626350" cy="4114800"/>
          </a:xfrm>
        </p:spPr>
        <p:txBody>
          <a:bodyPr/>
          <a:lstStyle/>
          <a:p>
            <a:pPr lvl="0"/>
            <a:endParaRPr lang="en-US" noProof="0"/>
          </a:p>
        </p:txBody>
      </p:sp>
      <p:sp>
        <p:nvSpPr>
          <p:cNvPr id="4" name="Date Placeholder 3">
            <a:extLst>
              <a:ext uri="{FF2B5EF4-FFF2-40B4-BE49-F238E27FC236}">
                <a16:creationId xmlns:a16="http://schemas.microsoft.com/office/drawing/2014/main" id="{1CB34E44-E0EC-40EA-9D8E-A57D68CD4477}"/>
              </a:ext>
            </a:extLst>
          </p:cNvPr>
          <p:cNvSpPr>
            <a:spLocks noGrp="1"/>
          </p:cNvSpPr>
          <p:nvPr>
            <p:ph type="dt" sz="half" idx="10"/>
          </p:nvPr>
        </p:nvSpPr>
        <p:spPr>
          <a:xfrm>
            <a:off x="1481138" y="6248400"/>
            <a:ext cx="1782762" cy="457200"/>
          </a:xfrm>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EE864100-5C4B-4F35-93CF-D067C55FD8F2}"/>
              </a:ext>
            </a:extLst>
          </p:cNvPr>
          <p:cNvSpPr>
            <a:spLocks noGrp="1"/>
          </p:cNvSpPr>
          <p:nvPr>
            <p:ph type="ftr" sz="quarter" idx="11"/>
          </p:nvPr>
        </p:nvSpPr>
        <p:spPr>
          <a:xfrm>
            <a:off x="3797300" y="6248400"/>
            <a:ext cx="2895600" cy="457200"/>
          </a:xfrm>
        </p:spPr>
        <p:txBody>
          <a:bodyPr/>
          <a:lstStyle>
            <a:lvl1pPr>
              <a:defRPr/>
            </a:lvl1pPr>
          </a:lstStyle>
          <a:p>
            <a:pPr>
              <a:defRPr/>
            </a:pPr>
            <a:endParaRPr lang="en-US" altLang="zh-TW"/>
          </a:p>
        </p:txBody>
      </p:sp>
      <p:sp>
        <p:nvSpPr>
          <p:cNvPr id="6" name="Slide Number Placeholder 5">
            <a:extLst>
              <a:ext uri="{FF2B5EF4-FFF2-40B4-BE49-F238E27FC236}">
                <a16:creationId xmlns:a16="http://schemas.microsoft.com/office/drawing/2014/main" id="{3438B95E-805C-4D85-9096-235F8AACBD3E}"/>
              </a:ext>
            </a:extLst>
          </p:cNvPr>
          <p:cNvSpPr>
            <a:spLocks noGrp="1"/>
          </p:cNvSpPr>
          <p:nvPr>
            <p:ph type="sldNum" sz="quarter" idx="12"/>
          </p:nvPr>
        </p:nvSpPr>
        <p:spPr>
          <a:xfrm>
            <a:off x="7226300" y="6248400"/>
            <a:ext cx="1905000" cy="457200"/>
          </a:xfrm>
        </p:spPr>
        <p:txBody>
          <a:bodyPr/>
          <a:lstStyle>
            <a:lvl1pPr>
              <a:defRPr/>
            </a:lvl1pPr>
          </a:lstStyle>
          <a:p>
            <a:fld id="{100A0C9F-02CF-44A6-856B-21D367E2C162}" type="slidenum">
              <a:rPr lang="zh-TW" altLang="en-US"/>
              <a:pPr/>
              <a:t>‹#›</a:t>
            </a:fld>
            <a:endParaRPr lang="en-US" altLang="zh-TW"/>
          </a:p>
        </p:txBody>
      </p:sp>
    </p:spTree>
    <p:extLst>
      <p:ext uri="{BB962C8B-B14F-4D97-AF65-F5344CB8AC3E}">
        <p14:creationId xmlns:p14="http://schemas.microsoft.com/office/powerpoint/2010/main" val="95276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29559B52-3584-47B4-88D1-A9ED077DA38E}"/>
              </a:ext>
            </a:extLst>
          </p:cNvPr>
          <p:cNvSpPr>
            <a:spLocks noGrp="1"/>
          </p:cNvSpPr>
          <p:nvPr>
            <p:ph type="dt" sz="half" idx="10"/>
          </p:nvPr>
        </p:nvSpPr>
        <p:spPr>
          <a:xfrm>
            <a:off x="457200" y="6245225"/>
            <a:ext cx="2133600" cy="476250"/>
          </a:xfrm>
        </p:spPr>
        <p:txBody>
          <a:bodyPr/>
          <a:lstStyle>
            <a:lvl1pPr>
              <a:defRPr/>
            </a:lvl1pPr>
          </a:lstStyle>
          <a:p>
            <a:pPr>
              <a:defRPr/>
            </a:pPr>
            <a:endParaRPr lang="el-GR"/>
          </a:p>
        </p:txBody>
      </p:sp>
      <p:sp>
        <p:nvSpPr>
          <p:cNvPr id="7" name="Footer Placeholder 6">
            <a:extLst>
              <a:ext uri="{FF2B5EF4-FFF2-40B4-BE49-F238E27FC236}">
                <a16:creationId xmlns:a16="http://schemas.microsoft.com/office/drawing/2014/main" id="{400DEF94-583F-4111-A767-8AEF07CAE764}"/>
              </a:ext>
            </a:extLst>
          </p:cNvPr>
          <p:cNvSpPr>
            <a:spLocks noGrp="1"/>
          </p:cNvSpPr>
          <p:nvPr>
            <p:ph type="ftr" sz="quarter" idx="11"/>
          </p:nvPr>
        </p:nvSpPr>
        <p:spPr>
          <a:xfrm>
            <a:off x="3124200" y="6245225"/>
            <a:ext cx="2895600" cy="476250"/>
          </a:xfrm>
        </p:spPr>
        <p:txBody>
          <a:bodyPr/>
          <a:lstStyle>
            <a:lvl1pPr>
              <a:defRPr/>
            </a:lvl1pPr>
          </a:lstStyle>
          <a:p>
            <a:pPr>
              <a:defRPr/>
            </a:pPr>
            <a:endParaRPr lang="el-GR"/>
          </a:p>
        </p:txBody>
      </p:sp>
      <p:sp>
        <p:nvSpPr>
          <p:cNvPr id="8" name="Slide Number Placeholder 7">
            <a:extLst>
              <a:ext uri="{FF2B5EF4-FFF2-40B4-BE49-F238E27FC236}">
                <a16:creationId xmlns:a16="http://schemas.microsoft.com/office/drawing/2014/main" id="{75F4546A-F87E-41D0-B7A4-49758321E217}"/>
              </a:ext>
            </a:extLst>
          </p:cNvPr>
          <p:cNvSpPr>
            <a:spLocks noGrp="1"/>
          </p:cNvSpPr>
          <p:nvPr>
            <p:ph type="sldNum" sz="quarter" idx="12"/>
          </p:nvPr>
        </p:nvSpPr>
        <p:spPr>
          <a:xfrm>
            <a:off x="6553200" y="6245225"/>
            <a:ext cx="2133600" cy="476250"/>
          </a:xfrm>
        </p:spPr>
        <p:txBody>
          <a:bodyPr/>
          <a:lstStyle>
            <a:lvl1pPr>
              <a:defRPr/>
            </a:lvl1pPr>
          </a:lstStyle>
          <a:p>
            <a:fld id="{B905E757-15DA-48E2-83CA-F58419ABB464}" type="slidenum">
              <a:rPr lang="el-GR" altLang="en-US"/>
              <a:pPr/>
              <a:t>‹#›</a:t>
            </a:fld>
            <a:endParaRPr lang="el-GR" altLang="en-US"/>
          </a:p>
        </p:txBody>
      </p:sp>
    </p:spTree>
    <p:extLst>
      <p:ext uri="{BB962C8B-B14F-4D97-AF65-F5344CB8AC3E}">
        <p14:creationId xmlns:p14="http://schemas.microsoft.com/office/powerpoint/2010/main" val="554657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DA1FA-5066-4E5F-AB33-DE25019E3BA5}"/>
              </a:ext>
            </a:extLst>
          </p:cNvPr>
          <p:cNvSpPr>
            <a:spLocks noGrp="1"/>
          </p:cNvSpPr>
          <p:nvPr>
            <p:ph type="dt" sz="half" idx="10"/>
          </p:nvPr>
        </p:nvSpPr>
        <p:spPr/>
        <p:txBody>
          <a:bodyPr/>
          <a:lstStyle>
            <a:lvl1pPr>
              <a:defRPr/>
            </a:lvl1pPr>
          </a:lstStyle>
          <a:p>
            <a:pPr>
              <a:defRPr/>
            </a:pPr>
            <a:fld id="{A0DE814C-7338-4A14-AACC-930BF606C5EA}" type="datetimeFigureOut">
              <a:rPr lang="en-US"/>
              <a:pPr>
                <a:defRPr/>
              </a:pPr>
              <a:t>10/19/2019</a:t>
            </a:fld>
            <a:endParaRPr lang="en-US"/>
          </a:p>
        </p:txBody>
      </p:sp>
      <p:sp>
        <p:nvSpPr>
          <p:cNvPr id="5" name="Footer Placeholder 4">
            <a:extLst>
              <a:ext uri="{FF2B5EF4-FFF2-40B4-BE49-F238E27FC236}">
                <a16:creationId xmlns:a16="http://schemas.microsoft.com/office/drawing/2014/main" id="{D39FC372-5564-4DCE-B169-4E049F0B7E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ADE6B19-7419-40AA-8E61-4D55F0331EE0}"/>
              </a:ext>
            </a:extLst>
          </p:cNvPr>
          <p:cNvSpPr>
            <a:spLocks noGrp="1"/>
          </p:cNvSpPr>
          <p:nvPr>
            <p:ph type="sldNum" sz="quarter" idx="12"/>
          </p:nvPr>
        </p:nvSpPr>
        <p:spPr/>
        <p:txBody>
          <a:bodyPr/>
          <a:lstStyle>
            <a:lvl1pPr>
              <a:defRPr/>
            </a:lvl1pPr>
          </a:lstStyle>
          <a:p>
            <a:fld id="{CD082182-BB44-459C-B555-7EFC5624CC2C}" type="slidenum">
              <a:rPr lang="en-US" altLang="en-US"/>
              <a:pPr/>
              <a:t>‹#›</a:t>
            </a:fld>
            <a:endParaRPr lang="en-US" altLang="en-US"/>
          </a:p>
        </p:txBody>
      </p:sp>
    </p:spTree>
    <p:extLst>
      <p:ext uri="{BB962C8B-B14F-4D97-AF65-F5344CB8AC3E}">
        <p14:creationId xmlns:p14="http://schemas.microsoft.com/office/powerpoint/2010/main" val="37106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814E8-A2B6-4010-86B7-FFA0BAAF1E7A}"/>
              </a:ext>
            </a:extLst>
          </p:cNvPr>
          <p:cNvSpPr>
            <a:spLocks noGrp="1"/>
          </p:cNvSpPr>
          <p:nvPr>
            <p:ph type="dt" sz="half" idx="10"/>
          </p:nvPr>
        </p:nvSpPr>
        <p:spPr/>
        <p:txBody>
          <a:bodyPr/>
          <a:lstStyle>
            <a:lvl1pPr>
              <a:defRPr/>
            </a:lvl1pPr>
          </a:lstStyle>
          <a:p>
            <a:pPr>
              <a:defRPr/>
            </a:pPr>
            <a:fld id="{5DC334AC-D99F-454C-919E-17CC72D96ED0}" type="datetimeFigureOut">
              <a:rPr lang="en-US"/>
              <a:pPr>
                <a:defRPr/>
              </a:pPr>
              <a:t>10/19/2019</a:t>
            </a:fld>
            <a:endParaRPr lang="en-US"/>
          </a:p>
        </p:txBody>
      </p:sp>
      <p:sp>
        <p:nvSpPr>
          <p:cNvPr id="5" name="Footer Placeholder 4">
            <a:extLst>
              <a:ext uri="{FF2B5EF4-FFF2-40B4-BE49-F238E27FC236}">
                <a16:creationId xmlns:a16="http://schemas.microsoft.com/office/drawing/2014/main" id="{14C46EA1-F1DB-4384-95BA-023D5F24B52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5DA5968-B21C-4171-BB65-9CDB020C11AC}"/>
              </a:ext>
            </a:extLst>
          </p:cNvPr>
          <p:cNvSpPr>
            <a:spLocks noGrp="1"/>
          </p:cNvSpPr>
          <p:nvPr>
            <p:ph type="sldNum" sz="quarter" idx="12"/>
          </p:nvPr>
        </p:nvSpPr>
        <p:spPr/>
        <p:txBody>
          <a:bodyPr/>
          <a:lstStyle>
            <a:lvl1pPr>
              <a:defRPr/>
            </a:lvl1pPr>
          </a:lstStyle>
          <a:p>
            <a:fld id="{DE37442C-6E54-4352-8D0B-04A3582D4B7E}" type="slidenum">
              <a:rPr lang="en-US" altLang="en-US"/>
              <a:pPr/>
              <a:t>‹#›</a:t>
            </a:fld>
            <a:endParaRPr lang="en-US" altLang="en-US"/>
          </a:p>
        </p:txBody>
      </p:sp>
    </p:spTree>
    <p:extLst>
      <p:ext uri="{BB962C8B-B14F-4D97-AF65-F5344CB8AC3E}">
        <p14:creationId xmlns:p14="http://schemas.microsoft.com/office/powerpoint/2010/main" val="19017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D0CDAA9-3C29-4820-99D0-AC3B4EBF0A06}"/>
              </a:ext>
            </a:extLst>
          </p:cNvPr>
          <p:cNvSpPr>
            <a:spLocks noGrp="1"/>
          </p:cNvSpPr>
          <p:nvPr>
            <p:ph type="dt" sz="half" idx="10"/>
          </p:nvPr>
        </p:nvSpPr>
        <p:spPr/>
        <p:txBody>
          <a:bodyPr/>
          <a:lstStyle>
            <a:lvl1pPr>
              <a:defRPr/>
            </a:lvl1pPr>
          </a:lstStyle>
          <a:p>
            <a:pPr>
              <a:defRPr/>
            </a:pPr>
            <a:fld id="{977598FA-5B98-461D-A7D0-B4110038FBA5}" type="datetimeFigureOut">
              <a:rPr lang="en-US"/>
              <a:pPr>
                <a:defRPr/>
              </a:pPr>
              <a:t>10/19/2019</a:t>
            </a:fld>
            <a:endParaRPr lang="en-US"/>
          </a:p>
        </p:txBody>
      </p:sp>
      <p:sp>
        <p:nvSpPr>
          <p:cNvPr id="6" name="Footer Placeholder 4">
            <a:extLst>
              <a:ext uri="{FF2B5EF4-FFF2-40B4-BE49-F238E27FC236}">
                <a16:creationId xmlns:a16="http://schemas.microsoft.com/office/drawing/2014/main" id="{52DE03D9-18C8-4DD2-8F1C-701C3292104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92E0ED0-C3E3-4047-BF44-A4AA9EB862F6}"/>
              </a:ext>
            </a:extLst>
          </p:cNvPr>
          <p:cNvSpPr>
            <a:spLocks noGrp="1"/>
          </p:cNvSpPr>
          <p:nvPr>
            <p:ph type="sldNum" sz="quarter" idx="12"/>
          </p:nvPr>
        </p:nvSpPr>
        <p:spPr/>
        <p:txBody>
          <a:bodyPr/>
          <a:lstStyle>
            <a:lvl1pPr>
              <a:defRPr/>
            </a:lvl1pPr>
          </a:lstStyle>
          <a:p>
            <a:fld id="{96490BC5-A882-47A3-9779-E052144851BF}" type="slidenum">
              <a:rPr lang="en-US" altLang="en-US"/>
              <a:pPr/>
              <a:t>‹#›</a:t>
            </a:fld>
            <a:endParaRPr lang="en-US" altLang="en-US"/>
          </a:p>
        </p:txBody>
      </p:sp>
    </p:spTree>
    <p:extLst>
      <p:ext uri="{BB962C8B-B14F-4D97-AF65-F5344CB8AC3E}">
        <p14:creationId xmlns:p14="http://schemas.microsoft.com/office/powerpoint/2010/main" val="318526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138E982-B1B4-43AC-8B39-2813F8F43CFA}"/>
              </a:ext>
            </a:extLst>
          </p:cNvPr>
          <p:cNvSpPr>
            <a:spLocks noGrp="1"/>
          </p:cNvSpPr>
          <p:nvPr>
            <p:ph type="dt" sz="half" idx="10"/>
          </p:nvPr>
        </p:nvSpPr>
        <p:spPr/>
        <p:txBody>
          <a:bodyPr/>
          <a:lstStyle>
            <a:lvl1pPr>
              <a:defRPr/>
            </a:lvl1pPr>
          </a:lstStyle>
          <a:p>
            <a:pPr>
              <a:defRPr/>
            </a:pPr>
            <a:fld id="{36B95999-3632-44A6-BED6-05EEA333451D}" type="datetimeFigureOut">
              <a:rPr lang="en-US"/>
              <a:pPr>
                <a:defRPr/>
              </a:pPr>
              <a:t>10/19/2019</a:t>
            </a:fld>
            <a:endParaRPr lang="en-US"/>
          </a:p>
        </p:txBody>
      </p:sp>
      <p:sp>
        <p:nvSpPr>
          <p:cNvPr id="8" name="Footer Placeholder 4">
            <a:extLst>
              <a:ext uri="{FF2B5EF4-FFF2-40B4-BE49-F238E27FC236}">
                <a16:creationId xmlns:a16="http://schemas.microsoft.com/office/drawing/2014/main" id="{D4C50895-7DCD-4CCA-A7AB-489FD3DCB6F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4A8853B-7CA4-4DAD-9C6B-FFF2D786E547}"/>
              </a:ext>
            </a:extLst>
          </p:cNvPr>
          <p:cNvSpPr>
            <a:spLocks noGrp="1"/>
          </p:cNvSpPr>
          <p:nvPr>
            <p:ph type="sldNum" sz="quarter" idx="12"/>
          </p:nvPr>
        </p:nvSpPr>
        <p:spPr/>
        <p:txBody>
          <a:bodyPr/>
          <a:lstStyle>
            <a:lvl1pPr>
              <a:defRPr/>
            </a:lvl1pPr>
          </a:lstStyle>
          <a:p>
            <a:fld id="{A881131C-D25C-41F5-95BE-C054B8667413}" type="slidenum">
              <a:rPr lang="en-US" altLang="en-US"/>
              <a:pPr/>
              <a:t>‹#›</a:t>
            </a:fld>
            <a:endParaRPr lang="en-US" altLang="en-US"/>
          </a:p>
        </p:txBody>
      </p:sp>
    </p:spTree>
    <p:extLst>
      <p:ext uri="{BB962C8B-B14F-4D97-AF65-F5344CB8AC3E}">
        <p14:creationId xmlns:p14="http://schemas.microsoft.com/office/powerpoint/2010/main" val="273128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3E61BF6-5E00-42C9-8D43-F96DD820D053}"/>
              </a:ext>
            </a:extLst>
          </p:cNvPr>
          <p:cNvSpPr>
            <a:spLocks noGrp="1"/>
          </p:cNvSpPr>
          <p:nvPr>
            <p:ph type="dt" sz="half" idx="10"/>
          </p:nvPr>
        </p:nvSpPr>
        <p:spPr/>
        <p:txBody>
          <a:bodyPr/>
          <a:lstStyle>
            <a:lvl1pPr>
              <a:defRPr/>
            </a:lvl1pPr>
          </a:lstStyle>
          <a:p>
            <a:pPr>
              <a:defRPr/>
            </a:pPr>
            <a:fld id="{34A2E6B0-AC27-43CF-9D5A-12126C4DA3B4}" type="datetimeFigureOut">
              <a:rPr lang="en-US"/>
              <a:pPr>
                <a:defRPr/>
              </a:pPr>
              <a:t>10/19/2019</a:t>
            </a:fld>
            <a:endParaRPr lang="en-US"/>
          </a:p>
        </p:txBody>
      </p:sp>
      <p:sp>
        <p:nvSpPr>
          <p:cNvPr id="4" name="Footer Placeholder 4">
            <a:extLst>
              <a:ext uri="{FF2B5EF4-FFF2-40B4-BE49-F238E27FC236}">
                <a16:creationId xmlns:a16="http://schemas.microsoft.com/office/drawing/2014/main" id="{F729DFAA-01C2-4C95-B958-13A2EF3C623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F1BB839-8B1A-479C-8180-81AB9D80ADA5}"/>
              </a:ext>
            </a:extLst>
          </p:cNvPr>
          <p:cNvSpPr>
            <a:spLocks noGrp="1"/>
          </p:cNvSpPr>
          <p:nvPr>
            <p:ph type="sldNum" sz="quarter" idx="12"/>
          </p:nvPr>
        </p:nvSpPr>
        <p:spPr/>
        <p:txBody>
          <a:bodyPr/>
          <a:lstStyle>
            <a:lvl1pPr>
              <a:defRPr/>
            </a:lvl1pPr>
          </a:lstStyle>
          <a:p>
            <a:fld id="{240FA22B-CCCD-4E03-9304-9FC46EB93BBA}" type="slidenum">
              <a:rPr lang="en-US" altLang="en-US"/>
              <a:pPr/>
              <a:t>‹#›</a:t>
            </a:fld>
            <a:endParaRPr lang="en-US" altLang="en-US"/>
          </a:p>
        </p:txBody>
      </p:sp>
    </p:spTree>
    <p:extLst>
      <p:ext uri="{BB962C8B-B14F-4D97-AF65-F5344CB8AC3E}">
        <p14:creationId xmlns:p14="http://schemas.microsoft.com/office/powerpoint/2010/main" val="196282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5DCB945-B18D-4F4B-B754-0EF7FE4173B6}"/>
              </a:ext>
            </a:extLst>
          </p:cNvPr>
          <p:cNvSpPr>
            <a:spLocks noGrp="1"/>
          </p:cNvSpPr>
          <p:nvPr>
            <p:ph type="dt" sz="half" idx="10"/>
          </p:nvPr>
        </p:nvSpPr>
        <p:spPr/>
        <p:txBody>
          <a:bodyPr/>
          <a:lstStyle>
            <a:lvl1pPr>
              <a:defRPr/>
            </a:lvl1pPr>
          </a:lstStyle>
          <a:p>
            <a:pPr>
              <a:defRPr/>
            </a:pPr>
            <a:fld id="{BBED2212-42AC-4C34-B194-7FF8EB79E5F6}" type="datetimeFigureOut">
              <a:rPr lang="en-US"/>
              <a:pPr>
                <a:defRPr/>
              </a:pPr>
              <a:t>10/19/2019</a:t>
            </a:fld>
            <a:endParaRPr lang="en-US"/>
          </a:p>
        </p:txBody>
      </p:sp>
      <p:sp>
        <p:nvSpPr>
          <p:cNvPr id="3" name="Footer Placeholder 4">
            <a:extLst>
              <a:ext uri="{FF2B5EF4-FFF2-40B4-BE49-F238E27FC236}">
                <a16:creationId xmlns:a16="http://schemas.microsoft.com/office/drawing/2014/main" id="{1CA4213C-41CA-447B-83AC-8843D041028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765126B-FA7C-4927-9A69-15C3BBACF666}"/>
              </a:ext>
            </a:extLst>
          </p:cNvPr>
          <p:cNvSpPr>
            <a:spLocks noGrp="1"/>
          </p:cNvSpPr>
          <p:nvPr>
            <p:ph type="sldNum" sz="quarter" idx="12"/>
          </p:nvPr>
        </p:nvSpPr>
        <p:spPr/>
        <p:txBody>
          <a:bodyPr/>
          <a:lstStyle>
            <a:lvl1pPr>
              <a:defRPr/>
            </a:lvl1pPr>
          </a:lstStyle>
          <a:p>
            <a:fld id="{CDB7D515-ACB7-461D-BA40-2B38B454DBC1}" type="slidenum">
              <a:rPr lang="en-US" altLang="en-US"/>
              <a:pPr/>
              <a:t>‹#›</a:t>
            </a:fld>
            <a:endParaRPr lang="en-US" altLang="en-US"/>
          </a:p>
        </p:txBody>
      </p:sp>
    </p:spTree>
    <p:extLst>
      <p:ext uri="{BB962C8B-B14F-4D97-AF65-F5344CB8AC3E}">
        <p14:creationId xmlns:p14="http://schemas.microsoft.com/office/powerpoint/2010/main" val="170470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521D590-C35A-4DA4-867F-AB5132EF4172}"/>
              </a:ext>
            </a:extLst>
          </p:cNvPr>
          <p:cNvSpPr>
            <a:spLocks noGrp="1"/>
          </p:cNvSpPr>
          <p:nvPr>
            <p:ph type="dt" sz="half" idx="10"/>
          </p:nvPr>
        </p:nvSpPr>
        <p:spPr/>
        <p:txBody>
          <a:bodyPr/>
          <a:lstStyle>
            <a:lvl1pPr>
              <a:defRPr/>
            </a:lvl1pPr>
          </a:lstStyle>
          <a:p>
            <a:pPr>
              <a:defRPr/>
            </a:pPr>
            <a:fld id="{B1103E76-AC3F-44C3-96F5-E4B594D689BA}" type="datetimeFigureOut">
              <a:rPr lang="en-US"/>
              <a:pPr>
                <a:defRPr/>
              </a:pPr>
              <a:t>10/19/2019</a:t>
            </a:fld>
            <a:endParaRPr lang="en-US"/>
          </a:p>
        </p:txBody>
      </p:sp>
      <p:sp>
        <p:nvSpPr>
          <p:cNvPr id="6" name="Footer Placeholder 4">
            <a:extLst>
              <a:ext uri="{FF2B5EF4-FFF2-40B4-BE49-F238E27FC236}">
                <a16:creationId xmlns:a16="http://schemas.microsoft.com/office/drawing/2014/main" id="{E687C2DD-D071-4B65-B3F4-5E4E5D616D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5A5D3B6-A96C-4EDA-9888-55F1EC9A064D}"/>
              </a:ext>
            </a:extLst>
          </p:cNvPr>
          <p:cNvSpPr>
            <a:spLocks noGrp="1"/>
          </p:cNvSpPr>
          <p:nvPr>
            <p:ph type="sldNum" sz="quarter" idx="12"/>
          </p:nvPr>
        </p:nvSpPr>
        <p:spPr/>
        <p:txBody>
          <a:bodyPr/>
          <a:lstStyle>
            <a:lvl1pPr>
              <a:defRPr/>
            </a:lvl1pPr>
          </a:lstStyle>
          <a:p>
            <a:fld id="{90FCC5E9-45CA-40FC-96BC-2596F0E56A6C}" type="slidenum">
              <a:rPr lang="en-US" altLang="en-US"/>
              <a:pPr/>
              <a:t>‹#›</a:t>
            </a:fld>
            <a:endParaRPr lang="en-US" altLang="en-US"/>
          </a:p>
        </p:txBody>
      </p:sp>
    </p:spTree>
    <p:extLst>
      <p:ext uri="{BB962C8B-B14F-4D97-AF65-F5344CB8AC3E}">
        <p14:creationId xmlns:p14="http://schemas.microsoft.com/office/powerpoint/2010/main" val="210182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9CF79DF-7EF2-44FE-95A7-646123D6AA4A}"/>
              </a:ext>
            </a:extLst>
          </p:cNvPr>
          <p:cNvSpPr>
            <a:spLocks noGrp="1"/>
          </p:cNvSpPr>
          <p:nvPr>
            <p:ph type="dt" sz="half" idx="10"/>
          </p:nvPr>
        </p:nvSpPr>
        <p:spPr/>
        <p:txBody>
          <a:bodyPr/>
          <a:lstStyle>
            <a:lvl1pPr>
              <a:defRPr/>
            </a:lvl1pPr>
          </a:lstStyle>
          <a:p>
            <a:pPr>
              <a:defRPr/>
            </a:pPr>
            <a:fld id="{6ADB8C26-4B2F-4156-8F17-B2CADE918B1B}" type="datetimeFigureOut">
              <a:rPr lang="en-US"/>
              <a:pPr>
                <a:defRPr/>
              </a:pPr>
              <a:t>10/19/2019</a:t>
            </a:fld>
            <a:endParaRPr lang="en-US"/>
          </a:p>
        </p:txBody>
      </p:sp>
      <p:sp>
        <p:nvSpPr>
          <p:cNvPr id="6" name="Footer Placeholder 4">
            <a:extLst>
              <a:ext uri="{FF2B5EF4-FFF2-40B4-BE49-F238E27FC236}">
                <a16:creationId xmlns:a16="http://schemas.microsoft.com/office/drawing/2014/main" id="{FC6C09C4-5599-4B6B-AAD7-071F9FA131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B86A8F4-E6EB-4736-B0DC-5CDD999D902B}"/>
              </a:ext>
            </a:extLst>
          </p:cNvPr>
          <p:cNvSpPr>
            <a:spLocks noGrp="1"/>
          </p:cNvSpPr>
          <p:nvPr>
            <p:ph type="sldNum" sz="quarter" idx="12"/>
          </p:nvPr>
        </p:nvSpPr>
        <p:spPr/>
        <p:txBody>
          <a:bodyPr/>
          <a:lstStyle>
            <a:lvl1pPr>
              <a:defRPr/>
            </a:lvl1pPr>
          </a:lstStyle>
          <a:p>
            <a:fld id="{B48681D9-241F-4156-A1A9-D086749AFC92}" type="slidenum">
              <a:rPr lang="en-US" altLang="en-US"/>
              <a:pPr/>
              <a:t>‹#›</a:t>
            </a:fld>
            <a:endParaRPr lang="en-US" altLang="en-US"/>
          </a:p>
        </p:txBody>
      </p:sp>
    </p:spTree>
    <p:extLst>
      <p:ext uri="{BB962C8B-B14F-4D97-AF65-F5344CB8AC3E}">
        <p14:creationId xmlns:p14="http://schemas.microsoft.com/office/powerpoint/2010/main" val="355232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a:extLst>
              <a:ext uri="{FF2B5EF4-FFF2-40B4-BE49-F238E27FC236}">
                <a16:creationId xmlns:a16="http://schemas.microsoft.com/office/drawing/2014/main" id="{1C7934DD-9A49-4D77-BB1D-A1D6C53F4A5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Text Placeholder 2">
            <a:extLst>
              <a:ext uri="{FF2B5EF4-FFF2-40B4-BE49-F238E27FC236}">
                <a16:creationId xmlns:a16="http://schemas.microsoft.com/office/drawing/2014/main" id="{4078ACF8-A2F6-4A82-AF4C-822DD360362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CECD9E2-1AEA-4BD8-926B-DC59151B687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6B71F5E-75F0-41D2-9388-C3330E7E8138}" type="datetimeFigureOut">
              <a:rPr lang="en-US"/>
              <a:pPr>
                <a:defRPr/>
              </a:pPr>
              <a:t>10/19/2019</a:t>
            </a:fld>
            <a:endParaRPr lang="en-US"/>
          </a:p>
        </p:txBody>
      </p:sp>
      <p:sp>
        <p:nvSpPr>
          <p:cNvPr id="5" name="Footer Placeholder 4">
            <a:extLst>
              <a:ext uri="{FF2B5EF4-FFF2-40B4-BE49-F238E27FC236}">
                <a16:creationId xmlns:a16="http://schemas.microsoft.com/office/drawing/2014/main" id="{A875E032-A3FF-4293-86C1-1E221C392DE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26C366F4-3226-4D38-9D10-BBF8BFF87CC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95FFE556-D2D4-4F1A-9928-11491035F30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 /><Relationship Id="rId2" Type="http://schemas.openxmlformats.org/officeDocument/2006/relationships/slideLayout" Target="../slideLayouts/slideLayout7.xml" /><Relationship Id="rId1" Type="http://schemas.openxmlformats.org/officeDocument/2006/relationships/vmlDrawing" Target="../drawings/vmlDrawing1.vml" /><Relationship Id="rId6" Type="http://schemas.openxmlformats.org/officeDocument/2006/relationships/image" Target="../media/image7.wmf" /><Relationship Id="rId5" Type="http://schemas.openxmlformats.org/officeDocument/2006/relationships/oleObject" Target="../embeddings/oleObject1.bin" /><Relationship Id="rId4" Type="http://schemas.openxmlformats.org/officeDocument/2006/relationships/image" Target="../media/image8.png" /></Relationships>
</file>

<file path=ppt/slides/_rel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 /><Relationship Id="rId2" Type="http://schemas.openxmlformats.org/officeDocument/2006/relationships/slideLayout" Target="../slideLayouts/slideLayout7.xml" /><Relationship Id="rId1" Type="http://schemas.openxmlformats.org/officeDocument/2006/relationships/vmlDrawing" Target="../drawings/vmlDrawing2.vml" /><Relationship Id="rId6" Type="http://schemas.openxmlformats.org/officeDocument/2006/relationships/image" Target="../media/image11.wmf" /><Relationship Id="rId5" Type="http://schemas.openxmlformats.org/officeDocument/2006/relationships/oleObject" Target="../embeddings/oleObject2.bin" /><Relationship Id="rId4" Type="http://schemas.openxmlformats.org/officeDocument/2006/relationships/image" Target="../media/image12.png"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3.xml" /><Relationship Id="rId1" Type="http://schemas.openxmlformats.org/officeDocument/2006/relationships/slideLayout" Target="../slideLayouts/slideLayout6.xml" /><Relationship Id="rId4" Type="http://schemas.openxmlformats.org/officeDocument/2006/relationships/image" Target="../media/image15.png" /></Relationships>
</file>

<file path=ppt/slides/_rels/slide2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4.xml" /><Relationship Id="rId1" Type="http://schemas.openxmlformats.org/officeDocument/2006/relationships/slideLayout" Target="../slideLayouts/slideLayout7.xml" /><Relationship Id="rId4" Type="http://schemas.openxmlformats.org/officeDocument/2006/relationships/image" Target="../media/image18.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5.xml" /><Relationship Id="rId1" Type="http://schemas.openxmlformats.org/officeDocument/2006/relationships/slideLayout" Target="../slideLayouts/slideLayout6.xml" /><Relationship Id="rId4" Type="http://schemas.openxmlformats.org/officeDocument/2006/relationships/image" Target="../media/image21.png"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4.xml" /></Relationships>
</file>

<file path=ppt/slides/_rels/slide49.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6.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6.xml" /></Relationships>
</file>

<file path=ppt/slides/_rels/slide53.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6.xml" /></Relationships>
</file>

<file path=ppt/slides/_rels/slide54.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6.xml" /></Relationships>
</file>

<file path=ppt/slides/_rels/slide55.xml.rels><?xml version="1.0" encoding="UTF-8" standalone="yes"?>
<Relationships xmlns="http://schemas.openxmlformats.org/package/2006/relationships"><Relationship Id="rId2" Type="http://schemas.openxmlformats.org/officeDocument/2006/relationships/image" Target="../media/image38.jpeg" /><Relationship Id="rId1" Type="http://schemas.openxmlformats.org/officeDocument/2006/relationships/slideLayout" Target="../slideLayouts/slideLayout6.xml" /></Relationships>
</file>

<file path=ppt/slides/_rels/slide56.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6.xml" /></Relationships>
</file>

<file path=ppt/slides/_rels/slide57.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6.xml" /></Relationships>
</file>

<file path=ppt/slides/_rels/slide58.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6.xml" /></Relationships>
</file>

<file path=ppt/slides/_rels/slide59.xml.rels><?xml version="1.0" encoding="UTF-8" standalone="yes"?>
<Relationships xmlns="http://schemas.openxmlformats.org/package/2006/relationships"><Relationship Id="rId2" Type="http://schemas.openxmlformats.org/officeDocument/2006/relationships/hyperlink" Target="https://en.wikipedia.org/wiki/Hardware_description_language"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2.xml" /><Relationship Id="rId1" Type="http://schemas.openxmlformats.org/officeDocument/2006/relationships/vmlDrawing" Target="../drawings/vmlDrawing3.vml" /><Relationship Id="rId4" Type="http://schemas.openxmlformats.org/officeDocument/2006/relationships/image" Target="../media/image42.emf" /></Relationships>
</file>

<file path=ppt/slides/_rels/slide61.xml.rels><?xml version="1.0" encoding="UTF-8" standalone="yes"?>
<Relationships xmlns="http://schemas.openxmlformats.org/package/2006/relationships"><Relationship Id="rId8" Type="http://schemas.openxmlformats.org/officeDocument/2006/relationships/image" Target="../media/image45.emf" /><Relationship Id="rId3" Type="http://schemas.openxmlformats.org/officeDocument/2006/relationships/oleObject" Target="../embeddings/oleObject4.bin" /><Relationship Id="rId7" Type="http://schemas.openxmlformats.org/officeDocument/2006/relationships/oleObject" Target="../embeddings/oleObject6.bin" /><Relationship Id="rId2" Type="http://schemas.openxmlformats.org/officeDocument/2006/relationships/slideLayout" Target="../slideLayouts/slideLayout13.xml" /><Relationship Id="rId1" Type="http://schemas.openxmlformats.org/officeDocument/2006/relationships/vmlDrawing" Target="../drawings/vmlDrawing4.vml" /><Relationship Id="rId6" Type="http://schemas.openxmlformats.org/officeDocument/2006/relationships/image" Target="../media/image44.emf" /><Relationship Id="rId5" Type="http://schemas.openxmlformats.org/officeDocument/2006/relationships/oleObject" Target="../embeddings/oleObject5.bin" /><Relationship Id="rId4" Type="http://schemas.openxmlformats.org/officeDocument/2006/relationships/image" Target="../media/image43.emf"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B1D410C1-C8C3-47FC-B7B9-72A6EE5B36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EA3072-010D-4639-A6F5-52A40E45857E}" type="slidenum">
              <a:rPr lang="en-US" altLang="en-US">
                <a:solidFill>
                  <a:srgbClr val="898989"/>
                </a:solidFill>
                <a:latin typeface="Calibri" panose="020F0502020204030204" pitchFamily="34" charset="0"/>
              </a:rPr>
              <a:pPr/>
              <a:t>1</a:t>
            </a:fld>
            <a:endParaRPr lang="en-US" altLang="en-US">
              <a:solidFill>
                <a:srgbClr val="898989"/>
              </a:solidFill>
              <a:latin typeface="Calibri" panose="020F0502020204030204" pitchFamily="34" charset="0"/>
            </a:endParaRPr>
          </a:p>
        </p:txBody>
      </p:sp>
      <p:sp>
        <p:nvSpPr>
          <p:cNvPr id="8195" name="Rectangle 3">
            <a:extLst>
              <a:ext uri="{FF2B5EF4-FFF2-40B4-BE49-F238E27FC236}">
                <a16:creationId xmlns:a16="http://schemas.microsoft.com/office/drawing/2014/main" id="{63E9C56E-726B-47B3-B8A6-9915EDB2C34B}"/>
              </a:ext>
            </a:extLst>
          </p:cNvPr>
          <p:cNvSpPr>
            <a:spLocks noGrp="1" noChangeArrowheads="1"/>
          </p:cNvSpPr>
          <p:nvPr>
            <p:ph type="body" idx="1"/>
          </p:nvPr>
        </p:nvSpPr>
        <p:spPr>
          <a:xfrm>
            <a:off x="228600" y="685800"/>
            <a:ext cx="8229600" cy="5105400"/>
          </a:xfrm>
        </p:spPr>
        <p:txBody>
          <a:bodyPr/>
          <a:lstStyle/>
          <a:p>
            <a:pPr eaLnBrk="1" hangingPunct="1"/>
            <a:endParaRPr lang="en-US" altLang="en-US"/>
          </a:p>
          <a:p>
            <a:pPr algn="ctr" eaLnBrk="1" hangingPunct="1">
              <a:buFont typeface="Arial" panose="020B0604020202020204" pitchFamily="34" charset="0"/>
              <a:buNone/>
            </a:pPr>
            <a:endParaRPr lang="en-US" altLang="en-US" b="1">
              <a:solidFill>
                <a:srgbClr val="FF0000"/>
              </a:solidFill>
              <a:latin typeface="Times New Roman" panose="02020603050405020304" pitchFamily="18" charset="0"/>
              <a:cs typeface="Times New Roman" panose="02020603050405020304" pitchFamily="18" charset="0"/>
            </a:endParaRPr>
          </a:p>
          <a:p>
            <a:pPr algn="ctr" eaLnBrk="1" hangingPunct="1">
              <a:buFontTx/>
              <a:buNone/>
            </a:pPr>
            <a:r>
              <a:rPr lang="en-US" altLang="en-US" b="1">
                <a:solidFill>
                  <a:srgbClr val="FF0000"/>
                </a:solidFill>
                <a:latin typeface="Times New Roman" panose="02020603050405020304" pitchFamily="18" charset="0"/>
                <a:cs typeface="Times New Roman" panose="02020603050405020304" pitchFamily="18" charset="0"/>
              </a:rPr>
              <a:t>UNIT-II</a:t>
            </a:r>
          </a:p>
          <a:p>
            <a:pPr algn="ctr" eaLnBrk="1" hangingPunct="1">
              <a:buFontTx/>
              <a:buNone/>
            </a:pPr>
            <a:endParaRPr lang="en-US" altLang="en-US" b="1">
              <a:solidFill>
                <a:srgbClr val="FF0000"/>
              </a:solidFill>
              <a:latin typeface="Times New Roman" panose="02020603050405020304" pitchFamily="18" charset="0"/>
              <a:cs typeface="Times New Roman" panose="02020603050405020304" pitchFamily="18" charset="0"/>
            </a:endParaRPr>
          </a:p>
          <a:p>
            <a:pPr algn="ctr" eaLnBrk="1" hangingPunct="1">
              <a:buFontTx/>
              <a:buNone/>
            </a:pPr>
            <a:r>
              <a:rPr lang="en-US" altLang="en-US" b="1">
                <a:solidFill>
                  <a:srgbClr val="FF0000"/>
                </a:solidFill>
                <a:latin typeface="Times New Roman" panose="02020603050405020304" pitchFamily="18" charset="0"/>
                <a:cs typeface="Times New Roman" panose="02020603050405020304" pitchFamily="18" charset="0"/>
              </a:rPr>
              <a:t>LOGIC FAMILIES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9B90C63-8CBE-4E27-8935-7346F3B23B26}"/>
              </a:ext>
            </a:extLst>
          </p:cNvPr>
          <p:cNvSpPr>
            <a:spLocks noGrp="1"/>
          </p:cNvSpPr>
          <p:nvPr>
            <p:ph type="title"/>
          </p:nvPr>
        </p:nvSpPr>
        <p:spPr>
          <a:xfrm>
            <a:off x="381000" y="-76200"/>
            <a:ext cx="8229600" cy="1143000"/>
          </a:xfrm>
        </p:spPr>
        <p:txBody>
          <a:bodyPr/>
          <a:lstStyle/>
          <a:p>
            <a:r>
              <a:rPr lang="en-US" altLang="en-US" sz="3200" b="1">
                <a:solidFill>
                  <a:srgbClr val="FF0000"/>
                </a:solidFill>
                <a:latin typeface="Times New Roman" panose="02020603050405020304" pitchFamily="18" charset="0"/>
                <a:cs typeface="Times New Roman" panose="02020603050405020304" pitchFamily="18" charset="0"/>
              </a:rPr>
              <a:t>Fan-in and Fan-out</a:t>
            </a:r>
          </a:p>
        </p:txBody>
      </p:sp>
      <p:sp>
        <p:nvSpPr>
          <p:cNvPr id="3" name="Rectangle 2">
            <a:extLst>
              <a:ext uri="{FF2B5EF4-FFF2-40B4-BE49-F238E27FC236}">
                <a16:creationId xmlns:a16="http://schemas.microsoft.com/office/drawing/2014/main" id="{B8A71C0B-C133-4827-9230-F4929C13645E}"/>
              </a:ext>
            </a:extLst>
          </p:cNvPr>
          <p:cNvSpPr/>
          <p:nvPr/>
        </p:nvSpPr>
        <p:spPr>
          <a:xfrm>
            <a:off x="228600" y="898525"/>
            <a:ext cx="8610600" cy="5578475"/>
          </a:xfrm>
          <a:prstGeom prst="rect">
            <a:avLst/>
          </a:prstGeom>
        </p:spPr>
        <p:txBody>
          <a:bodyPr>
            <a:spAutoFit/>
          </a:bodyPr>
          <a:lstStyle/>
          <a:p>
            <a:pPr marL="742950" lvl="1" indent="-285750" algn="just" eaLnBrk="1" hangingPunct="1">
              <a:lnSpc>
                <a:spcPct val="150000"/>
              </a:lnSpc>
              <a:buFont typeface="Arial" panose="020B0604020202020204" pitchFamily="34" charset="0"/>
              <a:buChar char="•"/>
              <a:defRPr/>
            </a:pPr>
            <a:r>
              <a:rPr lang="en-US" altLang="zh-TW" sz="23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Fan-in</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en-US" sz="2300" dirty="0">
                <a:latin typeface="Times New Roman" panose="02020603050405020304" pitchFamily="18" charset="0"/>
                <a:cs typeface="Times New Roman" panose="02020603050405020304" pitchFamily="18" charset="0"/>
              </a:rPr>
              <a:t>The fan-in of a logic gate is defined as the number of inputs that the gate is designed to handle.</a:t>
            </a:r>
          </a:p>
          <a:p>
            <a:pPr lvl="1" algn="just" eaLnBrk="1" hangingPunct="1">
              <a:defRPr/>
            </a:pPr>
            <a:endParaRPr lang="en-US" altLang="zh-TW" sz="2300" dirty="0">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gn="just" eaLnBrk="1" hangingPunct="1">
              <a:lnSpc>
                <a:spcPct val="150000"/>
              </a:lnSpc>
              <a:buFont typeface="Arial" panose="020B0604020202020204" pitchFamily="34" charset="0"/>
              <a:buChar char="•"/>
              <a:defRPr/>
            </a:pPr>
            <a:r>
              <a:rPr lang="en-US" altLang="zh-TW" sz="23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Fan-out: </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The number of standard loads can be connected to the output of the gate without degrading its normal operation. Sometimes the term </a:t>
            </a:r>
            <a:r>
              <a:rPr lang="en-US" altLang="zh-TW" sz="2300" i="1" dirty="0">
                <a:solidFill>
                  <a:srgbClr val="CC0000"/>
                </a:solidFill>
                <a:latin typeface="Times New Roman" panose="02020603050405020304" pitchFamily="18" charset="0"/>
                <a:ea typeface="標楷體" panose="03000509000000000000" pitchFamily="65" charset="-120"/>
                <a:cs typeface="Times New Roman" panose="02020603050405020304" pitchFamily="18" charset="0"/>
              </a:rPr>
              <a:t>loading</a:t>
            </a: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 is used</a:t>
            </a:r>
          </a:p>
          <a:p>
            <a:pPr lvl="2" algn="just" eaLnBrk="1" hangingPunct="1">
              <a:defRPr/>
            </a:pPr>
            <a:endParaRPr lang="en-US" altLang="zh-TW" sz="2300" dirty="0">
              <a:latin typeface="Times New Roman" panose="02020603050405020304" pitchFamily="18" charset="0"/>
              <a:ea typeface="標楷體" panose="03000509000000000000" pitchFamily="65" charset="-120"/>
              <a:cs typeface="Times New Roman" panose="02020603050405020304" pitchFamily="18" charset="0"/>
            </a:endParaRPr>
          </a:p>
          <a:p>
            <a:pPr marL="1200150" lvl="2" indent="-285750" algn="just" eaLnBrk="1" hangingPunct="1">
              <a:buFont typeface="Arial" panose="020B0604020202020204" pitchFamily="34" charset="0"/>
              <a:buChar char="•"/>
              <a:defRPr/>
            </a:pP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High state fan-out : the fan-out of the gate when its output is logic 1-driving gate  sources current</a:t>
            </a:r>
          </a:p>
          <a:p>
            <a:pPr marL="1200150" lvl="2" indent="-285750" algn="just" eaLnBrk="1" hangingPunct="1">
              <a:buFont typeface="Arial" panose="020B0604020202020204" pitchFamily="34" charset="0"/>
              <a:buChar char="•"/>
              <a:defRPr/>
            </a:pP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Low state fan-out :  the fan-out of the gate when its output is logic 0- driving gate sinks current</a:t>
            </a:r>
          </a:p>
          <a:p>
            <a:pPr marL="1200150" lvl="2" indent="-285750" algn="just" eaLnBrk="1" hangingPunct="1">
              <a:buFont typeface="Arial" panose="020B0604020202020204" pitchFamily="34" charset="0"/>
              <a:buChar char="•"/>
              <a:defRPr/>
            </a:pPr>
            <a:r>
              <a:rPr lang="en-US" altLang="zh-TW" sz="2300" dirty="0">
                <a:latin typeface="Times New Roman" panose="02020603050405020304" pitchFamily="18" charset="0"/>
                <a:ea typeface="標楷體" panose="03000509000000000000" pitchFamily="65" charset="-120"/>
                <a:cs typeface="Times New Roman" panose="02020603050405020304" pitchFamily="18" charset="0"/>
              </a:rPr>
              <a:t>Actual fan out is smaller of these two numbers.</a:t>
            </a:r>
          </a:p>
          <a:p>
            <a:pPr marL="1200150" lvl="2" indent="-285750" eaLnBrk="1" hangingPunct="1">
              <a:buFont typeface="Arial" panose="020B0604020202020204" pitchFamily="34" charset="0"/>
              <a:buChar char="•"/>
              <a:defRPr/>
            </a:pPr>
            <a:endParaRPr lang="en-US" altLang="zh-TW" sz="23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0AEDA8F-B63F-4907-9989-1BC99AEB8503}"/>
              </a:ext>
            </a:extLst>
          </p:cNvPr>
          <p:cNvSpPr>
            <a:spLocks noChangeArrowheads="1"/>
          </p:cNvSpPr>
          <p:nvPr/>
        </p:nvSpPr>
        <p:spPr bwMode="auto">
          <a:xfrm>
            <a:off x="304800" y="1143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800">
                <a:latin typeface="Times New Roman" panose="02020603050405020304" pitchFamily="18" charset="0"/>
              </a:rPr>
              <a:t>	</a:t>
            </a:r>
            <a:r>
              <a:rPr lang="en-US" altLang="en-US" sz="2400">
                <a:latin typeface="Times New Roman" panose="02020603050405020304" pitchFamily="18" charset="0"/>
              </a:rPr>
              <a:t>Fanout: the maximum number of logic inputs (of the same logic family) that an output can drive reliably</a:t>
            </a:r>
          </a:p>
        </p:txBody>
      </p:sp>
      <p:sp>
        <p:nvSpPr>
          <p:cNvPr id="18435" name="Rectangle 3">
            <a:extLst>
              <a:ext uri="{FF2B5EF4-FFF2-40B4-BE49-F238E27FC236}">
                <a16:creationId xmlns:a16="http://schemas.microsoft.com/office/drawing/2014/main" id="{1FD85817-F87D-4348-AF63-3B35876980C0}"/>
              </a:ext>
            </a:extLst>
          </p:cNvPr>
          <p:cNvSpPr>
            <a:spLocks noGrp="1" noChangeArrowheads="1"/>
          </p:cNvSpPr>
          <p:nvPr>
            <p:ph type="title"/>
          </p:nvPr>
        </p:nvSpPr>
        <p:spPr>
          <a:xfrm>
            <a:off x="685800" y="0"/>
            <a:ext cx="7772400" cy="1143000"/>
          </a:xfrm>
        </p:spPr>
        <p:txBody>
          <a:body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Logic families: fanout</a:t>
            </a:r>
          </a:p>
        </p:txBody>
      </p:sp>
      <p:pic>
        <p:nvPicPr>
          <p:cNvPr id="18436" name="Picture 13">
            <a:extLst>
              <a:ext uri="{FF2B5EF4-FFF2-40B4-BE49-F238E27FC236}">
                <a16:creationId xmlns:a16="http://schemas.microsoft.com/office/drawing/2014/main" id="{18CD34F0-3C90-41B9-8C40-53481941B506}"/>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2881313" y="2409825"/>
            <a:ext cx="33813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Slide Number Placeholder 8">
            <a:extLst>
              <a:ext uri="{FF2B5EF4-FFF2-40B4-BE49-F238E27FC236}">
                <a16:creationId xmlns:a16="http://schemas.microsoft.com/office/drawing/2014/main" id="{7BB4A689-B634-4D5E-9930-A12C182D1E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F45E09-9AD6-4300-8F5C-106399D8D0EB}" type="slidenum">
              <a:rPr lang="en-US" altLang="en-US" sz="1400">
                <a:latin typeface="Times New Roman" panose="02020603050405020304" pitchFamily="18" charset="0"/>
              </a:rPr>
              <a:pPr/>
              <a:t>11</a:t>
            </a:fld>
            <a:endParaRPr lang="en-US" altLang="en-US" sz="14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descr="AACFLVX0">
            <a:extLst>
              <a:ext uri="{FF2B5EF4-FFF2-40B4-BE49-F238E27FC236}">
                <a16:creationId xmlns:a16="http://schemas.microsoft.com/office/drawing/2014/main" id="{519C720F-CF91-4F7B-A8D1-4F430B80B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47800"/>
            <a:ext cx="63373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CAD3B2B4-7DE8-4D15-8AF4-33087055CFFF}"/>
              </a:ext>
            </a:extLst>
          </p:cNvPr>
          <p:cNvSpPr>
            <a:spLocks noGrp="1" noChangeArrowheads="1"/>
          </p:cNvSpPr>
          <p:nvPr>
            <p:ph type="title" idx="4294967295"/>
          </p:nvPr>
        </p:nvSpPr>
        <p:spPr/>
        <p:txBody>
          <a:bodyPr/>
          <a:lstStyle/>
          <a:p>
            <a:r>
              <a:rPr lang="en-US" altLang="zh-TW" sz="3200" b="1">
                <a:solidFill>
                  <a:srgbClr val="FF0000"/>
                </a:solidFill>
                <a:latin typeface="Times New Roman" panose="02020603050405020304" pitchFamily="18" charset="0"/>
                <a:cs typeface="Times New Roman" panose="02020603050405020304" pitchFamily="18" charset="0"/>
              </a:rPr>
              <a:t>Computing fan-out </a:t>
            </a:r>
          </a:p>
        </p:txBody>
      </p:sp>
      <p:graphicFrame>
        <p:nvGraphicFramePr>
          <p:cNvPr id="1026" name="Object 8">
            <a:extLst>
              <a:ext uri="{FF2B5EF4-FFF2-40B4-BE49-F238E27FC236}">
                <a16:creationId xmlns:a16="http://schemas.microsoft.com/office/drawing/2014/main" id="{F97C2E50-4ABE-4015-A893-0A9C7988A0A9}"/>
              </a:ext>
            </a:extLst>
          </p:cNvPr>
          <p:cNvGraphicFramePr>
            <a:graphicFrameLocks noChangeAspect="1"/>
          </p:cNvGraphicFramePr>
          <p:nvPr/>
        </p:nvGraphicFramePr>
        <p:xfrm>
          <a:off x="2667000" y="5334000"/>
          <a:ext cx="3671888" cy="966788"/>
        </p:xfrm>
        <a:graphic>
          <a:graphicData uri="http://schemas.openxmlformats.org/presentationml/2006/ole">
            <mc:AlternateContent xmlns:mc="http://schemas.openxmlformats.org/markup-compatibility/2006">
              <mc:Choice xmlns:v="urn:schemas-microsoft-com:vml" Requires="v">
                <p:oleObj spid="_x0000_s1025" name="方程式" r:id="rId5" imgW="1447800" imgH="381000" progId="Equation.3">
                  <p:embed/>
                </p:oleObj>
              </mc:Choice>
              <mc:Fallback>
                <p:oleObj name="方程式" r:id="rId5" imgW="1447800" imgH="381000" progId="Equation.3">
                  <p:embed/>
                  <p:pic>
                    <p:nvPicPr>
                      <p:cNvPr id="1026" name="Object 8">
                        <a:extLst>
                          <a:ext uri="{FF2B5EF4-FFF2-40B4-BE49-F238E27FC236}">
                            <a16:creationId xmlns:a16="http://schemas.microsoft.com/office/drawing/2014/main" id="{F97C2E50-4ABE-4015-A893-0A9C7988A0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334000"/>
                        <a:ext cx="3671888"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9">
            <a:extLst>
              <a:ext uri="{FF2B5EF4-FFF2-40B4-BE49-F238E27FC236}">
                <a16:creationId xmlns:a16="http://schemas.microsoft.com/office/drawing/2014/main" id="{C1CE0003-1D54-4015-A8C0-FE02D49548AB}"/>
              </a:ext>
            </a:extLst>
          </p:cNvPr>
          <p:cNvSpPr>
            <a:spLocks noChangeArrowheads="1"/>
          </p:cNvSpPr>
          <p:nvPr/>
        </p:nvSpPr>
        <p:spPr bwMode="auto">
          <a:xfrm>
            <a:off x="76200" y="9906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pPr>
            <a:r>
              <a:rPr lang="en-US" altLang="en-US" sz="2400">
                <a:latin typeface="Times New Roman" panose="02020603050405020304" pitchFamily="18" charset="0"/>
              </a:rPr>
              <a:t>	</a:t>
            </a:r>
            <a:r>
              <a:rPr lang="en-US" altLang="en-US" sz="2200">
                <a:latin typeface="Times New Roman" panose="02020603050405020304" pitchFamily="18" charset="0"/>
              </a:rPr>
              <a:t>V</a:t>
            </a:r>
            <a:r>
              <a:rPr lang="en-US" altLang="en-US" sz="2200" baseline="-25000">
                <a:latin typeface="Times New Roman" panose="02020603050405020304" pitchFamily="18" charset="0"/>
              </a:rPr>
              <a:t>OH</a:t>
            </a:r>
            <a:r>
              <a:rPr lang="en-US" altLang="en-US" sz="2200">
                <a:latin typeface="Times New Roman" panose="02020603050405020304" pitchFamily="18" charset="0"/>
              </a:rPr>
              <a:t>(min) – The minimum voltage level at an output in the logical “1” state under defined load conditions</a:t>
            </a:r>
          </a:p>
          <a:p>
            <a:pPr algn="just" eaLnBrk="1" hangingPunct="1">
              <a:spcBef>
                <a:spcPct val="20000"/>
              </a:spcBef>
            </a:pPr>
            <a:r>
              <a:rPr lang="en-US" altLang="en-US" sz="2200">
                <a:latin typeface="Times New Roman" panose="02020603050405020304" pitchFamily="18" charset="0"/>
              </a:rPr>
              <a:t>	V</a:t>
            </a:r>
            <a:r>
              <a:rPr lang="en-US" altLang="en-US" sz="2200" baseline="-25000">
                <a:latin typeface="Times New Roman" panose="02020603050405020304" pitchFamily="18" charset="0"/>
              </a:rPr>
              <a:t>OL</a:t>
            </a:r>
            <a:r>
              <a:rPr lang="en-US" altLang="en-US" sz="2200">
                <a:latin typeface="Times New Roman" panose="02020603050405020304" pitchFamily="18" charset="0"/>
              </a:rPr>
              <a:t>(max) – The maximum voltage level at an output in the logical “0” state under defined load conditions</a:t>
            </a:r>
          </a:p>
          <a:p>
            <a:pPr algn="just" eaLnBrk="1" hangingPunct="1">
              <a:spcBef>
                <a:spcPct val="20000"/>
              </a:spcBef>
            </a:pPr>
            <a:r>
              <a:rPr lang="en-US" altLang="en-US" sz="2200">
                <a:latin typeface="Times New Roman" panose="02020603050405020304" pitchFamily="18" charset="0"/>
              </a:rPr>
              <a:t>	V</a:t>
            </a:r>
            <a:r>
              <a:rPr lang="en-US" altLang="en-US" sz="2200" baseline="-25000">
                <a:latin typeface="Times New Roman" panose="02020603050405020304" pitchFamily="18" charset="0"/>
              </a:rPr>
              <a:t>IH</a:t>
            </a:r>
            <a:r>
              <a:rPr lang="en-US" altLang="en-US" sz="2200">
                <a:latin typeface="Times New Roman" panose="02020603050405020304" pitchFamily="18" charset="0"/>
              </a:rPr>
              <a:t>(min) – The minimum voltage required at an input to be recognized as “1” logical state</a:t>
            </a:r>
          </a:p>
          <a:p>
            <a:pPr algn="just" eaLnBrk="1" hangingPunct="1">
              <a:spcBef>
                <a:spcPct val="20000"/>
              </a:spcBef>
            </a:pPr>
            <a:r>
              <a:rPr lang="en-US" altLang="en-US" sz="2200">
                <a:latin typeface="Times New Roman" panose="02020603050405020304" pitchFamily="18" charset="0"/>
              </a:rPr>
              <a:t>	V</a:t>
            </a:r>
            <a:r>
              <a:rPr lang="en-US" altLang="en-US" sz="2200" baseline="-25000">
                <a:latin typeface="Times New Roman" panose="02020603050405020304" pitchFamily="18" charset="0"/>
              </a:rPr>
              <a:t>IL</a:t>
            </a:r>
            <a:r>
              <a:rPr lang="en-US" altLang="en-US" sz="2200">
                <a:latin typeface="Times New Roman" panose="02020603050405020304" pitchFamily="18" charset="0"/>
              </a:rPr>
              <a:t>(max) – The maximum voltage required at an input that still will be recognized as “0” logical state</a:t>
            </a:r>
          </a:p>
        </p:txBody>
      </p:sp>
      <p:sp>
        <p:nvSpPr>
          <p:cNvPr id="19459" name="Rectangle 65">
            <a:extLst>
              <a:ext uri="{FF2B5EF4-FFF2-40B4-BE49-F238E27FC236}">
                <a16:creationId xmlns:a16="http://schemas.microsoft.com/office/drawing/2014/main" id="{7E158BF2-871E-499E-8F41-58FD1243172F}"/>
              </a:ext>
            </a:extLst>
          </p:cNvPr>
          <p:cNvSpPr>
            <a:spLocks noGrp="1" noChangeArrowheads="1"/>
          </p:cNvSpPr>
          <p:nvPr>
            <p:ph type="title"/>
          </p:nvPr>
        </p:nvSpPr>
        <p:spPr>
          <a:xfrm>
            <a:off x="685800" y="-152400"/>
            <a:ext cx="7772400" cy="1143000"/>
          </a:xfrm>
        </p:spPr>
        <p:txBody>
          <a:body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Logic families: Voltage levels</a:t>
            </a:r>
          </a:p>
        </p:txBody>
      </p:sp>
      <p:pic>
        <p:nvPicPr>
          <p:cNvPr id="19460" name="Picture 66">
            <a:extLst>
              <a:ext uri="{FF2B5EF4-FFF2-40B4-BE49-F238E27FC236}">
                <a16:creationId xmlns:a16="http://schemas.microsoft.com/office/drawing/2014/main" id="{DED78A0F-3292-47EA-9F80-04F44A4E7AA1}"/>
              </a:ext>
            </a:extLst>
          </p:cNvPr>
          <p:cNvPicPr>
            <a:picLocks noChangeAspect="1" noChangeArrowheads="1"/>
          </p:cNvPicPr>
          <p:nvPr/>
        </p:nvPicPr>
        <p:blipFill>
          <a:blip r:embed="rId3">
            <a:lum bright="-72000" contrast="88000"/>
            <a:extLst>
              <a:ext uri="{28A0092B-C50C-407E-A947-70E740481C1C}">
                <a14:useLocalDpi xmlns:a14="http://schemas.microsoft.com/office/drawing/2010/main" val="0"/>
              </a:ext>
            </a:extLst>
          </a:blip>
          <a:srcRect/>
          <a:stretch>
            <a:fillRect/>
          </a:stretch>
        </p:blipFill>
        <p:spPr bwMode="auto">
          <a:xfrm>
            <a:off x="914400" y="4191000"/>
            <a:ext cx="78676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67">
            <a:extLst>
              <a:ext uri="{FF2B5EF4-FFF2-40B4-BE49-F238E27FC236}">
                <a16:creationId xmlns:a16="http://schemas.microsoft.com/office/drawing/2014/main" id="{24893A98-2E62-4E56-910F-5C29CEF39A49}"/>
              </a:ext>
            </a:extLst>
          </p:cNvPr>
          <p:cNvSpPr txBox="1">
            <a:spLocks noChangeArrowheads="1"/>
          </p:cNvSpPr>
          <p:nvPr/>
        </p:nvSpPr>
        <p:spPr bwMode="auto">
          <a:xfrm>
            <a:off x="2406650" y="5916613"/>
            <a:ext cx="601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000FF"/>
                </a:solidFill>
              </a:rPr>
              <a:t>V</a:t>
            </a:r>
            <a:r>
              <a:rPr lang="en-US" altLang="en-US" sz="2000" b="1" baseline="-25000">
                <a:solidFill>
                  <a:srgbClr val="0000FF"/>
                </a:solidFill>
              </a:rPr>
              <a:t>OH</a:t>
            </a:r>
          </a:p>
        </p:txBody>
      </p:sp>
      <p:sp>
        <p:nvSpPr>
          <p:cNvPr id="19462" name="Text Box 68">
            <a:extLst>
              <a:ext uri="{FF2B5EF4-FFF2-40B4-BE49-F238E27FC236}">
                <a16:creationId xmlns:a16="http://schemas.microsoft.com/office/drawing/2014/main" id="{5E003F91-6D49-44E7-AB88-F7DA7341AD1C}"/>
              </a:ext>
            </a:extLst>
          </p:cNvPr>
          <p:cNvSpPr txBox="1">
            <a:spLocks noChangeArrowheads="1"/>
          </p:cNvSpPr>
          <p:nvPr/>
        </p:nvSpPr>
        <p:spPr bwMode="auto">
          <a:xfrm>
            <a:off x="3733800" y="5913438"/>
            <a:ext cx="519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000FF"/>
                </a:solidFill>
              </a:rPr>
              <a:t>V</a:t>
            </a:r>
            <a:r>
              <a:rPr lang="en-US" altLang="en-US" sz="2000" b="1" baseline="-25000">
                <a:solidFill>
                  <a:srgbClr val="0000FF"/>
                </a:solidFill>
              </a:rPr>
              <a:t>IH</a:t>
            </a:r>
          </a:p>
        </p:txBody>
      </p:sp>
      <p:sp>
        <p:nvSpPr>
          <p:cNvPr id="19463" name="Text Box 69">
            <a:extLst>
              <a:ext uri="{FF2B5EF4-FFF2-40B4-BE49-F238E27FC236}">
                <a16:creationId xmlns:a16="http://schemas.microsoft.com/office/drawing/2014/main" id="{FC70D282-985B-4A7E-86C9-80665EC0CBF0}"/>
              </a:ext>
            </a:extLst>
          </p:cNvPr>
          <p:cNvSpPr txBox="1">
            <a:spLocks noChangeArrowheads="1"/>
          </p:cNvSpPr>
          <p:nvPr/>
        </p:nvSpPr>
        <p:spPr bwMode="auto">
          <a:xfrm>
            <a:off x="5486400" y="595947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000FF"/>
                </a:solidFill>
              </a:rPr>
              <a:t>V</a:t>
            </a:r>
            <a:r>
              <a:rPr lang="en-US" altLang="en-US" sz="2000" b="1" baseline="-25000">
                <a:solidFill>
                  <a:srgbClr val="0000FF"/>
                </a:solidFill>
              </a:rPr>
              <a:t>OL</a:t>
            </a:r>
          </a:p>
        </p:txBody>
      </p:sp>
      <p:sp>
        <p:nvSpPr>
          <p:cNvPr id="19464" name="Text Box 70">
            <a:extLst>
              <a:ext uri="{FF2B5EF4-FFF2-40B4-BE49-F238E27FC236}">
                <a16:creationId xmlns:a16="http://schemas.microsoft.com/office/drawing/2014/main" id="{CFE1ECB4-66EB-4FDA-9E5D-8CDD316944FD}"/>
              </a:ext>
            </a:extLst>
          </p:cNvPr>
          <p:cNvSpPr txBox="1">
            <a:spLocks noChangeArrowheads="1"/>
          </p:cNvSpPr>
          <p:nvPr/>
        </p:nvSpPr>
        <p:spPr bwMode="auto">
          <a:xfrm>
            <a:off x="6746875" y="5956300"/>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000FF"/>
                </a:solidFill>
              </a:rPr>
              <a:t>V</a:t>
            </a:r>
            <a:r>
              <a:rPr lang="en-US" altLang="en-US" sz="2000" b="1" baseline="-25000">
                <a:solidFill>
                  <a:srgbClr val="0000FF"/>
                </a:solidFill>
              </a:rPr>
              <a:t>IL</a:t>
            </a:r>
          </a:p>
        </p:txBody>
      </p:sp>
      <p:sp>
        <p:nvSpPr>
          <p:cNvPr id="19465" name="Slide Number Placeholder 10">
            <a:extLst>
              <a:ext uri="{FF2B5EF4-FFF2-40B4-BE49-F238E27FC236}">
                <a16:creationId xmlns:a16="http://schemas.microsoft.com/office/drawing/2014/main" id="{B0DE0ACB-5DCA-4040-981D-2C705481E9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B9D757-7B63-48F2-9DD6-7818B743B6F0}" type="slidenum">
              <a:rPr lang="en-US" altLang="en-US" sz="1400">
                <a:latin typeface="Times New Roman" panose="02020603050405020304" pitchFamily="18" charset="0"/>
              </a:rPr>
              <a:pPr/>
              <a:t>13</a:t>
            </a:fld>
            <a:endParaRPr lang="en-US" altLang="en-US" sz="14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62B8349-E1E1-44ED-B6AA-4FB55D52568B}"/>
              </a:ext>
            </a:extLst>
          </p:cNvPr>
          <p:cNvSpPr>
            <a:spLocks noChangeArrowheads="1"/>
          </p:cNvSpPr>
          <p:nvPr/>
        </p:nvSpPr>
        <p:spPr bwMode="auto">
          <a:xfrm>
            <a:off x="76200" y="1143000"/>
            <a:ext cx="891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400">
                <a:latin typeface="Times New Roman" panose="02020603050405020304" pitchFamily="18" charset="0"/>
              </a:rPr>
              <a:t>	I</a:t>
            </a:r>
            <a:r>
              <a:rPr lang="en-US" altLang="en-US" sz="2400" baseline="-25000">
                <a:latin typeface="Times New Roman" panose="02020603050405020304" pitchFamily="18" charset="0"/>
              </a:rPr>
              <a:t>OH</a:t>
            </a:r>
            <a:r>
              <a:rPr lang="en-US" altLang="en-US" sz="2400">
                <a:latin typeface="Times New Roman" panose="02020603050405020304" pitchFamily="18" charset="0"/>
              </a:rPr>
              <a:t> – Current flowing into an output in the logical “1” state under specified load conditions</a:t>
            </a:r>
          </a:p>
          <a:p>
            <a:pPr eaLnBrk="1" hangingPunct="1">
              <a:spcBef>
                <a:spcPct val="20000"/>
              </a:spcBef>
            </a:pPr>
            <a:r>
              <a:rPr lang="en-US" altLang="en-US" sz="2400">
                <a:latin typeface="Times New Roman" panose="02020603050405020304" pitchFamily="18" charset="0"/>
              </a:rPr>
              <a:t>	I</a:t>
            </a:r>
            <a:r>
              <a:rPr lang="en-US" altLang="en-US" sz="2400" baseline="-25000">
                <a:latin typeface="Times New Roman" panose="02020603050405020304" pitchFamily="18" charset="0"/>
              </a:rPr>
              <a:t>OL</a:t>
            </a:r>
            <a:r>
              <a:rPr lang="en-US" altLang="en-US" sz="2400">
                <a:latin typeface="Times New Roman" panose="02020603050405020304" pitchFamily="18" charset="0"/>
              </a:rPr>
              <a:t> – Current flowing into an output in the logical “0” state under specified load conditions</a:t>
            </a:r>
          </a:p>
          <a:p>
            <a:pPr eaLnBrk="1" hangingPunct="1">
              <a:spcBef>
                <a:spcPct val="20000"/>
              </a:spcBef>
            </a:pPr>
            <a:r>
              <a:rPr lang="en-US" altLang="en-US" sz="2400">
                <a:latin typeface="Times New Roman" panose="02020603050405020304" pitchFamily="18" charset="0"/>
              </a:rPr>
              <a:t>	I</a:t>
            </a:r>
            <a:r>
              <a:rPr lang="en-US" altLang="en-US" sz="2400" baseline="-25000">
                <a:latin typeface="Times New Roman" panose="02020603050405020304" pitchFamily="18" charset="0"/>
              </a:rPr>
              <a:t>IH</a:t>
            </a:r>
            <a:r>
              <a:rPr lang="en-US" altLang="en-US" sz="2400">
                <a:latin typeface="Times New Roman" panose="02020603050405020304" pitchFamily="18" charset="0"/>
              </a:rPr>
              <a:t> – Current flowing into an input when a specified HI level is applied to that input </a:t>
            </a:r>
          </a:p>
          <a:p>
            <a:pPr eaLnBrk="1" hangingPunct="1">
              <a:spcBef>
                <a:spcPct val="20000"/>
              </a:spcBef>
            </a:pPr>
            <a:r>
              <a:rPr lang="en-US" altLang="en-US" sz="2400">
                <a:latin typeface="Times New Roman" panose="02020603050405020304" pitchFamily="18" charset="0"/>
              </a:rPr>
              <a:t>	I</a:t>
            </a:r>
            <a:r>
              <a:rPr lang="en-US" altLang="en-US" sz="2400" baseline="-25000">
                <a:latin typeface="Times New Roman" panose="02020603050405020304" pitchFamily="18" charset="0"/>
              </a:rPr>
              <a:t>IL</a:t>
            </a:r>
            <a:r>
              <a:rPr lang="en-US" altLang="en-US" sz="2400">
                <a:latin typeface="Times New Roman" panose="02020603050405020304" pitchFamily="18" charset="0"/>
              </a:rPr>
              <a:t> – Current flowing into an input when a specified LO level is applied to that input</a:t>
            </a:r>
          </a:p>
        </p:txBody>
      </p:sp>
      <p:sp>
        <p:nvSpPr>
          <p:cNvPr id="20483" name="Rectangle 3">
            <a:extLst>
              <a:ext uri="{FF2B5EF4-FFF2-40B4-BE49-F238E27FC236}">
                <a16:creationId xmlns:a16="http://schemas.microsoft.com/office/drawing/2014/main" id="{AD276B5C-B4B9-4FE9-BCBE-8732FE50ACCF}"/>
              </a:ext>
            </a:extLst>
          </p:cNvPr>
          <p:cNvSpPr>
            <a:spLocks noGrp="1" noChangeArrowheads="1"/>
          </p:cNvSpPr>
          <p:nvPr>
            <p:ph type="title"/>
          </p:nvPr>
        </p:nvSpPr>
        <p:spPr>
          <a:xfrm>
            <a:off x="685800" y="0"/>
            <a:ext cx="7772400" cy="1143000"/>
          </a:xfrm>
        </p:spPr>
        <p:txBody>
          <a:body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Logic families: current requirements</a:t>
            </a:r>
          </a:p>
        </p:txBody>
      </p:sp>
      <p:pic>
        <p:nvPicPr>
          <p:cNvPr id="20484" name="Picture 4">
            <a:extLst>
              <a:ext uri="{FF2B5EF4-FFF2-40B4-BE49-F238E27FC236}">
                <a16:creationId xmlns:a16="http://schemas.microsoft.com/office/drawing/2014/main" id="{31AE704F-F97A-4098-80DE-B204E3C096AB}"/>
              </a:ext>
            </a:extLst>
          </p:cNvPr>
          <p:cNvPicPr>
            <a:picLocks noChangeAspect="1" noChangeArrowheads="1"/>
          </p:cNvPicPr>
          <p:nvPr/>
        </p:nvPicPr>
        <p:blipFill>
          <a:blip r:embed="rId3">
            <a:lum bright="-72000" contrast="88000"/>
            <a:extLst>
              <a:ext uri="{28A0092B-C50C-407E-A947-70E740481C1C}">
                <a14:useLocalDpi xmlns:a14="http://schemas.microsoft.com/office/drawing/2010/main" val="0"/>
              </a:ext>
            </a:extLst>
          </a:blip>
          <a:srcRect/>
          <a:stretch>
            <a:fillRect/>
          </a:stretch>
        </p:blipFill>
        <p:spPr bwMode="auto">
          <a:xfrm>
            <a:off x="914400" y="4343400"/>
            <a:ext cx="78676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a:extLst>
              <a:ext uri="{FF2B5EF4-FFF2-40B4-BE49-F238E27FC236}">
                <a16:creationId xmlns:a16="http://schemas.microsoft.com/office/drawing/2014/main" id="{3E65E662-83C4-46E1-88A9-17492DBAB36D}"/>
              </a:ext>
            </a:extLst>
          </p:cNvPr>
          <p:cNvSpPr txBox="1">
            <a:spLocks noChangeArrowheads="1"/>
          </p:cNvSpPr>
          <p:nvPr/>
        </p:nvSpPr>
        <p:spPr bwMode="auto">
          <a:xfrm>
            <a:off x="2406650" y="5916613"/>
            <a:ext cx="601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V</a:t>
            </a:r>
            <a:r>
              <a:rPr lang="en-US" altLang="en-US" sz="2000" baseline="-25000"/>
              <a:t>OH</a:t>
            </a:r>
          </a:p>
        </p:txBody>
      </p:sp>
      <p:sp>
        <p:nvSpPr>
          <p:cNvPr id="20486" name="Text Box 6">
            <a:extLst>
              <a:ext uri="{FF2B5EF4-FFF2-40B4-BE49-F238E27FC236}">
                <a16:creationId xmlns:a16="http://schemas.microsoft.com/office/drawing/2014/main" id="{2193B7E4-D915-49D7-B48E-BCD288128091}"/>
              </a:ext>
            </a:extLst>
          </p:cNvPr>
          <p:cNvSpPr txBox="1">
            <a:spLocks noChangeArrowheads="1"/>
          </p:cNvSpPr>
          <p:nvPr/>
        </p:nvSpPr>
        <p:spPr bwMode="auto">
          <a:xfrm>
            <a:off x="3733800" y="5913438"/>
            <a:ext cx="519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V</a:t>
            </a:r>
            <a:r>
              <a:rPr lang="en-US" altLang="en-US" sz="2000" baseline="-25000"/>
              <a:t>IH</a:t>
            </a:r>
          </a:p>
        </p:txBody>
      </p:sp>
      <p:sp>
        <p:nvSpPr>
          <p:cNvPr id="20487" name="Text Box 7">
            <a:extLst>
              <a:ext uri="{FF2B5EF4-FFF2-40B4-BE49-F238E27FC236}">
                <a16:creationId xmlns:a16="http://schemas.microsoft.com/office/drawing/2014/main" id="{EC69497B-7713-4668-8A92-7A351D291E22}"/>
              </a:ext>
            </a:extLst>
          </p:cNvPr>
          <p:cNvSpPr txBox="1">
            <a:spLocks noChangeArrowheads="1"/>
          </p:cNvSpPr>
          <p:nvPr/>
        </p:nvSpPr>
        <p:spPr bwMode="auto">
          <a:xfrm>
            <a:off x="5486400" y="5959475"/>
            <a:ext cx="574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V</a:t>
            </a:r>
            <a:r>
              <a:rPr lang="en-US" altLang="en-US" sz="2000" baseline="-25000"/>
              <a:t>OL</a:t>
            </a:r>
          </a:p>
        </p:txBody>
      </p:sp>
      <p:sp>
        <p:nvSpPr>
          <p:cNvPr id="20488" name="Text Box 8">
            <a:extLst>
              <a:ext uri="{FF2B5EF4-FFF2-40B4-BE49-F238E27FC236}">
                <a16:creationId xmlns:a16="http://schemas.microsoft.com/office/drawing/2014/main" id="{218D7004-6538-4BF9-B7DF-EEBC3AB22F46}"/>
              </a:ext>
            </a:extLst>
          </p:cNvPr>
          <p:cNvSpPr txBox="1">
            <a:spLocks noChangeArrowheads="1"/>
          </p:cNvSpPr>
          <p:nvPr/>
        </p:nvSpPr>
        <p:spPr bwMode="auto">
          <a:xfrm>
            <a:off x="6746875" y="5956300"/>
            <a:ext cx="49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V</a:t>
            </a:r>
            <a:r>
              <a:rPr lang="en-US" altLang="en-US" sz="2000" baseline="-25000"/>
              <a:t>IL</a:t>
            </a:r>
          </a:p>
        </p:txBody>
      </p:sp>
      <p:sp>
        <p:nvSpPr>
          <p:cNvPr id="20489" name="Text Box 9">
            <a:extLst>
              <a:ext uri="{FF2B5EF4-FFF2-40B4-BE49-F238E27FC236}">
                <a16:creationId xmlns:a16="http://schemas.microsoft.com/office/drawing/2014/main" id="{4352B789-9DA5-4FF6-A110-BBB6AAAC7790}"/>
              </a:ext>
            </a:extLst>
          </p:cNvPr>
          <p:cNvSpPr txBox="1">
            <a:spLocks noChangeArrowheads="1"/>
          </p:cNvSpPr>
          <p:nvPr/>
        </p:nvSpPr>
        <p:spPr bwMode="auto">
          <a:xfrm>
            <a:off x="2217738" y="5105400"/>
            <a:ext cx="501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000FF"/>
                </a:solidFill>
              </a:rPr>
              <a:t>I</a:t>
            </a:r>
            <a:r>
              <a:rPr lang="en-US" altLang="en-US" sz="2000" b="1" baseline="-25000">
                <a:solidFill>
                  <a:srgbClr val="0000FF"/>
                </a:solidFill>
              </a:rPr>
              <a:t>OH</a:t>
            </a:r>
          </a:p>
        </p:txBody>
      </p:sp>
      <p:sp>
        <p:nvSpPr>
          <p:cNvPr id="20490" name="Text Box 10">
            <a:extLst>
              <a:ext uri="{FF2B5EF4-FFF2-40B4-BE49-F238E27FC236}">
                <a16:creationId xmlns:a16="http://schemas.microsoft.com/office/drawing/2014/main" id="{A928A4EB-F0EA-43D3-B052-ECD6855DEF9B}"/>
              </a:ext>
            </a:extLst>
          </p:cNvPr>
          <p:cNvSpPr txBox="1">
            <a:spLocks noChangeArrowheads="1"/>
          </p:cNvSpPr>
          <p:nvPr/>
        </p:nvSpPr>
        <p:spPr bwMode="auto">
          <a:xfrm>
            <a:off x="3962400" y="5105400"/>
            <a:ext cx="419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000FF"/>
                </a:solidFill>
              </a:rPr>
              <a:t>I</a:t>
            </a:r>
            <a:r>
              <a:rPr lang="en-US" altLang="en-US" sz="2000" b="1" baseline="-25000">
                <a:solidFill>
                  <a:srgbClr val="0000FF"/>
                </a:solidFill>
              </a:rPr>
              <a:t>IH</a:t>
            </a:r>
          </a:p>
        </p:txBody>
      </p:sp>
      <p:sp>
        <p:nvSpPr>
          <p:cNvPr id="20491" name="Text Box 11">
            <a:extLst>
              <a:ext uri="{FF2B5EF4-FFF2-40B4-BE49-F238E27FC236}">
                <a16:creationId xmlns:a16="http://schemas.microsoft.com/office/drawing/2014/main" id="{0AB5EB32-DC66-4230-B435-B804ACD236F3}"/>
              </a:ext>
            </a:extLst>
          </p:cNvPr>
          <p:cNvSpPr txBox="1">
            <a:spLocks noChangeArrowheads="1"/>
          </p:cNvSpPr>
          <p:nvPr/>
        </p:nvSpPr>
        <p:spPr bwMode="auto">
          <a:xfrm>
            <a:off x="5227638" y="5105400"/>
            <a:ext cx="484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000FF"/>
                </a:solidFill>
              </a:rPr>
              <a:t>I</a:t>
            </a:r>
            <a:r>
              <a:rPr lang="en-US" altLang="en-US" sz="2000" b="1" baseline="-25000">
                <a:solidFill>
                  <a:srgbClr val="0000FF"/>
                </a:solidFill>
              </a:rPr>
              <a:t>OL</a:t>
            </a:r>
          </a:p>
        </p:txBody>
      </p:sp>
      <p:sp>
        <p:nvSpPr>
          <p:cNvPr id="20492" name="Text Box 12">
            <a:extLst>
              <a:ext uri="{FF2B5EF4-FFF2-40B4-BE49-F238E27FC236}">
                <a16:creationId xmlns:a16="http://schemas.microsoft.com/office/drawing/2014/main" id="{DEBF3B9C-8978-43F8-B156-143FA1A79AF2}"/>
              </a:ext>
            </a:extLst>
          </p:cNvPr>
          <p:cNvSpPr txBox="1">
            <a:spLocks noChangeArrowheads="1"/>
          </p:cNvSpPr>
          <p:nvPr/>
        </p:nvSpPr>
        <p:spPr bwMode="auto">
          <a:xfrm>
            <a:off x="6972300" y="5105400"/>
            <a:ext cx="40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0000FF"/>
                </a:solidFill>
              </a:rPr>
              <a:t>I</a:t>
            </a:r>
            <a:r>
              <a:rPr lang="en-US" altLang="en-US" sz="2000" b="1" baseline="-25000">
                <a:solidFill>
                  <a:srgbClr val="0000FF"/>
                </a:solidFill>
              </a:rPr>
              <a:t>IL</a:t>
            </a:r>
          </a:p>
        </p:txBody>
      </p:sp>
      <p:sp>
        <p:nvSpPr>
          <p:cNvPr id="20493" name="Slide Number Placeholder 14">
            <a:extLst>
              <a:ext uri="{FF2B5EF4-FFF2-40B4-BE49-F238E27FC236}">
                <a16:creationId xmlns:a16="http://schemas.microsoft.com/office/drawing/2014/main" id="{158C531A-B57D-46C1-AF14-0B9877F5CB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8909D2-38FD-4581-AC70-386DEA86F7AE}" type="slidenum">
              <a:rPr lang="en-US" altLang="en-US" sz="1400">
                <a:latin typeface="Times New Roman" panose="02020603050405020304" pitchFamily="18" charset="0"/>
              </a:rPr>
              <a:pPr/>
              <a:t>14</a:t>
            </a:fld>
            <a:endParaRPr lang="en-US" altLang="en-US" sz="14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8F54805-D7FF-4CBD-911C-AE9B342533A4}"/>
              </a:ext>
            </a:extLst>
          </p:cNvPr>
          <p:cNvSpPr>
            <a:spLocks noGrp="1"/>
          </p:cNvSpPr>
          <p:nvPr>
            <p:ph type="title"/>
          </p:nvPr>
        </p:nvSpPr>
        <p:spPr>
          <a:xfrm>
            <a:off x="457200" y="0"/>
            <a:ext cx="8229600" cy="1143000"/>
          </a:xfrm>
        </p:spPr>
        <p:txBody>
          <a:bodyPr/>
          <a:lstStyle/>
          <a:p>
            <a:r>
              <a:rPr lang="en-US" altLang="zh-TW" sz="3200" b="1">
                <a:solidFill>
                  <a:srgbClr val="FF0000"/>
                </a:solidFill>
                <a:latin typeface="Times New Roman" panose="02020603050405020304" pitchFamily="18" charset="0"/>
                <a:cs typeface="Times New Roman" panose="02020603050405020304" pitchFamily="18" charset="0"/>
              </a:rPr>
              <a:t>Noise margin </a:t>
            </a:r>
            <a:endParaRPr lang="en-US" altLang="en-US" sz="3200" b="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3" name="Rectangle 2">
            <a:extLst>
              <a:ext uri="{FF2B5EF4-FFF2-40B4-BE49-F238E27FC236}">
                <a16:creationId xmlns:a16="http://schemas.microsoft.com/office/drawing/2014/main" id="{DE18E596-A029-4F9E-B3DD-B405D506996B}"/>
              </a:ext>
            </a:extLst>
          </p:cNvPr>
          <p:cNvSpPr>
            <a:spLocks noChangeArrowheads="1"/>
          </p:cNvSpPr>
          <p:nvPr/>
        </p:nvSpPr>
        <p:spPr bwMode="auto">
          <a:xfrm>
            <a:off x="-152400" y="685800"/>
            <a:ext cx="8991600" cy="4876800"/>
          </a:xfrm>
          <a:prstGeom prst="rect">
            <a:avLst/>
          </a:prstGeom>
          <a:noFill/>
          <a:ln>
            <a:noFill/>
          </a:ln>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800100" lvl="1" indent="-342900">
              <a:buFontTx/>
              <a:buChar char="-"/>
              <a:defRPr/>
            </a:pPr>
            <a:endParaRPr lang="en-US" altLang="zh-TW" sz="2300" dirty="0">
              <a:ea typeface="標楷體" panose="03000509000000000000" pitchFamily="65" charset="-120"/>
            </a:endParaRPr>
          </a:p>
          <a:p>
            <a:pPr lvl="1" algn="just">
              <a:lnSpc>
                <a:spcPct val="150000"/>
              </a:lnSpc>
              <a:buFont typeface="Arial" panose="020B0604020202020204" pitchFamily="34" charset="0"/>
              <a:buChar char="•"/>
              <a:defRPr/>
            </a:pPr>
            <a:r>
              <a:rPr lang="en-US" altLang="zh-TW" sz="2300" dirty="0">
                <a:ea typeface="標楷體" panose="03000509000000000000" pitchFamily="65" charset="-120"/>
              </a:rPr>
              <a:t>The unwanted signals are referred to as </a:t>
            </a:r>
            <a:r>
              <a:rPr lang="en-US" altLang="zh-TW" sz="2300" i="1" dirty="0">
                <a:ea typeface="標楷體" panose="03000509000000000000" pitchFamily="65" charset="-120"/>
              </a:rPr>
              <a:t>noise</a:t>
            </a:r>
            <a:r>
              <a:rPr lang="en-US" altLang="zh-TW" sz="2300" dirty="0">
                <a:ea typeface="標楷體" panose="03000509000000000000" pitchFamily="65" charset="-120"/>
              </a:rPr>
              <a:t> </a:t>
            </a:r>
          </a:p>
          <a:p>
            <a:pPr lvl="1" algn="just">
              <a:lnSpc>
                <a:spcPct val="150000"/>
              </a:lnSpc>
              <a:buFont typeface="Arial" panose="020B0604020202020204" pitchFamily="34" charset="0"/>
              <a:buChar char="•"/>
              <a:defRPr/>
            </a:pPr>
            <a:r>
              <a:rPr lang="en-US" altLang="zh-TW" sz="2300" dirty="0">
                <a:ea typeface="標楷體" panose="03000509000000000000" pitchFamily="65" charset="-120"/>
              </a:rPr>
              <a:t>Noise margin is the </a:t>
            </a:r>
            <a:r>
              <a:rPr lang="en-US" altLang="zh-TW" sz="2300" i="1" dirty="0">
                <a:ea typeface="標楷體" panose="03000509000000000000" pitchFamily="65" charset="-120"/>
              </a:rPr>
              <a:t>maximum noise</a:t>
            </a:r>
            <a:r>
              <a:rPr lang="en-US" altLang="zh-TW" sz="2300" dirty="0">
                <a:ea typeface="標楷體" panose="03000509000000000000" pitchFamily="65" charset="-120"/>
              </a:rPr>
              <a:t> added to an input signal of a digital circuit that does not cause an undesirable change in the circuit output .</a:t>
            </a:r>
          </a:p>
          <a:p>
            <a:pPr lvl="1" algn="just">
              <a:lnSpc>
                <a:spcPct val="150000"/>
              </a:lnSpc>
              <a:buFont typeface="Arial" panose="020B0604020202020204" pitchFamily="34" charset="0"/>
              <a:buChar char="•"/>
              <a:defRPr/>
            </a:pPr>
            <a:r>
              <a:rPr lang="en-US" altLang="zh-TW" sz="2300" dirty="0">
                <a:ea typeface="標楷體" panose="03000509000000000000" pitchFamily="65" charset="-120"/>
              </a:rPr>
              <a:t>High state noise margin is the difference between the lowest possible high output and the minimum input voltage required for a HIGH.</a:t>
            </a:r>
          </a:p>
          <a:p>
            <a:pPr lvl="1" algn="just">
              <a:lnSpc>
                <a:spcPct val="150000"/>
              </a:lnSpc>
              <a:buFont typeface="Arial" panose="020B0604020202020204" pitchFamily="34" charset="0"/>
              <a:buChar char="•"/>
              <a:defRPr/>
            </a:pPr>
            <a:r>
              <a:rPr lang="en-US" altLang="zh-TW" sz="2300" dirty="0">
                <a:ea typeface="標楷體" panose="03000509000000000000" pitchFamily="65" charset="-120"/>
              </a:rPr>
              <a:t>Low state noise margin is the difference between the largest possible low output and the maximum input voltage required for a LOW.</a:t>
            </a:r>
          </a:p>
          <a:p>
            <a:pPr lvl="1" algn="just">
              <a:buFont typeface="Arial" panose="020B0604020202020204" pitchFamily="34" charset="0"/>
              <a:buChar char="•"/>
              <a:defRPr/>
            </a:pPr>
            <a:endParaRPr lang="en-US" altLang="zh-TW" sz="2300" dirty="0">
              <a:ea typeface="標楷體" panose="03000509000000000000" pitchFamily="65" charset="-120"/>
            </a:endParaRPr>
          </a:p>
          <a:p>
            <a:pPr lvl="1">
              <a:buFont typeface="Arial" panose="020B0604020202020204" pitchFamily="34" charset="0"/>
              <a:buChar char="•"/>
              <a:defRPr/>
            </a:pPr>
            <a:endParaRPr lang="en-US" altLang="zh-TW" sz="2300" dirty="0">
              <a:ea typeface="標楷體" panose="03000509000000000000" pitchFamily="65" charset="-120"/>
            </a:endParaRPr>
          </a:p>
          <a:p>
            <a:pPr eaLnBrk="1" hangingPunct="1">
              <a:spcBef>
                <a:spcPct val="20000"/>
              </a:spcBef>
              <a:defRPr/>
            </a:pPr>
            <a:r>
              <a:rPr lang="en-US" altLang="en-US" sz="23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BBF61D2-CADC-482E-A6C0-68ABD55876DB}"/>
              </a:ext>
            </a:extLst>
          </p:cNvPr>
          <p:cNvSpPr>
            <a:spLocks noGrp="1" noChangeArrowheads="1"/>
          </p:cNvSpPr>
          <p:nvPr>
            <p:ph type="title"/>
          </p:nvPr>
        </p:nvSpPr>
        <p:spPr>
          <a:xfrm>
            <a:off x="685800" y="0"/>
            <a:ext cx="7772400" cy="1143000"/>
          </a:xfrm>
        </p:spPr>
        <p:txBody>
          <a:body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DC Noise margins</a:t>
            </a:r>
          </a:p>
        </p:txBody>
      </p:sp>
      <p:pic>
        <p:nvPicPr>
          <p:cNvPr id="22531" name="Picture 9">
            <a:extLst>
              <a:ext uri="{FF2B5EF4-FFF2-40B4-BE49-F238E27FC236}">
                <a16:creationId xmlns:a16="http://schemas.microsoft.com/office/drawing/2014/main" id="{9710FDE1-92B4-4312-ADBF-5F577F2B3348}"/>
              </a:ext>
            </a:extLst>
          </p:cNvPr>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990600" y="1323975"/>
            <a:ext cx="310515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10">
            <a:extLst>
              <a:ext uri="{FF2B5EF4-FFF2-40B4-BE49-F238E27FC236}">
                <a16:creationId xmlns:a16="http://schemas.microsoft.com/office/drawing/2014/main" id="{A23277DE-CDC7-4026-B784-BB04EC2BBE76}"/>
              </a:ext>
            </a:extLst>
          </p:cNvPr>
          <p:cNvSpPr txBox="1">
            <a:spLocks noChangeArrowheads="1"/>
          </p:cNvSpPr>
          <p:nvPr/>
        </p:nvSpPr>
        <p:spPr bwMode="auto">
          <a:xfrm>
            <a:off x="2022475" y="3979863"/>
            <a:ext cx="522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a:solidFill>
                  <a:srgbClr val="0000FF"/>
                </a:solidFill>
              </a:rPr>
              <a:t>V</a:t>
            </a:r>
            <a:r>
              <a:rPr lang="en-US" altLang="en-US" sz="1600" b="1" baseline="-25000">
                <a:solidFill>
                  <a:srgbClr val="0000FF"/>
                </a:solidFill>
              </a:rPr>
              <a:t>NH</a:t>
            </a:r>
          </a:p>
        </p:txBody>
      </p:sp>
      <p:sp>
        <p:nvSpPr>
          <p:cNvPr id="22533" name="Text Box 11">
            <a:extLst>
              <a:ext uri="{FF2B5EF4-FFF2-40B4-BE49-F238E27FC236}">
                <a16:creationId xmlns:a16="http://schemas.microsoft.com/office/drawing/2014/main" id="{3FFF1975-C8D0-4B37-8984-D4822B5CFF48}"/>
              </a:ext>
            </a:extLst>
          </p:cNvPr>
          <p:cNvSpPr txBox="1">
            <a:spLocks noChangeArrowheads="1"/>
          </p:cNvSpPr>
          <p:nvPr/>
        </p:nvSpPr>
        <p:spPr bwMode="auto">
          <a:xfrm>
            <a:off x="2057400" y="4845050"/>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a:solidFill>
                  <a:srgbClr val="0000FF"/>
                </a:solidFill>
              </a:rPr>
              <a:t>V</a:t>
            </a:r>
            <a:r>
              <a:rPr lang="en-US" altLang="en-US" sz="1600" b="1" baseline="-25000">
                <a:solidFill>
                  <a:srgbClr val="0000FF"/>
                </a:solidFill>
              </a:rPr>
              <a:t>NL</a:t>
            </a:r>
          </a:p>
        </p:txBody>
      </p:sp>
      <p:sp>
        <p:nvSpPr>
          <p:cNvPr id="22534" name="Text Box 12">
            <a:extLst>
              <a:ext uri="{FF2B5EF4-FFF2-40B4-BE49-F238E27FC236}">
                <a16:creationId xmlns:a16="http://schemas.microsoft.com/office/drawing/2014/main" id="{2ABBACEE-12A0-41A9-810E-3E528F593625}"/>
              </a:ext>
            </a:extLst>
          </p:cNvPr>
          <p:cNvSpPr txBox="1">
            <a:spLocks noChangeArrowheads="1"/>
          </p:cNvSpPr>
          <p:nvPr/>
        </p:nvSpPr>
        <p:spPr bwMode="auto">
          <a:xfrm>
            <a:off x="4708525" y="1260475"/>
            <a:ext cx="36607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imes New Roman" panose="02020603050405020304" pitchFamily="18" charset="0"/>
              </a:rPr>
              <a:t>HI state noise margin:</a:t>
            </a:r>
          </a:p>
          <a:p>
            <a:pPr eaLnBrk="1" hangingPunct="1"/>
            <a:r>
              <a:rPr lang="en-US" altLang="en-US" sz="2400">
                <a:latin typeface="Times New Roman" panose="02020603050405020304" pitchFamily="18" charset="0"/>
              </a:rPr>
              <a:t>V</a:t>
            </a:r>
            <a:r>
              <a:rPr lang="en-US" altLang="en-US" sz="2400" baseline="-25000">
                <a:latin typeface="Times New Roman" panose="02020603050405020304" pitchFamily="18" charset="0"/>
              </a:rPr>
              <a:t>NH</a:t>
            </a:r>
            <a:r>
              <a:rPr lang="en-US" altLang="en-US" sz="2400">
                <a:latin typeface="Times New Roman" panose="02020603050405020304" pitchFamily="18" charset="0"/>
              </a:rPr>
              <a:t> = V</a:t>
            </a:r>
            <a:r>
              <a:rPr lang="en-US" altLang="en-US" sz="2400" baseline="-25000">
                <a:latin typeface="Times New Roman" panose="02020603050405020304" pitchFamily="18" charset="0"/>
              </a:rPr>
              <a:t>OH</a:t>
            </a:r>
            <a:r>
              <a:rPr lang="en-US" altLang="en-US" sz="2400">
                <a:latin typeface="Times New Roman" panose="02020603050405020304" pitchFamily="18" charset="0"/>
              </a:rPr>
              <a:t>(min) – V</a:t>
            </a:r>
            <a:r>
              <a:rPr lang="en-US" altLang="en-US" sz="2400" baseline="-25000">
                <a:latin typeface="Times New Roman" panose="02020603050405020304" pitchFamily="18" charset="0"/>
              </a:rPr>
              <a:t>IH</a:t>
            </a:r>
            <a:r>
              <a:rPr lang="en-US" altLang="en-US" sz="2400">
                <a:latin typeface="Times New Roman" panose="02020603050405020304" pitchFamily="18" charset="0"/>
              </a:rPr>
              <a:t>(min)</a:t>
            </a:r>
          </a:p>
          <a:p>
            <a:pPr eaLnBrk="1" hangingPunct="1"/>
            <a:endParaRPr lang="en-US" altLang="en-US" sz="2400">
              <a:latin typeface="Times New Roman" panose="02020603050405020304" pitchFamily="18" charset="0"/>
            </a:endParaRPr>
          </a:p>
          <a:p>
            <a:pPr eaLnBrk="1" hangingPunct="1"/>
            <a:endParaRPr lang="en-US" altLang="en-US" sz="2400">
              <a:latin typeface="Times New Roman" panose="02020603050405020304" pitchFamily="18" charset="0"/>
            </a:endParaRPr>
          </a:p>
          <a:p>
            <a:pPr eaLnBrk="1" hangingPunct="1"/>
            <a:r>
              <a:rPr lang="en-US" altLang="en-US" sz="2400">
                <a:latin typeface="Times New Roman" panose="02020603050405020304" pitchFamily="18" charset="0"/>
              </a:rPr>
              <a:t>LO state noise margin:</a:t>
            </a:r>
          </a:p>
          <a:p>
            <a:pPr eaLnBrk="1" hangingPunct="1"/>
            <a:r>
              <a:rPr lang="en-US" altLang="en-US" sz="2400">
                <a:latin typeface="Times New Roman" panose="02020603050405020304" pitchFamily="18" charset="0"/>
              </a:rPr>
              <a:t>V</a:t>
            </a:r>
            <a:r>
              <a:rPr lang="en-US" altLang="en-US" sz="2400" baseline="-25000">
                <a:latin typeface="Times New Roman" panose="02020603050405020304" pitchFamily="18" charset="0"/>
              </a:rPr>
              <a:t>NL</a:t>
            </a:r>
            <a:r>
              <a:rPr lang="en-US" altLang="en-US" sz="2400">
                <a:latin typeface="Times New Roman" panose="02020603050405020304" pitchFamily="18" charset="0"/>
              </a:rPr>
              <a:t> = V</a:t>
            </a:r>
            <a:r>
              <a:rPr lang="en-US" altLang="en-US" sz="2400" baseline="-25000">
                <a:latin typeface="Times New Roman" panose="02020603050405020304" pitchFamily="18" charset="0"/>
              </a:rPr>
              <a:t>IL</a:t>
            </a:r>
            <a:r>
              <a:rPr lang="en-US" altLang="en-US" sz="2400">
                <a:latin typeface="Times New Roman" panose="02020603050405020304" pitchFamily="18" charset="0"/>
              </a:rPr>
              <a:t>(max) – V</a:t>
            </a:r>
            <a:r>
              <a:rPr lang="en-US" altLang="en-US" sz="2400" baseline="-25000">
                <a:latin typeface="Times New Roman" panose="02020603050405020304" pitchFamily="18" charset="0"/>
              </a:rPr>
              <a:t>OL</a:t>
            </a:r>
            <a:r>
              <a:rPr lang="en-US" altLang="en-US" sz="2400">
                <a:latin typeface="Times New Roman" panose="02020603050405020304" pitchFamily="18" charset="0"/>
              </a:rPr>
              <a:t>(max)</a:t>
            </a:r>
          </a:p>
          <a:p>
            <a:pPr eaLnBrk="1" hangingPunct="1"/>
            <a:endParaRPr lang="en-US" altLang="en-US" sz="2400">
              <a:latin typeface="Times New Roman" panose="02020603050405020304" pitchFamily="18" charset="0"/>
            </a:endParaRPr>
          </a:p>
          <a:p>
            <a:pPr eaLnBrk="1" hangingPunct="1"/>
            <a:endParaRPr lang="en-US" altLang="en-US" sz="2400">
              <a:latin typeface="Times New Roman" panose="02020603050405020304" pitchFamily="18" charset="0"/>
            </a:endParaRPr>
          </a:p>
          <a:p>
            <a:pPr eaLnBrk="1" hangingPunct="1"/>
            <a:r>
              <a:rPr lang="en-US" altLang="en-US" sz="2400">
                <a:latin typeface="Times New Roman" panose="02020603050405020304" pitchFamily="18" charset="0"/>
              </a:rPr>
              <a:t>Noise margin:</a:t>
            </a:r>
          </a:p>
          <a:p>
            <a:pPr eaLnBrk="1" hangingPunct="1"/>
            <a:r>
              <a:rPr lang="en-US" altLang="en-US" sz="2400">
                <a:latin typeface="Times New Roman" panose="02020603050405020304" pitchFamily="18" charset="0"/>
              </a:rPr>
              <a:t>V</a:t>
            </a:r>
            <a:r>
              <a:rPr lang="en-US" altLang="en-US" sz="2400" baseline="-25000">
                <a:latin typeface="Times New Roman" panose="02020603050405020304" pitchFamily="18" charset="0"/>
              </a:rPr>
              <a:t>N</a:t>
            </a:r>
            <a:r>
              <a:rPr lang="en-US" altLang="en-US" sz="2400">
                <a:latin typeface="Times New Roman" panose="02020603050405020304" pitchFamily="18" charset="0"/>
              </a:rPr>
              <a:t> = min(V</a:t>
            </a:r>
            <a:r>
              <a:rPr lang="en-US" altLang="en-US" sz="2400" baseline="-25000">
                <a:latin typeface="Times New Roman" panose="02020603050405020304" pitchFamily="18" charset="0"/>
              </a:rPr>
              <a:t>NH</a:t>
            </a:r>
            <a:r>
              <a:rPr lang="en-US" altLang="en-US" sz="2400">
                <a:latin typeface="Times New Roman" panose="02020603050405020304" pitchFamily="18" charset="0"/>
              </a:rPr>
              <a:t>,V</a:t>
            </a:r>
            <a:r>
              <a:rPr lang="en-US" altLang="en-US" sz="2400" baseline="-25000">
                <a:latin typeface="Times New Roman" panose="02020603050405020304" pitchFamily="18" charset="0"/>
              </a:rPr>
              <a:t>NL</a:t>
            </a:r>
            <a:r>
              <a:rPr lang="en-US" altLang="en-US" sz="2400">
                <a:latin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47B0869-FA97-4F94-BD18-24F6534FFE59}"/>
              </a:ext>
            </a:extLst>
          </p:cNvPr>
          <p:cNvSpPr>
            <a:spLocks noGrp="1"/>
          </p:cNvSpPr>
          <p:nvPr>
            <p:ph type="title"/>
          </p:nvPr>
        </p:nvSpPr>
        <p:spPr>
          <a:xfrm>
            <a:off x="457200" y="46038"/>
            <a:ext cx="8229600" cy="715962"/>
          </a:xfrm>
        </p:spPr>
        <p:txBody>
          <a:bodyPr/>
          <a:lstStyle/>
          <a:p>
            <a:r>
              <a:rPr lang="en-US" altLang="zh-TW" sz="3200" b="1">
                <a:solidFill>
                  <a:srgbClr val="FF0000"/>
                </a:solidFill>
                <a:latin typeface="Times New Roman" panose="02020603050405020304" pitchFamily="18" charset="0"/>
                <a:cs typeface="Times New Roman" panose="02020603050405020304" pitchFamily="18" charset="0"/>
              </a:rPr>
              <a:t>Digital IC Specifications </a:t>
            </a:r>
            <a:endParaRPr lang="en-US" altLang="en-US" sz="3200" b="1">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23555" name="Rectangle 2">
            <a:extLst>
              <a:ext uri="{FF2B5EF4-FFF2-40B4-BE49-F238E27FC236}">
                <a16:creationId xmlns:a16="http://schemas.microsoft.com/office/drawing/2014/main" id="{8666EC53-F290-4490-B0CE-B937211EB19C}"/>
              </a:ext>
            </a:extLst>
          </p:cNvPr>
          <p:cNvSpPr>
            <a:spLocks noChangeArrowheads="1"/>
          </p:cNvSpPr>
          <p:nvPr/>
        </p:nvSpPr>
        <p:spPr bwMode="auto">
          <a:xfrm>
            <a:off x="457200" y="1417638"/>
            <a:ext cx="7924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nSpc>
                <a:spcPct val="80000"/>
              </a:lnSpc>
            </a:pPr>
            <a:endParaRPr lang="en-US" altLang="en-US">
              <a:latin typeface="Times New Roman" panose="02020603050405020304" pitchFamily="18" charset="0"/>
            </a:endParaRPr>
          </a:p>
        </p:txBody>
      </p:sp>
      <p:sp>
        <p:nvSpPr>
          <p:cNvPr id="4" name="Rectangle 3">
            <a:extLst>
              <a:ext uri="{FF2B5EF4-FFF2-40B4-BE49-F238E27FC236}">
                <a16:creationId xmlns:a16="http://schemas.microsoft.com/office/drawing/2014/main" id="{D12C2CCA-4EDB-4EF1-863D-B5AD69CB576A}"/>
              </a:ext>
            </a:extLst>
          </p:cNvPr>
          <p:cNvSpPr txBox="1">
            <a:spLocks noChangeArrowheads="1"/>
          </p:cNvSpPr>
          <p:nvPr/>
        </p:nvSpPr>
        <p:spPr>
          <a:xfrm>
            <a:off x="152400" y="457200"/>
            <a:ext cx="8686800" cy="5867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80000"/>
              </a:lnSpc>
              <a:defRPr/>
            </a:pPr>
            <a:endParaRPr lang="en-US" altLang="zh-TW" sz="2200" b="1" dirty="0">
              <a:solidFill>
                <a:srgbClr val="FF0000"/>
              </a:solidFill>
              <a:latin typeface="Times New Roman" pitchFamily="18" charset="0"/>
              <a:ea typeface="標楷體" panose="03000509000000000000" pitchFamily="65" charset="-120"/>
              <a:cs typeface="Times New Roman" pitchFamily="18" charset="0"/>
            </a:endParaRPr>
          </a:p>
          <a:p>
            <a:pPr marL="0" indent="0" algn="just" eaLnBrk="1" hangingPunct="1">
              <a:buFont typeface="Arial" panose="020B0604020202020204" pitchFamily="34" charset="0"/>
              <a:buNone/>
              <a:defRPr/>
            </a:pPr>
            <a:r>
              <a:rPr lang="en-US" altLang="en-US" sz="2200" dirty="0">
                <a:solidFill>
                  <a:srgbClr val="FF0000"/>
                </a:solidFill>
                <a:latin typeface="Times New Roman" pitchFamily="18" charset="0"/>
                <a:cs typeface="Times New Roman" pitchFamily="18" charset="0"/>
              </a:rPr>
              <a:t>      - </a:t>
            </a:r>
            <a:r>
              <a:rPr lang="en-US" altLang="en-US" sz="2200" b="1" dirty="0">
                <a:solidFill>
                  <a:srgbClr val="FF0000"/>
                </a:solidFill>
                <a:latin typeface="Times New Roman" pitchFamily="18" charset="0"/>
                <a:cs typeface="Times New Roman" pitchFamily="18" charset="0"/>
              </a:rPr>
              <a:t>operating temperature</a:t>
            </a:r>
          </a:p>
          <a:p>
            <a:pPr marL="685800" lvl="1" algn="just" eaLnBrk="1" hangingPunct="1">
              <a:buFont typeface="Arial" panose="020B0604020202020204" pitchFamily="34" charset="0"/>
              <a:buChar char="•"/>
              <a:defRPr/>
            </a:pPr>
            <a:r>
              <a:rPr lang="en-US" altLang="en-US" sz="2200" dirty="0">
                <a:latin typeface="Times New Roman" pitchFamily="18" charset="0"/>
                <a:cs typeface="Times New Roman" pitchFamily="18" charset="0"/>
              </a:rPr>
              <a:t>The IC gates and other circuits are temperature sensitive.</a:t>
            </a:r>
          </a:p>
          <a:p>
            <a:pPr marL="685800" lvl="1" algn="just" eaLnBrk="1" hangingPunct="1">
              <a:buFont typeface="Arial" panose="020B0604020202020204" pitchFamily="34" charset="0"/>
              <a:buChar char="•"/>
              <a:defRPr/>
            </a:pPr>
            <a:r>
              <a:rPr lang="en-US" altLang="en-US" sz="2200" dirty="0">
                <a:latin typeface="Times New Roman" pitchFamily="18" charset="0"/>
                <a:cs typeface="Times New Roman" pitchFamily="18" charset="0"/>
              </a:rPr>
              <a:t>They  are designed to operate satisfactorily over a specified range of temperature.</a:t>
            </a:r>
          </a:p>
          <a:p>
            <a:pPr marL="685800" lvl="1" algn="just" eaLnBrk="1" hangingPunct="1">
              <a:buFont typeface="Arial" panose="020B0604020202020204" pitchFamily="34" charset="0"/>
              <a:buChar char="•"/>
              <a:defRPr/>
            </a:pPr>
            <a:r>
              <a:rPr lang="en-US" altLang="en-US" sz="2200" dirty="0">
                <a:latin typeface="Times New Roman" pitchFamily="18" charset="0"/>
                <a:cs typeface="Times New Roman" pitchFamily="18" charset="0"/>
              </a:rPr>
              <a:t>Range for commercial application is 0</a:t>
            </a:r>
            <a:r>
              <a:rPr lang="he-IL" altLang="en-US" sz="2200" dirty="0">
                <a:latin typeface="Times New Roman" pitchFamily="18" charset="0"/>
                <a:cs typeface="Times New Roman" pitchFamily="18" charset="0"/>
              </a:rPr>
              <a:t>֯</a:t>
            </a:r>
            <a:r>
              <a:rPr lang="en-US" altLang="en-US" sz="2200" dirty="0">
                <a:latin typeface="Times New Roman" pitchFamily="18" charset="0"/>
                <a:cs typeface="Times New Roman" pitchFamily="18" charset="0"/>
              </a:rPr>
              <a:t> to70</a:t>
            </a:r>
            <a:r>
              <a:rPr lang="he-IL" altLang="en-US" sz="2200" dirty="0">
                <a:latin typeface="Times New Roman" pitchFamily="18" charset="0"/>
                <a:cs typeface="Times New Roman" pitchFamily="18" charset="0"/>
              </a:rPr>
              <a:t>֯</a:t>
            </a:r>
            <a:r>
              <a:rPr lang="en-US" altLang="en-US" sz="2200" dirty="0">
                <a:latin typeface="Times New Roman" pitchFamily="18" charset="0"/>
                <a:cs typeface="Times New Roman" pitchFamily="18" charset="0"/>
              </a:rPr>
              <a:t> C, industrial 0</a:t>
            </a:r>
            <a:r>
              <a:rPr lang="he-IL" altLang="en-US" sz="2200" dirty="0">
                <a:latin typeface="Times New Roman" pitchFamily="18" charset="0"/>
                <a:cs typeface="Times New Roman" pitchFamily="18" charset="0"/>
              </a:rPr>
              <a:t>֯</a:t>
            </a:r>
            <a:r>
              <a:rPr lang="en-US" altLang="en-US" sz="2200" dirty="0">
                <a:latin typeface="Times New Roman" pitchFamily="18" charset="0"/>
                <a:cs typeface="Times New Roman" pitchFamily="18" charset="0"/>
              </a:rPr>
              <a:t> to85</a:t>
            </a:r>
            <a:r>
              <a:rPr lang="he-IL" altLang="en-US" sz="2200" dirty="0">
                <a:latin typeface="Times New Roman" pitchFamily="18" charset="0"/>
                <a:cs typeface="Times New Roman" pitchFamily="18" charset="0"/>
              </a:rPr>
              <a:t>֯</a:t>
            </a:r>
            <a:r>
              <a:rPr lang="en-US" altLang="en-US" sz="2200" dirty="0">
                <a:latin typeface="Times New Roman" pitchFamily="18" charset="0"/>
                <a:cs typeface="Times New Roman" pitchFamily="18" charset="0"/>
              </a:rPr>
              <a:t> C and for military applications -55</a:t>
            </a:r>
            <a:r>
              <a:rPr lang="he-IL" altLang="en-US" sz="2200" dirty="0">
                <a:latin typeface="Times New Roman" pitchFamily="18" charset="0"/>
                <a:cs typeface="Times New Roman" pitchFamily="18" charset="0"/>
              </a:rPr>
              <a:t>֯</a:t>
            </a:r>
            <a:r>
              <a:rPr lang="en-US" altLang="en-US" sz="2200" dirty="0">
                <a:latin typeface="Times New Roman" pitchFamily="18" charset="0"/>
                <a:cs typeface="Times New Roman" pitchFamily="18" charset="0"/>
              </a:rPr>
              <a:t> to 125</a:t>
            </a:r>
            <a:r>
              <a:rPr lang="he-IL" altLang="en-US" sz="2200" dirty="0">
                <a:latin typeface="Times New Roman" pitchFamily="18" charset="0"/>
                <a:cs typeface="Times New Roman" pitchFamily="18" charset="0"/>
              </a:rPr>
              <a:t>֯</a:t>
            </a:r>
            <a:r>
              <a:rPr lang="en-US" altLang="en-US" sz="2200" dirty="0">
                <a:latin typeface="Times New Roman" pitchFamily="18" charset="0"/>
                <a:cs typeface="Times New Roman" pitchFamily="18" charset="0"/>
              </a:rPr>
              <a:t> C.</a:t>
            </a:r>
          </a:p>
          <a:p>
            <a:pPr marL="400050" lvl="1" indent="0" algn="just" eaLnBrk="1" hangingPunct="1">
              <a:defRPr/>
            </a:pPr>
            <a:r>
              <a:rPr lang="en-US" altLang="en-US" sz="2200" b="1" dirty="0">
                <a:solidFill>
                  <a:srgbClr val="FF0000"/>
                </a:solidFill>
                <a:latin typeface="Times New Roman" pitchFamily="18" charset="0"/>
                <a:cs typeface="Times New Roman" pitchFamily="18" charset="0"/>
              </a:rPr>
              <a:t>Speed power product</a:t>
            </a:r>
          </a:p>
          <a:p>
            <a:pPr marL="685800" lvl="1" algn="just" eaLnBrk="1" hangingPunct="1">
              <a:buFont typeface="Arial" panose="020B0604020202020204" pitchFamily="34" charset="0"/>
              <a:buChar char="•"/>
              <a:defRPr/>
            </a:pPr>
            <a:r>
              <a:rPr lang="en-US" altLang="en-US" sz="2200" dirty="0">
                <a:latin typeface="Times New Roman" pitchFamily="18" charset="0"/>
                <a:cs typeface="Times New Roman" pitchFamily="18" charset="0"/>
              </a:rPr>
              <a:t>Multiply the gate propagation delay by the gate power dissipation</a:t>
            </a:r>
          </a:p>
          <a:p>
            <a:pPr marL="685800" lvl="1" algn="just" eaLnBrk="1" hangingPunct="1">
              <a:buFont typeface="Arial" panose="020B0604020202020204" pitchFamily="34" charset="0"/>
              <a:buChar char="•"/>
              <a:defRPr/>
            </a:pPr>
            <a:r>
              <a:rPr lang="en-US" altLang="en-US" sz="2200" dirty="0">
                <a:latin typeface="Times New Roman" pitchFamily="18" charset="0"/>
                <a:cs typeface="Times New Roman" pitchFamily="18" charset="0"/>
              </a:rPr>
              <a:t>Smaller value is desirable. The smaller value gives better overall performance.</a:t>
            </a:r>
          </a:p>
          <a:p>
            <a:pPr marL="685800" lvl="1" algn="just" eaLnBrk="1" hangingPunct="1">
              <a:buFont typeface="Arial" panose="020B0604020202020204" pitchFamily="34" charset="0"/>
              <a:buChar char="•"/>
              <a:defRPr/>
            </a:pPr>
            <a:r>
              <a:rPr lang="en-US" altLang="en-US" sz="2200" dirty="0">
                <a:latin typeface="Times New Roman" pitchFamily="18" charset="0"/>
                <a:cs typeface="Times New Roman" pitchFamily="18" charset="0"/>
              </a:rPr>
              <a:t>It has the units of energy and expressed in </a:t>
            </a:r>
            <a:r>
              <a:rPr lang="en-US" altLang="en-US" sz="2200" dirty="0" err="1">
                <a:latin typeface="Times New Roman" pitchFamily="18" charset="0"/>
                <a:cs typeface="Times New Roman" pitchFamily="18" charset="0"/>
              </a:rPr>
              <a:t>picco</a:t>
            </a:r>
            <a:r>
              <a:rPr lang="en-US" altLang="en-US" sz="2200" dirty="0">
                <a:latin typeface="Times New Roman" pitchFamily="18" charset="0"/>
                <a:cs typeface="Times New Roman" pitchFamily="18" charset="0"/>
              </a:rPr>
              <a:t>-joules</a:t>
            </a:r>
          </a:p>
          <a:p>
            <a:pPr lvl="1" algn="just">
              <a:lnSpc>
                <a:spcPct val="80000"/>
              </a:lnSpc>
              <a:buFont typeface="Arial" panose="020B0604020202020204" pitchFamily="34" charset="0"/>
              <a:buChar char="•"/>
              <a:defRPr/>
            </a:pPr>
            <a:r>
              <a:rPr lang="en-US" altLang="zh-TW" sz="2200" dirty="0">
                <a:latin typeface="Times New Roman" pitchFamily="18" charset="0"/>
                <a:ea typeface="標楷體" panose="03000509000000000000" pitchFamily="65" charset="-120"/>
                <a:cs typeface="Times New Roman" pitchFamily="18" charset="0"/>
              </a:rPr>
              <a:t>The IC has an average propagation delay of 10ns and an average power dissipation of 5mw, the speed power product is</a:t>
            </a:r>
          </a:p>
          <a:p>
            <a:pPr marL="457200" lvl="1" indent="0" algn="just">
              <a:lnSpc>
                <a:spcPct val="80000"/>
              </a:lnSpc>
              <a:buFont typeface="Arial" panose="020B0604020202020204" pitchFamily="34" charset="0"/>
              <a:buNone/>
              <a:defRPr/>
            </a:pPr>
            <a:r>
              <a:rPr lang="en-US" altLang="zh-TW" sz="2200" dirty="0">
                <a:latin typeface="Times New Roman" pitchFamily="18" charset="0"/>
                <a:ea typeface="標楷體" panose="03000509000000000000" pitchFamily="65" charset="-120"/>
                <a:cs typeface="Times New Roman" pitchFamily="18" charset="0"/>
              </a:rPr>
              <a:t>    10 ns*5mw=50*10^-12 watts-seconds= 50 </a:t>
            </a:r>
            <a:r>
              <a:rPr lang="en-US" altLang="zh-TW" sz="2200" dirty="0" err="1">
                <a:latin typeface="Times New Roman" pitchFamily="18" charset="0"/>
                <a:ea typeface="標楷體" panose="03000509000000000000" pitchFamily="65" charset="-120"/>
                <a:cs typeface="Times New Roman" pitchFamily="18" charset="0"/>
              </a:rPr>
              <a:t>picco</a:t>
            </a:r>
            <a:r>
              <a:rPr lang="en-US" altLang="zh-TW" sz="2200" dirty="0">
                <a:latin typeface="Times New Roman" pitchFamily="18" charset="0"/>
                <a:ea typeface="標楷體" panose="03000509000000000000" pitchFamily="65" charset="-120"/>
                <a:cs typeface="Times New Roman" pitchFamily="18" charset="0"/>
              </a:rPr>
              <a:t>-joules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A98D61F-CC75-409E-BE16-07F55917DB78}"/>
              </a:ext>
            </a:extLst>
          </p:cNvPr>
          <p:cNvSpPr>
            <a:spLocks noGrp="1" noChangeArrowheads="1"/>
          </p:cNvSpPr>
          <p:nvPr>
            <p:ph type="title"/>
          </p:nvPr>
        </p:nvSpPr>
        <p:spPr>
          <a:xfrm>
            <a:off x="762000" y="152400"/>
            <a:ext cx="7564438" cy="1143000"/>
          </a:xfrm>
        </p:spPr>
        <p:txBody>
          <a:bodyPr/>
          <a:lstStyle/>
          <a:p>
            <a:br>
              <a:rPr lang="en-US" altLang="zh-TW" sz="4000"/>
            </a:br>
            <a:r>
              <a:rPr lang="en-US" altLang="zh-TW" sz="3200" b="1">
                <a:solidFill>
                  <a:srgbClr val="FF0000"/>
                </a:solidFill>
                <a:latin typeface="Times New Roman" panose="02020603050405020304" pitchFamily="18" charset="0"/>
                <a:cs typeface="Times New Roman" panose="02020603050405020304" pitchFamily="18" charset="0"/>
              </a:rPr>
              <a:t>Typical npn Transistor Parameters</a:t>
            </a:r>
          </a:p>
        </p:txBody>
      </p:sp>
      <p:graphicFrame>
        <p:nvGraphicFramePr>
          <p:cNvPr id="104574" name="Group 126">
            <a:extLst>
              <a:ext uri="{FF2B5EF4-FFF2-40B4-BE49-F238E27FC236}">
                <a16:creationId xmlns:a16="http://schemas.microsoft.com/office/drawing/2014/main" id="{396C33D5-D7EC-4FBB-97B6-E36DAD753B9D}"/>
              </a:ext>
            </a:extLst>
          </p:cNvPr>
          <p:cNvGraphicFramePr>
            <a:graphicFrameLocks noGrp="1"/>
          </p:cNvGraphicFramePr>
          <p:nvPr>
            <p:ph idx="1"/>
          </p:nvPr>
        </p:nvGraphicFramePr>
        <p:xfrm>
          <a:off x="1219200" y="1752600"/>
          <a:ext cx="6692900" cy="4114800"/>
        </p:xfrm>
        <a:graphic>
          <a:graphicData uri="http://schemas.openxmlformats.org/drawingml/2006/table">
            <a:tbl>
              <a:tblPr/>
              <a:tblGrid>
                <a:gridCol w="1673225">
                  <a:extLst>
                    <a:ext uri="{9D8B030D-6E8A-4147-A177-3AD203B41FA5}">
                      <a16:colId xmlns:a16="http://schemas.microsoft.com/office/drawing/2014/main" val="20000"/>
                    </a:ext>
                  </a:extLst>
                </a:gridCol>
                <a:gridCol w="1673225">
                  <a:extLst>
                    <a:ext uri="{9D8B030D-6E8A-4147-A177-3AD203B41FA5}">
                      <a16:colId xmlns:a16="http://schemas.microsoft.com/office/drawing/2014/main" val="20001"/>
                    </a:ext>
                  </a:extLst>
                </a:gridCol>
                <a:gridCol w="1673225">
                  <a:extLst>
                    <a:ext uri="{9D8B030D-6E8A-4147-A177-3AD203B41FA5}">
                      <a16:colId xmlns:a16="http://schemas.microsoft.com/office/drawing/2014/main" val="20002"/>
                    </a:ext>
                  </a:extLst>
                </a:gridCol>
                <a:gridCol w="1673225">
                  <a:extLst>
                    <a:ext uri="{9D8B030D-6E8A-4147-A177-3AD203B41FA5}">
                      <a16:colId xmlns:a16="http://schemas.microsoft.com/office/drawing/2014/main" val="20003"/>
                    </a:ext>
                  </a:extLst>
                </a:gridCol>
              </a:tblGrid>
              <a:tr h="1028700">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Region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V</a:t>
                      </a:r>
                      <a:r>
                        <a:rPr kumimoji="1" lang="en-US" altLang="zh-TW" sz="2800" b="0" i="0" u="none" strike="noStrike" cap="none" normalizeH="0" baseline="-25000" dirty="0">
                          <a:ln>
                            <a:noFill/>
                          </a:ln>
                          <a:solidFill>
                            <a:schemeClr val="tx1"/>
                          </a:solidFill>
                          <a:effectLst/>
                          <a:latin typeface="Times New Roman" panose="02020603050405020304" pitchFamily="18" charset="0"/>
                          <a:ea typeface="新細明體" panose="02020500000000000000" pitchFamily="18" charset="-120"/>
                        </a:rPr>
                        <a:t>BE </a:t>
                      </a: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(V)</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V</a:t>
                      </a:r>
                      <a:r>
                        <a:rPr kumimoji="1" lang="en-US" altLang="zh-TW" sz="2800" b="0" i="0" u="none" strike="noStrike" cap="none" normalizeH="0" baseline="-25000" dirty="0">
                          <a:ln>
                            <a:noFill/>
                          </a:ln>
                          <a:solidFill>
                            <a:schemeClr val="tx1"/>
                          </a:solidFill>
                          <a:effectLst/>
                          <a:latin typeface="Times New Roman" panose="02020603050405020304" pitchFamily="18" charset="0"/>
                          <a:ea typeface="新細明體" panose="02020500000000000000" pitchFamily="18" charset="-120"/>
                        </a:rPr>
                        <a:t>CE </a:t>
                      </a: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(V)</a:t>
                      </a:r>
                      <a:endParaRPr kumimoji="1" lang="zh-TW" altLang="en-US"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anose="02020500000000000000" pitchFamily="18" charset="-120"/>
                        </a:rPr>
                        <a:t>Current Relation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028700">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a:ln>
                            <a:noFill/>
                          </a:ln>
                          <a:solidFill>
                            <a:srgbClr val="CC0000"/>
                          </a:solidFill>
                          <a:effectLst/>
                          <a:latin typeface="Times New Roman" panose="02020603050405020304" pitchFamily="18" charset="0"/>
                          <a:ea typeface="新細明體" panose="02020500000000000000" pitchFamily="18" charset="-120"/>
                        </a:rPr>
                        <a:t>Cutoff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lgDash"/>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rgbClr val="CC0000"/>
                          </a:solidFill>
                          <a:effectLst/>
                          <a:latin typeface="Times New Roman" panose="02020603050405020304" pitchFamily="18" charset="0"/>
                          <a:ea typeface="新細明體" panose="02020500000000000000" pitchFamily="18" charset="-120"/>
                        </a:rPr>
                        <a:t>&lt; 0.7</a:t>
                      </a:r>
                    </a:p>
                  </a:txBody>
                  <a:tcPr horzOverflow="overflow">
                    <a:lnL w="12700" cap="flat" cmpd="sng" algn="ctr">
                      <a:solidFill>
                        <a:schemeClr val="tx1"/>
                      </a:solidFill>
                      <a:prstDash val="lgDash"/>
                      <a:round/>
                      <a:headEnd type="none" w="sm" len="sm"/>
                      <a:tailEnd type="none" w="sm" len="sm"/>
                    </a:lnL>
                    <a:lnR w="12700" cap="flat" cmpd="sng" algn="ctr">
                      <a:solidFill>
                        <a:schemeClr val="tx1"/>
                      </a:solidFill>
                      <a:prstDash val="lgDash"/>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a:ln>
                            <a:noFill/>
                          </a:ln>
                          <a:solidFill>
                            <a:srgbClr val="CC0000"/>
                          </a:solidFill>
                          <a:effectLst/>
                          <a:latin typeface="Times New Roman" panose="02020603050405020304" pitchFamily="18" charset="0"/>
                          <a:ea typeface="新細明體" panose="02020500000000000000" pitchFamily="18" charset="-120"/>
                        </a:rPr>
                        <a:t>Open circuit</a:t>
                      </a:r>
                    </a:p>
                  </a:txBody>
                  <a:tcPr horzOverflow="overflow">
                    <a:lnL w="12700" cap="flat" cmpd="sng" algn="ctr">
                      <a:solidFill>
                        <a:schemeClr val="tx1"/>
                      </a:solidFill>
                      <a:prstDash val="lgDash"/>
                      <a:round/>
                      <a:headEnd type="none" w="sm" len="sm"/>
                      <a:tailEnd type="none" w="sm" len="sm"/>
                    </a:lnL>
                    <a:lnR w="12700" cap="flat" cmpd="sng" algn="ctr">
                      <a:solidFill>
                        <a:schemeClr val="tx1"/>
                      </a:solidFill>
                      <a:prstDash val="lgDash"/>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rgbClr val="CC0000"/>
                          </a:solidFill>
                          <a:effectLst/>
                          <a:latin typeface="Times New Roman" panose="02020603050405020304" pitchFamily="18" charset="0"/>
                          <a:ea typeface="新細明體" panose="02020500000000000000" pitchFamily="18" charset="-120"/>
                        </a:rPr>
                        <a:t>I</a:t>
                      </a:r>
                      <a:r>
                        <a:rPr kumimoji="1" lang="en-US" altLang="zh-TW" sz="2800" b="0" i="0" u="none" strike="noStrike" cap="none" normalizeH="0" baseline="-25000" dirty="0">
                          <a:ln>
                            <a:noFill/>
                          </a:ln>
                          <a:solidFill>
                            <a:srgbClr val="CC0000"/>
                          </a:solidFill>
                          <a:effectLst/>
                          <a:latin typeface="Times New Roman" panose="02020603050405020304" pitchFamily="18" charset="0"/>
                          <a:ea typeface="新細明體" panose="02020500000000000000" pitchFamily="18" charset="-120"/>
                        </a:rPr>
                        <a:t>B</a:t>
                      </a:r>
                      <a:r>
                        <a:rPr kumimoji="1" lang="en-US" altLang="zh-TW" sz="2800" b="0" i="0" u="none" strike="noStrike" cap="none" normalizeH="0" baseline="0" dirty="0">
                          <a:ln>
                            <a:noFill/>
                          </a:ln>
                          <a:solidFill>
                            <a:srgbClr val="CC0000"/>
                          </a:solidFill>
                          <a:effectLst/>
                          <a:latin typeface="Times New Roman" panose="02020603050405020304" pitchFamily="18" charset="0"/>
                          <a:ea typeface="新細明體" panose="02020500000000000000" pitchFamily="18" charset="-120"/>
                        </a:rPr>
                        <a:t>=I</a:t>
                      </a:r>
                      <a:r>
                        <a:rPr kumimoji="1" lang="en-US" altLang="zh-TW" sz="2800" b="0" i="0" u="none" strike="noStrike" cap="none" normalizeH="0" baseline="-25000" dirty="0">
                          <a:ln>
                            <a:noFill/>
                          </a:ln>
                          <a:solidFill>
                            <a:srgbClr val="CC0000"/>
                          </a:solidFill>
                          <a:effectLst/>
                          <a:latin typeface="Times New Roman" panose="02020603050405020304" pitchFamily="18" charset="0"/>
                          <a:ea typeface="新細明體" panose="02020500000000000000" pitchFamily="18" charset="-120"/>
                        </a:rPr>
                        <a:t>C</a:t>
                      </a:r>
                      <a:r>
                        <a:rPr kumimoji="1" lang="en-US" altLang="zh-TW" sz="2800" b="0" i="0" u="none" strike="noStrike" cap="none" normalizeH="0" baseline="0" dirty="0">
                          <a:ln>
                            <a:noFill/>
                          </a:ln>
                          <a:solidFill>
                            <a:srgbClr val="CC0000"/>
                          </a:solidFill>
                          <a:effectLst/>
                          <a:latin typeface="Times New Roman" panose="02020603050405020304" pitchFamily="18" charset="0"/>
                          <a:ea typeface="新細明體" panose="02020500000000000000" pitchFamily="18" charset="-120"/>
                        </a:rPr>
                        <a:t>=0</a:t>
                      </a:r>
                    </a:p>
                  </a:txBody>
                  <a:tcPr horzOverflow="overflow">
                    <a:lnL w="12700" cap="flat" cmpd="sng" algn="ctr">
                      <a:solidFill>
                        <a:schemeClr val="tx1"/>
                      </a:solidFill>
                      <a:prstDash val="lgDash"/>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028700">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chemeClr val="tx2"/>
                          </a:solidFill>
                          <a:effectLst/>
                          <a:latin typeface="Times New Roman" panose="02020603050405020304" pitchFamily="18" charset="0"/>
                          <a:ea typeface="新細明體" panose="02020500000000000000" pitchFamily="18" charset="-120"/>
                        </a:rPr>
                        <a:t>Active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chemeClr val="tx2"/>
                          </a:solidFill>
                          <a:effectLst/>
                          <a:latin typeface="Times New Roman" panose="02020603050405020304" pitchFamily="18" charset="0"/>
                          <a:ea typeface="新細明體" panose="02020500000000000000" pitchFamily="18" charset="-120"/>
                        </a:rPr>
                        <a:t>0.7-0.8</a:t>
                      </a:r>
                    </a:p>
                  </a:txBody>
                  <a:tcPr horzOverflow="overflow">
                    <a:lnL w="12700" cap="flat" cmpd="sng" algn="ctr">
                      <a:solidFill>
                        <a:schemeClr val="tx1"/>
                      </a:solidFill>
                      <a:prstDash val="dash"/>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a:ln>
                            <a:noFill/>
                          </a:ln>
                          <a:solidFill>
                            <a:schemeClr val="tx2"/>
                          </a:solidFill>
                          <a:effectLst/>
                          <a:latin typeface="Times New Roman" panose="02020603050405020304" pitchFamily="18" charset="0"/>
                          <a:ea typeface="新細明體" panose="02020500000000000000" pitchFamily="18" charset="-120"/>
                        </a:rPr>
                        <a:t>&gt; 0.8</a:t>
                      </a:r>
                    </a:p>
                  </a:txBody>
                  <a:tcPr horzOverflow="overflow">
                    <a:lnL w="12700" cap="flat" cmpd="sng" algn="ctr">
                      <a:solidFill>
                        <a:schemeClr val="tx1"/>
                      </a:solidFill>
                      <a:prstDash val="dash"/>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a:ln>
                            <a:noFill/>
                          </a:ln>
                          <a:solidFill>
                            <a:schemeClr val="tx2"/>
                          </a:solidFill>
                          <a:effectLst/>
                          <a:latin typeface="Times New Roman" panose="02020603050405020304" pitchFamily="18" charset="0"/>
                          <a:ea typeface="新細明體" panose="02020500000000000000" pitchFamily="18" charset="-120"/>
                        </a:rPr>
                        <a:t>I</a:t>
                      </a:r>
                      <a:r>
                        <a:rPr kumimoji="1" lang="en-US" altLang="zh-TW" sz="2800" b="0" i="0" u="none" strike="noStrike" cap="none" normalizeH="0" baseline="-25000">
                          <a:ln>
                            <a:noFill/>
                          </a:ln>
                          <a:solidFill>
                            <a:schemeClr val="tx2"/>
                          </a:solidFill>
                          <a:effectLst/>
                          <a:latin typeface="Times New Roman" panose="02020603050405020304" pitchFamily="18" charset="0"/>
                          <a:ea typeface="新細明體" panose="02020500000000000000" pitchFamily="18" charset="-120"/>
                        </a:rPr>
                        <a:t>C</a:t>
                      </a:r>
                      <a:r>
                        <a:rPr kumimoji="1" lang="en-US" altLang="zh-TW" sz="2800" b="0" i="0" u="none" strike="noStrike" cap="none" normalizeH="0" baseline="0">
                          <a:ln>
                            <a:noFill/>
                          </a:ln>
                          <a:solidFill>
                            <a:schemeClr val="tx2"/>
                          </a:solidFill>
                          <a:effectLst/>
                          <a:latin typeface="Times New Roman" panose="02020603050405020304" pitchFamily="18" charset="0"/>
                          <a:ea typeface="新細明體" panose="02020500000000000000" pitchFamily="18" charset="-120"/>
                        </a:rPr>
                        <a:t> =h</a:t>
                      </a:r>
                      <a:r>
                        <a:rPr kumimoji="1" lang="en-US" altLang="zh-TW" sz="2800" b="0" i="0" u="none" strike="noStrike" cap="none" normalizeH="0" baseline="-25000">
                          <a:ln>
                            <a:noFill/>
                          </a:ln>
                          <a:solidFill>
                            <a:schemeClr val="tx2"/>
                          </a:solidFill>
                          <a:effectLst/>
                          <a:latin typeface="Times New Roman" panose="02020603050405020304" pitchFamily="18" charset="0"/>
                          <a:ea typeface="新細明體" panose="02020500000000000000" pitchFamily="18" charset="-120"/>
                        </a:rPr>
                        <a:t>FE</a:t>
                      </a:r>
                      <a:r>
                        <a:rPr kumimoji="1" lang="en-US" altLang="zh-TW" sz="2800" b="0" i="0" u="none" strike="noStrike" cap="none" normalizeH="0" baseline="0">
                          <a:ln>
                            <a:noFill/>
                          </a:ln>
                          <a:solidFill>
                            <a:schemeClr val="tx2"/>
                          </a:solidFill>
                          <a:effectLst/>
                          <a:latin typeface="Times New Roman" panose="02020603050405020304" pitchFamily="18" charset="0"/>
                          <a:ea typeface="新細明體" panose="02020500000000000000" pitchFamily="18" charset="-120"/>
                        </a:rPr>
                        <a:t>I</a:t>
                      </a:r>
                      <a:r>
                        <a:rPr kumimoji="1" lang="en-US" altLang="zh-TW" sz="2800" b="0" i="0" u="none" strike="noStrike" cap="none" normalizeH="0" baseline="-25000">
                          <a:ln>
                            <a:noFill/>
                          </a:ln>
                          <a:solidFill>
                            <a:schemeClr val="tx2"/>
                          </a:solidFill>
                          <a:effectLst/>
                          <a:latin typeface="Times New Roman" panose="02020603050405020304" pitchFamily="18" charset="0"/>
                          <a:ea typeface="新細明體" panose="02020500000000000000" pitchFamily="18" charset="-120"/>
                        </a:rPr>
                        <a:t>B</a:t>
                      </a:r>
                    </a:p>
                  </a:txBody>
                  <a:tcPr horzOverflow="overflow">
                    <a:lnL w="12700" cap="flat" cmpd="sng" algn="ctr">
                      <a:solidFill>
                        <a:schemeClr val="tx1"/>
                      </a:solidFill>
                      <a:prstDash val="dash"/>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028700">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a:ln>
                            <a:noFill/>
                          </a:ln>
                          <a:solidFill>
                            <a:schemeClr val="folHlink"/>
                          </a:solidFill>
                          <a:effectLst/>
                          <a:latin typeface="Times New Roman" panose="02020603050405020304" pitchFamily="18" charset="0"/>
                          <a:ea typeface="新細明體" panose="02020500000000000000" pitchFamily="18" charset="-120"/>
                        </a:rPr>
                        <a:t>Saturation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chemeClr val="folHlink"/>
                          </a:solidFill>
                          <a:effectLst/>
                          <a:latin typeface="Times New Roman" panose="02020603050405020304" pitchFamily="18" charset="0"/>
                          <a:ea typeface="新細明體" panose="02020500000000000000" pitchFamily="18" charset="-120"/>
                        </a:rPr>
                        <a:t>0.8-0.9</a:t>
                      </a:r>
                    </a:p>
                  </a:txBody>
                  <a:tcPr horzOverflow="overflow">
                    <a:lnL w="12700" cap="flat" cmpd="sng" algn="ctr">
                      <a:solidFill>
                        <a:schemeClr val="tx1"/>
                      </a:solidFill>
                      <a:prstDash val="dash"/>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a:ln>
                            <a:noFill/>
                          </a:ln>
                          <a:solidFill>
                            <a:schemeClr val="folHlink"/>
                          </a:solidFill>
                          <a:effectLst/>
                          <a:latin typeface="Times New Roman" panose="02020603050405020304" pitchFamily="18" charset="0"/>
                          <a:ea typeface="新細明體" panose="02020500000000000000" pitchFamily="18" charset="-120"/>
                        </a:rPr>
                        <a:t>0.2</a:t>
                      </a:r>
                    </a:p>
                  </a:txBody>
                  <a:tcPr horzOverflow="overflow">
                    <a:lnL w="12700" cap="flat" cmpd="sng" algn="ctr">
                      <a:solidFill>
                        <a:schemeClr val="tx1"/>
                      </a:solidFill>
                      <a:prstDash val="dash"/>
                      <a:round/>
                      <a:headEnd type="none" w="sm" len="sm"/>
                      <a:tailEnd type="none" w="sm" len="sm"/>
                    </a:lnL>
                    <a:lnR w="12700" cap="flat" cmpd="sng" algn="ctr">
                      <a:solidFill>
                        <a:schemeClr val="tx1"/>
                      </a:solidFill>
                      <a:prstDash val="dash"/>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5000"/>
                        <a:buFont typeface="Wingdings" panose="05000000000000000000" pitchFamily="2" charset="2"/>
                        <a:defRPr kumimoji="1" sz="2800">
                          <a:solidFill>
                            <a:schemeClr val="tx1"/>
                          </a:solidFill>
                          <a:latin typeface="Times New Roman" panose="02020603050405020304" pitchFamily="18" charset="0"/>
                          <a:ea typeface="新細明體" panose="02020500000000000000" pitchFamily="18" charset="-120"/>
                        </a:defRPr>
                      </a:lvl1pPr>
                      <a:lvl2pPr>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a:spcBef>
                          <a:spcPct val="20000"/>
                        </a:spcBef>
                        <a:defRPr kumimoji="1">
                          <a:solidFill>
                            <a:schemeClr val="tx1"/>
                          </a:solidFill>
                          <a:latin typeface="Times New Roman" panose="02020603050405020304" pitchFamily="18" charset="0"/>
                          <a:ea typeface="新細明體" panose="02020500000000000000" pitchFamily="18" charset="-120"/>
                        </a:defRPr>
                      </a:lvl4pPr>
                      <a:lvl5pPr>
                        <a:spcBef>
                          <a:spcPct val="20000"/>
                        </a:spcBef>
                        <a:defRPr kumimoji="1">
                          <a:solidFill>
                            <a:schemeClr val="tx1"/>
                          </a:solidFill>
                          <a:latin typeface="Times New Roman" panose="02020603050405020304" pitchFamily="18" charset="0"/>
                          <a:ea typeface="新細明體" panose="02020500000000000000" pitchFamily="18" charset="-120"/>
                        </a:defRPr>
                      </a:lvl5pPr>
                      <a:lvl6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fontAlgn="base">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tx2"/>
                        </a:buClr>
                        <a:buSzPct val="95000"/>
                        <a:buFont typeface="Wingdings" panose="05000000000000000000" pitchFamily="2" charset="2"/>
                        <a:buNone/>
                        <a:tabLst/>
                      </a:pPr>
                      <a:r>
                        <a:rPr kumimoji="1" lang="en-US" altLang="zh-TW" sz="2800" b="0" i="0" u="none" strike="noStrike" cap="none" normalizeH="0" baseline="0" dirty="0">
                          <a:ln>
                            <a:noFill/>
                          </a:ln>
                          <a:solidFill>
                            <a:schemeClr val="folHlink"/>
                          </a:solidFill>
                          <a:effectLst/>
                          <a:latin typeface="Times New Roman" panose="02020603050405020304" pitchFamily="18" charset="0"/>
                          <a:ea typeface="新細明體" panose="02020500000000000000" pitchFamily="18" charset="-120"/>
                        </a:rPr>
                        <a:t>I</a:t>
                      </a:r>
                      <a:r>
                        <a:rPr kumimoji="1" lang="en-US" altLang="zh-TW" sz="2800" b="0" i="0" u="none" strike="noStrike" cap="none" normalizeH="0" baseline="-25000" dirty="0">
                          <a:ln>
                            <a:noFill/>
                          </a:ln>
                          <a:solidFill>
                            <a:schemeClr val="folHlink"/>
                          </a:solidFill>
                          <a:effectLst/>
                          <a:latin typeface="Times New Roman" panose="02020603050405020304" pitchFamily="18" charset="0"/>
                          <a:ea typeface="新細明體" panose="02020500000000000000" pitchFamily="18" charset="-120"/>
                        </a:rPr>
                        <a:t>B</a:t>
                      </a:r>
                      <a:r>
                        <a:rPr kumimoji="1" lang="en-US" altLang="zh-TW" sz="2800" b="0" i="0" u="none" strike="noStrike" cap="none" normalizeH="0" baseline="0" dirty="0">
                          <a:ln>
                            <a:noFill/>
                          </a:ln>
                          <a:solidFill>
                            <a:schemeClr val="folHlink"/>
                          </a:solidFill>
                          <a:effectLst/>
                          <a:latin typeface="Times New Roman" panose="02020603050405020304" pitchFamily="18" charset="0"/>
                          <a:ea typeface="新細明體" panose="02020500000000000000" pitchFamily="18" charset="-120"/>
                        </a:rPr>
                        <a:t> </a:t>
                      </a:r>
                      <a:r>
                        <a:rPr kumimoji="1" lang="en-US" altLang="zh-TW" sz="2800" b="0" i="0" u="none" strike="noStrike" cap="none" normalizeH="0" baseline="0" dirty="0">
                          <a:ln>
                            <a:noFill/>
                          </a:ln>
                          <a:solidFill>
                            <a:schemeClr val="folHlink"/>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kumimoji="1" lang="en-US" altLang="zh-TW" sz="2800" b="0" i="0" u="none" strike="noStrike" cap="none" normalizeH="0" baseline="0" dirty="0">
                          <a:ln>
                            <a:noFill/>
                          </a:ln>
                          <a:solidFill>
                            <a:schemeClr val="folHlink"/>
                          </a:solidFill>
                          <a:effectLst/>
                          <a:latin typeface="Times New Roman" panose="02020603050405020304" pitchFamily="18" charset="0"/>
                          <a:ea typeface="新細明體" panose="02020500000000000000" pitchFamily="18" charset="-120"/>
                        </a:rPr>
                        <a:t>I</a:t>
                      </a:r>
                      <a:r>
                        <a:rPr kumimoji="1" lang="en-US" altLang="zh-TW" sz="2800" b="0" i="0" u="none" strike="noStrike" cap="none" normalizeH="0" baseline="-25000" dirty="0">
                          <a:ln>
                            <a:noFill/>
                          </a:ln>
                          <a:solidFill>
                            <a:schemeClr val="folHlink"/>
                          </a:solidFill>
                          <a:effectLst/>
                          <a:latin typeface="Times New Roman" panose="02020603050405020304" pitchFamily="18" charset="0"/>
                          <a:ea typeface="新細明體" panose="02020500000000000000" pitchFamily="18" charset="-120"/>
                        </a:rPr>
                        <a:t>C</a:t>
                      </a:r>
                      <a:r>
                        <a:rPr kumimoji="1" lang="en-US" altLang="zh-TW" sz="2800" b="0" i="0" u="none" strike="noStrike" cap="none" normalizeH="0" baseline="0" dirty="0">
                          <a:ln>
                            <a:noFill/>
                          </a:ln>
                          <a:solidFill>
                            <a:schemeClr val="folHlink"/>
                          </a:solidFill>
                          <a:effectLst/>
                          <a:latin typeface="Times New Roman" panose="02020603050405020304" pitchFamily="18" charset="0"/>
                          <a:ea typeface="新細明體" panose="02020500000000000000" pitchFamily="18" charset="-120"/>
                        </a:rPr>
                        <a:t>/</a:t>
                      </a:r>
                      <a:r>
                        <a:rPr kumimoji="1" lang="en-US" altLang="zh-TW" sz="2800" b="0" i="0" u="none" strike="noStrike" cap="none" normalizeH="0" baseline="0" dirty="0" err="1">
                          <a:ln>
                            <a:noFill/>
                          </a:ln>
                          <a:solidFill>
                            <a:schemeClr val="folHlink"/>
                          </a:solidFill>
                          <a:effectLst/>
                          <a:latin typeface="Times New Roman" panose="02020603050405020304" pitchFamily="18" charset="0"/>
                          <a:ea typeface="新細明體" panose="02020500000000000000" pitchFamily="18" charset="-120"/>
                        </a:rPr>
                        <a:t>h</a:t>
                      </a:r>
                      <a:r>
                        <a:rPr kumimoji="1" lang="en-US" altLang="zh-TW" sz="2800" b="0" i="0" u="none" strike="noStrike" cap="none" normalizeH="0" baseline="-25000" dirty="0" err="1">
                          <a:ln>
                            <a:noFill/>
                          </a:ln>
                          <a:solidFill>
                            <a:schemeClr val="folHlink"/>
                          </a:solidFill>
                          <a:effectLst/>
                          <a:latin typeface="Times New Roman" panose="02020603050405020304" pitchFamily="18" charset="0"/>
                          <a:ea typeface="新細明體" panose="02020500000000000000" pitchFamily="18" charset="-120"/>
                        </a:rPr>
                        <a:t>FE</a:t>
                      </a:r>
                      <a:endParaRPr kumimoji="1" lang="zh-TW" altLang="en-US" sz="2800" b="0" i="0" u="none" strike="noStrike" cap="none" normalizeH="0" baseline="-25000" dirty="0">
                        <a:ln>
                          <a:noFill/>
                        </a:ln>
                        <a:solidFill>
                          <a:schemeClr val="folHlink"/>
                        </a:solidFill>
                        <a:effectLst/>
                        <a:latin typeface="Times New Roman" panose="02020603050405020304" pitchFamily="18" charset="0"/>
                        <a:ea typeface="新細明體" panose="02020500000000000000" pitchFamily="18" charset="-120"/>
                      </a:endParaRPr>
                    </a:p>
                  </a:txBody>
                  <a:tcPr horzOverflow="overflow">
                    <a:lnL w="12700" cap="flat" cmpd="sng" algn="ctr">
                      <a:solidFill>
                        <a:schemeClr val="tx1"/>
                      </a:solidFill>
                      <a:prstDash val="dash"/>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AACFLWA0">
            <a:extLst>
              <a:ext uri="{FF2B5EF4-FFF2-40B4-BE49-F238E27FC236}">
                <a16:creationId xmlns:a16="http://schemas.microsoft.com/office/drawing/2014/main" id="{DAB5E9B6-2408-4695-9539-77F2A910C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66800"/>
            <a:ext cx="6170613" cy="545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a:extLst>
              <a:ext uri="{FF2B5EF4-FFF2-40B4-BE49-F238E27FC236}">
                <a16:creationId xmlns:a16="http://schemas.microsoft.com/office/drawing/2014/main" id="{84E159C3-6132-4267-8A34-560558C77858}"/>
              </a:ext>
            </a:extLst>
          </p:cNvPr>
          <p:cNvSpPr>
            <a:spLocks noGrp="1" noChangeArrowheads="1"/>
          </p:cNvSpPr>
          <p:nvPr>
            <p:ph type="title" idx="4294967295"/>
          </p:nvPr>
        </p:nvSpPr>
        <p:spPr>
          <a:xfrm>
            <a:off x="457200" y="76200"/>
            <a:ext cx="8229600" cy="1143000"/>
          </a:xfrm>
        </p:spPr>
        <p:txBody>
          <a:bodyPr/>
          <a:lstStyle/>
          <a:p>
            <a:r>
              <a:rPr lang="en-US" altLang="zh-TW" sz="3200" b="1">
                <a:solidFill>
                  <a:srgbClr val="FF0000"/>
                </a:solidFill>
                <a:latin typeface="Times New Roman" panose="02020603050405020304" pitchFamily="18" charset="0"/>
                <a:cs typeface="Times New Roman" panose="02020603050405020304" pitchFamily="18" charset="0"/>
              </a:rPr>
              <a:t>Feature of npn-type BJT</a:t>
            </a:r>
            <a:endParaRPr lang="zh-TW" altLang="en-US" sz="3200" b="1">
              <a:solidFill>
                <a:srgbClr val="FF0000"/>
              </a:solidFill>
              <a:latin typeface="Times New Roman" panose="02020603050405020304" pitchFamily="18" charset="0"/>
              <a:cs typeface="Times New Roman" panose="02020603050405020304" pitchFamily="18" charset="0"/>
            </a:endParaRPr>
          </a:p>
        </p:txBody>
      </p:sp>
      <p:sp>
        <p:nvSpPr>
          <p:cNvPr id="2053" name="Text Box 5">
            <a:extLst>
              <a:ext uri="{FF2B5EF4-FFF2-40B4-BE49-F238E27FC236}">
                <a16:creationId xmlns:a16="http://schemas.microsoft.com/office/drawing/2014/main" id="{E5E7F49B-9142-433F-BC29-549CDBDA1112}"/>
              </a:ext>
            </a:extLst>
          </p:cNvPr>
          <p:cNvSpPr txBox="1">
            <a:spLocks noChangeArrowheads="1"/>
          </p:cNvSpPr>
          <p:nvPr/>
        </p:nvSpPr>
        <p:spPr bwMode="auto">
          <a:xfrm>
            <a:off x="7019925" y="2060575"/>
            <a:ext cx="212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zh-TW" altLang="en-US"/>
          </a:p>
        </p:txBody>
      </p:sp>
      <p:graphicFrame>
        <p:nvGraphicFramePr>
          <p:cNvPr id="2050" name="Object 6">
            <a:extLst>
              <a:ext uri="{FF2B5EF4-FFF2-40B4-BE49-F238E27FC236}">
                <a16:creationId xmlns:a16="http://schemas.microsoft.com/office/drawing/2014/main" id="{878CA2F5-69F5-4EB5-9542-7DD06A05308A}"/>
              </a:ext>
            </a:extLst>
          </p:cNvPr>
          <p:cNvGraphicFramePr>
            <a:graphicFrameLocks noChangeAspect="1"/>
          </p:cNvGraphicFramePr>
          <p:nvPr/>
        </p:nvGraphicFramePr>
        <p:xfrm>
          <a:off x="5867400" y="1371600"/>
          <a:ext cx="2655888" cy="1755775"/>
        </p:xfrm>
        <a:graphic>
          <a:graphicData uri="http://schemas.openxmlformats.org/presentationml/2006/ole">
            <mc:AlternateContent xmlns:mc="http://schemas.openxmlformats.org/markup-compatibility/2006">
              <mc:Choice xmlns:v="urn:schemas-microsoft-com:vml" Requires="v">
                <p:oleObj spid="_x0000_s2049" name="Equation" r:id="rId5" imgW="1384200" imgH="914400" progId="Equation.DSMT4">
                  <p:embed/>
                </p:oleObj>
              </mc:Choice>
              <mc:Fallback>
                <p:oleObj name="Equation" r:id="rId5" imgW="1384200" imgH="914400" progId="Equation.DSMT4">
                  <p:embed/>
                  <p:pic>
                    <p:nvPicPr>
                      <p:cNvPr id="2050" name="Object 6">
                        <a:extLst>
                          <a:ext uri="{FF2B5EF4-FFF2-40B4-BE49-F238E27FC236}">
                            <a16:creationId xmlns:a16="http://schemas.microsoft.com/office/drawing/2014/main" id="{878CA2F5-69F5-4EB5-9542-7DD06A0530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371600"/>
                        <a:ext cx="2655888"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E467718-D74B-42CC-AC15-A664A901CB36}"/>
              </a:ext>
            </a:extLst>
          </p:cNvPr>
          <p:cNvSpPr>
            <a:spLocks noGrp="1" noChangeArrowheads="1"/>
          </p:cNvSpPr>
          <p:nvPr>
            <p:ph type="title"/>
          </p:nvPr>
        </p:nvSpPr>
        <p:spPr>
          <a:xfrm>
            <a:off x="685800" y="0"/>
            <a:ext cx="7772400" cy="1143000"/>
          </a:xfrm>
        </p:spPr>
        <p:txBody>
          <a:body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Integration Levels</a:t>
            </a:r>
          </a:p>
        </p:txBody>
      </p:sp>
      <p:sp>
        <p:nvSpPr>
          <p:cNvPr id="9219" name="Rectangle 4">
            <a:extLst>
              <a:ext uri="{FF2B5EF4-FFF2-40B4-BE49-F238E27FC236}">
                <a16:creationId xmlns:a16="http://schemas.microsoft.com/office/drawing/2014/main" id="{6AC9650F-C367-4E78-86F9-E772CC0DB642}"/>
              </a:ext>
            </a:extLst>
          </p:cNvPr>
          <p:cNvSpPr>
            <a:spLocks noChangeArrowheads="1"/>
          </p:cNvSpPr>
          <p:nvPr/>
        </p:nvSpPr>
        <p:spPr bwMode="auto">
          <a:xfrm>
            <a:off x="533400" y="990600"/>
            <a:ext cx="8458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en-US" altLang="en-US" sz="2200">
                <a:latin typeface="Times New Roman" panose="02020603050405020304" pitchFamily="18" charset="0"/>
              </a:rPr>
              <a:t>Gate/transistor ratio is roughly 1/10</a:t>
            </a:r>
          </a:p>
          <a:p>
            <a:pPr lvl="1" eaLnBrk="1" hangingPunct="1">
              <a:spcBef>
                <a:spcPct val="20000"/>
              </a:spcBef>
              <a:buFontTx/>
              <a:buChar char="–"/>
            </a:pPr>
            <a:r>
              <a:rPr lang="en-US" altLang="en-US" sz="2200">
                <a:latin typeface="Times New Roman" panose="02020603050405020304" pitchFamily="18" charset="0"/>
              </a:rPr>
              <a:t>SSI(Small Scale Integration)	&lt; 12 gates/chip</a:t>
            </a:r>
          </a:p>
          <a:p>
            <a:pPr lvl="1" eaLnBrk="1" hangingPunct="1">
              <a:spcBef>
                <a:spcPct val="20000"/>
              </a:spcBef>
              <a:buFontTx/>
              <a:buChar char="–"/>
            </a:pPr>
            <a:r>
              <a:rPr lang="en-US" altLang="en-US" sz="2200">
                <a:latin typeface="Times New Roman" panose="02020603050405020304" pitchFamily="18" charset="0"/>
              </a:rPr>
              <a:t>MSI(Medium Scale Integration) &lt; 100 gates/chip</a:t>
            </a:r>
          </a:p>
          <a:p>
            <a:pPr lvl="1" eaLnBrk="1" hangingPunct="1">
              <a:spcBef>
                <a:spcPct val="20000"/>
              </a:spcBef>
              <a:buFontTx/>
              <a:buChar char="–"/>
            </a:pPr>
            <a:r>
              <a:rPr lang="en-US" altLang="en-US" sz="2200">
                <a:latin typeface="Times New Roman" panose="02020603050405020304" pitchFamily="18" charset="0"/>
              </a:rPr>
              <a:t>LSI(Large Scale Integration)	…1K gates/chip</a:t>
            </a:r>
          </a:p>
          <a:p>
            <a:pPr lvl="1" eaLnBrk="1" hangingPunct="1">
              <a:spcBef>
                <a:spcPct val="20000"/>
              </a:spcBef>
              <a:buFontTx/>
              <a:buChar char="–"/>
            </a:pPr>
            <a:r>
              <a:rPr lang="en-US" altLang="en-US" sz="2200">
                <a:latin typeface="Times New Roman" panose="02020603050405020304" pitchFamily="18" charset="0"/>
              </a:rPr>
              <a:t>VLSI(Very  Large Scale Integration )…10K gates/chip</a:t>
            </a:r>
          </a:p>
          <a:p>
            <a:pPr lvl="1" eaLnBrk="1" hangingPunct="1">
              <a:spcBef>
                <a:spcPct val="20000"/>
              </a:spcBef>
              <a:buFontTx/>
              <a:buChar char="–"/>
            </a:pPr>
            <a:r>
              <a:rPr lang="en-US" altLang="en-US" sz="2200">
                <a:latin typeface="Times New Roman" panose="02020603050405020304" pitchFamily="18" charset="0"/>
              </a:rPr>
              <a:t>ULSI(Ultra Large Scale Integration )…100K gates/chip</a:t>
            </a:r>
          </a:p>
          <a:p>
            <a:pPr lvl="1" eaLnBrk="1" hangingPunct="1">
              <a:spcBef>
                <a:spcPct val="20000"/>
              </a:spcBef>
              <a:buFontTx/>
              <a:buChar char="–"/>
            </a:pPr>
            <a:r>
              <a:rPr lang="en-US" altLang="en-US" sz="2200">
                <a:latin typeface="Times New Roman" panose="02020603050405020304" pitchFamily="18" charset="0"/>
              </a:rPr>
              <a:t>GSI(Giant Scale Integration )	…1Meg gates/chip</a:t>
            </a:r>
          </a:p>
        </p:txBody>
      </p:sp>
      <p:pic>
        <p:nvPicPr>
          <p:cNvPr id="9220" name="Picture 8">
            <a:extLst>
              <a:ext uri="{FF2B5EF4-FFF2-40B4-BE49-F238E27FC236}">
                <a16:creationId xmlns:a16="http://schemas.microsoft.com/office/drawing/2014/main" id="{F70F7E1E-4704-4629-BA72-A0AA83F9A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1148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Slide Number Placeholder 6">
            <a:extLst>
              <a:ext uri="{FF2B5EF4-FFF2-40B4-BE49-F238E27FC236}">
                <a16:creationId xmlns:a16="http://schemas.microsoft.com/office/drawing/2014/main" id="{56A5BFF4-0F48-4641-8B02-2F327A795F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5DDF1B-7F24-409E-AECD-422952F1F105}" type="slidenum">
              <a:rPr lang="en-US" altLang="en-US" sz="1400">
                <a:latin typeface="Times New Roman" panose="02020603050405020304" pitchFamily="18" charset="0"/>
              </a:rPr>
              <a:pPr/>
              <a:t>2</a:t>
            </a:fld>
            <a:endParaRPr lang="en-US"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AACFLWB0">
            <a:extLst>
              <a:ext uri="{FF2B5EF4-FFF2-40B4-BE49-F238E27FC236}">
                <a16:creationId xmlns:a16="http://schemas.microsoft.com/office/drawing/2014/main" id="{A5727101-7E0B-436E-A052-275F0097E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47800"/>
            <a:ext cx="6399213"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4">
            <a:extLst>
              <a:ext uri="{FF2B5EF4-FFF2-40B4-BE49-F238E27FC236}">
                <a16:creationId xmlns:a16="http://schemas.microsoft.com/office/drawing/2014/main" id="{B6320469-87C7-4537-BDCD-78D3EEDA0992}"/>
              </a:ext>
            </a:extLst>
          </p:cNvPr>
          <p:cNvSpPr>
            <a:spLocks noGrp="1" noChangeArrowheads="1"/>
          </p:cNvSpPr>
          <p:nvPr>
            <p:ph type="title" idx="4294967295"/>
          </p:nvPr>
        </p:nvSpPr>
        <p:spPr/>
        <p:txBody>
          <a:bodyPr/>
          <a:lstStyle/>
          <a:p>
            <a:r>
              <a:rPr lang="en-US" altLang="zh-TW" sz="3200" b="1">
                <a:solidFill>
                  <a:srgbClr val="FF0000"/>
                </a:solidFill>
                <a:latin typeface="Times New Roman" panose="02020603050405020304" pitchFamily="18" charset="0"/>
                <a:cs typeface="Times New Roman" panose="02020603050405020304" pitchFamily="18" charset="0"/>
              </a:rPr>
              <a:t>Diode – symbol and characteristic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FC52404-A934-4BA6-B8EA-184E88731179}"/>
              </a:ext>
            </a:extLst>
          </p:cNvPr>
          <p:cNvSpPr>
            <a:spLocks noGrp="1"/>
          </p:cNvSpPr>
          <p:nvPr>
            <p:ph type="title"/>
          </p:nvPr>
        </p:nvSpPr>
        <p:spPr/>
        <p:txBody>
          <a:bodyPr/>
          <a:lstStyle/>
          <a:p>
            <a:r>
              <a:rPr lang="en-US" altLang="en-US" sz="3200" b="1">
                <a:solidFill>
                  <a:srgbClr val="FF0000"/>
                </a:solidFill>
                <a:latin typeface="Times New Roman" panose="02020603050405020304" pitchFamily="18" charset="0"/>
                <a:cs typeface="Times New Roman" panose="02020603050405020304" pitchFamily="18" charset="0"/>
              </a:rPr>
              <a:t>IC digital logic families</a:t>
            </a:r>
            <a:endParaRPr lang="en-US" altLang="en-US" sz="3200" b="1">
              <a:latin typeface="Times New Roman" panose="02020603050405020304" pitchFamily="18" charset="0"/>
              <a:cs typeface="Times New Roman" panose="02020603050405020304" pitchFamily="18" charset="0"/>
            </a:endParaRPr>
          </a:p>
        </p:txBody>
      </p:sp>
      <p:sp>
        <p:nvSpPr>
          <p:cNvPr id="26627" name="Rectangle 3">
            <a:extLst>
              <a:ext uri="{FF2B5EF4-FFF2-40B4-BE49-F238E27FC236}">
                <a16:creationId xmlns:a16="http://schemas.microsoft.com/office/drawing/2014/main" id="{90A9AFDC-39A0-4410-A53A-8728C9FBC1F1}"/>
              </a:ext>
            </a:extLst>
          </p:cNvPr>
          <p:cNvSpPr txBox="1">
            <a:spLocks noChangeArrowheads="1"/>
          </p:cNvSpPr>
          <p:nvPr/>
        </p:nvSpPr>
        <p:spPr bwMode="auto">
          <a:xfrm>
            <a:off x="990600" y="1524000"/>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spcBef>
                <a:spcPct val="20000"/>
              </a:spcBef>
              <a:buFont typeface="Arial" panose="020B0604020202020204" pitchFamily="34" charset="0"/>
              <a:buChar char="•"/>
            </a:pPr>
            <a:r>
              <a:rPr lang="en-US" altLang="zh-TW" sz="2400">
                <a:latin typeface="Times New Roman" panose="02020603050405020304" pitchFamily="18" charset="0"/>
                <a:cs typeface="Times New Roman" panose="02020603050405020304" pitchFamily="18" charset="0"/>
              </a:rPr>
              <a:t>IC</a:t>
            </a:r>
            <a:r>
              <a:rPr lang="zh-TW" altLang="en-US" sz="2400">
                <a:latin typeface="Times New Roman" panose="02020603050405020304" pitchFamily="18" charset="0"/>
                <a:cs typeface="Times New Roman" panose="02020603050405020304" pitchFamily="18" charset="0"/>
              </a:rPr>
              <a:t> </a:t>
            </a:r>
            <a:r>
              <a:rPr lang="en-US" altLang="zh-TW" sz="2400">
                <a:latin typeface="Times New Roman" panose="02020603050405020304" pitchFamily="18" charset="0"/>
                <a:cs typeface="Times New Roman" panose="02020603050405020304" pitchFamily="18" charset="0"/>
              </a:rPr>
              <a:t>digital logic families </a:t>
            </a:r>
          </a:p>
          <a:p>
            <a:pPr lvl="1" algn="just">
              <a:lnSpc>
                <a:spcPct val="150000"/>
              </a:lnSpc>
              <a:spcBef>
                <a:spcPct val="20000"/>
              </a:spcBef>
              <a:buFont typeface="Arial" panose="020B0604020202020204" pitchFamily="34" charset="0"/>
              <a:buChar char="–"/>
            </a:pPr>
            <a:r>
              <a:rPr lang="en-US" altLang="zh-TW" sz="2400">
                <a:latin typeface="Times New Roman" panose="02020603050405020304" pitchFamily="18" charset="0"/>
                <a:cs typeface="Times New Roman" panose="02020603050405020304" pitchFamily="18" charset="0"/>
              </a:rPr>
              <a:t>RTL(Resistor-transistor logic）</a:t>
            </a:r>
          </a:p>
          <a:p>
            <a:pPr lvl="1" algn="just">
              <a:lnSpc>
                <a:spcPct val="150000"/>
              </a:lnSpc>
              <a:spcBef>
                <a:spcPct val="20000"/>
              </a:spcBef>
              <a:buFont typeface="Arial" panose="020B0604020202020204" pitchFamily="34" charset="0"/>
              <a:buChar char="–"/>
            </a:pPr>
            <a:r>
              <a:rPr lang="en-US" altLang="zh-TW" sz="2400">
                <a:latin typeface="Times New Roman" panose="02020603050405020304" pitchFamily="18" charset="0"/>
                <a:cs typeface="Times New Roman" panose="02020603050405020304" pitchFamily="18" charset="0"/>
              </a:rPr>
              <a:t>DTL(Diode-transistor logic）</a:t>
            </a:r>
          </a:p>
          <a:p>
            <a:pPr lvl="1" algn="just">
              <a:lnSpc>
                <a:spcPct val="150000"/>
              </a:lnSpc>
              <a:spcBef>
                <a:spcPct val="20000"/>
              </a:spcBef>
              <a:buFont typeface="Arial" panose="020B0604020202020204" pitchFamily="34" charset="0"/>
              <a:buChar char="–"/>
            </a:pPr>
            <a:r>
              <a:rPr lang="en-US" altLang="zh-TW" sz="2400">
                <a:latin typeface="Times New Roman" panose="02020603050405020304" pitchFamily="18" charset="0"/>
                <a:cs typeface="Times New Roman" panose="02020603050405020304" pitchFamily="18" charset="0"/>
              </a:rPr>
              <a:t>TTL(Transistor -transistor logic）</a:t>
            </a:r>
          </a:p>
          <a:p>
            <a:pPr lvl="1" algn="just">
              <a:lnSpc>
                <a:spcPct val="150000"/>
              </a:lnSpc>
              <a:spcBef>
                <a:spcPct val="20000"/>
              </a:spcBef>
              <a:buFont typeface="Arial" panose="020B0604020202020204" pitchFamily="34" charset="0"/>
              <a:buChar char="–"/>
            </a:pPr>
            <a:r>
              <a:rPr lang="en-US" altLang="zh-TW" sz="2400">
                <a:latin typeface="Times New Roman" panose="02020603050405020304" pitchFamily="18" charset="0"/>
                <a:cs typeface="Times New Roman" panose="02020603050405020304" pitchFamily="18" charset="0"/>
              </a:rPr>
              <a:t>ECL(Emitter-coupled logic）</a:t>
            </a:r>
          </a:p>
          <a:p>
            <a:pPr lvl="1" algn="just">
              <a:lnSpc>
                <a:spcPct val="150000"/>
              </a:lnSpc>
              <a:spcBef>
                <a:spcPct val="20000"/>
              </a:spcBef>
              <a:buFont typeface="Arial" panose="020B0604020202020204" pitchFamily="34" charset="0"/>
              <a:buChar char="–"/>
            </a:pPr>
            <a:r>
              <a:rPr lang="en-US" altLang="zh-TW" sz="2400">
                <a:latin typeface="Times New Roman" panose="02020603050405020304" pitchFamily="18" charset="0"/>
                <a:cs typeface="Times New Roman" panose="02020603050405020304" pitchFamily="18" charset="0"/>
              </a:rPr>
              <a:t>CMOS(Complementary Metal-oxide semiconductor）</a:t>
            </a:r>
            <a:endParaRPr lang="zh-TW"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03D02D4-D811-4FD5-9A2A-88739D030100}"/>
              </a:ext>
            </a:extLst>
          </p:cNvPr>
          <p:cNvSpPr>
            <a:spLocks noGrp="1" noChangeArrowheads="1"/>
          </p:cNvSpPr>
          <p:nvPr>
            <p:ph type="title"/>
          </p:nvPr>
        </p:nvSpPr>
        <p:spPr>
          <a:xfrm>
            <a:off x="685800" y="304800"/>
            <a:ext cx="7772400" cy="1143000"/>
          </a:xfrm>
        </p:spPr>
        <p:txBody>
          <a:bodyPr/>
          <a:lstStyle/>
          <a:p>
            <a:pPr eaLnBrk="1" hangingPunct="1"/>
            <a:r>
              <a:rPr lang="en-US" altLang="en-US" sz="3200" b="1">
                <a:solidFill>
                  <a:srgbClr val="FF0000"/>
                </a:solidFill>
                <a:latin typeface="Times New Roimman"/>
              </a:rPr>
              <a:t>Resistor-Transistor Logic (RTL)</a:t>
            </a:r>
            <a:r>
              <a:rPr lang="en-US" altLang="en-US" sz="3200">
                <a:solidFill>
                  <a:srgbClr val="FF0000"/>
                </a:solidFill>
                <a:latin typeface="Times New Roimman"/>
              </a:rPr>
              <a:t> </a:t>
            </a:r>
            <a:br>
              <a:rPr lang="en-US" altLang="en-US" sz="3200">
                <a:solidFill>
                  <a:srgbClr val="FF0000"/>
                </a:solidFill>
              </a:rPr>
            </a:br>
            <a:endParaRPr lang="en-US" altLang="en-US" sz="3200">
              <a:solidFill>
                <a:srgbClr val="FF0000"/>
              </a:solidFill>
              <a:latin typeface="Times New Roman" panose="02020603050405020304" pitchFamily="18" charset="0"/>
              <a:ea typeface="新細明體" panose="02020500000000000000" pitchFamily="18" charset="-120"/>
              <a:cs typeface="Times New Roman" panose="02020603050405020304" pitchFamily="18" charset="0"/>
            </a:endParaRPr>
          </a:p>
        </p:txBody>
      </p:sp>
      <p:pic>
        <p:nvPicPr>
          <p:cNvPr id="27651" name="Picture 12">
            <a:extLst>
              <a:ext uri="{FF2B5EF4-FFF2-40B4-BE49-F238E27FC236}">
                <a16:creationId xmlns:a16="http://schemas.microsoft.com/office/drawing/2014/main" id="{AC0BBDFD-F017-4BC9-B713-709BFF054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438275"/>
            <a:ext cx="29718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13">
            <a:extLst>
              <a:ext uri="{FF2B5EF4-FFF2-40B4-BE49-F238E27FC236}">
                <a16:creationId xmlns:a16="http://schemas.microsoft.com/office/drawing/2014/main" id="{6AD311A9-CF0F-4FC5-A5C4-A82E242ED4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057400"/>
            <a:ext cx="1143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14">
            <a:extLst>
              <a:ext uri="{FF2B5EF4-FFF2-40B4-BE49-F238E27FC236}">
                <a16:creationId xmlns:a16="http://schemas.microsoft.com/office/drawing/2014/main" id="{F2D716AE-1826-4382-B00A-FAAE8CCF7F95}"/>
              </a:ext>
            </a:extLst>
          </p:cNvPr>
          <p:cNvSpPr txBox="1">
            <a:spLocks noChangeArrowheads="1"/>
          </p:cNvSpPr>
          <p:nvPr/>
        </p:nvSpPr>
        <p:spPr bwMode="auto">
          <a:xfrm>
            <a:off x="5283200" y="22098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imes New Roman" panose="02020603050405020304" pitchFamily="18" charset="0"/>
              </a:rPr>
              <a:t>=</a:t>
            </a:r>
          </a:p>
        </p:txBody>
      </p:sp>
      <p:sp>
        <p:nvSpPr>
          <p:cNvPr id="27654" name="Rectangle 17">
            <a:extLst>
              <a:ext uri="{FF2B5EF4-FFF2-40B4-BE49-F238E27FC236}">
                <a16:creationId xmlns:a16="http://schemas.microsoft.com/office/drawing/2014/main" id="{DDD5FE9D-4E75-4634-B94E-BAC5D5E691CB}"/>
              </a:ext>
            </a:extLst>
          </p:cNvPr>
          <p:cNvSpPr>
            <a:spLocks noChangeArrowheads="1"/>
          </p:cNvSpPr>
          <p:nvPr/>
        </p:nvSpPr>
        <p:spPr bwMode="auto">
          <a:xfrm>
            <a:off x="304800" y="1066800"/>
            <a:ext cx="38100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zh-TW" sz="2500" b="1">
              <a:solidFill>
                <a:srgbClr val="FF0000"/>
              </a:solidFill>
              <a:latin typeface="Times New Roman" panose="02020603050405020304" pitchFamily="18" charset="0"/>
              <a:cs typeface="Times New Roman" panose="02020603050405020304" pitchFamily="18" charset="0"/>
            </a:endParaRPr>
          </a:p>
          <a:p>
            <a:pPr eaLnBrk="1" hangingPunct="1"/>
            <a:r>
              <a:rPr lang="en-US" altLang="zh-TW" sz="2500" b="1">
                <a:solidFill>
                  <a:srgbClr val="FF0000"/>
                </a:solidFill>
                <a:latin typeface="Times New Roman" panose="02020603050405020304" pitchFamily="18" charset="0"/>
                <a:cs typeface="Times New Roman" panose="02020603050405020304" pitchFamily="18" charset="0"/>
              </a:rPr>
              <a:t>RTL  NAND circuits</a:t>
            </a:r>
          </a:p>
          <a:p>
            <a:pPr eaLnBrk="1" hangingPunct="1"/>
            <a:endParaRPr lang="en-US" altLang="zh-TW" sz="2500" b="1">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sz="1000">
              <a:latin typeface="Times New Roman" panose="02020603050405020304" pitchFamily="18" charset="0"/>
              <a:ea typeface="新細明體" panose="02020500000000000000" pitchFamily="18" charset="-120"/>
              <a:cs typeface="Times New Roman" panose="02020603050405020304" pitchFamily="18" charset="0"/>
            </a:endParaRPr>
          </a:p>
          <a:p>
            <a:pPr eaLnBrk="1" hangingPunct="1">
              <a:buFontTx/>
              <a:buChar char="•"/>
            </a:pPr>
            <a:r>
              <a:rPr lang="en-US" altLang="en-US" sz="2800">
                <a:latin typeface="Times New Roman" panose="02020603050405020304" pitchFamily="18" charset="0"/>
                <a:ea typeface="新細明體" panose="02020500000000000000" pitchFamily="18" charset="-120"/>
                <a:cs typeface="Times New Roman" panose="02020603050405020304" pitchFamily="18" charset="0"/>
              </a:rPr>
              <a:t> Transistor as a switch</a:t>
            </a:r>
          </a:p>
          <a:p>
            <a:pPr eaLnBrk="1" hangingPunct="1">
              <a:buFontTx/>
              <a:buChar char="•"/>
            </a:pPr>
            <a:r>
              <a:rPr lang="en-US" altLang="en-US" sz="2800">
                <a:latin typeface="Times New Roman" panose="02020603050405020304" pitchFamily="18" charset="0"/>
                <a:ea typeface="新細明體" panose="02020500000000000000" pitchFamily="18" charset="-120"/>
                <a:cs typeface="Times New Roman" panose="02020603050405020304" pitchFamily="18" charset="0"/>
              </a:rPr>
              <a:t> can be cascaded</a:t>
            </a:r>
          </a:p>
          <a:p>
            <a:pPr eaLnBrk="1" hangingPunct="1">
              <a:buFontTx/>
              <a:buChar char="•"/>
            </a:pPr>
            <a:r>
              <a:rPr lang="en-US" altLang="en-US" sz="2800">
                <a:latin typeface="Times New Roman" panose="02020603050405020304" pitchFamily="18" charset="0"/>
                <a:ea typeface="新細明體" panose="02020500000000000000" pitchFamily="18" charset="-120"/>
                <a:cs typeface="Times New Roman" panose="02020603050405020304" pitchFamily="18" charset="0"/>
              </a:rPr>
              <a:t> large power draw</a:t>
            </a:r>
            <a:endParaRPr lang="en-US" altLang="en-US" sz="2800">
              <a:solidFill>
                <a:srgbClr val="0000FF"/>
              </a:solidFill>
              <a:ea typeface="新細明體" panose="02020500000000000000" pitchFamily="18" charset="-120"/>
              <a:cs typeface="Times New Roman" panose="02020603050405020304" pitchFamily="18" charset="0"/>
            </a:endParaRPr>
          </a:p>
        </p:txBody>
      </p:sp>
      <p:sp>
        <p:nvSpPr>
          <p:cNvPr id="27655" name="Slide Number Placeholder 12">
            <a:extLst>
              <a:ext uri="{FF2B5EF4-FFF2-40B4-BE49-F238E27FC236}">
                <a16:creationId xmlns:a16="http://schemas.microsoft.com/office/drawing/2014/main" id="{038B4FF0-9F7B-4A2E-BA5C-D1AD7BDD25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6C8FBA-E121-4E92-AFF9-FA04E7D142DA}" type="slidenum">
              <a:rPr lang="en-US" altLang="en-US" sz="1400">
                <a:latin typeface="Times New Roman" panose="02020603050405020304" pitchFamily="18" charset="0"/>
              </a:rPr>
              <a:pPr/>
              <a:t>22</a:t>
            </a:fld>
            <a:endParaRPr lang="en-US" altLang="en-US" sz="1400">
              <a:latin typeface="Times New Roman" panose="02020603050405020304" pitchFamily="18" charset="0"/>
            </a:endParaRPr>
          </a:p>
        </p:txBody>
      </p:sp>
      <p:graphicFrame>
        <p:nvGraphicFramePr>
          <p:cNvPr id="2" name="Table 1">
            <a:extLst>
              <a:ext uri="{FF2B5EF4-FFF2-40B4-BE49-F238E27FC236}">
                <a16:creationId xmlns:a16="http://schemas.microsoft.com/office/drawing/2014/main" id="{61383FFD-2BF2-4495-81F8-FAD765B8B71B}"/>
              </a:ext>
            </a:extLst>
          </p:cNvPr>
          <p:cNvGraphicFramePr>
            <a:graphicFrameLocks noGrp="1"/>
          </p:cNvGraphicFramePr>
          <p:nvPr/>
        </p:nvGraphicFramePr>
        <p:xfrm>
          <a:off x="1447800" y="4191000"/>
          <a:ext cx="2667000" cy="2103438"/>
        </p:xfrm>
        <a:graphic>
          <a:graphicData uri="http://schemas.openxmlformats.org/drawingml/2006/table">
            <a:tbl>
              <a:tblPr firstRow="1" bandRow="1">
                <a:tableStyleId>{5C22544A-7EE6-4342-B048-85BDC9FD1C3A}</a:tableStyleId>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tblGrid>
              <a:tr h="640177">
                <a:tc>
                  <a:txBody>
                    <a:bodyPr/>
                    <a:lstStyle/>
                    <a:p>
                      <a:r>
                        <a:rPr lang="en-US" sz="1800" dirty="0"/>
                        <a:t>A</a:t>
                      </a:r>
                    </a:p>
                  </a:txBody>
                  <a:tcPr marT="45727" marB="45727"/>
                </a:tc>
                <a:tc>
                  <a:txBody>
                    <a:bodyPr/>
                    <a:lstStyle/>
                    <a:p>
                      <a:r>
                        <a:rPr lang="en-US" sz="1800" dirty="0"/>
                        <a:t>B</a:t>
                      </a:r>
                    </a:p>
                  </a:txBody>
                  <a:tcPr marT="45727" marB="45727"/>
                </a:tc>
                <a:tc>
                  <a:txBody>
                    <a:bodyPr/>
                    <a:lstStyle/>
                    <a:p>
                      <a:r>
                        <a:rPr lang="en-US" sz="1800" dirty="0"/>
                        <a:t>NAND o/p</a:t>
                      </a:r>
                    </a:p>
                  </a:txBody>
                  <a:tcPr marT="45727" marB="45727"/>
                </a:tc>
                <a:extLst>
                  <a:ext uri="{0D108BD9-81ED-4DB2-BD59-A6C34878D82A}">
                    <a16:rowId xmlns:a16="http://schemas.microsoft.com/office/drawing/2014/main" val="10000"/>
                  </a:ext>
                </a:extLst>
              </a:tr>
              <a:tr h="365815">
                <a:tc>
                  <a:txBody>
                    <a:bodyPr/>
                    <a:lstStyle/>
                    <a:p>
                      <a:pPr algn="ctr"/>
                      <a:r>
                        <a:rPr lang="en-US" sz="1800" dirty="0"/>
                        <a:t>0</a:t>
                      </a:r>
                    </a:p>
                  </a:txBody>
                  <a:tcPr marT="45727" marB="45727"/>
                </a:tc>
                <a:tc>
                  <a:txBody>
                    <a:bodyPr/>
                    <a:lstStyle/>
                    <a:p>
                      <a:pPr algn="ctr"/>
                      <a:r>
                        <a:rPr lang="en-US" sz="1800" dirty="0"/>
                        <a:t>0</a:t>
                      </a:r>
                    </a:p>
                  </a:txBody>
                  <a:tcPr marT="45727" marB="45727"/>
                </a:tc>
                <a:tc>
                  <a:txBody>
                    <a:bodyPr/>
                    <a:lstStyle/>
                    <a:p>
                      <a:pPr algn="ctr"/>
                      <a:r>
                        <a:rPr lang="en-US" sz="1800" dirty="0"/>
                        <a:t>1</a:t>
                      </a:r>
                    </a:p>
                  </a:txBody>
                  <a:tcPr marT="45727" marB="45727"/>
                </a:tc>
                <a:extLst>
                  <a:ext uri="{0D108BD9-81ED-4DB2-BD59-A6C34878D82A}">
                    <a16:rowId xmlns:a16="http://schemas.microsoft.com/office/drawing/2014/main" val="10001"/>
                  </a:ext>
                </a:extLst>
              </a:tr>
              <a:tr h="365815">
                <a:tc>
                  <a:txBody>
                    <a:bodyPr/>
                    <a:lstStyle/>
                    <a:p>
                      <a:pPr algn="ctr"/>
                      <a:r>
                        <a:rPr lang="en-US" sz="1800" dirty="0"/>
                        <a:t>0</a:t>
                      </a:r>
                    </a:p>
                  </a:txBody>
                  <a:tcPr marT="45727" marB="45727"/>
                </a:tc>
                <a:tc>
                  <a:txBody>
                    <a:bodyPr/>
                    <a:lstStyle/>
                    <a:p>
                      <a:pPr algn="ctr"/>
                      <a:r>
                        <a:rPr lang="en-US" sz="1800" dirty="0"/>
                        <a:t>1</a:t>
                      </a:r>
                    </a:p>
                  </a:txBody>
                  <a:tcPr marT="45727" marB="45727"/>
                </a:tc>
                <a:tc>
                  <a:txBody>
                    <a:bodyPr/>
                    <a:lstStyle/>
                    <a:p>
                      <a:pPr algn="ctr"/>
                      <a:r>
                        <a:rPr lang="en-US" sz="1800" dirty="0"/>
                        <a:t>1</a:t>
                      </a:r>
                    </a:p>
                  </a:txBody>
                  <a:tcPr marT="45727" marB="45727"/>
                </a:tc>
                <a:extLst>
                  <a:ext uri="{0D108BD9-81ED-4DB2-BD59-A6C34878D82A}">
                    <a16:rowId xmlns:a16="http://schemas.microsoft.com/office/drawing/2014/main" val="10002"/>
                  </a:ext>
                </a:extLst>
              </a:tr>
              <a:tr h="365815">
                <a:tc>
                  <a:txBody>
                    <a:bodyPr/>
                    <a:lstStyle/>
                    <a:p>
                      <a:pPr algn="ctr"/>
                      <a:r>
                        <a:rPr lang="en-US" sz="1800" dirty="0"/>
                        <a:t>1</a:t>
                      </a:r>
                    </a:p>
                  </a:txBody>
                  <a:tcPr marT="45727" marB="45727"/>
                </a:tc>
                <a:tc>
                  <a:txBody>
                    <a:bodyPr/>
                    <a:lstStyle/>
                    <a:p>
                      <a:pPr algn="ctr"/>
                      <a:r>
                        <a:rPr lang="en-US" sz="1800" dirty="0"/>
                        <a:t>0</a:t>
                      </a:r>
                    </a:p>
                  </a:txBody>
                  <a:tcPr marT="45727" marB="45727"/>
                </a:tc>
                <a:tc>
                  <a:txBody>
                    <a:bodyPr/>
                    <a:lstStyle/>
                    <a:p>
                      <a:pPr algn="ctr"/>
                      <a:r>
                        <a:rPr lang="en-US" sz="1800" dirty="0"/>
                        <a:t>1</a:t>
                      </a:r>
                    </a:p>
                  </a:txBody>
                  <a:tcPr marT="45727" marB="45727"/>
                </a:tc>
                <a:extLst>
                  <a:ext uri="{0D108BD9-81ED-4DB2-BD59-A6C34878D82A}">
                    <a16:rowId xmlns:a16="http://schemas.microsoft.com/office/drawing/2014/main" val="10003"/>
                  </a:ext>
                </a:extLst>
              </a:tr>
              <a:tr h="365815">
                <a:tc>
                  <a:txBody>
                    <a:bodyPr/>
                    <a:lstStyle/>
                    <a:p>
                      <a:pPr algn="ctr"/>
                      <a:r>
                        <a:rPr lang="en-US" sz="1800" dirty="0"/>
                        <a:t>1</a:t>
                      </a:r>
                    </a:p>
                  </a:txBody>
                  <a:tcPr marT="45727" marB="45727"/>
                </a:tc>
                <a:tc>
                  <a:txBody>
                    <a:bodyPr/>
                    <a:lstStyle/>
                    <a:p>
                      <a:pPr algn="ctr"/>
                      <a:r>
                        <a:rPr lang="en-US" sz="1800" dirty="0"/>
                        <a:t>1</a:t>
                      </a:r>
                    </a:p>
                  </a:txBody>
                  <a:tcPr marT="45727" marB="45727"/>
                </a:tc>
                <a:tc>
                  <a:txBody>
                    <a:bodyPr/>
                    <a:lstStyle/>
                    <a:p>
                      <a:pPr algn="ctr"/>
                      <a:r>
                        <a:rPr lang="en-US" sz="1800" dirty="0"/>
                        <a:t>0</a:t>
                      </a:r>
                    </a:p>
                  </a:txBody>
                  <a:tcPr marT="45727" marB="45727"/>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3D92FD62-3832-4D64-9D41-264735F33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485775"/>
            <a:ext cx="7848600"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89FA8F75-B788-47E1-88CF-E3000E374DCA}"/>
              </a:ext>
            </a:extLst>
          </p:cNvPr>
          <p:cNvSpPr>
            <a:spLocks noGrp="1" noChangeArrowheads="1"/>
          </p:cNvSpPr>
          <p:nvPr>
            <p:ph type="title" idx="4294967295"/>
          </p:nvPr>
        </p:nvSpPr>
        <p:spPr>
          <a:xfrm>
            <a:off x="457200" y="-76200"/>
            <a:ext cx="8229600" cy="1143000"/>
          </a:xfrm>
        </p:spPr>
        <p:txBody>
          <a:bodyPr/>
          <a:lstStyle/>
          <a:p>
            <a:r>
              <a:rPr lang="en-US" altLang="zh-TW" sz="3200" b="1">
                <a:solidFill>
                  <a:srgbClr val="FF0000"/>
                </a:solidFill>
                <a:latin typeface="Times New Roman" panose="02020603050405020304" pitchFamily="18" charset="0"/>
                <a:cs typeface="Times New Roman" panose="02020603050405020304" pitchFamily="18" charset="0"/>
              </a:rPr>
              <a:t>RTL--NOR</a:t>
            </a:r>
            <a:endParaRPr lang="zh-TW" altLang="en-US" sz="3200" b="1">
              <a:solidFill>
                <a:srgbClr val="FF0000"/>
              </a:solidFill>
              <a:latin typeface="Times New Roman" panose="02020603050405020304" pitchFamily="18" charset="0"/>
              <a:cs typeface="Times New Roman" panose="02020603050405020304" pitchFamily="18" charset="0"/>
            </a:endParaRPr>
          </a:p>
        </p:txBody>
      </p:sp>
      <p:pic>
        <p:nvPicPr>
          <p:cNvPr id="29699" name="Picture 30">
            <a:extLst>
              <a:ext uri="{FF2B5EF4-FFF2-40B4-BE49-F238E27FC236}">
                <a16:creationId xmlns:a16="http://schemas.microsoft.com/office/drawing/2014/main" id="{9E29F53D-A2D1-48B2-A5EB-D345FB4FC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066800"/>
            <a:ext cx="381476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31">
            <a:extLst>
              <a:ext uri="{FF2B5EF4-FFF2-40B4-BE49-F238E27FC236}">
                <a16:creationId xmlns:a16="http://schemas.microsoft.com/office/drawing/2014/main" id="{0154141C-1416-493D-8C6E-018C3A551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191000"/>
            <a:ext cx="56864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a:extLst>
              <a:ext uri="{FF2B5EF4-FFF2-40B4-BE49-F238E27FC236}">
                <a16:creationId xmlns:a16="http://schemas.microsoft.com/office/drawing/2014/main" id="{2581176E-3AAC-4B0D-BF66-5D2DEECEAD6B}"/>
              </a:ext>
            </a:extLst>
          </p:cNvPr>
          <p:cNvSpPr>
            <a:spLocks noChangeArrowheads="1"/>
          </p:cNvSpPr>
          <p:nvPr/>
        </p:nvSpPr>
        <p:spPr bwMode="auto">
          <a:xfrm>
            <a:off x="533400" y="1079500"/>
            <a:ext cx="79248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200000"/>
              </a:lnSpc>
            </a:pPr>
            <a:r>
              <a:rPr lang="en-US" altLang="en-US" sz="3200" b="1">
                <a:solidFill>
                  <a:srgbClr val="FF0000"/>
                </a:solidFill>
                <a:latin typeface="Times New Roman" panose="02020603050405020304" pitchFamily="18" charset="0"/>
                <a:cs typeface="Times New Roman" panose="02020603050405020304" pitchFamily="18" charset="0"/>
              </a:rPr>
              <a:t>          Resistor-Transistor Logic (RTL) </a:t>
            </a:r>
          </a:p>
          <a:p>
            <a:pPr eaLnBrk="1" hangingPunct="1">
              <a:lnSpc>
                <a:spcPct val="250000"/>
              </a:lnSpc>
              <a:buFontTx/>
              <a:buChar char="•"/>
            </a:pPr>
            <a:r>
              <a:rPr lang="en-US" altLang="en-US" sz="2400">
                <a:latin typeface="Times New Roman" panose="02020603050405020304" pitchFamily="18" charset="0"/>
              </a:rPr>
              <a:t>  O/p voltage drops about 1v when the fan-out is 5</a:t>
            </a:r>
          </a:p>
          <a:p>
            <a:pPr eaLnBrk="1" hangingPunct="1">
              <a:lnSpc>
                <a:spcPct val="250000"/>
              </a:lnSpc>
              <a:buFontTx/>
              <a:buChar char="•"/>
            </a:pPr>
            <a:r>
              <a:rPr lang="en-US" altLang="en-US" sz="2400">
                <a:latin typeface="Times New Roman" panose="02020603050405020304" pitchFamily="18" charset="0"/>
              </a:rPr>
              <a:t>  Power dissipation is about 12mw.</a:t>
            </a:r>
          </a:p>
          <a:p>
            <a:pPr eaLnBrk="1" hangingPunct="1">
              <a:lnSpc>
                <a:spcPct val="250000"/>
              </a:lnSpc>
              <a:buFontTx/>
              <a:buChar char="•"/>
            </a:pPr>
            <a:r>
              <a:rPr lang="en-US" altLang="en-US" sz="2400">
                <a:latin typeface="Times New Roman" panose="02020603050405020304" pitchFamily="18" charset="0"/>
              </a:rPr>
              <a:t>  Propagation delay averages 25ns.</a:t>
            </a: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046B7CBE-903D-4111-A6D1-DC329E102A30}"/>
              </a:ext>
            </a:extLst>
          </p:cNvPr>
          <p:cNvSpPr>
            <a:spLocks noChangeArrowheads="1"/>
          </p:cNvSpPr>
          <p:nvPr/>
        </p:nvSpPr>
        <p:spPr bwMode="auto">
          <a:xfrm>
            <a:off x="533400" y="533400"/>
            <a:ext cx="39624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FF0000"/>
                </a:solidFill>
              </a:rPr>
              <a:t>Diode Logic (DL)</a:t>
            </a:r>
          </a:p>
          <a:p>
            <a:pPr eaLnBrk="1" hangingPunct="1"/>
            <a:endParaRPr lang="en-US" altLang="en-US" sz="2800">
              <a:latin typeface="Times New Roman" panose="02020603050405020304" pitchFamily="18" charset="0"/>
            </a:endParaRPr>
          </a:p>
          <a:p>
            <a:pPr eaLnBrk="1" hangingPunct="1">
              <a:lnSpc>
                <a:spcPct val="150000"/>
              </a:lnSpc>
              <a:buFontTx/>
              <a:buChar char="•"/>
            </a:pPr>
            <a:r>
              <a:rPr lang="en-US" altLang="en-US" sz="2800">
                <a:latin typeface="Times New Roman" panose="02020603050405020304" pitchFamily="18" charset="0"/>
              </a:rPr>
              <a:t> simplest; does not scale</a:t>
            </a:r>
          </a:p>
          <a:p>
            <a:pPr eaLnBrk="1" hangingPunct="1">
              <a:lnSpc>
                <a:spcPct val="150000"/>
              </a:lnSpc>
              <a:buFontTx/>
              <a:buChar char="•"/>
            </a:pPr>
            <a:r>
              <a:rPr lang="en-US" altLang="en-US" sz="2800">
                <a:latin typeface="Times New Roman" panose="02020603050405020304" pitchFamily="18" charset="0"/>
              </a:rPr>
              <a:t> NOT not possible (need an active element)</a:t>
            </a:r>
            <a:endParaRPr lang="en-US" altLang="en-US" sz="2800">
              <a:solidFill>
                <a:srgbClr val="0000FF"/>
              </a:solidFill>
            </a:endParaRPr>
          </a:p>
        </p:txBody>
      </p:sp>
      <p:pic>
        <p:nvPicPr>
          <p:cNvPr id="31747" name="Picture 6">
            <a:extLst>
              <a:ext uri="{FF2B5EF4-FFF2-40B4-BE49-F238E27FC236}">
                <a16:creationId xmlns:a16="http://schemas.microsoft.com/office/drawing/2014/main" id="{98B04A54-E8D8-4D9C-BD47-E66F930A2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581400"/>
            <a:ext cx="311467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4">
            <a:extLst>
              <a:ext uri="{FF2B5EF4-FFF2-40B4-BE49-F238E27FC236}">
                <a16:creationId xmlns:a16="http://schemas.microsoft.com/office/drawing/2014/main" id="{EB4746AF-8502-437D-A1BB-2FC7A0D299DC}"/>
              </a:ext>
            </a:extLst>
          </p:cNvPr>
          <p:cNvSpPr txBox="1">
            <a:spLocks noChangeArrowheads="1"/>
          </p:cNvSpPr>
          <p:nvPr/>
        </p:nvSpPr>
        <p:spPr bwMode="auto">
          <a:xfrm>
            <a:off x="2540000" y="44196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imes New Roman" panose="02020603050405020304" pitchFamily="18" charset="0"/>
              </a:rPr>
              <a:t>=</a:t>
            </a:r>
          </a:p>
        </p:txBody>
      </p:sp>
      <p:graphicFrame>
        <p:nvGraphicFramePr>
          <p:cNvPr id="7" name="Table 6">
            <a:extLst>
              <a:ext uri="{FF2B5EF4-FFF2-40B4-BE49-F238E27FC236}">
                <a16:creationId xmlns:a16="http://schemas.microsoft.com/office/drawing/2014/main" id="{F36C7AF4-FF54-4D6D-8DCA-983FC9396B4B}"/>
              </a:ext>
            </a:extLst>
          </p:cNvPr>
          <p:cNvGraphicFramePr>
            <a:graphicFrameLocks noGrp="1"/>
          </p:cNvGraphicFramePr>
          <p:nvPr/>
        </p:nvGraphicFramePr>
        <p:xfrm>
          <a:off x="5638800" y="1600200"/>
          <a:ext cx="2667000" cy="2103438"/>
        </p:xfrm>
        <a:graphic>
          <a:graphicData uri="http://schemas.openxmlformats.org/drawingml/2006/table">
            <a:tbl>
              <a:tblPr firstRow="1" bandRow="1">
                <a:tableStyleId>{5C22544A-7EE6-4342-B048-85BDC9FD1C3A}</a:tableStyleId>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tblGrid>
              <a:tr h="640177">
                <a:tc>
                  <a:txBody>
                    <a:bodyPr/>
                    <a:lstStyle/>
                    <a:p>
                      <a:r>
                        <a:rPr lang="en-US" sz="1800" dirty="0"/>
                        <a:t>A</a:t>
                      </a:r>
                    </a:p>
                  </a:txBody>
                  <a:tcPr marT="45727" marB="45727"/>
                </a:tc>
                <a:tc>
                  <a:txBody>
                    <a:bodyPr/>
                    <a:lstStyle/>
                    <a:p>
                      <a:r>
                        <a:rPr lang="en-US" sz="1800" dirty="0"/>
                        <a:t>B</a:t>
                      </a:r>
                    </a:p>
                  </a:txBody>
                  <a:tcPr marT="45727" marB="45727"/>
                </a:tc>
                <a:tc>
                  <a:txBody>
                    <a:bodyPr/>
                    <a:lstStyle/>
                    <a:p>
                      <a:r>
                        <a:rPr lang="en-US" sz="1800" dirty="0"/>
                        <a:t>AND o/p</a:t>
                      </a:r>
                    </a:p>
                  </a:txBody>
                  <a:tcPr marT="45727" marB="45727"/>
                </a:tc>
                <a:extLst>
                  <a:ext uri="{0D108BD9-81ED-4DB2-BD59-A6C34878D82A}">
                    <a16:rowId xmlns:a16="http://schemas.microsoft.com/office/drawing/2014/main" val="10000"/>
                  </a:ext>
                </a:extLst>
              </a:tr>
              <a:tr h="365815">
                <a:tc>
                  <a:txBody>
                    <a:bodyPr/>
                    <a:lstStyle/>
                    <a:p>
                      <a:pPr algn="ctr"/>
                      <a:r>
                        <a:rPr lang="en-US" sz="1800" dirty="0"/>
                        <a:t>0</a:t>
                      </a:r>
                    </a:p>
                  </a:txBody>
                  <a:tcPr marT="45727" marB="45727"/>
                </a:tc>
                <a:tc>
                  <a:txBody>
                    <a:bodyPr/>
                    <a:lstStyle/>
                    <a:p>
                      <a:pPr algn="ctr"/>
                      <a:r>
                        <a:rPr lang="en-US" sz="1800" dirty="0"/>
                        <a:t>0</a:t>
                      </a:r>
                    </a:p>
                  </a:txBody>
                  <a:tcPr marT="45727" marB="45727"/>
                </a:tc>
                <a:tc>
                  <a:txBody>
                    <a:bodyPr/>
                    <a:lstStyle/>
                    <a:p>
                      <a:pPr algn="ctr"/>
                      <a:r>
                        <a:rPr lang="en-US" sz="1800" dirty="0"/>
                        <a:t>0</a:t>
                      </a:r>
                    </a:p>
                  </a:txBody>
                  <a:tcPr marT="45727" marB="45727"/>
                </a:tc>
                <a:extLst>
                  <a:ext uri="{0D108BD9-81ED-4DB2-BD59-A6C34878D82A}">
                    <a16:rowId xmlns:a16="http://schemas.microsoft.com/office/drawing/2014/main" val="10001"/>
                  </a:ext>
                </a:extLst>
              </a:tr>
              <a:tr h="365815">
                <a:tc>
                  <a:txBody>
                    <a:bodyPr/>
                    <a:lstStyle/>
                    <a:p>
                      <a:pPr algn="ctr"/>
                      <a:r>
                        <a:rPr lang="en-US" sz="1800" dirty="0"/>
                        <a:t>0</a:t>
                      </a:r>
                    </a:p>
                  </a:txBody>
                  <a:tcPr marT="45727" marB="45727"/>
                </a:tc>
                <a:tc>
                  <a:txBody>
                    <a:bodyPr/>
                    <a:lstStyle/>
                    <a:p>
                      <a:pPr algn="ctr"/>
                      <a:r>
                        <a:rPr lang="en-US" sz="1800" dirty="0"/>
                        <a:t>1</a:t>
                      </a:r>
                    </a:p>
                  </a:txBody>
                  <a:tcPr marT="45727" marB="45727"/>
                </a:tc>
                <a:tc>
                  <a:txBody>
                    <a:bodyPr/>
                    <a:lstStyle/>
                    <a:p>
                      <a:pPr algn="ctr"/>
                      <a:r>
                        <a:rPr lang="en-US" sz="1800" dirty="0"/>
                        <a:t>0</a:t>
                      </a:r>
                    </a:p>
                  </a:txBody>
                  <a:tcPr marT="45727" marB="45727"/>
                </a:tc>
                <a:extLst>
                  <a:ext uri="{0D108BD9-81ED-4DB2-BD59-A6C34878D82A}">
                    <a16:rowId xmlns:a16="http://schemas.microsoft.com/office/drawing/2014/main" val="10002"/>
                  </a:ext>
                </a:extLst>
              </a:tr>
              <a:tr h="365815">
                <a:tc>
                  <a:txBody>
                    <a:bodyPr/>
                    <a:lstStyle/>
                    <a:p>
                      <a:pPr algn="ctr"/>
                      <a:r>
                        <a:rPr lang="en-US" sz="1800" dirty="0"/>
                        <a:t>1</a:t>
                      </a:r>
                    </a:p>
                  </a:txBody>
                  <a:tcPr marT="45727" marB="45727"/>
                </a:tc>
                <a:tc>
                  <a:txBody>
                    <a:bodyPr/>
                    <a:lstStyle/>
                    <a:p>
                      <a:pPr algn="ctr"/>
                      <a:r>
                        <a:rPr lang="en-US" sz="1800" dirty="0"/>
                        <a:t>0</a:t>
                      </a:r>
                    </a:p>
                  </a:txBody>
                  <a:tcPr marT="45727" marB="45727"/>
                </a:tc>
                <a:tc>
                  <a:txBody>
                    <a:bodyPr/>
                    <a:lstStyle/>
                    <a:p>
                      <a:pPr algn="ctr"/>
                      <a:r>
                        <a:rPr lang="en-US" sz="1800" dirty="0"/>
                        <a:t>0</a:t>
                      </a:r>
                    </a:p>
                  </a:txBody>
                  <a:tcPr marT="45727" marB="45727"/>
                </a:tc>
                <a:extLst>
                  <a:ext uri="{0D108BD9-81ED-4DB2-BD59-A6C34878D82A}">
                    <a16:rowId xmlns:a16="http://schemas.microsoft.com/office/drawing/2014/main" val="10003"/>
                  </a:ext>
                </a:extLst>
              </a:tr>
              <a:tr h="365815">
                <a:tc>
                  <a:txBody>
                    <a:bodyPr/>
                    <a:lstStyle/>
                    <a:p>
                      <a:pPr algn="ctr"/>
                      <a:r>
                        <a:rPr lang="en-US" sz="1800" dirty="0"/>
                        <a:t>1</a:t>
                      </a:r>
                    </a:p>
                  </a:txBody>
                  <a:tcPr marT="45727" marB="45727"/>
                </a:tc>
                <a:tc>
                  <a:txBody>
                    <a:bodyPr/>
                    <a:lstStyle/>
                    <a:p>
                      <a:pPr algn="ctr"/>
                      <a:r>
                        <a:rPr lang="en-US" sz="1800" dirty="0"/>
                        <a:t>1</a:t>
                      </a:r>
                    </a:p>
                  </a:txBody>
                  <a:tcPr marT="45727" marB="45727"/>
                </a:tc>
                <a:tc>
                  <a:txBody>
                    <a:bodyPr/>
                    <a:lstStyle/>
                    <a:p>
                      <a:pPr algn="ctr"/>
                      <a:r>
                        <a:rPr lang="en-US" sz="1800" dirty="0"/>
                        <a:t>1</a:t>
                      </a:r>
                    </a:p>
                  </a:txBody>
                  <a:tcPr marT="45727" marB="45727"/>
                </a:tc>
                <a:extLst>
                  <a:ext uri="{0D108BD9-81ED-4DB2-BD59-A6C34878D82A}">
                    <a16:rowId xmlns:a16="http://schemas.microsoft.com/office/drawing/2014/main" val="10004"/>
                  </a:ext>
                </a:extLst>
              </a:tr>
            </a:tbl>
          </a:graphicData>
        </a:graphic>
      </p:graphicFrame>
      <p:pic>
        <p:nvPicPr>
          <p:cNvPr id="31775" name="Picture 16">
            <a:extLst>
              <a:ext uri="{FF2B5EF4-FFF2-40B4-BE49-F238E27FC236}">
                <a16:creationId xmlns:a16="http://schemas.microsoft.com/office/drawing/2014/main" id="{157BFE36-01DA-4C2A-876C-330A95702D15}"/>
              </a:ext>
            </a:extLst>
          </p:cNvPr>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1295400" y="4267200"/>
            <a:ext cx="1152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a:extLst>
              <a:ext uri="{FF2B5EF4-FFF2-40B4-BE49-F238E27FC236}">
                <a16:creationId xmlns:a16="http://schemas.microsoft.com/office/drawing/2014/main" id="{458BA56F-58BD-424E-A29D-EA320D31E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24200"/>
            <a:ext cx="1143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4">
            <a:extLst>
              <a:ext uri="{FF2B5EF4-FFF2-40B4-BE49-F238E27FC236}">
                <a16:creationId xmlns:a16="http://schemas.microsoft.com/office/drawing/2014/main" id="{4C6816C6-44ED-43EE-889A-9AE67052CCC3}"/>
              </a:ext>
            </a:extLst>
          </p:cNvPr>
          <p:cNvSpPr txBox="1">
            <a:spLocks noChangeArrowheads="1"/>
          </p:cNvSpPr>
          <p:nvPr/>
        </p:nvSpPr>
        <p:spPr bwMode="auto">
          <a:xfrm>
            <a:off x="2387600" y="32766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imes New Roman" panose="02020603050405020304" pitchFamily="18" charset="0"/>
              </a:rPr>
              <a:t>=</a:t>
            </a:r>
          </a:p>
        </p:txBody>
      </p:sp>
      <p:sp>
        <p:nvSpPr>
          <p:cNvPr id="32772" name="Rectangle 5">
            <a:extLst>
              <a:ext uri="{FF2B5EF4-FFF2-40B4-BE49-F238E27FC236}">
                <a16:creationId xmlns:a16="http://schemas.microsoft.com/office/drawing/2014/main" id="{9037F89C-CA91-4659-97B3-C74AAB3D1559}"/>
              </a:ext>
            </a:extLst>
          </p:cNvPr>
          <p:cNvSpPr>
            <a:spLocks noChangeArrowheads="1"/>
          </p:cNvSpPr>
          <p:nvPr/>
        </p:nvSpPr>
        <p:spPr bwMode="auto">
          <a:xfrm>
            <a:off x="838200" y="381000"/>
            <a:ext cx="8153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FF0000"/>
                </a:solidFill>
                <a:latin typeface="Times New Roman" panose="02020603050405020304" pitchFamily="18" charset="0"/>
                <a:cs typeface="Times New Roman" panose="02020603050405020304" pitchFamily="18" charset="0"/>
              </a:rPr>
              <a:t>Diode-Transistor Logic (DTL) </a:t>
            </a:r>
          </a:p>
          <a:p>
            <a:pPr eaLnBrk="1" hangingPunct="1"/>
            <a:endParaRPr lang="en-US" altLang="en-US" sz="2800">
              <a:latin typeface="Times New Roman" panose="02020603050405020304" pitchFamily="18" charset="0"/>
              <a:cs typeface="Times New Roman" panose="02020603050405020304" pitchFamily="18" charset="0"/>
            </a:endParaRPr>
          </a:p>
          <a:p>
            <a:pPr eaLnBrk="1" hangingPunct="1">
              <a:buFontTx/>
              <a:buChar char="•"/>
            </a:pPr>
            <a:r>
              <a:rPr lang="en-US" altLang="en-US" sz="2800">
                <a:latin typeface="Times New Roman" panose="02020603050405020304" pitchFamily="18" charset="0"/>
              </a:rPr>
              <a:t> essentially diode logic with transistor amplification</a:t>
            </a:r>
          </a:p>
          <a:p>
            <a:pPr eaLnBrk="1" hangingPunct="1">
              <a:buFontTx/>
              <a:buChar char="•"/>
            </a:pPr>
            <a:r>
              <a:rPr lang="en-US" altLang="en-US" sz="2800">
                <a:latin typeface="Times New Roman" panose="02020603050405020304" pitchFamily="18" charset="0"/>
              </a:rPr>
              <a:t> reduced power consumption</a:t>
            </a:r>
          </a:p>
          <a:p>
            <a:pPr eaLnBrk="1" hangingPunct="1">
              <a:buFontTx/>
              <a:buChar char="•"/>
            </a:pPr>
            <a:r>
              <a:rPr lang="en-US" altLang="en-US" sz="2800">
                <a:latin typeface="Times New Roman" panose="02020603050405020304" pitchFamily="18" charset="0"/>
              </a:rPr>
              <a:t> faster than RTL</a:t>
            </a:r>
            <a:endParaRPr lang="en-US" altLang="en-US" sz="2800">
              <a:solidFill>
                <a:srgbClr val="0000FF"/>
              </a:solidFill>
            </a:endParaRPr>
          </a:p>
        </p:txBody>
      </p:sp>
      <p:sp>
        <p:nvSpPr>
          <p:cNvPr id="32773" name="Rectangle 8">
            <a:extLst>
              <a:ext uri="{FF2B5EF4-FFF2-40B4-BE49-F238E27FC236}">
                <a16:creationId xmlns:a16="http://schemas.microsoft.com/office/drawing/2014/main" id="{783D112D-F52B-4853-9D53-76D6B1614905}"/>
              </a:ext>
            </a:extLst>
          </p:cNvPr>
          <p:cNvSpPr>
            <a:spLocks noChangeArrowheads="1"/>
          </p:cNvSpPr>
          <p:nvPr/>
        </p:nvSpPr>
        <p:spPr bwMode="auto">
          <a:xfrm>
            <a:off x="4572000" y="5715000"/>
            <a:ext cx="2055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DL  AND gate</a:t>
            </a:r>
          </a:p>
        </p:txBody>
      </p:sp>
      <p:sp>
        <p:nvSpPr>
          <p:cNvPr id="32774" name="Rectangle 9">
            <a:extLst>
              <a:ext uri="{FF2B5EF4-FFF2-40B4-BE49-F238E27FC236}">
                <a16:creationId xmlns:a16="http://schemas.microsoft.com/office/drawing/2014/main" id="{7363BE3E-9C3E-42F7-AAA9-13E3009F0E80}"/>
              </a:ext>
            </a:extLst>
          </p:cNvPr>
          <p:cNvSpPr>
            <a:spLocks noChangeArrowheads="1"/>
          </p:cNvSpPr>
          <p:nvPr/>
        </p:nvSpPr>
        <p:spPr bwMode="auto">
          <a:xfrm>
            <a:off x="7162800" y="5791200"/>
            <a:ext cx="129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inverter</a:t>
            </a:r>
          </a:p>
        </p:txBody>
      </p:sp>
      <p:sp>
        <p:nvSpPr>
          <p:cNvPr id="32775" name="Slide Number Placeholder 12">
            <a:extLst>
              <a:ext uri="{FF2B5EF4-FFF2-40B4-BE49-F238E27FC236}">
                <a16:creationId xmlns:a16="http://schemas.microsoft.com/office/drawing/2014/main" id="{22B2E454-0219-4229-86C7-2DAC7B13D4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937A8E-A08D-4554-AA18-ADB9A36456D4}" type="slidenum">
              <a:rPr lang="en-US" altLang="en-US" sz="1400">
                <a:latin typeface="Times New Roman" panose="02020603050405020304" pitchFamily="18" charset="0"/>
              </a:rPr>
              <a:pPr/>
              <a:t>27</a:t>
            </a:fld>
            <a:endParaRPr lang="en-US" altLang="en-US" sz="1400">
              <a:latin typeface="Times New Roman" panose="02020603050405020304" pitchFamily="18" charset="0"/>
            </a:endParaRPr>
          </a:p>
        </p:txBody>
      </p:sp>
      <p:graphicFrame>
        <p:nvGraphicFramePr>
          <p:cNvPr id="13" name="Table 12">
            <a:extLst>
              <a:ext uri="{FF2B5EF4-FFF2-40B4-BE49-F238E27FC236}">
                <a16:creationId xmlns:a16="http://schemas.microsoft.com/office/drawing/2014/main" id="{5A6EE290-9705-4B7A-B146-9A80972EC6B1}"/>
              </a:ext>
            </a:extLst>
          </p:cNvPr>
          <p:cNvGraphicFramePr>
            <a:graphicFrameLocks noGrp="1"/>
          </p:cNvGraphicFramePr>
          <p:nvPr/>
        </p:nvGraphicFramePr>
        <p:xfrm>
          <a:off x="381000" y="4191000"/>
          <a:ext cx="2667000" cy="2103438"/>
        </p:xfrm>
        <a:graphic>
          <a:graphicData uri="http://schemas.openxmlformats.org/drawingml/2006/table">
            <a:tbl>
              <a:tblPr firstRow="1" bandRow="1">
                <a:tableStyleId>{5C22544A-7EE6-4342-B048-85BDC9FD1C3A}</a:tableStyleId>
              </a:tblPr>
              <a:tblGrid>
                <a:gridCol w="7366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tblGrid>
              <a:tr h="640177">
                <a:tc>
                  <a:txBody>
                    <a:bodyPr/>
                    <a:lstStyle/>
                    <a:p>
                      <a:r>
                        <a:rPr lang="en-US" sz="1800" dirty="0"/>
                        <a:t>A</a:t>
                      </a:r>
                    </a:p>
                  </a:txBody>
                  <a:tcPr marT="45727" marB="45727"/>
                </a:tc>
                <a:tc>
                  <a:txBody>
                    <a:bodyPr/>
                    <a:lstStyle/>
                    <a:p>
                      <a:r>
                        <a:rPr lang="en-US" sz="1800" dirty="0"/>
                        <a:t>B</a:t>
                      </a:r>
                    </a:p>
                  </a:txBody>
                  <a:tcPr marT="45727" marB="45727"/>
                </a:tc>
                <a:tc>
                  <a:txBody>
                    <a:bodyPr/>
                    <a:lstStyle/>
                    <a:p>
                      <a:r>
                        <a:rPr lang="en-US" sz="1800" dirty="0"/>
                        <a:t>NAND o/p</a:t>
                      </a:r>
                    </a:p>
                  </a:txBody>
                  <a:tcPr marT="45727" marB="45727"/>
                </a:tc>
                <a:extLst>
                  <a:ext uri="{0D108BD9-81ED-4DB2-BD59-A6C34878D82A}">
                    <a16:rowId xmlns:a16="http://schemas.microsoft.com/office/drawing/2014/main" val="10000"/>
                  </a:ext>
                </a:extLst>
              </a:tr>
              <a:tr h="365815">
                <a:tc>
                  <a:txBody>
                    <a:bodyPr/>
                    <a:lstStyle/>
                    <a:p>
                      <a:pPr algn="ctr"/>
                      <a:r>
                        <a:rPr lang="en-US" sz="1800" dirty="0"/>
                        <a:t>0</a:t>
                      </a:r>
                    </a:p>
                  </a:txBody>
                  <a:tcPr marT="45727" marB="45727"/>
                </a:tc>
                <a:tc>
                  <a:txBody>
                    <a:bodyPr/>
                    <a:lstStyle/>
                    <a:p>
                      <a:pPr algn="ctr"/>
                      <a:r>
                        <a:rPr lang="en-US" sz="1800" dirty="0"/>
                        <a:t>0</a:t>
                      </a:r>
                    </a:p>
                  </a:txBody>
                  <a:tcPr marT="45727" marB="45727"/>
                </a:tc>
                <a:tc>
                  <a:txBody>
                    <a:bodyPr/>
                    <a:lstStyle/>
                    <a:p>
                      <a:pPr algn="ctr"/>
                      <a:r>
                        <a:rPr lang="en-US" sz="1800" dirty="0"/>
                        <a:t>1</a:t>
                      </a:r>
                    </a:p>
                  </a:txBody>
                  <a:tcPr marT="45727" marB="45727"/>
                </a:tc>
                <a:extLst>
                  <a:ext uri="{0D108BD9-81ED-4DB2-BD59-A6C34878D82A}">
                    <a16:rowId xmlns:a16="http://schemas.microsoft.com/office/drawing/2014/main" val="10001"/>
                  </a:ext>
                </a:extLst>
              </a:tr>
              <a:tr h="365815">
                <a:tc>
                  <a:txBody>
                    <a:bodyPr/>
                    <a:lstStyle/>
                    <a:p>
                      <a:pPr algn="ctr"/>
                      <a:r>
                        <a:rPr lang="en-US" sz="1800" dirty="0"/>
                        <a:t>0</a:t>
                      </a:r>
                    </a:p>
                  </a:txBody>
                  <a:tcPr marT="45727" marB="45727"/>
                </a:tc>
                <a:tc>
                  <a:txBody>
                    <a:bodyPr/>
                    <a:lstStyle/>
                    <a:p>
                      <a:pPr algn="ctr"/>
                      <a:r>
                        <a:rPr lang="en-US" sz="1800" dirty="0"/>
                        <a:t>1</a:t>
                      </a:r>
                    </a:p>
                  </a:txBody>
                  <a:tcPr marT="45727" marB="45727"/>
                </a:tc>
                <a:tc>
                  <a:txBody>
                    <a:bodyPr/>
                    <a:lstStyle/>
                    <a:p>
                      <a:pPr algn="ctr"/>
                      <a:r>
                        <a:rPr lang="en-US" sz="1800" dirty="0"/>
                        <a:t>1</a:t>
                      </a:r>
                    </a:p>
                  </a:txBody>
                  <a:tcPr marT="45727" marB="45727"/>
                </a:tc>
                <a:extLst>
                  <a:ext uri="{0D108BD9-81ED-4DB2-BD59-A6C34878D82A}">
                    <a16:rowId xmlns:a16="http://schemas.microsoft.com/office/drawing/2014/main" val="10002"/>
                  </a:ext>
                </a:extLst>
              </a:tr>
              <a:tr h="365815">
                <a:tc>
                  <a:txBody>
                    <a:bodyPr/>
                    <a:lstStyle/>
                    <a:p>
                      <a:pPr algn="ctr"/>
                      <a:r>
                        <a:rPr lang="en-US" sz="1800" dirty="0"/>
                        <a:t>1</a:t>
                      </a:r>
                    </a:p>
                  </a:txBody>
                  <a:tcPr marT="45727" marB="45727"/>
                </a:tc>
                <a:tc>
                  <a:txBody>
                    <a:bodyPr/>
                    <a:lstStyle/>
                    <a:p>
                      <a:pPr algn="ctr"/>
                      <a:r>
                        <a:rPr lang="en-US" sz="1800" dirty="0"/>
                        <a:t>0</a:t>
                      </a:r>
                    </a:p>
                  </a:txBody>
                  <a:tcPr marT="45727" marB="45727"/>
                </a:tc>
                <a:tc>
                  <a:txBody>
                    <a:bodyPr/>
                    <a:lstStyle/>
                    <a:p>
                      <a:pPr algn="ctr"/>
                      <a:r>
                        <a:rPr lang="en-US" sz="1800" dirty="0"/>
                        <a:t>1</a:t>
                      </a:r>
                    </a:p>
                  </a:txBody>
                  <a:tcPr marT="45727" marB="45727"/>
                </a:tc>
                <a:extLst>
                  <a:ext uri="{0D108BD9-81ED-4DB2-BD59-A6C34878D82A}">
                    <a16:rowId xmlns:a16="http://schemas.microsoft.com/office/drawing/2014/main" val="10003"/>
                  </a:ext>
                </a:extLst>
              </a:tr>
              <a:tr h="365815">
                <a:tc>
                  <a:txBody>
                    <a:bodyPr/>
                    <a:lstStyle/>
                    <a:p>
                      <a:pPr algn="ctr"/>
                      <a:r>
                        <a:rPr lang="en-US" sz="1800" dirty="0"/>
                        <a:t>1</a:t>
                      </a:r>
                    </a:p>
                  </a:txBody>
                  <a:tcPr marT="45727" marB="45727"/>
                </a:tc>
                <a:tc>
                  <a:txBody>
                    <a:bodyPr/>
                    <a:lstStyle/>
                    <a:p>
                      <a:pPr algn="ctr"/>
                      <a:r>
                        <a:rPr lang="en-US" sz="1800" dirty="0"/>
                        <a:t>1</a:t>
                      </a:r>
                    </a:p>
                  </a:txBody>
                  <a:tcPr marT="45727" marB="45727"/>
                </a:tc>
                <a:tc>
                  <a:txBody>
                    <a:bodyPr/>
                    <a:lstStyle/>
                    <a:p>
                      <a:pPr algn="ctr"/>
                      <a:r>
                        <a:rPr lang="en-US" sz="1800" dirty="0"/>
                        <a:t>0</a:t>
                      </a:r>
                    </a:p>
                  </a:txBody>
                  <a:tcPr marT="45727" marB="45727"/>
                </a:tc>
                <a:extLst>
                  <a:ext uri="{0D108BD9-81ED-4DB2-BD59-A6C34878D82A}">
                    <a16:rowId xmlns:a16="http://schemas.microsoft.com/office/drawing/2014/main" val="10004"/>
                  </a:ext>
                </a:extLst>
              </a:tr>
            </a:tbl>
          </a:graphicData>
        </a:graphic>
      </p:graphicFrame>
      <p:pic>
        <p:nvPicPr>
          <p:cNvPr id="32802" name="Picture 37">
            <a:extLst>
              <a:ext uri="{FF2B5EF4-FFF2-40B4-BE49-F238E27FC236}">
                <a16:creationId xmlns:a16="http://schemas.microsoft.com/office/drawing/2014/main" id="{4EAE8D95-7D68-4A87-9237-E11268651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895600"/>
            <a:ext cx="39814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C3D635E6-2759-48FD-9141-A8EFA77EDEC6}"/>
              </a:ext>
            </a:extLst>
          </p:cNvPr>
          <p:cNvSpPr>
            <a:spLocks noGrp="1" noChangeArrowheads="1"/>
          </p:cNvSpPr>
          <p:nvPr>
            <p:ph type="title" idx="4294967295"/>
          </p:nvPr>
        </p:nvSpPr>
        <p:spPr>
          <a:xfrm>
            <a:off x="304800" y="-152400"/>
            <a:ext cx="8229600" cy="1143000"/>
          </a:xfrm>
        </p:spPr>
        <p:txBody>
          <a:bodyPr/>
          <a:lstStyle/>
          <a:p>
            <a:r>
              <a:rPr lang="en-US" altLang="zh-TW" sz="3200" b="1">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DTL</a:t>
            </a:r>
            <a:r>
              <a:rPr lang="en-US" altLang="zh-TW" sz="3200" b="1">
                <a:solidFill>
                  <a:srgbClr val="FF0000"/>
                </a:solidFill>
                <a:latin typeface="Times New Roman" panose="02020603050405020304" pitchFamily="18" charset="0"/>
                <a:cs typeface="Times New Roman" panose="02020603050405020304" pitchFamily="18" charset="0"/>
              </a:rPr>
              <a:t>-NAND</a:t>
            </a:r>
            <a:endParaRPr lang="zh-TW" altLang="en-US" sz="3200" b="1">
              <a:solidFill>
                <a:srgbClr val="FF0000"/>
              </a:solidFill>
              <a:latin typeface="Times New Roman" panose="02020603050405020304" pitchFamily="18" charset="0"/>
              <a:cs typeface="Times New Roman" panose="02020603050405020304" pitchFamily="18" charset="0"/>
            </a:endParaRPr>
          </a:p>
        </p:txBody>
      </p:sp>
      <p:sp>
        <p:nvSpPr>
          <p:cNvPr id="33795" name="Rectangle 5">
            <a:extLst>
              <a:ext uri="{FF2B5EF4-FFF2-40B4-BE49-F238E27FC236}">
                <a16:creationId xmlns:a16="http://schemas.microsoft.com/office/drawing/2014/main" id="{A834882B-DE8F-4600-90D9-43589D794788}"/>
              </a:ext>
            </a:extLst>
          </p:cNvPr>
          <p:cNvSpPr>
            <a:spLocks noChangeArrowheads="1"/>
          </p:cNvSpPr>
          <p:nvPr/>
        </p:nvSpPr>
        <p:spPr bwMode="auto">
          <a:xfrm>
            <a:off x="152400" y="838200"/>
            <a:ext cx="86868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Arial" panose="020B0604020202020204" pitchFamily="34" charset="0"/>
              <a:buChar char="•"/>
            </a:pPr>
            <a:r>
              <a:rPr lang="en-US" altLang="en-US" sz="1700">
                <a:latin typeface="Times New Roimman"/>
              </a:rPr>
              <a:t>Input Diodes Da,Db,Dc conduct through resistor R, if the corresponding input is in the LOW state, while the corresponding to HIGH state  the is non conducting.</a:t>
            </a:r>
          </a:p>
          <a:p>
            <a:pPr algn="just" eaLnBrk="1" hangingPunct="1">
              <a:buFont typeface="Arial" panose="020B0604020202020204" pitchFamily="34" charset="0"/>
              <a:buChar char="•"/>
            </a:pPr>
            <a:r>
              <a:rPr lang="en-US" altLang="en-US" sz="1700">
                <a:latin typeface="Times New Roimman"/>
              </a:rPr>
              <a:t>If at least one of the input is LOW, the diode connected to their input conducts and the voltage at the output is one diode drop above the low level voltage at the input. this voltage keep the transistor in cut-off. The output of transistor is Vcc.</a:t>
            </a:r>
          </a:p>
          <a:p>
            <a:pPr algn="just" eaLnBrk="1" hangingPunct="1">
              <a:buFont typeface="Arial" panose="020B0604020202020204" pitchFamily="34" charset="0"/>
              <a:buChar char="•"/>
            </a:pPr>
            <a:r>
              <a:rPr lang="en-US" altLang="en-US" sz="1700">
                <a:latin typeface="Times New Roimman"/>
              </a:rPr>
              <a:t>If all the three i/ps are in High state ,the i/p diodes are cut-off and current flowing from Vcc through R should be sufficient to drive transistor in saturation. Therefore the o/p of transistor is Vce(sat).</a:t>
            </a:r>
          </a:p>
          <a:p>
            <a:pPr algn="just" eaLnBrk="1" hangingPunct="1">
              <a:buFont typeface="Arial" panose="020B0604020202020204" pitchFamily="34" charset="0"/>
              <a:buChar char="•"/>
            </a:pPr>
            <a:r>
              <a:rPr lang="en-US" altLang="en-US" sz="1700">
                <a:latin typeface="Times New Roimman"/>
              </a:rPr>
              <a:t>Voltage corresponds to logic 1 and logic 0 as Vcc and Vce(sat).</a:t>
            </a:r>
          </a:p>
          <a:p>
            <a:pPr algn="just" eaLnBrk="1" hangingPunct="1">
              <a:buFont typeface="Arial" panose="020B0604020202020204" pitchFamily="34" charset="0"/>
              <a:buChar char="•"/>
            </a:pPr>
            <a:r>
              <a:rPr lang="en-US" altLang="en-US" sz="1700">
                <a:latin typeface="Times New Roimman"/>
              </a:rPr>
              <a:t>Delays are associated with the turning on and off of the output transistor.</a:t>
            </a:r>
          </a:p>
          <a:p>
            <a:pPr algn="just" eaLnBrk="1" hangingPunct="1">
              <a:buFont typeface="Arial" panose="020B0604020202020204" pitchFamily="34" charset="0"/>
              <a:buChar char="•"/>
            </a:pPr>
            <a:r>
              <a:rPr lang="en-US" altLang="en-US" sz="1700">
                <a:latin typeface="Times New Roimman"/>
              </a:rPr>
              <a:t>While turning on, any capacitance shunting the output of the gate discharges rapidly through the low impedance of the o/p transistor in saturation</a:t>
            </a:r>
          </a:p>
          <a:p>
            <a:pPr algn="just" eaLnBrk="1" hangingPunct="1">
              <a:buFont typeface="Arial" panose="020B0604020202020204" pitchFamily="34" charset="0"/>
              <a:buChar char="•"/>
            </a:pPr>
            <a:r>
              <a:rPr lang="en-US" altLang="en-US" sz="1700">
                <a:latin typeface="Times New Roimman"/>
              </a:rPr>
              <a:t>At turn off,  the shunt capacitor must charge through the pull-up resistor Rc in addition to the storage time delay. Turn off delay is larger than turn on delay by a factor of 2 or 3.</a:t>
            </a:r>
          </a:p>
          <a:p>
            <a:pPr algn="just" eaLnBrk="1" hangingPunct="1">
              <a:buFont typeface="Arial" panose="020B0604020202020204" pitchFamily="34" charset="0"/>
              <a:buChar char="•"/>
            </a:pPr>
            <a:r>
              <a:rPr lang="en-US" altLang="en-US" sz="1700">
                <a:latin typeface="Times New Roimman"/>
              </a:rPr>
              <a:t>Propagation delay of DTL gates are 30 to 80ns.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a:extLst>
              <a:ext uri="{FF2B5EF4-FFF2-40B4-BE49-F238E27FC236}">
                <a16:creationId xmlns:a16="http://schemas.microsoft.com/office/drawing/2014/main" id="{26FC2BAA-555D-48EA-BF23-DC1BA5DF2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09600"/>
            <a:ext cx="7848600"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6C43660-168A-4E2B-B0AA-D76FECCED599}"/>
              </a:ext>
            </a:extLst>
          </p:cNvPr>
          <p:cNvSpPr>
            <a:spLocks noGrp="1" noChangeArrowheads="1"/>
          </p:cNvSpPr>
          <p:nvPr>
            <p:ph type="title"/>
          </p:nvPr>
        </p:nvSpPr>
        <p:spPr>
          <a:xfrm>
            <a:off x="609600" y="76200"/>
            <a:ext cx="7772400" cy="1143000"/>
          </a:xfrm>
        </p:spPr>
        <p:txBody>
          <a:body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Moore’s law</a:t>
            </a:r>
          </a:p>
        </p:txBody>
      </p:sp>
      <p:sp>
        <p:nvSpPr>
          <p:cNvPr id="10243" name="Rectangle 3">
            <a:extLst>
              <a:ext uri="{FF2B5EF4-FFF2-40B4-BE49-F238E27FC236}">
                <a16:creationId xmlns:a16="http://schemas.microsoft.com/office/drawing/2014/main" id="{5766D297-4DCB-48CE-BABC-AE0AB8EF885A}"/>
              </a:ext>
            </a:extLst>
          </p:cNvPr>
          <p:cNvSpPr>
            <a:spLocks noChangeArrowheads="1"/>
          </p:cNvSpPr>
          <p:nvPr/>
        </p:nvSpPr>
        <p:spPr bwMode="auto">
          <a:xfrm>
            <a:off x="381000" y="1143000"/>
            <a:ext cx="8610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Tx/>
              <a:buChar char="•"/>
            </a:pPr>
            <a:r>
              <a:rPr lang="en-US" altLang="en-US" sz="2400">
                <a:latin typeface="Times New Roman" panose="02020603050405020304" pitchFamily="18" charset="0"/>
              </a:rPr>
              <a:t>A prediction made by Moore (a co-founder of Intel) in 1965: </a:t>
            </a:r>
          </a:p>
          <a:p>
            <a:pPr algn="just" eaLnBrk="1" hangingPunct="1">
              <a:spcBef>
                <a:spcPct val="20000"/>
              </a:spcBef>
            </a:pPr>
            <a:r>
              <a:rPr lang="en-US" altLang="en-US" sz="2400">
                <a:latin typeface="Times New Roman" panose="02020603050405020304" pitchFamily="18" charset="0"/>
              </a:rPr>
              <a:t>    “a number of transistors to double every 2 years.”</a:t>
            </a:r>
          </a:p>
        </p:txBody>
      </p:sp>
      <p:pic>
        <p:nvPicPr>
          <p:cNvPr id="10244" name="Picture 6">
            <a:extLst>
              <a:ext uri="{FF2B5EF4-FFF2-40B4-BE49-F238E27FC236}">
                <a16:creationId xmlns:a16="http://schemas.microsoft.com/office/drawing/2014/main" id="{382AF3A8-D7B5-42A2-B0FF-4F062EC20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6705600"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Slide Number Placeholder 6">
            <a:extLst>
              <a:ext uri="{FF2B5EF4-FFF2-40B4-BE49-F238E27FC236}">
                <a16:creationId xmlns:a16="http://schemas.microsoft.com/office/drawing/2014/main" id="{1D8BDE3E-419C-445F-963B-A4CC85BEFF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E2966-7A90-4C6F-B1C8-4CFCE3C96091}" type="slidenum">
              <a:rPr lang="en-US" altLang="en-US" sz="1400">
                <a:latin typeface="Times New Roman" panose="02020603050405020304" pitchFamily="18" charset="0"/>
              </a:rPr>
              <a:pPr/>
              <a:t>3</a:t>
            </a:fld>
            <a:endParaRPr lang="en-US" altLang="en-US" sz="1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8EDDE4F-9AEF-43F6-B6B4-F939F6796189}"/>
              </a:ext>
            </a:extLst>
          </p:cNvPr>
          <p:cNvSpPr>
            <a:spLocks noGrp="1"/>
          </p:cNvSpPr>
          <p:nvPr>
            <p:ph type="title"/>
          </p:nvPr>
        </p:nvSpPr>
        <p:spPr>
          <a:xfrm>
            <a:off x="304800" y="-228600"/>
            <a:ext cx="8229600" cy="1143000"/>
          </a:xfrm>
        </p:spPr>
        <p:txBody>
          <a:bodyPr/>
          <a:lstStyle/>
          <a:p>
            <a:r>
              <a:rPr lang="en-US" altLang="en-US" sz="3200" b="1">
                <a:solidFill>
                  <a:srgbClr val="FF0000"/>
                </a:solidFill>
                <a:latin typeface="Times New Roman" panose="02020603050405020304" pitchFamily="18" charset="0"/>
                <a:cs typeface="Times New Roman" panose="02020603050405020304" pitchFamily="18" charset="0"/>
              </a:rPr>
              <a:t>TTL</a:t>
            </a:r>
            <a:endParaRPr lang="en-US" altLang="en-US" sz="3200" b="1">
              <a:latin typeface="Times New Roman" panose="02020603050405020304" pitchFamily="18" charset="0"/>
              <a:cs typeface="Times New Roman" panose="02020603050405020304" pitchFamily="18" charset="0"/>
            </a:endParaRPr>
          </a:p>
        </p:txBody>
      </p:sp>
      <p:sp>
        <p:nvSpPr>
          <p:cNvPr id="5" name="Rectangle 5">
            <a:extLst>
              <a:ext uri="{FF2B5EF4-FFF2-40B4-BE49-F238E27FC236}">
                <a16:creationId xmlns:a16="http://schemas.microsoft.com/office/drawing/2014/main" id="{4B7B9FF6-86B9-413A-99C6-0C0452237D7C}"/>
              </a:ext>
            </a:extLst>
          </p:cNvPr>
          <p:cNvSpPr>
            <a:spLocks noChangeArrowheads="1"/>
          </p:cNvSpPr>
          <p:nvPr/>
        </p:nvSpPr>
        <p:spPr bwMode="auto">
          <a:xfrm>
            <a:off x="457200" y="609600"/>
            <a:ext cx="8458200" cy="617855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285750" indent="-285750" algn="just">
              <a:lnSpc>
                <a:spcPct val="150000"/>
              </a:lnSpc>
              <a:buFont typeface="Arial" panose="020B0604020202020204" pitchFamily="34" charset="0"/>
              <a:buChar char="•"/>
              <a:defRPr/>
            </a:pPr>
            <a:r>
              <a:rPr lang="en-US" altLang="zh-TW" sz="1900" dirty="0">
                <a:latin typeface="Times New Roimman"/>
                <a:cs typeface="Times New Roman" pitchFamily="18" charset="0"/>
              </a:rPr>
              <a:t>The original basic TTL gate was a slight improvement over the DTL gate.</a:t>
            </a:r>
            <a:endParaRPr lang="zh-TW" altLang="en-US" sz="1900" dirty="0">
              <a:latin typeface="Times New Roimman"/>
              <a:cs typeface="Times New Roman" pitchFamily="18" charset="0"/>
            </a:endParaRPr>
          </a:p>
          <a:p>
            <a:pPr marL="285750" indent="-285750" algn="just">
              <a:lnSpc>
                <a:spcPct val="150000"/>
              </a:lnSpc>
              <a:buFont typeface="Arial" panose="020B0604020202020204" pitchFamily="34" charset="0"/>
              <a:buChar char="•"/>
              <a:defRPr/>
            </a:pPr>
            <a:r>
              <a:rPr lang="en-US" altLang="zh-TW" sz="1900" dirty="0">
                <a:latin typeface="Times New Roimman"/>
                <a:cs typeface="Times New Roman" pitchFamily="18" charset="0"/>
              </a:rPr>
              <a:t>There are several TTL subfamilies or series of the TTL technology.</a:t>
            </a:r>
          </a:p>
          <a:p>
            <a:pPr marL="285750" indent="-285750" algn="just">
              <a:lnSpc>
                <a:spcPct val="150000"/>
              </a:lnSpc>
              <a:buFont typeface="Arial" panose="020B0604020202020204" pitchFamily="34" charset="0"/>
              <a:buChar char="•"/>
              <a:defRPr/>
            </a:pPr>
            <a:r>
              <a:rPr lang="en-US" altLang="en-US" sz="1900" dirty="0">
                <a:latin typeface="Times New Roimman"/>
                <a:cs typeface="Times New Roman" pitchFamily="18" charset="0"/>
              </a:rPr>
              <a:t>first introduced by in 1964 (Texas Instruments)</a:t>
            </a:r>
          </a:p>
          <a:p>
            <a:pPr marL="285750" indent="-285750" algn="just">
              <a:lnSpc>
                <a:spcPct val="150000"/>
              </a:lnSpc>
              <a:buFont typeface="Arial" panose="020B0604020202020204" pitchFamily="34" charset="0"/>
              <a:buChar char="•"/>
              <a:defRPr/>
            </a:pPr>
            <a:r>
              <a:rPr lang="en-US" altLang="en-US" sz="1900" dirty="0">
                <a:latin typeface="Times New Roimman"/>
                <a:cs typeface="Times New Roman" pitchFamily="18" charset="0"/>
              </a:rPr>
              <a:t>TTL has shaped digital technology in many ways</a:t>
            </a:r>
          </a:p>
          <a:p>
            <a:pPr marL="457200" indent="-457200" algn="just" eaLnBrk="1" hangingPunct="1">
              <a:lnSpc>
                <a:spcPct val="150000"/>
              </a:lnSpc>
              <a:buFont typeface="Arial" panose="020B0604020202020204" pitchFamily="34" charset="0"/>
              <a:buChar char="•"/>
              <a:defRPr/>
            </a:pPr>
            <a:r>
              <a:rPr lang="en-US" altLang="en-US" sz="1900" dirty="0">
                <a:latin typeface="Times New Roimman"/>
                <a:cs typeface="Times New Roman" pitchFamily="18" charset="0"/>
              </a:rPr>
              <a:t>Transistor alone performs the logical operation</a:t>
            </a:r>
          </a:p>
          <a:p>
            <a:pPr marL="457200" indent="-457200" algn="just" eaLnBrk="1" hangingPunct="1">
              <a:lnSpc>
                <a:spcPct val="150000"/>
              </a:lnSpc>
              <a:buFont typeface="Arial" panose="020B0604020202020204" pitchFamily="34" charset="0"/>
              <a:buChar char="•"/>
              <a:defRPr/>
            </a:pPr>
            <a:r>
              <a:rPr lang="en-US" altLang="en-US" sz="1900" dirty="0">
                <a:latin typeface="Times New Roimman"/>
                <a:cs typeface="Times New Roman" pitchFamily="18" charset="0"/>
              </a:rPr>
              <a:t>Transistors operated in saturated mode.</a:t>
            </a:r>
          </a:p>
          <a:p>
            <a:pPr marL="457200" indent="-457200" algn="just" eaLnBrk="1" hangingPunct="1">
              <a:lnSpc>
                <a:spcPct val="150000"/>
              </a:lnSpc>
              <a:buFont typeface="Arial" panose="020B0604020202020204" pitchFamily="34" charset="0"/>
              <a:buChar char="•"/>
              <a:defRPr/>
            </a:pPr>
            <a:r>
              <a:rPr lang="en-US" altLang="en-US" sz="1900" dirty="0">
                <a:latin typeface="Times New Roimman"/>
                <a:cs typeface="Times New Roman" pitchFamily="18" charset="0"/>
              </a:rPr>
              <a:t>Fastest of the saturated logic families</a:t>
            </a:r>
          </a:p>
          <a:p>
            <a:pPr marL="457200" indent="-457200" algn="just" eaLnBrk="1" hangingPunct="1">
              <a:lnSpc>
                <a:spcPct val="150000"/>
              </a:lnSpc>
              <a:buFont typeface="Arial" panose="020B0604020202020204" pitchFamily="34" charset="0"/>
              <a:buChar char="•"/>
              <a:defRPr/>
            </a:pPr>
            <a:r>
              <a:rPr lang="en-US" altLang="en-US" sz="1900" dirty="0">
                <a:latin typeface="Times New Roimman"/>
                <a:cs typeface="Times New Roman" pitchFamily="18" charset="0"/>
              </a:rPr>
              <a:t>Good speed</a:t>
            </a:r>
          </a:p>
          <a:p>
            <a:pPr marL="457200" indent="-457200" algn="just" eaLnBrk="1" hangingPunct="1">
              <a:lnSpc>
                <a:spcPct val="150000"/>
              </a:lnSpc>
              <a:buFont typeface="Arial" panose="020B0604020202020204" pitchFamily="34" charset="0"/>
              <a:buChar char="•"/>
              <a:defRPr/>
            </a:pPr>
            <a:r>
              <a:rPr lang="en-US" altLang="en-US" sz="1900" dirty="0">
                <a:latin typeface="Times New Roimman"/>
                <a:cs typeface="Times New Roman" pitchFamily="18" charset="0"/>
              </a:rPr>
              <a:t>Low manufacturing cost</a:t>
            </a:r>
          </a:p>
          <a:p>
            <a:pPr marL="457200" indent="-457200" algn="just" eaLnBrk="1" hangingPunct="1">
              <a:lnSpc>
                <a:spcPct val="150000"/>
              </a:lnSpc>
              <a:buFont typeface="Arial" panose="020B0604020202020204" pitchFamily="34" charset="0"/>
              <a:buChar char="•"/>
              <a:defRPr/>
            </a:pPr>
            <a:r>
              <a:rPr lang="en-US" altLang="en-US" sz="1900" dirty="0">
                <a:latin typeface="Times New Roimman"/>
                <a:cs typeface="Times New Roman" pitchFamily="18" charset="0"/>
              </a:rPr>
              <a:t>Wide range of circuits</a:t>
            </a:r>
          </a:p>
          <a:p>
            <a:pPr marL="457200" indent="-457200" algn="just" eaLnBrk="1" hangingPunct="1">
              <a:lnSpc>
                <a:spcPct val="150000"/>
              </a:lnSpc>
              <a:buFont typeface="Arial" panose="020B0604020202020204" pitchFamily="34" charset="0"/>
              <a:buChar char="•"/>
              <a:defRPr/>
            </a:pPr>
            <a:r>
              <a:rPr lang="en-US" altLang="en-US" sz="1900" dirty="0">
                <a:latin typeface="Times New Roimman"/>
                <a:cs typeface="Times New Roman" pitchFamily="18" charset="0"/>
              </a:rPr>
              <a:t>Availability in SSI &amp; MSI</a:t>
            </a:r>
          </a:p>
          <a:p>
            <a:pPr marL="457200" indent="-457200" algn="just" eaLnBrk="1" hangingPunct="1">
              <a:lnSpc>
                <a:spcPct val="150000"/>
              </a:lnSpc>
              <a:buFont typeface="Arial" panose="020B0604020202020204" pitchFamily="34" charset="0"/>
              <a:buChar char="•"/>
              <a:defRPr/>
            </a:pPr>
            <a:r>
              <a:rPr lang="en-US" altLang="en-US" sz="1900" dirty="0">
                <a:latin typeface="Times New Roimman"/>
                <a:cs typeface="Times New Roman" pitchFamily="18" charset="0"/>
              </a:rPr>
              <a:t>Relatively high power consumption</a:t>
            </a:r>
          </a:p>
          <a:p>
            <a:pPr algn="just" eaLnBrk="1" hangingPunct="1">
              <a:lnSpc>
                <a:spcPct val="150000"/>
              </a:lnSpc>
              <a:defRPr/>
            </a:pPr>
            <a:endParaRPr lang="en-US" altLang="en-US" sz="1900" dirty="0">
              <a:solidFill>
                <a:srgbClr val="FF0000"/>
              </a:solidFill>
              <a:latin typeface="Times New Roimman"/>
              <a:cs typeface="Times New Roman" pitchFamily="18" charset="0"/>
            </a:endParaRPr>
          </a:p>
          <a:p>
            <a:pPr marL="457200" indent="-457200" algn="just" eaLnBrk="1" hangingPunct="1">
              <a:lnSpc>
                <a:spcPct val="150000"/>
              </a:lnSpc>
              <a:buFont typeface="Arial" panose="020B0604020202020204" pitchFamily="34" charset="0"/>
              <a:buChar char="•"/>
              <a:defRPr/>
            </a:pPr>
            <a:endParaRPr lang="en-US" altLang="en-US" sz="1900" dirty="0">
              <a:latin typeface="Times New Roimman"/>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85CF626-8A5D-42BC-A982-C789981A2E2E}"/>
              </a:ext>
            </a:extLst>
          </p:cNvPr>
          <p:cNvSpPr>
            <a:spLocks noGrp="1"/>
          </p:cNvSpPr>
          <p:nvPr>
            <p:ph type="title"/>
          </p:nvPr>
        </p:nvSpPr>
        <p:spPr>
          <a:xfrm>
            <a:off x="457200" y="-76200"/>
            <a:ext cx="8229600" cy="1143000"/>
          </a:xfrm>
        </p:spPr>
        <p:txBody>
          <a:bodyPr/>
          <a:lstStyle/>
          <a:p>
            <a:r>
              <a:rPr lang="en-US" altLang="en-US" sz="3200" b="1">
                <a:solidFill>
                  <a:srgbClr val="FF0000"/>
                </a:solidFill>
                <a:latin typeface="Times New Roimman"/>
              </a:rPr>
              <a:t>TTL(Transistor-Transistor</a:t>
            </a:r>
            <a:r>
              <a:rPr lang="en-US" altLang="en-US" sz="4000">
                <a:solidFill>
                  <a:srgbClr val="FF0000"/>
                </a:solidFill>
              </a:rPr>
              <a:t> Logic)</a:t>
            </a:r>
            <a:endParaRPr lang="en-US" altLang="en-US" sz="4000"/>
          </a:p>
        </p:txBody>
      </p:sp>
      <p:sp>
        <p:nvSpPr>
          <p:cNvPr id="5" name="Rectangle 5">
            <a:extLst>
              <a:ext uri="{FF2B5EF4-FFF2-40B4-BE49-F238E27FC236}">
                <a16:creationId xmlns:a16="http://schemas.microsoft.com/office/drawing/2014/main" id="{085AD7B9-A228-435F-9F7C-3E5D1F5E765D}"/>
              </a:ext>
            </a:extLst>
          </p:cNvPr>
          <p:cNvSpPr>
            <a:spLocks noChangeArrowheads="1"/>
          </p:cNvSpPr>
          <p:nvPr/>
        </p:nvSpPr>
        <p:spPr bwMode="auto">
          <a:xfrm>
            <a:off x="533400" y="1041400"/>
            <a:ext cx="8153400" cy="58166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50000"/>
              </a:lnSpc>
              <a:defRPr/>
            </a:pPr>
            <a:r>
              <a:rPr lang="en-US" altLang="en-US" sz="2000" b="1" dirty="0">
                <a:solidFill>
                  <a:srgbClr val="00B0F0"/>
                </a:solidFill>
                <a:latin typeface="Times New Roimman"/>
              </a:rPr>
              <a:t>TTL subfamilies</a:t>
            </a:r>
          </a:p>
          <a:p>
            <a:pPr marL="285750" indent="-285750" eaLnBrk="1" hangingPunct="1">
              <a:lnSpc>
                <a:spcPct val="150000"/>
              </a:lnSpc>
              <a:buFont typeface="Arial" panose="020B0604020202020204" pitchFamily="34" charset="0"/>
              <a:buChar char="•"/>
              <a:defRPr/>
            </a:pPr>
            <a:r>
              <a:rPr lang="en-US" altLang="en-US" sz="2000" dirty="0">
                <a:latin typeface="Times New Roimman"/>
              </a:rPr>
              <a:t>Standard TTL</a:t>
            </a:r>
          </a:p>
          <a:p>
            <a:pPr marL="285750" indent="-285750" eaLnBrk="1" hangingPunct="1">
              <a:lnSpc>
                <a:spcPct val="150000"/>
              </a:lnSpc>
              <a:buFont typeface="Arial" panose="020B0604020202020204" pitchFamily="34" charset="0"/>
              <a:buChar char="•"/>
              <a:defRPr/>
            </a:pPr>
            <a:r>
              <a:rPr lang="en-US" altLang="en-US" sz="2000" dirty="0">
                <a:latin typeface="Times New Roimman"/>
              </a:rPr>
              <a:t>High speed TTL</a:t>
            </a:r>
          </a:p>
          <a:p>
            <a:pPr marL="285750" indent="-285750" eaLnBrk="1" hangingPunct="1">
              <a:lnSpc>
                <a:spcPct val="150000"/>
              </a:lnSpc>
              <a:buFont typeface="Arial" panose="020B0604020202020204" pitchFamily="34" charset="0"/>
              <a:buChar char="•"/>
              <a:defRPr/>
            </a:pPr>
            <a:r>
              <a:rPr lang="en-US" altLang="en-US" sz="2000" dirty="0">
                <a:latin typeface="Times New Roimman"/>
              </a:rPr>
              <a:t>Low power TTL</a:t>
            </a:r>
          </a:p>
          <a:p>
            <a:pPr marL="285750" indent="-285750" eaLnBrk="1" hangingPunct="1">
              <a:lnSpc>
                <a:spcPct val="150000"/>
              </a:lnSpc>
              <a:buFont typeface="Arial" panose="020B0604020202020204" pitchFamily="34" charset="0"/>
              <a:buChar char="•"/>
              <a:defRPr/>
            </a:pPr>
            <a:r>
              <a:rPr lang="en-US" altLang="en-US" sz="2000" dirty="0" err="1">
                <a:latin typeface="Times New Roimman"/>
              </a:rPr>
              <a:t>Schottky</a:t>
            </a:r>
            <a:r>
              <a:rPr lang="en-US" altLang="en-US" sz="2000" dirty="0">
                <a:latin typeface="Times New Roimman"/>
              </a:rPr>
              <a:t> TTL</a:t>
            </a:r>
          </a:p>
          <a:p>
            <a:pPr marL="285750" indent="-285750" eaLnBrk="1" hangingPunct="1">
              <a:lnSpc>
                <a:spcPct val="150000"/>
              </a:lnSpc>
              <a:buFont typeface="Arial" panose="020B0604020202020204" pitchFamily="34" charset="0"/>
              <a:buChar char="•"/>
              <a:defRPr/>
            </a:pPr>
            <a:r>
              <a:rPr lang="en-US" altLang="en-US" sz="2000" dirty="0">
                <a:latin typeface="Times New Roimman"/>
              </a:rPr>
              <a:t>Low power </a:t>
            </a:r>
            <a:r>
              <a:rPr lang="en-US" altLang="en-US" sz="2000" dirty="0" err="1">
                <a:latin typeface="Times New Roimman"/>
              </a:rPr>
              <a:t>Schottky</a:t>
            </a:r>
            <a:r>
              <a:rPr lang="en-US" altLang="en-US" sz="2000" dirty="0">
                <a:latin typeface="Times New Roimman"/>
              </a:rPr>
              <a:t> TTL</a:t>
            </a:r>
          </a:p>
          <a:p>
            <a:pPr marL="285750" indent="-285750" eaLnBrk="1" hangingPunct="1">
              <a:lnSpc>
                <a:spcPct val="150000"/>
              </a:lnSpc>
              <a:buFont typeface="Arial" panose="020B0604020202020204" pitchFamily="34" charset="0"/>
              <a:buChar char="•"/>
              <a:defRPr/>
            </a:pPr>
            <a:r>
              <a:rPr lang="en-US" altLang="en-US" sz="2000" dirty="0">
                <a:latin typeface="Times New Roimman"/>
              </a:rPr>
              <a:t>Fast TTL</a:t>
            </a:r>
          </a:p>
          <a:p>
            <a:pPr algn="just">
              <a:lnSpc>
                <a:spcPct val="150000"/>
              </a:lnSpc>
              <a:defRPr/>
            </a:pPr>
            <a:r>
              <a:rPr lang="en-US" altLang="zh-TW" sz="2000" b="1" dirty="0">
                <a:solidFill>
                  <a:srgbClr val="00B0F0"/>
                </a:solidFill>
                <a:latin typeface="Times New Roimman"/>
              </a:rPr>
              <a:t>Three different types of output configurations:</a:t>
            </a:r>
          </a:p>
          <a:p>
            <a:pPr marL="457200" indent="-457200" algn="just">
              <a:lnSpc>
                <a:spcPct val="150000"/>
              </a:lnSpc>
              <a:buFontTx/>
              <a:buAutoNum type="arabicPeriod"/>
              <a:defRPr/>
            </a:pPr>
            <a:r>
              <a:rPr lang="en-US" altLang="zh-TW" sz="2000" dirty="0">
                <a:latin typeface="Times New Roimman"/>
              </a:rPr>
              <a:t>open-collector output</a:t>
            </a:r>
          </a:p>
          <a:p>
            <a:pPr marL="457200" indent="-457200" algn="just">
              <a:lnSpc>
                <a:spcPct val="150000"/>
              </a:lnSpc>
              <a:buFontTx/>
              <a:buAutoNum type="arabicPeriod"/>
              <a:defRPr/>
            </a:pPr>
            <a:r>
              <a:rPr lang="en-US" altLang="zh-TW" sz="2000" dirty="0">
                <a:latin typeface="Times New Roimman"/>
              </a:rPr>
              <a:t>Totem-pole output</a:t>
            </a:r>
          </a:p>
          <a:p>
            <a:pPr marL="457200" indent="-457200" algn="just">
              <a:lnSpc>
                <a:spcPct val="150000"/>
              </a:lnSpc>
              <a:buFontTx/>
              <a:buAutoNum type="arabicPeriod"/>
              <a:defRPr/>
            </a:pPr>
            <a:r>
              <a:rPr lang="en-US" altLang="zh-TW" sz="2000" dirty="0">
                <a:latin typeface="Times New Roimman"/>
              </a:rPr>
              <a:t>Three-state (or </a:t>
            </a:r>
            <a:r>
              <a:rPr lang="en-US" altLang="zh-TW" sz="2000" dirty="0" err="1">
                <a:latin typeface="Times New Roimman"/>
              </a:rPr>
              <a:t>tristate</a:t>
            </a:r>
            <a:r>
              <a:rPr lang="en-US" altLang="zh-TW" sz="2000" dirty="0">
                <a:latin typeface="Times New Roimman"/>
              </a:rPr>
              <a:t>) output </a:t>
            </a:r>
          </a:p>
          <a:p>
            <a:pPr marL="285750" indent="-285750" eaLnBrk="1" hangingPunct="1">
              <a:buFont typeface="Arial" panose="020B0604020202020204" pitchFamily="34" charset="0"/>
              <a:buChar char="•"/>
              <a:defRPr/>
            </a:pPr>
            <a:endParaRPr lang="en-US" altLang="en-US" sz="2100" dirty="0">
              <a:latin typeface="Times New Roimman"/>
            </a:endParaRPr>
          </a:p>
          <a:p>
            <a:pPr marL="457200" indent="-457200" eaLnBrk="1" hangingPunct="1">
              <a:buFont typeface="Arial" panose="020B0604020202020204" pitchFamily="34" charset="0"/>
              <a:buChar char="•"/>
              <a:defRPr/>
            </a:pPr>
            <a:endParaRPr lang="en-US" altLang="en-US" sz="2100" dirty="0">
              <a:latin typeface="Times New Roim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E582784-B7EB-4F8B-8779-A5A9270DD0D9}"/>
              </a:ext>
            </a:extLst>
          </p:cNvPr>
          <p:cNvSpPr>
            <a:spLocks noGrp="1"/>
          </p:cNvSpPr>
          <p:nvPr>
            <p:ph type="title"/>
          </p:nvPr>
        </p:nvSpPr>
        <p:spPr/>
        <p:txBody>
          <a:bodyPr/>
          <a:lstStyle/>
          <a:p>
            <a:r>
              <a:rPr lang="en-US" altLang="en-US" sz="3200" b="1">
                <a:solidFill>
                  <a:srgbClr val="FF0000"/>
                </a:solidFill>
                <a:latin typeface="Times New Roimman"/>
              </a:rPr>
              <a:t>TTL(Transistor-Transistor Logic)</a:t>
            </a:r>
            <a:endParaRPr lang="en-US" altLang="en-US" sz="3200" b="1">
              <a:latin typeface="Times New Roimman"/>
            </a:endParaRPr>
          </a:p>
        </p:txBody>
      </p:sp>
      <p:sp>
        <p:nvSpPr>
          <p:cNvPr id="37891" name="Content Placeholder 2">
            <a:extLst>
              <a:ext uri="{FF2B5EF4-FFF2-40B4-BE49-F238E27FC236}">
                <a16:creationId xmlns:a16="http://schemas.microsoft.com/office/drawing/2014/main" id="{9BF75C2E-4122-4BAC-A5C0-0F6C499CD543}"/>
              </a:ext>
            </a:extLst>
          </p:cNvPr>
          <p:cNvSpPr>
            <a:spLocks noGrp="1"/>
          </p:cNvSpPr>
          <p:nvPr>
            <p:ph idx="1"/>
          </p:nvPr>
        </p:nvSpPr>
        <p:spPr>
          <a:xfrm>
            <a:off x="457200" y="1295400"/>
            <a:ext cx="8458200" cy="5029200"/>
          </a:xfrm>
        </p:spPr>
        <p:txBody>
          <a:bodyPr/>
          <a:lstStyle/>
          <a:p>
            <a:pPr algn="just"/>
            <a:r>
              <a:rPr lang="en-US" altLang="en-US" sz="2100">
                <a:latin typeface="Times New Roman" panose="02020603050405020304" pitchFamily="18" charset="0"/>
                <a:cs typeface="Times New Roman" panose="02020603050405020304" pitchFamily="18" charset="0"/>
              </a:rPr>
              <a:t>The basic gate was constructed with different resistor value to produce gate with lower dissipation or higher speed.</a:t>
            </a:r>
          </a:p>
          <a:p>
            <a:pPr algn="just"/>
            <a:r>
              <a:rPr lang="en-US" altLang="en-US" sz="2100">
                <a:latin typeface="Times New Roman" panose="02020603050405020304" pitchFamily="18" charset="0"/>
                <a:cs typeface="Times New Roman" panose="02020603050405020304" pitchFamily="18" charset="0"/>
              </a:rPr>
              <a:t>The propagation delay of a saturated logic family depends largely on storage time and RC time constants.</a:t>
            </a:r>
          </a:p>
          <a:p>
            <a:pPr algn="just"/>
            <a:r>
              <a:rPr lang="en-US" altLang="en-US" sz="2100">
                <a:latin typeface="Times New Roman" panose="02020603050405020304" pitchFamily="18" charset="0"/>
                <a:cs typeface="Times New Roman" panose="02020603050405020304" pitchFamily="18" charset="0"/>
              </a:rPr>
              <a:t>Reduce the storage time decrease the propagation delay.</a:t>
            </a:r>
          </a:p>
          <a:p>
            <a:pPr algn="just"/>
            <a:r>
              <a:rPr lang="en-US" altLang="en-US" sz="2100">
                <a:latin typeface="Times New Roman" panose="02020603050405020304" pitchFamily="18" charset="0"/>
                <a:cs typeface="Times New Roman" panose="02020603050405020304" pitchFamily="18" charset="0"/>
              </a:rPr>
              <a:t>Reduce the resistor values in the circuit, decreases the time constant (RC) and decreases the propagation delay. But power dissipation is high due to lower resistance draw more current from the supply.</a:t>
            </a:r>
          </a:p>
          <a:p>
            <a:pPr algn="just"/>
            <a:r>
              <a:rPr lang="en-US" altLang="en-US" sz="2100">
                <a:latin typeface="Times New Roman" panose="02020603050405020304" pitchFamily="18" charset="0"/>
                <a:cs typeface="Times New Roman" panose="02020603050405020304" pitchFamily="18" charset="0"/>
              </a:rPr>
              <a:t>Speed of the gate is inversely proportional to propagation delay.</a:t>
            </a:r>
          </a:p>
          <a:p>
            <a:pPr algn="just"/>
            <a:r>
              <a:rPr lang="en-US" altLang="en-US" sz="2100">
                <a:latin typeface="Times New Roman" panose="02020603050405020304" pitchFamily="18" charset="0"/>
                <a:cs typeface="Times New Roman" panose="02020603050405020304" pitchFamily="18" charset="0"/>
              </a:rPr>
              <a:t>In low power TTL the resistor values are higher than standard TTL gate to reduce power dissipation, but increase propagation delay.</a:t>
            </a:r>
          </a:p>
          <a:p>
            <a:pPr algn="just"/>
            <a:r>
              <a:rPr lang="en-US" altLang="en-US" sz="2100">
                <a:latin typeface="Times New Roman" panose="02020603050405020304" pitchFamily="18" charset="0"/>
                <a:cs typeface="Times New Roman" panose="02020603050405020304" pitchFamily="18" charset="0"/>
              </a:rPr>
              <a:t>In high speed TTL resistor values are lowered to reduce the propagation delay but the power dissipation is increased.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2BF76065-23AB-4D2E-B7E5-B486A57904B3}"/>
              </a:ext>
            </a:extLst>
          </p:cNvPr>
          <p:cNvSpPr>
            <a:spLocks noGrp="1" noChangeArrowheads="1"/>
          </p:cNvSpPr>
          <p:nvPr>
            <p:ph type="title" idx="4294967295"/>
          </p:nvPr>
        </p:nvSpPr>
        <p:spPr/>
        <p:txBody>
          <a:bodyPr/>
          <a:lstStyle/>
          <a:p>
            <a:r>
              <a:rPr lang="en-US" altLang="zh-TW" sz="3200" b="1">
                <a:solidFill>
                  <a:srgbClr val="FF0000"/>
                </a:solidFill>
                <a:latin typeface="Times New Roimman"/>
              </a:rPr>
              <a:t>TTL Gate with Totem-Pole Output</a:t>
            </a:r>
            <a:r>
              <a:rPr lang="zh-TW" altLang="en-US" sz="3200" b="1">
                <a:solidFill>
                  <a:srgbClr val="FF0000"/>
                </a:solidFill>
                <a:latin typeface="Times New Roimman"/>
              </a:rPr>
              <a:t> </a:t>
            </a:r>
          </a:p>
        </p:txBody>
      </p:sp>
      <p:pic>
        <p:nvPicPr>
          <p:cNvPr id="38915" name="Picture 4">
            <a:extLst>
              <a:ext uri="{FF2B5EF4-FFF2-40B4-BE49-F238E27FC236}">
                <a16:creationId xmlns:a16="http://schemas.microsoft.com/office/drawing/2014/main" id="{BFE32375-CE37-4071-98D5-75B27B89C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096125"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fg08_0080b_AAGTNYL0">
            <a:extLst>
              <a:ext uri="{FF2B5EF4-FFF2-40B4-BE49-F238E27FC236}">
                <a16:creationId xmlns:a16="http://schemas.microsoft.com/office/drawing/2014/main" id="{70407441-6F41-4673-86CB-3158F0950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8034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0426D7C-36A8-40DB-983E-426002814905}"/>
              </a:ext>
            </a:extLst>
          </p:cNvPr>
          <p:cNvSpPr>
            <a:spLocks noGrp="1"/>
          </p:cNvSpPr>
          <p:nvPr>
            <p:ph type="title"/>
          </p:nvPr>
        </p:nvSpPr>
        <p:spPr/>
        <p:txBody>
          <a:bodyPr/>
          <a:lstStyle/>
          <a:p>
            <a:r>
              <a:rPr lang="en-US" altLang="zh-TW" sz="3200" b="1">
                <a:solidFill>
                  <a:srgbClr val="FF0000"/>
                </a:solidFill>
                <a:latin typeface="Times New Roimman"/>
              </a:rPr>
              <a:t>TTL Gate with Totem-Pole Output</a:t>
            </a:r>
            <a:r>
              <a:rPr lang="zh-TW" altLang="en-US" sz="3200" b="1">
                <a:solidFill>
                  <a:srgbClr val="FF0000"/>
                </a:solidFill>
                <a:latin typeface="Times New Roimman"/>
              </a:rPr>
              <a:t> </a:t>
            </a:r>
            <a:endParaRPr lang="en-US" altLang="en-US" sz="3200" b="1">
              <a:solidFill>
                <a:srgbClr val="FF0000"/>
              </a:solidFill>
              <a:latin typeface="Times New Roimman"/>
            </a:endParaRPr>
          </a:p>
        </p:txBody>
      </p:sp>
      <p:sp>
        <p:nvSpPr>
          <p:cNvPr id="40963" name="Content Placeholder 2">
            <a:extLst>
              <a:ext uri="{FF2B5EF4-FFF2-40B4-BE49-F238E27FC236}">
                <a16:creationId xmlns:a16="http://schemas.microsoft.com/office/drawing/2014/main" id="{D798278F-8FDB-44BA-9BE0-C235024394A1}"/>
              </a:ext>
            </a:extLst>
          </p:cNvPr>
          <p:cNvSpPr>
            <a:spLocks noGrp="1"/>
          </p:cNvSpPr>
          <p:nvPr>
            <p:ph idx="1"/>
          </p:nvPr>
        </p:nvSpPr>
        <p:spPr>
          <a:xfrm>
            <a:off x="457200" y="1447800"/>
            <a:ext cx="8382000" cy="4678363"/>
          </a:xfrm>
        </p:spPr>
        <p:txBody>
          <a:bodyPr/>
          <a:lstStyle/>
          <a:p>
            <a:pPr algn="just"/>
            <a:r>
              <a:rPr lang="en-US" altLang="en-US" sz="2200">
                <a:latin typeface="Times New Roman" panose="02020603050405020304" pitchFamily="18" charset="0"/>
                <a:cs typeface="Times New Roman" panose="02020603050405020304" pitchFamily="18" charset="0"/>
              </a:rPr>
              <a:t>o/p impedance of the gate normally resistive &amp;capacitive loads.</a:t>
            </a:r>
          </a:p>
          <a:p>
            <a:pPr algn="just"/>
            <a:r>
              <a:rPr lang="en-US" altLang="en-US" sz="2200">
                <a:latin typeface="Times New Roman" panose="02020603050405020304" pitchFamily="18" charset="0"/>
                <a:cs typeface="Times New Roman" panose="02020603050405020304" pitchFamily="18" charset="0"/>
              </a:rPr>
              <a:t>Capacitive load consist of capacitance of o/p transistor, capacitance of fan-out gates and any stray wiring capacitances.</a:t>
            </a:r>
          </a:p>
          <a:p>
            <a:pPr algn="just"/>
            <a:r>
              <a:rPr lang="en-US" altLang="en-US" sz="2200">
                <a:latin typeface="Times New Roman" panose="02020603050405020304" pitchFamily="18" charset="0"/>
                <a:cs typeface="Times New Roman" panose="02020603050405020304" pitchFamily="18" charset="0"/>
              </a:rPr>
              <a:t>When o/p changes from low to high, the o/p transistor of the gate goes from saturation to cut-off and the total load capacitance ‘C’ charges from low to high with time constant RC.</a:t>
            </a:r>
          </a:p>
          <a:p>
            <a:pPr algn="just"/>
            <a:r>
              <a:rPr lang="en-US" altLang="en-US" sz="2200">
                <a:latin typeface="Times New Roman" panose="02020603050405020304" pitchFamily="18" charset="0"/>
                <a:cs typeface="Times New Roman" panose="02020603050405020304" pitchFamily="18" charset="0"/>
              </a:rPr>
              <a:t>For open collector gate Rl=4kohm, c=15pf ,tpd=35ns. With active pull-up is replaced by passive pull-up circuit tpd is reduced to 10ns. This is called totem pole output.</a:t>
            </a:r>
          </a:p>
          <a:p>
            <a:pPr algn="just"/>
            <a:r>
              <a:rPr lang="en-US" altLang="en-US" sz="2200">
                <a:latin typeface="Times New Roman" panose="02020603050405020304" pitchFamily="18" charset="0"/>
                <a:cs typeface="Times New Roman" panose="02020603050405020304" pitchFamily="18" charset="0"/>
              </a:rPr>
              <a:t>When o/p Y=low, Q2&amp;Q3 are in saturation. VcQ2=Vbe(Q3)+Vce(Q2)=0.7+0.2=0.9v, Vce(Q3)=0.2V</a:t>
            </a:r>
          </a:p>
          <a:p>
            <a:pPr algn="just"/>
            <a:r>
              <a:rPr lang="en-US" altLang="en-US" sz="2200">
                <a:latin typeface="Times New Roman" panose="02020603050405020304" pitchFamily="18" charset="0"/>
                <a:cs typeface="Times New Roman" panose="02020603050405020304" pitchFamily="18" charset="0"/>
              </a:rPr>
              <a:t>Q4 is cut-off bcos base of Q4 require 2*0..6=1.2V.</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F4C43554-DCB9-4554-8552-EC78F4FBB48E}"/>
              </a:ext>
            </a:extLst>
          </p:cNvPr>
          <p:cNvSpPr>
            <a:spLocks noGrp="1"/>
          </p:cNvSpPr>
          <p:nvPr>
            <p:ph type="title"/>
          </p:nvPr>
        </p:nvSpPr>
        <p:spPr>
          <a:xfrm>
            <a:off x="533400" y="0"/>
            <a:ext cx="8229600" cy="1143000"/>
          </a:xfrm>
        </p:spPr>
        <p:txBody>
          <a:bodyPr/>
          <a:lstStyle/>
          <a:p>
            <a:r>
              <a:rPr lang="en-US" altLang="zh-TW" sz="3200" b="1">
                <a:solidFill>
                  <a:srgbClr val="FF0000"/>
                </a:solidFill>
                <a:latin typeface="Times New Roimman"/>
              </a:rPr>
              <a:t>TTL Gate with Totem-Pole Output</a:t>
            </a:r>
            <a:r>
              <a:rPr lang="zh-TW" altLang="en-US" sz="3200" b="1">
                <a:solidFill>
                  <a:srgbClr val="FF0000"/>
                </a:solidFill>
                <a:latin typeface="Times New Roimman"/>
              </a:rPr>
              <a:t> </a:t>
            </a:r>
            <a:endParaRPr lang="en-US" altLang="en-US" sz="3200" b="1">
              <a:solidFill>
                <a:srgbClr val="FF0000"/>
              </a:solidFill>
              <a:latin typeface="Times New Roimman"/>
            </a:endParaRPr>
          </a:p>
        </p:txBody>
      </p:sp>
      <p:sp>
        <p:nvSpPr>
          <p:cNvPr id="41987" name="Content Placeholder 2">
            <a:extLst>
              <a:ext uri="{FF2B5EF4-FFF2-40B4-BE49-F238E27FC236}">
                <a16:creationId xmlns:a16="http://schemas.microsoft.com/office/drawing/2014/main" id="{0188A9C8-2FF1-49BB-B7FD-022213765E84}"/>
              </a:ext>
            </a:extLst>
          </p:cNvPr>
          <p:cNvSpPr>
            <a:spLocks noGrp="1"/>
          </p:cNvSpPr>
          <p:nvPr>
            <p:ph idx="1"/>
          </p:nvPr>
        </p:nvSpPr>
        <p:spPr>
          <a:xfrm>
            <a:off x="457200" y="1066800"/>
            <a:ext cx="8382000" cy="4525963"/>
          </a:xfrm>
        </p:spPr>
        <p:txBody>
          <a:bodyPr/>
          <a:lstStyle/>
          <a:p>
            <a:pPr algn="just"/>
            <a:r>
              <a:rPr lang="en-US" altLang="en-US" sz="2100">
                <a:latin typeface="Times New Roman" panose="02020603050405020304" pitchFamily="18" charset="0"/>
                <a:cs typeface="Times New Roman" panose="02020603050405020304" pitchFamily="18" charset="0"/>
              </a:rPr>
              <a:t>When o/p Y=high, one of the i/p drops to low ,Q2&amp;Q3 are in cut-off. o/p remains low bcos the voltage across the load capacitance cannot change instantaneously. As soon as Q2 turns off Q4 conducts  bcos base is connected to Vcc through 1.6Kohm. </a:t>
            </a:r>
          </a:p>
          <a:p>
            <a:pPr algn="just"/>
            <a:r>
              <a:rPr lang="en-US" altLang="en-US" sz="2100">
                <a:latin typeface="Times New Roman" panose="02020603050405020304" pitchFamily="18" charset="0"/>
                <a:cs typeface="Times New Roman" panose="02020603050405020304" pitchFamily="18" charset="0"/>
              </a:rPr>
              <a:t>The current needed to charge the load ‘ C’ causes Q4 to saturate, o/p voltage rises  with time constant RC. </a:t>
            </a:r>
          </a:p>
          <a:p>
            <a:pPr algn="just"/>
            <a:r>
              <a:rPr lang="en-US" altLang="en-US" sz="2100">
                <a:latin typeface="Times New Roman" panose="02020603050405020304" pitchFamily="18" charset="0"/>
                <a:cs typeface="Times New Roman" panose="02020603050405020304" pitchFamily="18" charset="0"/>
              </a:rPr>
              <a:t>R=130ohm+Rsat(Q4)+Rd~=150ohm less compare to passive pull up resistor, so transition from low to high is faster.</a:t>
            </a:r>
          </a:p>
          <a:p>
            <a:pPr algn="just"/>
            <a:r>
              <a:rPr lang="en-US" altLang="en-US" sz="2100">
                <a:latin typeface="Times New Roman" panose="02020603050405020304" pitchFamily="18" charset="0"/>
                <a:cs typeface="Times New Roman" panose="02020603050405020304" pitchFamily="18" charset="0"/>
              </a:rPr>
              <a:t>When C charges ,o/p voltage rises and current in Q4 decreases  so Q4 comes to active region. Final o/p=5v-Vbedrop in Q4-D1 drop=3.6v Q3 goes cut-off very fast.  But initial transition Both Q3 &amp;Q4 are on ,peak ct’ is drawn from the supply. This ct’ spikes generates noise.</a:t>
            </a:r>
          </a:p>
          <a:p>
            <a:pPr algn="just"/>
            <a:r>
              <a:rPr lang="en-US" altLang="en-US" sz="2100">
                <a:latin typeface="Times New Roman" panose="02020603050405020304" pitchFamily="18" charset="0"/>
                <a:cs typeface="Times New Roman" panose="02020603050405020304" pitchFamily="18" charset="0"/>
              </a:rPr>
              <a:t>Change of state is frequent current spikes  increases and PD also increases.</a:t>
            </a:r>
          </a:p>
          <a:p>
            <a:pPr algn="just"/>
            <a:r>
              <a:rPr lang="en-US" altLang="en-US" sz="2100">
                <a:latin typeface="Times New Roman" panose="02020603050405020304" pitchFamily="18" charset="0"/>
                <a:cs typeface="Times New Roman" panose="02020603050405020304" pitchFamily="18" charset="0"/>
              </a:rPr>
              <a:t>Wired connection is not allowed.</a:t>
            </a:r>
            <a:endParaRPr lang="en-US" altLang="en-US" sz="21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3DFB6B0B-807F-422D-89B3-5E51F0B6A718}"/>
              </a:ext>
            </a:extLst>
          </p:cNvPr>
          <p:cNvSpPr>
            <a:spLocks noGrp="1" noChangeArrowheads="1"/>
          </p:cNvSpPr>
          <p:nvPr>
            <p:ph type="title" idx="4294967295"/>
          </p:nvPr>
        </p:nvSpPr>
        <p:spPr/>
        <p:txBody>
          <a:bodyPr/>
          <a:lstStyle/>
          <a:p>
            <a:r>
              <a:rPr lang="en-US" altLang="zh-TW" sz="3200" b="1">
                <a:solidFill>
                  <a:srgbClr val="FF0000"/>
                </a:solidFill>
                <a:latin typeface="Times New Roimman"/>
              </a:rPr>
              <a:t>Open-collector</a:t>
            </a:r>
            <a:r>
              <a:rPr lang="zh-TW" altLang="en-US" sz="3200" b="1">
                <a:solidFill>
                  <a:srgbClr val="FF0000"/>
                </a:solidFill>
                <a:latin typeface="Times New Roimman"/>
              </a:rPr>
              <a:t> </a:t>
            </a:r>
            <a:r>
              <a:rPr lang="en-US" altLang="zh-TW" sz="3200" b="1">
                <a:solidFill>
                  <a:srgbClr val="FF0000"/>
                </a:solidFill>
                <a:latin typeface="Times New Roimman"/>
              </a:rPr>
              <a:t>TTL</a:t>
            </a:r>
            <a:r>
              <a:rPr lang="zh-TW" altLang="en-US" sz="3200" b="1">
                <a:solidFill>
                  <a:srgbClr val="FF0000"/>
                </a:solidFill>
                <a:latin typeface="Times New Roimman"/>
              </a:rPr>
              <a:t> </a:t>
            </a:r>
            <a:r>
              <a:rPr lang="en-US" altLang="zh-TW" sz="3200" b="1">
                <a:solidFill>
                  <a:srgbClr val="FF0000"/>
                </a:solidFill>
                <a:latin typeface="Times New Roimman"/>
              </a:rPr>
              <a:t>Gate </a:t>
            </a:r>
          </a:p>
        </p:txBody>
      </p:sp>
      <p:pic>
        <p:nvPicPr>
          <p:cNvPr id="43011" name="Picture 4">
            <a:extLst>
              <a:ext uri="{FF2B5EF4-FFF2-40B4-BE49-F238E27FC236}">
                <a16:creationId xmlns:a16="http://schemas.microsoft.com/office/drawing/2014/main" id="{CCDFACB8-11B7-4ABF-9002-098A2F63D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1625"/>
            <a:ext cx="54292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DA8596F-C200-47CA-9E56-D82C852C7650}"/>
              </a:ext>
            </a:extLst>
          </p:cNvPr>
          <p:cNvSpPr>
            <a:spLocks noGrp="1"/>
          </p:cNvSpPr>
          <p:nvPr>
            <p:ph type="title"/>
          </p:nvPr>
        </p:nvSpPr>
        <p:spPr>
          <a:xfrm>
            <a:off x="457200" y="0"/>
            <a:ext cx="8229600" cy="1143000"/>
          </a:xfrm>
        </p:spPr>
        <p:txBody>
          <a:bodyPr/>
          <a:lstStyle/>
          <a:p>
            <a:r>
              <a:rPr lang="en-US" altLang="zh-TW">
                <a:solidFill>
                  <a:srgbClr val="FF0000"/>
                </a:solidFill>
              </a:rPr>
              <a:t>Open-collector</a:t>
            </a:r>
            <a:r>
              <a:rPr lang="zh-TW" altLang="en-US" sz="3600">
                <a:solidFill>
                  <a:srgbClr val="FF0000"/>
                </a:solidFill>
              </a:rPr>
              <a:t> </a:t>
            </a:r>
            <a:r>
              <a:rPr lang="en-US" altLang="zh-TW" sz="3600">
                <a:solidFill>
                  <a:srgbClr val="FF0000"/>
                </a:solidFill>
              </a:rPr>
              <a:t>TTL</a:t>
            </a:r>
            <a:r>
              <a:rPr lang="zh-TW" altLang="en-US" sz="3600">
                <a:solidFill>
                  <a:srgbClr val="FF0000"/>
                </a:solidFill>
              </a:rPr>
              <a:t> </a:t>
            </a:r>
            <a:r>
              <a:rPr lang="en-US" altLang="zh-TW" sz="3600">
                <a:solidFill>
                  <a:srgbClr val="FF0000"/>
                </a:solidFill>
              </a:rPr>
              <a:t>Gate </a:t>
            </a:r>
            <a:endParaRPr lang="en-US" altLang="en-US"/>
          </a:p>
        </p:txBody>
      </p:sp>
      <p:sp>
        <p:nvSpPr>
          <p:cNvPr id="44035" name="Content Placeholder 2">
            <a:extLst>
              <a:ext uri="{FF2B5EF4-FFF2-40B4-BE49-F238E27FC236}">
                <a16:creationId xmlns:a16="http://schemas.microsoft.com/office/drawing/2014/main" id="{327668BF-98A2-4F84-A59A-9A3C12A4083F}"/>
              </a:ext>
            </a:extLst>
          </p:cNvPr>
          <p:cNvSpPr>
            <a:spLocks noGrp="1"/>
          </p:cNvSpPr>
          <p:nvPr>
            <p:ph idx="1"/>
          </p:nvPr>
        </p:nvSpPr>
        <p:spPr>
          <a:xfrm>
            <a:off x="381000" y="1143000"/>
            <a:ext cx="8534400" cy="4983163"/>
          </a:xfrm>
        </p:spPr>
        <p:txBody>
          <a:bodyPr/>
          <a:lstStyle/>
          <a:p>
            <a:pPr algn="just"/>
            <a:r>
              <a:rPr lang="en-US" altLang="en-US" sz="2100">
                <a:latin typeface="Times New Roman" panose="02020603050405020304" pitchFamily="18" charset="0"/>
                <a:cs typeface="Times New Roman" panose="02020603050405020304" pitchFamily="18" charset="0"/>
              </a:rPr>
              <a:t>Multiple emitter of Q1 connected to i/ps. Compare to DTL ,i/p diodes--Q1, D1--B-C jn, D2—Q2.</a:t>
            </a:r>
          </a:p>
          <a:p>
            <a:pPr algn="just"/>
            <a:r>
              <a:rPr lang="en-US" altLang="en-US" sz="2100">
                <a:latin typeface="Times New Roman" panose="02020603050405020304" pitchFamily="18" charset="0"/>
                <a:cs typeface="Times New Roman" panose="02020603050405020304" pitchFamily="18" charset="0"/>
              </a:rPr>
              <a:t>o/p is taken from open collector of Q3.</a:t>
            </a:r>
          </a:p>
          <a:p>
            <a:pPr algn="just"/>
            <a:r>
              <a:rPr lang="en-US" altLang="en-US" sz="2100">
                <a:latin typeface="Times New Roman" panose="02020603050405020304" pitchFamily="18" charset="0"/>
                <a:cs typeface="Times New Roman" panose="02020603050405020304" pitchFamily="18" charset="0"/>
              </a:rPr>
              <a:t>Pull up resistor connected to Vcc, to pull up the o/p to high level when Q3 is off. Otherwise the o/p acts as an open circuit.</a:t>
            </a:r>
          </a:p>
          <a:p>
            <a:pPr algn="just"/>
            <a:r>
              <a:rPr lang="en-US" altLang="en-US" sz="2100">
                <a:latin typeface="Times New Roman" panose="02020603050405020304" pitchFamily="18" charset="0"/>
                <a:cs typeface="Times New Roman" panose="02020603050405020304" pitchFamily="18" charset="0"/>
              </a:rPr>
              <a:t>0.2v for low level,2.4 to 5v for high level.</a:t>
            </a:r>
          </a:p>
          <a:p>
            <a:pPr algn="just"/>
            <a:r>
              <a:rPr lang="en-US" altLang="en-US" sz="2100">
                <a:latin typeface="Times New Roman" panose="02020603050405020304" pitchFamily="18" charset="0"/>
                <a:cs typeface="Times New Roman" panose="02020603050405020304" pitchFamily="18" charset="0"/>
              </a:rPr>
              <a:t>If any i/p is low , corresponding B-E jn of Q1 is F.B. the voltage at base of Q1 is 0.9v(i/p 0.2+Vbe drop 0.7).</a:t>
            </a:r>
          </a:p>
          <a:p>
            <a:pPr algn="just"/>
            <a:r>
              <a:rPr lang="en-US" altLang="en-US" sz="2100">
                <a:latin typeface="Times New Roman" panose="02020603050405020304" pitchFamily="18" charset="0"/>
                <a:cs typeface="Times New Roman" panose="02020603050405020304" pitchFamily="18" charset="0"/>
              </a:rPr>
              <a:t>In order for Q3 to start conducting the path from Q1-Q3 must overcome the potential 1.8v (Diode drop in  B-C jn drop+ two Vbe drop of  Q2,Q3). But at Q1 is 0.9v  so Q3 is cut-off , o/p is high.</a:t>
            </a:r>
          </a:p>
          <a:p>
            <a:pPr algn="just"/>
            <a:r>
              <a:rPr lang="en-US" altLang="en-US" sz="2100">
                <a:latin typeface="Times New Roman" panose="02020603050405020304" pitchFamily="18" charset="0"/>
                <a:cs typeface="Times New Roman" panose="02020603050405020304" pitchFamily="18" charset="0"/>
              </a:rPr>
              <a:t>If all i/ps are high Q2, Q3 conduct and saturate. B-E jns of Q1 are all R.B. when Q3 saturates o/p goes low to 0.2v.</a:t>
            </a:r>
          </a:p>
          <a:p>
            <a:pPr algn="just"/>
            <a:r>
              <a:rPr lang="en-US" altLang="en-US" sz="2100">
                <a:latin typeface="Times New Roman" panose="02020603050405020304" pitchFamily="18" charset="0"/>
                <a:cs typeface="Times New Roman" panose="02020603050405020304" pitchFamily="18" charset="0"/>
              </a:rPr>
              <a:t>Applications are driving a lamp or relay, performing wired logic and construction of common bus system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a:extLst>
              <a:ext uri="{FF2B5EF4-FFF2-40B4-BE49-F238E27FC236}">
                <a16:creationId xmlns:a16="http://schemas.microsoft.com/office/drawing/2014/main" id="{EDD500F0-729D-41A3-AA1E-FCA54BA44C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838200"/>
            <a:ext cx="7086600" cy="5257800"/>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ACFLVV0">
            <a:extLst>
              <a:ext uri="{FF2B5EF4-FFF2-40B4-BE49-F238E27FC236}">
                <a16:creationId xmlns:a16="http://schemas.microsoft.com/office/drawing/2014/main" id="{D9435EC3-D603-4BBC-9AB3-20149DEAB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0" y="3200400"/>
            <a:ext cx="59785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4">
            <a:extLst>
              <a:ext uri="{FF2B5EF4-FFF2-40B4-BE49-F238E27FC236}">
                <a16:creationId xmlns:a16="http://schemas.microsoft.com/office/drawing/2014/main" id="{0C3C6D99-6B6C-4A1A-8CA7-337DCBDF974D}"/>
              </a:ext>
            </a:extLst>
          </p:cNvPr>
          <p:cNvSpPr>
            <a:spLocks noGrp="1" noChangeArrowheads="1"/>
          </p:cNvSpPr>
          <p:nvPr>
            <p:ph type="title" idx="4294967295"/>
          </p:nvPr>
        </p:nvSpPr>
        <p:spPr/>
        <p:txBody>
          <a:bodyPr/>
          <a:lstStyle/>
          <a:p>
            <a:r>
              <a:rPr lang="en-US" altLang="zh-TW" sz="3200" b="1">
                <a:solidFill>
                  <a:srgbClr val="FF0000"/>
                </a:solidFill>
                <a:latin typeface="Times New Roman" panose="02020603050405020304" pitchFamily="18" charset="0"/>
                <a:cs typeface="Times New Roman" panose="02020603050405020304" pitchFamily="18" charset="0"/>
              </a:rPr>
              <a:t>Positive logic  </a:t>
            </a:r>
          </a:p>
        </p:txBody>
      </p:sp>
      <p:sp>
        <p:nvSpPr>
          <p:cNvPr id="11268" name="Text Box 5">
            <a:extLst>
              <a:ext uri="{FF2B5EF4-FFF2-40B4-BE49-F238E27FC236}">
                <a16:creationId xmlns:a16="http://schemas.microsoft.com/office/drawing/2014/main" id="{45944DD4-7ACA-4D0B-B48A-22E9C9080E04}"/>
              </a:ext>
            </a:extLst>
          </p:cNvPr>
          <p:cNvSpPr txBox="1">
            <a:spLocks noChangeArrowheads="1"/>
          </p:cNvSpPr>
          <p:nvPr/>
        </p:nvSpPr>
        <p:spPr bwMode="auto">
          <a:xfrm>
            <a:off x="2209800" y="1981200"/>
            <a:ext cx="5791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t>Positive logic:  H</a:t>
            </a:r>
            <a:r>
              <a:rPr lang="zh-TW" altLang="en-US"/>
              <a:t>  </a:t>
            </a:r>
            <a:r>
              <a:rPr lang="en-US" altLang="zh-TW"/>
              <a:t>is set to be binary 1</a:t>
            </a:r>
          </a:p>
          <a:p>
            <a:pPr eaLnBrk="1" hangingPunct="1">
              <a:spcBef>
                <a:spcPct val="50000"/>
              </a:spcBef>
            </a:pPr>
            <a:r>
              <a:rPr lang="en-US" altLang="zh-TW"/>
              <a:t>	          L</a:t>
            </a:r>
            <a:r>
              <a:rPr lang="zh-TW" altLang="en-US"/>
              <a:t>  </a:t>
            </a:r>
            <a:r>
              <a:rPr lang="en-US" altLang="zh-TW"/>
              <a:t>is set to be binary 0</a:t>
            </a:r>
            <a:r>
              <a:rPr lang="zh-TW" altLang="en-US"/>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a:extLst>
              <a:ext uri="{FF2B5EF4-FFF2-40B4-BE49-F238E27FC236}">
                <a16:creationId xmlns:a16="http://schemas.microsoft.com/office/drawing/2014/main" id="{F2DB016F-5FEA-4B5E-BC35-30FDC1F32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3" y="1143000"/>
            <a:ext cx="5595937"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6">
            <a:extLst>
              <a:ext uri="{FF2B5EF4-FFF2-40B4-BE49-F238E27FC236}">
                <a16:creationId xmlns:a16="http://schemas.microsoft.com/office/drawing/2014/main" id="{1B7E1D7E-35DD-4E0B-81A2-CEF4979F5337}"/>
              </a:ext>
            </a:extLst>
          </p:cNvPr>
          <p:cNvSpPr>
            <a:spLocks noChangeArrowheads="1"/>
          </p:cNvSpPr>
          <p:nvPr/>
        </p:nvSpPr>
        <p:spPr bwMode="auto">
          <a:xfrm>
            <a:off x="1524000" y="457200"/>
            <a:ext cx="6477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TW" sz="2500" b="1">
                <a:solidFill>
                  <a:srgbClr val="FF0000"/>
                </a:solidFill>
                <a:latin typeface="Times New Roimman"/>
              </a:rPr>
              <a:t>Three-state TTL with Inverter operation</a:t>
            </a:r>
            <a:endParaRPr lang="en-US" altLang="en-US" sz="25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71940E2-1C71-4069-93EC-7246078910BF}"/>
              </a:ext>
            </a:extLst>
          </p:cNvPr>
          <p:cNvSpPr>
            <a:spLocks noGrp="1" noChangeArrowheads="1"/>
          </p:cNvSpPr>
          <p:nvPr>
            <p:ph type="title"/>
          </p:nvPr>
        </p:nvSpPr>
        <p:spPr>
          <a:xfrm>
            <a:off x="381000" y="228600"/>
            <a:ext cx="8229600" cy="1143000"/>
          </a:xfrm>
        </p:spPr>
        <p:txBody>
          <a:bodyPr/>
          <a:lstStyle/>
          <a:p>
            <a:r>
              <a:rPr lang="en-US" altLang="zh-TW" sz="3200" b="1">
                <a:solidFill>
                  <a:srgbClr val="FF0000"/>
                </a:solidFill>
                <a:latin typeface="Times New Roimman"/>
              </a:rPr>
              <a:t>Emitter-Coupled Logic (ECL) </a:t>
            </a:r>
          </a:p>
        </p:txBody>
      </p:sp>
      <p:sp>
        <p:nvSpPr>
          <p:cNvPr id="47107" name="Rectangle 3">
            <a:extLst>
              <a:ext uri="{FF2B5EF4-FFF2-40B4-BE49-F238E27FC236}">
                <a16:creationId xmlns:a16="http://schemas.microsoft.com/office/drawing/2014/main" id="{A8EB1D62-5A94-4FCB-BD86-95F79CC1A5BC}"/>
              </a:ext>
            </a:extLst>
          </p:cNvPr>
          <p:cNvSpPr>
            <a:spLocks noGrp="1" noChangeArrowheads="1"/>
          </p:cNvSpPr>
          <p:nvPr>
            <p:ph type="body" idx="1"/>
          </p:nvPr>
        </p:nvSpPr>
        <p:spPr>
          <a:xfrm>
            <a:off x="381000" y="1341438"/>
            <a:ext cx="8534400" cy="4525962"/>
          </a:xfrm>
        </p:spPr>
        <p:txBody>
          <a:bodyPr/>
          <a:lstStyle/>
          <a:p>
            <a:pPr algn="just">
              <a:lnSpc>
                <a:spcPct val="150000"/>
              </a:lnSpc>
            </a:pPr>
            <a:r>
              <a:rPr lang="en-US" altLang="zh-TW" sz="2300"/>
              <a:t>Non saturated digital logic family &amp; Used in </a:t>
            </a:r>
            <a:r>
              <a:rPr lang="en-US" altLang="zh-TW" sz="2300" b="1">
                <a:solidFill>
                  <a:srgbClr val="002060"/>
                </a:solidFill>
              </a:rPr>
              <a:t>high speed circuits</a:t>
            </a:r>
          </a:p>
          <a:p>
            <a:pPr algn="just">
              <a:lnSpc>
                <a:spcPct val="150000"/>
              </a:lnSpc>
            </a:pPr>
            <a:r>
              <a:rPr lang="en-US" altLang="zh-TW" sz="2300" b="1">
                <a:solidFill>
                  <a:srgbClr val="002060"/>
                </a:solidFill>
              </a:rPr>
              <a:t>Propagation rate as low as 1-2ns </a:t>
            </a:r>
          </a:p>
          <a:p>
            <a:pPr algn="just">
              <a:lnSpc>
                <a:spcPct val="150000"/>
              </a:lnSpc>
            </a:pPr>
            <a:r>
              <a:rPr lang="en-US" altLang="zh-TW" sz="2300" b="1">
                <a:solidFill>
                  <a:srgbClr val="002060"/>
                </a:solidFill>
              </a:rPr>
              <a:t>Noise immunity and power dissipation is high compare of all logic families.</a:t>
            </a:r>
            <a:r>
              <a:rPr lang="zh-TW" altLang="en-US" sz="2300" b="1">
                <a:solidFill>
                  <a:srgbClr val="002060"/>
                </a:solidFill>
              </a:rPr>
              <a:t> </a:t>
            </a:r>
          </a:p>
          <a:p>
            <a:pPr algn="just">
              <a:lnSpc>
                <a:spcPct val="150000"/>
              </a:lnSpc>
            </a:pPr>
            <a:r>
              <a:rPr lang="en-US" altLang="zh-TW" sz="2300"/>
              <a:t>Including </a:t>
            </a:r>
          </a:p>
          <a:p>
            <a:pPr lvl="1" algn="just">
              <a:lnSpc>
                <a:spcPct val="150000"/>
              </a:lnSpc>
            </a:pPr>
            <a:r>
              <a:rPr lang="en-US" altLang="zh-TW" sz="2300"/>
              <a:t>Differential input amplifier</a:t>
            </a:r>
          </a:p>
          <a:p>
            <a:pPr lvl="1" algn="just">
              <a:lnSpc>
                <a:spcPct val="150000"/>
              </a:lnSpc>
            </a:pPr>
            <a:r>
              <a:rPr lang="en-US" altLang="zh-TW" sz="2300"/>
              <a:t>Internal temperature and voltage compensated bias network</a:t>
            </a:r>
          </a:p>
          <a:p>
            <a:pPr lvl="1" algn="just">
              <a:lnSpc>
                <a:spcPct val="150000"/>
              </a:lnSpc>
            </a:pPr>
            <a:r>
              <a:rPr lang="en-US" altLang="zh-TW" sz="2300"/>
              <a:t>Emitter-follower outputs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1CDB0A4-2700-4293-B985-87CCF682B3FB}"/>
              </a:ext>
            </a:extLst>
          </p:cNvPr>
          <p:cNvSpPr>
            <a:spLocks noGrp="1"/>
          </p:cNvSpPr>
          <p:nvPr>
            <p:ph type="title"/>
          </p:nvPr>
        </p:nvSpPr>
        <p:spPr>
          <a:xfrm>
            <a:off x="457200" y="533400"/>
            <a:ext cx="8229600" cy="1143000"/>
          </a:xfrm>
        </p:spPr>
        <p:txBody>
          <a:bodyPr/>
          <a:lstStyle/>
          <a:p>
            <a:r>
              <a:rPr lang="en-US" altLang="zh-TW" sz="3000" b="1">
                <a:solidFill>
                  <a:srgbClr val="FF0000"/>
                </a:solidFill>
                <a:latin typeface="Times New Roimman"/>
              </a:rPr>
              <a:t>ECL NOR / OR</a:t>
            </a:r>
            <a:endParaRPr lang="en-US" altLang="en-US" sz="3000" b="1">
              <a:solidFill>
                <a:srgbClr val="FF0000"/>
              </a:solidFill>
              <a:latin typeface="Times New Roimman"/>
            </a:endParaRPr>
          </a:p>
        </p:txBody>
      </p:sp>
      <p:sp>
        <p:nvSpPr>
          <p:cNvPr id="48131" name="Content Placeholder 2">
            <a:extLst>
              <a:ext uri="{FF2B5EF4-FFF2-40B4-BE49-F238E27FC236}">
                <a16:creationId xmlns:a16="http://schemas.microsoft.com/office/drawing/2014/main" id="{956B78E6-230B-487D-9844-BA603440FE24}"/>
              </a:ext>
            </a:extLst>
          </p:cNvPr>
          <p:cNvSpPr>
            <a:spLocks noGrp="1"/>
          </p:cNvSpPr>
          <p:nvPr>
            <p:ph idx="1"/>
          </p:nvPr>
        </p:nvSpPr>
        <p:spPr>
          <a:xfrm>
            <a:off x="533400" y="1798638"/>
            <a:ext cx="8229600" cy="4525962"/>
          </a:xfrm>
        </p:spPr>
        <p:txBody>
          <a:bodyPr/>
          <a:lstStyle/>
          <a:p>
            <a:pPr algn="just">
              <a:lnSpc>
                <a:spcPct val="150000"/>
              </a:lnSpc>
            </a:pPr>
            <a:r>
              <a:rPr lang="en-US" altLang="en-US" sz="2300">
                <a:latin typeface="Times New Roman" panose="02020603050405020304" pitchFamily="18" charset="0"/>
                <a:cs typeface="Times New Roman" panose="02020603050405020304" pitchFamily="18" charset="0"/>
              </a:rPr>
              <a:t>The circuit has 2 outputs- inverting and non inverting output, input low is 3.6 V, input high is 4.4V.</a:t>
            </a:r>
          </a:p>
          <a:p>
            <a:pPr algn="just">
              <a:lnSpc>
                <a:spcPct val="150000"/>
              </a:lnSpc>
            </a:pPr>
            <a:r>
              <a:rPr lang="en-US" altLang="en-US" sz="2300">
                <a:latin typeface="Times New Roman" panose="02020603050405020304" pitchFamily="18" charset="0"/>
                <a:cs typeface="Times New Roman" panose="02020603050405020304" pitchFamily="18" charset="0"/>
              </a:rPr>
              <a:t>When A=B=0,  so Q1, Q2 are OFF, then Out1=High and Out2=Low.</a:t>
            </a:r>
          </a:p>
          <a:p>
            <a:pPr algn="just">
              <a:lnSpc>
                <a:spcPct val="150000"/>
              </a:lnSpc>
            </a:pPr>
            <a:r>
              <a:rPr lang="en-US" altLang="en-US" sz="2300">
                <a:latin typeface="Times New Roman" panose="02020603050405020304" pitchFamily="18" charset="0"/>
                <a:cs typeface="Times New Roman" panose="02020603050405020304" pitchFamily="18" charset="0"/>
              </a:rPr>
              <a:t>When  A=B=1, so Q1, Q2 are ON, then Out1= low and Out2=High.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702A6A8B-1232-4361-9130-54174D0EF218}"/>
              </a:ext>
            </a:extLst>
          </p:cNvPr>
          <p:cNvSpPr>
            <a:spLocks noGrp="1"/>
          </p:cNvSpPr>
          <p:nvPr>
            <p:ph type="title"/>
          </p:nvPr>
        </p:nvSpPr>
        <p:spPr/>
        <p:txBody>
          <a:bodyPr/>
          <a:lstStyle/>
          <a:p>
            <a:r>
              <a:rPr lang="en-US" altLang="en-US" sz="3000" b="1">
                <a:solidFill>
                  <a:srgbClr val="FF0000"/>
                </a:solidFill>
              </a:rPr>
              <a:t>ECL  (NOR/OR GATE)</a:t>
            </a:r>
          </a:p>
        </p:txBody>
      </p:sp>
      <p:pic>
        <p:nvPicPr>
          <p:cNvPr id="49155" name="Picture 4">
            <a:extLst>
              <a:ext uri="{FF2B5EF4-FFF2-40B4-BE49-F238E27FC236}">
                <a16:creationId xmlns:a16="http://schemas.microsoft.com/office/drawing/2014/main" id="{8A1742FD-2B4D-4B5A-AC11-7FBA644443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4538" y="1503363"/>
            <a:ext cx="7713662" cy="4592637"/>
          </a:xfr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CEDF10C-9727-47A0-B064-BBACA3EBB1D1}"/>
              </a:ext>
            </a:extLst>
          </p:cNvPr>
          <p:cNvSpPr>
            <a:spLocks noGrp="1" noChangeArrowheads="1"/>
          </p:cNvSpPr>
          <p:nvPr>
            <p:ph type="title"/>
          </p:nvPr>
        </p:nvSpPr>
        <p:spPr/>
        <p:txBody>
          <a:bodyPr/>
          <a:lstStyle/>
          <a:p>
            <a:pPr eaLnBrk="1" hangingPunct="1"/>
            <a:r>
              <a:rPr lang="en-US" altLang="en-US" sz="3200" b="1">
                <a:solidFill>
                  <a:srgbClr val="FF0000"/>
                </a:solidFill>
              </a:rPr>
              <a:t>Classes of Field Effect Transistors</a:t>
            </a:r>
          </a:p>
        </p:txBody>
      </p:sp>
      <p:sp>
        <p:nvSpPr>
          <p:cNvPr id="50179" name="Rectangle 3">
            <a:extLst>
              <a:ext uri="{FF2B5EF4-FFF2-40B4-BE49-F238E27FC236}">
                <a16:creationId xmlns:a16="http://schemas.microsoft.com/office/drawing/2014/main" id="{F9D478EF-A6BE-4F15-9640-5CEB6DE732BE}"/>
              </a:ext>
            </a:extLst>
          </p:cNvPr>
          <p:cNvSpPr>
            <a:spLocks noGrp="1" noChangeArrowheads="1"/>
          </p:cNvSpPr>
          <p:nvPr>
            <p:ph type="body" idx="1"/>
          </p:nvPr>
        </p:nvSpPr>
        <p:spPr>
          <a:xfrm>
            <a:off x="457200" y="1295400"/>
            <a:ext cx="8229600" cy="4525963"/>
          </a:xfrm>
        </p:spPr>
        <p:txBody>
          <a:bodyPr/>
          <a:lstStyle/>
          <a:p>
            <a:pPr eaLnBrk="1" hangingPunct="1">
              <a:lnSpc>
                <a:spcPct val="80000"/>
              </a:lnSpc>
            </a:pPr>
            <a:r>
              <a:rPr lang="en-US" altLang="en-US" sz="2400" b="1">
                <a:solidFill>
                  <a:srgbClr val="0070C0"/>
                </a:solidFill>
              </a:rPr>
              <a:t>Metal-Oxide-Semiconductor Field Effect Transistor</a:t>
            </a:r>
          </a:p>
          <a:p>
            <a:pPr lvl="1" eaLnBrk="1" hangingPunct="1">
              <a:lnSpc>
                <a:spcPct val="80000"/>
              </a:lnSpc>
            </a:pPr>
            <a:r>
              <a:rPr lang="en-US" altLang="en-US" sz="2000"/>
              <a:t>Which will be the type that we will study in this course.</a:t>
            </a:r>
          </a:p>
          <a:p>
            <a:pPr eaLnBrk="1" hangingPunct="1">
              <a:lnSpc>
                <a:spcPct val="80000"/>
              </a:lnSpc>
            </a:pPr>
            <a:r>
              <a:rPr lang="en-US" altLang="en-US" sz="2400"/>
              <a:t>Metal-Semiconductor Field Effect Transistor</a:t>
            </a:r>
          </a:p>
          <a:p>
            <a:pPr lvl="1" eaLnBrk="1" hangingPunct="1">
              <a:lnSpc>
                <a:spcPct val="80000"/>
              </a:lnSpc>
            </a:pPr>
            <a:r>
              <a:rPr lang="en-US" altLang="en-US" sz="2000"/>
              <a:t>MESFET</a:t>
            </a:r>
          </a:p>
          <a:p>
            <a:pPr eaLnBrk="1" hangingPunct="1">
              <a:lnSpc>
                <a:spcPct val="80000"/>
              </a:lnSpc>
            </a:pPr>
            <a:r>
              <a:rPr lang="en-US" altLang="en-US" sz="2400"/>
              <a:t>Junction Field Effect Transistor</a:t>
            </a:r>
          </a:p>
          <a:p>
            <a:pPr lvl="1" eaLnBrk="1" hangingPunct="1">
              <a:lnSpc>
                <a:spcPct val="80000"/>
              </a:lnSpc>
            </a:pPr>
            <a:r>
              <a:rPr lang="en-US" altLang="en-US" sz="2000"/>
              <a:t>JFET</a:t>
            </a:r>
          </a:p>
          <a:p>
            <a:pPr eaLnBrk="1" hangingPunct="1">
              <a:lnSpc>
                <a:spcPct val="80000"/>
              </a:lnSpc>
            </a:pPr>
            <a:r>
              <a:rPr lang="en-US" altLang="en-US" sz="2400"/>
              <a:t>High Electron Mobility Transistor or Modulation Doped Field Effect Transistor</a:t>
            </a:r>
          </a:p>
          <a:p>
            <a:pPr lvl="1" eaLnBrk="1" hangingPunct="1">
              <a:lnSpc>
                <a:spcPct val="80000"/>
              </a:lnSpc>
            </a:pPr>
            <a:r>
              <a:rPr lang="en-US" altLang="en-US" sz="2000"/>
              <a:t>HEMT or MODFET</a:t>
            </a:r>
          </a:p>
          <a:p>
            <a:pPr eaLnBrk="1" hangingPunct="1">
              <a:lnSpc>
                <a:spcPct val="80000"/>
              </a:lnSpc>
            </a:pPr>
            <a:r>
              <a:rPr lang="en-US" altLang="en-US" sz="2400"/>
              <a:t>Fast Reverse/Fast Recovery Epitaxial Diode</a:t>
            </a:r>
          </a:p>
          <a:p>
            <a:pPr lvl="1" eaLnBrk="1" hangingPunct="1">
              <a:lnSpc>
                <a:spcPct val="80000"/>
              </a:lnSpc>
            </a:pPr>
            <a:r>
              <a:rPr lang="en-US" altLang="en-US" sz="2000"/>
              <a:t>FREDFET</a:t>
            </a:r>
          </a:p>
          <a:p>
            <a:pPr eaLnBrk="1" hangingPunct="1">
              <a:lnSpc>
                <a:spcPct val="80000"/>
              </a:lnSpc>
            </a:pPr>
            <a:r>
              <a:rPr lang="en-US" altLang="en-US" sz="2400"/>
              <a:t>DNA Field Effect Transistor</a:t>
            </a:r>
          </a:p>
          <a:p>
            <a:pPr lvl="1" eaLnBrk="1" hangingPunct="1">
              <a:lnSpc>
                <a:spcPct val="80000"/>
              </a:lnSpc>
            </a:pPr>
            <a:r>
              <a:rPr lang="en-US" altLang="en-US" sz="2000"/>
              <a:t>The conduction path is through a strand of DNA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B31B8BE-8C4C-469E-9FFB-10FA895BAC2D}"/>
              </a:ext>
            </a:extLst>
          </p:cNvPr>
          <p:cNvSpPr>
            <a:spLocks noGrp="1" noChangeArrowheads="1"/>
          </p:cNvSpPr>
          <p:nvPr>
            <p:ph type="title"/>
          </p:nvPr>
        </p:nvSpPr>
        <p:spPr/>
        <p:txBody>
          <a:bodyPr/>
          <a:lstStyle/>
          <a:p>
            <a:pPr eaLnBrk="1" hangingPunct="1"/>
            <a:r>
              <a:rPr lang="en-US" altLang="en-US" sz="3000" b="1">
                <a:solidFill>
                  <a:srgbClr val="FF0000"/>
                </a:solidFill>
              </a:rPr>
              <a:t>Types of MOSFETS</a:t>
            </a:r>
          </a:p>
        </p:txBody>
      </p:sp>
      <p:pic>
        <p:nvPicPr>
          <p:cNvPr id="51203" name="Picture 14">
            <a:extLst>
              <a:ext uri="{FF2B5EF4-FFF2-40B4-BE49-F238E27FC236}">
                <a16:creationId xmlns:a16="http://schemas.microsoft.com/office/drawing/2014/main" id="{3F544493-569E-45CE-B60A-A5D329FDE8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514475"/>
            <a:ext cx="5767388" cy="4505325"/>
          </a:xfr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C7DD7A5-B7FC-4AF5-B380-6DCA5E3844EF}"/>
              </a:ext>
            </a:extLst>
          </p:cNvPr>
          <p:cNvSpPr>
            <a:spLocks noGrp="1" noChangeArrowheads="1"/>
          </p:cNvSpPr>
          <p:nvPr>
            <p:ph type="title"/>
          </p:nvPr>
        </p:nvSpPr>
        <p:spPr/>
        <p:txBody>
          <a:bodyPr/>
          <a:lstStyle/>
          <a:p>
            <a:pPr eaLnBrk="1" hangingPunct="1"/>
            <a:r>
              <a:rPr lang="en-US" altLang="en-US" sz="2900" b="1">
                <a:solidFill>
                  <a:srgbClr val="FF0000"/>
                </a:solidFill>
              </a:rPr>
              <a:t>P-channel </a:t>
            </a:r>
            <a:br>
              <a:rPr lang="en-US" altLang="en-US" sz="2900" b="1">
                <a:solidFill>
                  <a:srgbClr val="FF0000"/>
                </a:solidFill>
              </a:rPr>
            </a:br>
            <a:r>
              <a:rPr lang="en-US" altLang="en-US" sz="2900" b="1">
                <a:solidFill>
                  <a:srgbClr val="FF0000"/>
                </a:solidFill>
              </a:rPr>
              <a:t>Enhancement Mode Transistor</a:t>
            </a:r>
          </a:p>
        </p:txBody>
      </p:sp>
      <p:pic>
        <p:nvPicPr>
          <p:cNvPr id="52227" name="Picture 6">
            <a:extLst>
              <a:ext uri="{FF2B5EF4-FFF2-40B4-BE49-F238E27FC236}">
                <a16:creationId xmlns:a16="http://schemas.microsoft.com/office/drawing/2014/main" id="{99FB02D5-3D87-4EFF-BC7B-5AF9813FF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538288"/>
            <a:ext cx="6248400" cy="4710112"/>
          </a:xfrm>
          <a:noFill/>
        </p:spPr>
      </p:pic>
      <p:cxnSp>
        <p:nvCxnSpPr>
          <p:cNvPr id="8" name="Straight Arrow Connector 7">
            <a:extLst>
              <a:ext uri="{FF2B5EF4-FFF2-40B4-BE49-F238E27FC236}">
                <a16:creationId xmlns:a16="http://schemas.microsoft.com/office/drawing/2014/main" id="{42F40D73-FA85-46A6-B699-704376D1894F}"/>
              </a:ext>
            </a:extLst>
          </p:cNvPr>
          <p:cNvCxnSpPr/>
          <p:nvPr/>
        </p:nvCxnSpPr>
        <p:spPr>
          <a:xfrm rot="5400000" flipH="1" flipV="1">
            <a:off x="4267200" y="2590800"/>
            <a:ext cx="1295400" cy="129540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A6090D-A67B-4BCC-9DB8-E1FECBA0F1B2}"/>
              </a:ext>
            </a:extLst>
          </p:cNvPr>
          <p:cNvCxnSpPr/>
          <p:nvPr/>
        </p:nvCxnSpPr>
        <p:spPr>
          <a:xfrm>
            <a:off x="3276600" y="4648200"/>
            <a:ext cx="1295400" cy="15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9FD4B40-0A94-467E-BC11-F0691D4DD44E}"/>
              </a:ext>
            </a:extLst>
          </p:cNvPr>
          <p:cNvSpPr>
            <a:spLocks noGrp="1" noChangeArrowheads="1"/>
          </p:cNvSpPr>
          <p:nvPr>
            <p:ph type="title"/>
          </p:nvPr>
        </p:nvSpPr>
        <p:spPr>
          <a:xfrm>
            <a:off x="457200" y="152400"/>
            <a:ext cx="8229600" cy="1143000"/>
          </a:xfrm>
        </p:spPr>
        <p:txBody>
          <a:bodyPr/>
          <a:lstStyle/>
          <a:p>
            <a:pPr eaLnBrk="1" hangingPunct="1"/>
            <a:r>
              <a:rPr lang="en-US" altLang="en-US" sz="2900" b="1">
                <a:solidFill>
                  <a:srgbClr val="FF0000"/>
                </a:solidFill>
              </a:rPr>
              <a:t>P-channel </a:t>
            </a:r>
            <a:br>
              <a:rPr lang="en-US" altLang="en-US" sz="2900" b="1">
                <a:solidFill>
                  <a:srgbClr val="FF0000"/>
                </a:solidFill>
              </a:rPr>
            </a:br>
            <a:r>
              <a:rPr lang="en-US" altLang="en-US" sz="2900" b="1">
                <a:solidFill>
                  <a:srgbClr val="FF0000"/>
                </a:solidFill>
              </a:rPr>
              <a:t>Depletion Mode Transistor</a:t>
            </a:r>
          </a:p>
        </p:txBody>
      </p:sp>
      <p:pic>
        <p:nvPicPr>
          <p:cNvPr id="53251" name="Picture 6">
            <a:extLst>
              <a:ext uri="{FF2B5EF4-FFF2-40B4-BE49-F238E27FC236}">
                <a16:creationId xmlns:a16="http://schemas.microsoft.com/office/drawing/2014/main" id="{E6860134-7C94-44FC-8318-8DA974E33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50963"/>
            <a:ext cx="6400800"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a:extLst>
              <a:ext uri="{FF2B5EF4-FFF2-40B4-BE49-F238E27FC236}">
                <a16:creationId xmlns:a16="http://schemas.microsoft.com/office/drawing/2014/main" id="{32E415E2-CDE6-4D15-944A-95425731125A}"/>
              </a:ext>
            </a:extLst>
          </p:cNvPr>
          <p:cNvCxnSpPr/>
          <p:nvPr/>
        </p:nvCxnSpPr>
        <p:spPr>
          <a:xfrm rot="5400000" flipH="1" flipV="1">
            <a:off x="4191000" y="2514600"/>
            <a:ext cx="1295400" cy="129540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78DCE6-CA8E-49EB-9074-19EE12ED67BF}"/>
              </a:ext>
            </a:extLst>
          </p:cNvPr>
          <p:cNvCxnSpPr/>
          <p:nvPr/>
        </p:nvCxnSpPr>
        <p:spPr>
          <a:xfrm>
            <a:off x="3200400" y="4341813"/>
            <a:ext cx="1371600" cy="1587"/>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6">
            <a:extLst>
              <a:ext uri="{FF2B5EF4-FFF2-40B4-BE49-F238E27FC236}">
                <a16:creationId xmlns:a16="http://schemas.microsoft.com/office/drawing/2014/main" id="{DE5F8070-CA95-4E82-8B02-2374E95CF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810250"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8">
            <a:extLst>
              <a:ext uri="{FF2B5EF4-FFF2-40B4-BE49-F238E27FC236}">
                <a16:creationId xmlns:a16="http://schemas.microsoft.com/office/drawing/2014/main" id="{392573EA-47BB-4C4B-B44C-41E1E0B307C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54600" y="1714500"/>
            <a:ext cx="3708400" cy="3619500"/>
          </a:xfrm>
          <a:noFill/>
        </p:spPr>
      </p:pic>
      <p:sp>
        <p:nvSpPr>
          <p:cNvPr id="54276" name="Text Box 6">
            <a:extLst>
              <a:ext uri="{FF2B5EF4-FFF2-40B4-BE49-F238E27FC236}">
                <a16:creationId xmlns:a16="http://schemas.microsoft.com/office/drawing/2014/main" id="{2555A444-0129-4C7E-9130-928255D808BD}"/>
              </a:ext>
            </a:extLst>
          </p:cNvPr>
          <p:cNvSpPr txBox="1">
            <a:spLocks noChangeArrowheads="1"/>
          </p:cNvSpPr>
          <p:nvPr/>
        </p:nvSpPr>
        <p:spPr bwMode="auto">
          <a:xfrm>
            <a:off x="5257800" y="2590800"/>
            <a:ext cx="2895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2400">
                <a:latin typeface="Times New Roman" panose="02020603050405020304" pitchFamily="18" charset="0"/>
              </a:rPr>
              <a:t>Before electron inversion layer is formed</a:t>
            </a:r>
          </a:p>
        </p:txBody>
      </p:sp>
      <p:sp>
        <p:nvSpPr>
          <p:cNvPr id="54277" name="Text Box 7">
            <a:extLst>
              <a:ext uri="{FF2B5EF4-FFF2-40B4-BE49-F238E27FC236}">
                <a16:creationId xmlns:a16="http://schemas.microsoft.com/office/drawing/2014/main" id="{57760303-560D-4FCB-8AC6-BBB5337AEA9E}"/>
              </a:ext>
            </a:extLst>
          </p:cNvPr>
          <p:cNvSpPr txBox="1">
            <a:spLocks noChangeArrowheads="1"/>
          </p:cNvSpPr>
          <p:nvPr/>
        </p:nvSpPr>
        <p:spPr bwMode="auto">
          <a:xfrm>
            <a:off x="5562600" y="5562600"/>
            <a:ext cx="2895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2400">
                <a:latin typeface="Times New Roman" panose="02020603050405020304" pitchFamily="18" charset="0"/>
              </a:rPr>
              <a:t>After electron inversion layer is formed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6">
            <a:extLst>
              <a:ext uri="{FF2B5EF4-FFF2-40B4-BE49-F238E27FC236}">
                <a16:creationId xmlns:a16="http://schemas.microsoft.com/office/drawing/2014/main" id="{CE1F9DBA-3ED0-4424-B0AA-ADBD0AEBF3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447800"/>
            <a:ext cx="6019800" cy="5335588"/>
          </a:xfrm>
          <a:noFill/>
        </p:spPr>
      </p:pic>
      <p:sp>
        <p:nvSpPr>
          <p:cNvPr id="55299" name="Rectangle 2">
            <a:extLst>
              <a:ext uri="{FF2B5EF4-FFF2-40B4-BE49-F238E27FC236}">
                <a16:creationId xmlns:a16="http://schemas.microsoft.com/office/drawing/2014/main" id="{A5777DBD-62E5-4712-A1EF-52300BD568FA}"/>
              </a:ext>
            </a:extLst>
          </p:cNvPr>
          <p:cNvSpPr>
            <a:spLocks noGrp="1" noChangeArrowheads="1"/>
          </p:cNvSpPr>
          <p:nvPr>
            <p:ph type="title"/>
          </p:nvPr>
        </p:nvSpPr>
        <p:spPr>
          <a:xfrm>
            <a:off x="685800" y="152400"/>
            <a:ext cx="7772400" cy="1143000"/>
          </a:xfrm>
        </p:spPr>
        <p:txBody>
          <a:bodyPr/>
          <a:lstStyle/>
          <a:p>
            <a:pPr eaLnBrk="1" hangingPunct="1"/>
            <a:r>
              <a:rPr lang="en-US" altLang="en-US" sz="2900" b="1">
                <a:solidFill>
                  <a:srgbClr val="FF0000"/>
                </a:solidFill>
              </a:rPr>
              <a:t>I</a:t>
            </a:r>
            <a:r>
              <a:rPr lang="en-US" altLang="en-US" sz="2900" b="1" baseline="-25000">
                <a:solidFill>
                  <a:srgbClr val="FF0000"/>
                </a:solidFill>
              </a:rPr>
              <a:t>D</a:t>
            </a:r>
            <a:r>
              <a:rPr lang="en-US" altLang="en-US" sz="2900" b="1">
                <a:solidFill>
                  <a:srgbClr val="FF0000"/>
                </a:solidFill>
              </a:rPr>
              <a:t> Versus V</a:t>
            </a:r>
            <a:r>
              <a:rPr lang="en-US" altLang="en-US" sz="2900" b="1" baseline="-25000">
                <a:solidFill>
                  <a:srgbClr val="FF0000"/>
                </a:solidFill>
              </a:rPr>
              <a:t>DS</a:t>
            </a:r>
            <a:r>
              <a:rPr lang="en-US" altLang="en-US" sz="2900" b="1">
                <a:solidFill>
                  <a:srgbClr val="FF0000"/>
                </a:solidFill>
              </a:rPr>
              <a:t> Curves</a:t>
            </a:r>
            <a:br>
              <a:rPr lang="en-US" altLang="en-US" sz="2900" b="1">
                <a:solidFill>
                  <a:srgbClr val="FF0000"/>
                </a:solidFill>
              </a:rPr>
            </a:br>
            <a:r>
              <a:rPr lang="en-US" altLang="en-US" sz="2900" b="1">
                <a:solidFill>
                  <a:srgbClr val="FF0000"/>
                </a:solidFill>
              </a:rPr>
              <a:t>Enhancement-Mode nMOSFET</a:t>
            </a:r>
          </a:p>
        </p:txBody>
      </p:sp>
      <p:cxnSp>
        <p:nvCxnSpPr>
          <p:cNvPr id="7" name="Straight Arrow Connector 6">
            <a:extLst>
              <a:ext uri="{FF2B5EF4-FFF2-40B4-BE49-F238E27FC236}">
                <a16:creationId xmlns:a16="http://schemas.microsoft.com/office/drawing/2014/main" id="{B85AD4A3-7B35-47A1-B5E0-3683A98712FB}"/>
              </a:ext>
            </a:extLst>
          </p:cNvPr>
          <p:cNvCxnSpPr/>
          <p:nvPr/>
        </p:nvCxnSpPr>
        <p:spPr>
          <a:xfrm rot="10800000">
            <a:off x="2743200" y="3733800"/>
            <a:ext cx="2133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18652CE-9F0D-4C09-A7D7-E90E407F92F1}"/>
              </a:ext>
            </a:extLst>
          </p:cNvPr>
          <p:cNvCxnSpPr/>
          <p:nvPr/>
        </p:nvCxnSpPr>
        <p:spPr>
          <a:xfrm>
            <a:off x="5029200" y="3733800"/>
            <a:ext cx="2362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5302" name="TextBox 10">
            <a:extLst>
              <a:ext uri="{FF2B5EF4-FFF2-40B4-BE49-F238E27FC236}">
                <a16:creationId xmlns:a16="http://schemas.microsoft.com/office/drawing/2014/main" id="{95D258AC-B2D6-442D-A366-ADD1D3568993}"/>
              </a:ext>
            </a:extLst>
          </p:cNvPr>
          <p:cNvSpPr txBox="1">
            <a:spLocks noChangeArrowheads="1"/>
          </p:cNvSpPr>
          <p:nvPr/>
        </p:nvSpPr>
        <p:spPr bwMode="auto">
          <a:xfrm>
            <a:off x="5334000" y="327660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V</a:t>
            </a:r>
            <a:r>
              <a:rPr lang="en-US" altLang="en-US" baseline="-25000"/>
              <a:t>DS</a:t>
            </a:r>
            <a:r>
              <a:rPr lang="en-US" altLang="en-US"/>
              <a:t> &gt; V</a:t>
            </a:r>
            <a:r>
              <a:rPr lang="en-US" altLang="en-US" baseline="-25000"/>
              <a:t>GS</a:t>
            </a:r>
            <a:r>
              <a:rPr lang="en-US" altLang="en-US"/>
              <a:t> – V</a:t>
            </a:r>
            <a:r>
              <a:rPr lang="en-US" altLang="en-US" baseline="-25000"/>
              <a:t>TN</a:t>
            </a:r>
          </a:p>
        </p:txBody>
      </p:sp>
      <p:sp>
        <p:nvSpPr>
          <p:cNvPr id="55303" name="TextBox 13">
            <a:extLst>
              <a:ext uri="{FF2B5EF4-FFF2-40B4-BE49-F238E27FC236}">
                <a16:creationId xmlns:a16="http://schemas.microsoft.com/office/drawing/2014/main" id="{67A09073-70A5-4D49-9155-1812BC28DA75}"/>
              </a:ext>
            </a:extLst>
          </p:cNvPr>
          <p:cNvSpPr txBox="1">
            <a:spLocks noChangeArrowheads="1"/>
          </p:cNvSpPr>
          <p:nvPr/>
        </p:nvSpPr>
        <p:spPr bwMode="auto">
          <a:xfrm>
            <a:off x="2895600" y="327660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V</a:t>
            </a:r>
            <a:r>
              <a:rPr lang="en-US" altLang="en-US" baseline="-25000"/>
              <a:t>DS</a:t>
            </a:r>
            <a:r>
              <a:rPr lang="en-US" altLang="en-US"/>
              <a:t> &lt; V</a:t>
            </a:r>
            <a:r>
              <a:rPr lang="en-US" altLang="en-US" baseline="-25000"/>
              <a:t>GS</a:t>
            </a:r>
            <a:r>
              <a:rPr lang="en-US" altLang="en-US"/>
              <a:t> – V</a:t>
            </a:r>
            <a:r>
              <a:rPr lang="en-US" altLang="en-US" baseline="-25000"/>
              <a:t>TN</a:t>
            </a:r>
          </a:p>
        </p:txBody>
      </p:sp>
      <p:sp>
        <p:nvSpPr>
          <p:cNvPr id="55304" name="TextBox 7">
            <a:extLst>
              <a:ext uri="{FF2B5EF4-FFF2-40B4-BE49-F238E27FC236}">
                <a16:creationId xmlns:a16="http://schemas.microsoft.com/office/drawing/2014/main" id="{C7DCCFD1-680F-45B6-8398-00CB5B82B24F}"/>
              </a:ext>
            </a:extLst>
          </p:cNvPr>
          <p:cNvSpPr txBox="1">
            <a:spLocks noChangeArrowheads="1"/>
          </p:cNvSpPr>
          <p:nvPr/>
        </p:nvSpPr>
        <p:spPr bwMode="auto">
          <a:xfrm>
            <a:off x="4953000" y="37338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t>Pinch-off/Saturation</a:t>
            </a:r>
          </a:p>
        </p:txBody>
      </p:sp>
      <p:sp>
        <p:nvSpPr>
          <p:cNvPr id="55305" name="TextBox 9">
            <a:extLst>
              <a:ext uri="{FF2B5EF4-FFF2-40B4-BE49-F238E27FC236}">
                <a16:creationId xmlns:a16="http://schemas.microsoft.com/office/drawing/2014/main" id="{79FB4F0B-658E-454E-A472-1F16730BAB3D}"/>
              </a:ext>
            </a:extLst>
          </p:cNvPr>
          <p:cNvSpPr txBox="1">
            <a:spLocks noChangeArrowheads="1"/>
          </p:cNvSpPr>
          <p:nvPr/>
        </p:nvSpPr>
        <p:spPr bwMode="auto">
          <a:xfrm>
            <a:off x="2819400" y="2514600"/>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     </a:t>
            </a:r>
            <a:r>
              <a:rPr lang="en-US" altLang="en-US" b="1"/>
              <a:t>Triode/</a:t>
            </a:r>
          </a:p>
          <a:p>
            <a:r>
              <a:rPr lang="en-US" altLang="en-US" b="1"/>
              <a:t>Nonsaturation</a:t>
            </a:r>
          </a:p>
        </p:txBody>
      </p:sp>
      <p:cxnSp>
        <p:nvCxnSpPr>
          <p:cNvPr id="3" name="Straight Arrow Connector 2">
            <a:extLst>
              <a:ext uri="{FF2B5EF4-FFF2-40B4-BE49-F238E27FC236}">
                <a16:creationId xmlns:a16="http://schemas.microsoft.com/office/drawing/2014/main" id="{5A13CF91-B1FB-45BE-857E-33AE2DD5C636}"/>
              </a:ext>
            </a:extLst>
          </p:cNvPr>
          <p:cNvCxnSpPr/>
          <p:nvPr/>
        </p:nvCxnSpPr>
        <p:spPr>
          <a:xfrm>
            <a:off x="2667000" y="6019800"/>
            <a:ext cx="4724400" cy="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307" name="TextBox 4">
            <a:extLst>
              <a:ext uri="{FF2B5EF4-FFF2-40B4-BE49-F238E27FC236}">
                <a16:creationId xmlns:a16="http://schemas.microsoft.com/office/drawing/2014/main" id="{5F716126-A67D-4DD4-92BD-3B0D3ABF3798}"/>
              </a:ext>
            </a:extLst>
          </p:cNvPr>
          <p:cNvSpPr txBox="1">
            <a:spLocks noChangeArrowheads="1"/>
          </p:cNvSpPr>
          <p:nvPr/>
        </p:nvSpPr>
        <p:spPr bwMode="auto">
          <a:xfrm>
            <a:off x="3276600" y="5638800"/>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a:t>Cut-off  </a:t>
            </a:r>
            <a:r>
              <a:rPr lang="en-GB" altLang="en-US"/>
              <a:t>V</a:t>
            </a:r>
            <a:r>
              <a:rPr lang="en-GB" altLang="en-US" baseline="-25000"/>
              <a:t>GS</a:t>
            </a:r>
            <a:r>
              <a:rPr lang="en-GB" altLang="en-US"/>
              <a:t> &lt; V</a:t>
            </a:r>
            <a:r>
              <a:rPr lang="en-GB" altLang="en-US" baseline="-25000"/>
              <a:t>TN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2D5223D8-D0E5-4B1F-975D-0BDCF949A6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181600"/>
            <a:ext cx="30480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7DFDAD5A-F980-4B3D-822B-0C298FFF6989}"/>
              </a:ext>
            </a:extLst>
          </p:cNvPr>
          <p:cNvGraphicFramePr>
            <a:graphicFrameLocks noGrp="1"/>
          </p:cNvGraphicFramePr>
          <p:nvPr/>
        </p:nvGraphicFramePr>
        <p:xfrm>
          <a:off x="1828800" y="2606675"/>
          <a:ext cx="4572000" cy="2193925"/>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65654">
                <a:tc gridSpan="2">
                  <a:txBody>
                    <a:bodyPr/>
                    <a:lstStyle/>
                    <a:p>
                      <a:pPr algn="ctr"/>
                      <a:r>
                        <a:rPr lang="en-US" sz="1800" dirty="0"/>
                        <a:t>INPUT</a:t>
                      </a:r>
                    </a:p>
                  </a:txBody>
                  <a:tcPr marT="45675" marB="45675"/>
                </a:tc>
                <a:tc hMerge="1">
                  <a:txBody>
                    <a:bodyPr/>
                    <a:lstStyle/>
                    <a:p>
                      <a:endParaRPr lang="en-US" dirty="0"/>
                    </a:p>
                  </a:txBody>
                  <a:tcPr/>
                </a:tc>
                <a:tc>
                  <a:txBody>
                    <a:bodyPr/>
                    <a:lstStyle/>
                    <a:p>
                      <a:r>
                        <a:rPr lang="en-US" sz="1800" dirty="0"/>
                        <a:t>OUTPUT</a:t>
                      </a:r>
                    </a:p>
                  </a:txBody>
                  <a:tcPr marT="45675" marB="45675"/>
                </a:tc>
                <a:extLst>
                  <a:ext uri="{0D108BD9-81ED-4DB2-BD59-A6C34878D82A}">
                    <a16:rowId xmlns:a16="http://schemas.microsoft.com/office/drawing/2014/main" val="10000"/>
                  </a:ext>
                </a:extLst>
              </a:tr>
              <a:tr h="365654">
                <a:tc>
                  <a:txBody>
                    <a:bodyPr/>
                    <a:lstStyle/>
                    <a:p>
                      <a:pPr algn="ctr"/>
                      <a:r>
                        <a:rPr lang="en-US" sz="1800" dirty="0"/>
                        <a:t>X</a:t>
                      </a:r>
                    </a:p>
                  </a:txBody>
                  <a:tcPr marT="45675" marB="45675"/>
                </a:tc>
                <a:tc>
                  <a:txBody>
                    <a:bodyPr/>
                    <a:lstStyle/>
                    <a:p>
                      <a:pPr algn="ctr"/>
                      <a:r>
                        <a:rPr lang="en-US" sz="1800" dirty="0"/>
                        <a:t>Y</a:t>
                      </a:r>
                    </a:p>
                  </a:txBody>
                  <a:tcPr marT="45675" marB="45675"/>
                </a:tc>
                <a:tc>
                  <a:txBody>
                    <a:bodyPr/>
                    <a:lstStyle/>
                    <a:p>
                      <a:pPr algn="ctr"/>
                      <a:r>
                        <a:rPr lang="en-US" sz="1800" dirty="0"/>
                        <a:t>Z</a:t>
                      </a:r>
                    </a:p>
                  </a:txBody>
                  <a:tcPr marT="45675" marB="45675"/>
                </a:tc>
                <a:extLst>
                  <a:ext uri="{0D108BD9-81ED-4DB2-BD59-A6C34878D82A}">
                    <a16:rowId xmlns:a16="http://schemas.microsoft.com/office/drawing/2014/main" val="10001"/>
                  </a:ext>
                </a:extLst>
              </a:tr>
              <a:tr h="365654">
                <a:tc>
                  <a:txBody>
                    <a:bodyPr/>
                    <a:lstStyle/>
                    <a:p>
                      <a:pPr algn="ctr"/>
                      <a:r>
                        <a:rPr lang="en-US" sz="1800" dirty="0"/>
                        <a:t>H</a:t>
                      </a:r>
                    </a:p>
                  </a:txBody>
                  <a:tcPr marT="45675" marB="45675"/>
                </a:tc>
                <a:tc>
                  <a:txBody>
                    <a:bodyPr/>
                    <a:lstStyle/>
                    <a:p>
                      <a:pPr algn="ctr"/>
                      <a:r>
                        <a:rPr lang="en-US" sz="1800" dirty="0"/>
                        <a:t>H</a:t>
                      </a:r>
                    </a:p>
                  </a:txBody>
                  <a:tcPr marT="45675" marB="45675"/>
                </a:tc>
                <a:tc>
                  <a:txBody>
                    <a:bodyPr/>
                    <a:lstStyle/>
                    <a:p>
                      <a:pPr algn="ctr"/>
                      <a:r>
                        <a:rPr lang="en-US" sz="1800" dirty="0"/>
                        <a:t>L</a:t>
                      </a:r>
                    </a:p>
                  </a:txBody>
                  <a:tcPr marT="45675" marB="45675"/>
                </a:tc>
                <a:extLst>
                  <a:ext uri="{0D108BD9-81ED-4DB2-BD59-A6C34878D82A}">
                    <a16:rowId xmlns:a16="http://schemas.microsoft.com/office/drawing/2014/main" val="10002"/>
                  </a:ext>
                </a:extLst>
              </a:tr>
              <a:tr h="365654">
                <a:tc>
                  <a:txBody>
                    <a:bodyPr/>
                    <a:lstStyle/>
                    <a:p>
                      <a:pPr algn="ctr"/>
                      <a:r>
                        <a:rPr lang="en-US" sz="1800" dirty="0"/>
                        <a:t>H</a:t>
                      </a:r>
                    </a:p>
                  </a:txBody>
                  <a:tcPr marT="45675" marB="45675"/>
                </a:tc>
                <a:tc>
                  <a:txBody>
                    <a:bodyPr/>
                    <a:lstStyle/>
                    <a:p>
                      <a:pPr algn="ctr"/>
                      <a:r>
                        <a:rPr lang="en-US" sz="1800" dirty="0"/>
                        <a:t>L</a:t>
                      </a:r>
                    </a:p>
                  </a:txBody>
                  <a:tcPr marT="45675" marB="45675"/>
                </a:tc>
                <a:tc>
                  <a:txBody>
                    <a:bodyPr/>
                    <a:lstStyle/>
                    <a:p>
                      <a:pPr algn="ctr"/>
                      <a:r>
                        <a:rPr lang="en-US" sz="1800" dirty="0"/>
                        <a:t>L</a:t>
                      </a:r>
                    </a:p>
                  </a:txBody>
                  <a:tcPr marT="45675" marB="45675"/>
                </a:tc>
                <a:extLst>
                  <a:ext uri="{0D108BD9-81ED-4DB2-BD59-A6C34878D82A}">
                    <a16:rowId xmlns:a16="http://schemas.microsoft.com/office/drawing/2014/main" val="10003"/>
                  </a:ext>
                </a:extLst>
              </a:tr>
              <a:tr h="365654">
                <a:tc>
                  <a:txBody>
                    <a:bodyPr/>
                    <a:lstStyle/>
                    <a:p>
                      <a:pPr algn="ctr"/>
                      <a:r>
                        <a:rPr lang="en-US" sz="1800" dirty="0"/>
                        <a:t>L</a:t>
                      </a:r>
                    </a:p>
                  </a:txBody>
                  <a:tcPr marT="45675" marB="45675"/>
                </a:tc>
                <a:tc>
                  <a:txBody>
                    <a:bodyPr/>
                    <a:lstStyle/>
                    <a:p>
                      <a:pPr algn="ctr"/>
                      <a:r>
                        <a:rPr lang="en-US" sz="1800" dirty="0"/>
                        <a:t>H</a:t>
                      </a:r>
                    </a:p>
                  </a:txBody>
                  <a:tcPr marT="45675" marB="45675"/>
                </a:tc>
                <a:tc>
                  <a:txBody>
                    <a:bodyPr/>
                    <a:lstStyle/>
                    <a:p>
                      <a:pPr algn="ctr"/>
                      <a:r>
                        <a:rPr lang="en-US" sz="1800" dirty="0"/>
                        <a:t>L</a:t>
                      </a:r>
                    </a:p>
                  </a:txBody>
                  <a:tcPr marT="45675" marB="45675"/>
                </a:tc>
                <a:extLst>
                  <a:ext uri="{0D108BD9-81ED-4DB2-BD59-A6C34878D82A}">
                    <a16:rowId xmlns:a16="http://schemas.microsoft.com/office/drawing/2014/main" val="10004"/>
                  </a:ext>
                </a:extLst>
              </a:tr>
              <a:tr h="365654">
                <a:tc>
                  <a:txBody>
                    <a:bodyPr/>
                    <a:lstStyle/>
                    <a:p>
                      <a:pPr algn="ctr"/>
                      <a:r>
                        <a:rPr lang="en-US" sz="1800" dirty="0"/>
                        <a:t>L</a:t>
                      </a:r>
                    </a:p>
                  </a:txBody>
                  <a:tcPr marT="45675" marB="45675"/>
                </a:tc>
                <a:tc>
                  <a:txBody>
                    <a:bodyPr/>
                    <a:lstStyle/>
                    <a:p>
                      <a:pPr algn="ctr"/>
                      <a:r>
                        <a:rPr lang="en-US" sz="1800" dirty="0"/>
                        <a:t>L</a:t>
                      </a:r>
                    </a:p>
                  </a:txBody>
                  <a:tcPr marT="45675" marB="45675"/>
                </a:tc>
                <a:tc>
                  <a:txBody>
                    <a:bodyPr/>
                    <a:lstStyle/>
                    <a:p>
                      <a:pPr algn="ctr"/>
                      <a:r>
                        <a:rPr lang="en-US" sz="1800" dirty="0"/>
                        <a:t>H</a:t>
                      </a:r>
                    </a:p>
                  </a:txBody>
                  <a:tcPr marT="45675" marB="45675"/>
                </a:tc>
                <a:extLst>
                  <a:ext uri="{0D108BD9-81ED-4DB2-BD59-A6C34878D82A}">
                    <a16:rowId xmlns:a16="http://schemas.microsoft.com/office/drawing/2014/main" val="10005"/>
                  </a:ext>
                </a:extLst>
              </a:tr>
            </a:tbl>
          </a:graphicData>
        </a:graphic>
      </p:graphicFrame>
      <p:sp>
        <p:nvSpPr>
          <p:cNvPr id="12320" name="Text Box 5">
            <a:extLst>
              <a:ext uri="{FF2B5EF4-FFF2-40B4-BE49-F238E27FC236}">
                <a16:creationId xmlns:a16="http://schemas.microsoft.com/office/drawing/2014/main" id="{73CCA52A-913D-4DC4-A7A7-B6C3EA25F7D6}"/>
              </a:ext>
            </a:extLst>
          </p:cNvPr>
          <p:cNvSpPr txBox="1">
            <a:spLocks noChangeArrowheads="1"/>
          </p:cNvSpPr>
          <p:nvPr/>
        </p:nvSpPr>
        <p:spPr bwMode="auto">
          <a:xfrm>
            <a:off x="1524000" y="1143000"/>
            <a:ext cx="579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zh-TW"/>
          </a:p>
          <a:p>
            <a:pPr eaLnBrk="1" hangingPunct="1">
              <a:spcBef>
                <a:spcPct val="50000"/>
              </a:spcBef>
            </a:pPr>
            <a:r>
              <a:rPr lang="en-US" altLang="zh-TW"/>
              <a:t>Negative logic:  L</a:t>
            </a:r>
            <a:r>
              <a:rPr lang="zh-TW" altLang="en-US"/>
              <a:t>  </a:t>
            </a:r>
            <a:r>
              <a:rPr lang="en-US" altLang="zh-TW"/>
              <a:t>is set to be binary 1</a:t>
            </a:r>
          </a:p>
          <a:p>
            <a:pPr eaLnBrk="1" hangingPunct="1">
              <a:spcBef>
                <a:spcPct val="50000"/>
              </a:spcBef>
            </a:pPr>
            <a:r>
              <a:rPr lang="en-US" altLang="zh-TW"/>
              <a:t>	           H is set to be binary 0</a:t>
            </a:r>
            <a:r>
              <a:rPr lang="zh-TW" altLang="en-US"/>
              <a:t>  </a:t>
            </a:r>
          </a:p>
        </p:txBody>
      </p:sp>
      <p:sp>
        <p:nvSpPr>
          <p:cNvPr id="12321" name="Rectangle 4">
            <a:extLst>
              <a:ext uri="{FF2B5EF4-FFF2-40B4-BE49-F238E27FC236}">
                <a16:creationId xmlns:a16="http://schemas.microsoft.com/office/drawing/2014/main" id="{44AA5EDA-42EC-4755-922B-C4B5F413C7C1}"/>
              </a:ext>
            </a:extLst>
          </p:cNvPr>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zh-TW" sz="3200" b="1">
                <a:solidFill>
                  <a:srgbClr val="FF0000"/>
                </a:solidFill>
                <a:latin typeface="Times New Roman" panose="02020603050405020304" pitchFamily="18" charset="0"/>
                <a:cs typeface="Times New Roman" panose="02020603050405020304" pitchFamily="18" charset="0"/>
              </a:rPr>
              <a:t> Negative logic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199E9E4-DA4D-4D64-B469-4671ED571760}"/>
              </a:ext>
            </a:extLst>
          </p:cNvPr>
          <p:cNvSpPr>
            <a:spLocks noGrp="1" noChangeArrowheads="1"/>
          </p:cNvSpPr>
          <p:nvPr>
            <p:ph type="title"/>
          </p:nvPr>
        </p:nvSpPr>
        <p:spPr/>
        <p:txBody>
          <a:bodyPr/>
          <a:lstStyle/>
          <a:p>
            <a:pPr eaLnBrk="1" hangingPunct="1"/>
            <a:r>
              <a:rPr lang="en-US" altLang="en-US" sz="2900" b="1">
                <a:solidFill>
                  <a:srgbClr val="FF0000"/>
                </a:solidFill>
              </a:rPr>
              <a:t>i</a:t>
            </a:r>
            <a:r>
              <a:rPr lang="en-US" altLang="en-US" sz="2900" b="1" baseline="-25000">
                <a:solidFill>
                  <a:srgbClr val="FF0000"/>
                </a:solidFill>
              </a:rPr>
              <a:t>D</a:t>
            </a:r>
            <a:r>
              <a:rPr lang="en-US" altLang="en-US" sz="2900" b="1">
                <a:solidFill>
                  <a:srgbClr val="FF0000"/>
                </a:solidFill>
              </a:rPr>
              <a:t> Versus v</a:t>
            </a:r>
            <a:r>
              <a:rPr lang="en-US" altLang="en-US" sz="2900" b="1" baseline="-25000">
                <a:solidFill>
                  <a:srgbClr val="FF0000"/>
                </a:solidFill>
              </a:rPr>
              <a:t>DS</a:t>
            </a:r>
            <a:r>
              <a:rPr lang="en-US" altLang="en-US" sz="2900" b="1">
                <a:solidFill>
                  <a:srgbClr val="FF0000"/>
                </a:solidFill>
              </a:rPr>
              <a:t> Curves</a:t>
            </a:r>
            <a:br>
              <a:rPr lang="en-US" altLang="en-US" sz="2900" b="1">
                <a:solidFill>
                  <a:srgbClr val="FF0000"/>
                </a:solidFill>
              </a:rPr>
            </a:br>
            <a:r>
              <a:rPr lang="en-US" altLang="en-US" sz="2900" b="1">
                <a:solidFill>
                  <a:srgbClr val="FF0000"/>
                </a:solidFill>
              </a:rPr>
              <a:t>Depletion-Mode nMOSFET</a:t>
            </a:r>
          </a:p>
        </p:txBody>
      </p:sp>
      <p:pic>
        <p:nvPicPr>
          <p:cNvPr id="56323" name="Picture 4">
            <a:extLst>
              <a:ext uri="{FF2B5EF4-FFF2-40B4-BE49-F238E27FC236}">
                <a16:creationId xmlns:a16="http://schemas.microsoft.com/office/drawing/2014/main" id="{08F278B3-A9F7-4FAC-A9B5-DD32FC9E021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1371600"/>
            <a:ext cx="4972050" cy="4525963"/>
          </a:xfrm>
          <a:noFill/>
        </p:spPr>
      </p:pic>
      <p:sp>
        <p:nvSpPr>
          <p:cNvPr id="56324" name="TextBox 5">
            <a:extLst>
              <a:ext uri="{FF2B5EF4-FFF2-40B4-BE49-F238E27FC236}">
                <a16:creationId xmlns:a16="http://schemas.microsoft.com/office/drawing/2014/main" id="{07F617BC-06F5-4347-974C-EFFF4B02D3FC}"/>
              </a:ext>
            </a:extLst>
          </p:cNvPr>
          <p:cNvSpPr txBox="1">
            <a:spLocks noChangeArrowheads="1"/>
          </p:cNvSpPr>
          <p:nvPr/>
        </p:nvSpPr>
        <p:spPr bwMode="auto">
          <a:xfrm>
            <a:off x="3505200" y="6096000"/>
            <a:ext cx="388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Assuming that V</a:t>
            </a:r>
            <a:r>
              <a:rPr lang="en-US" altLang="en-US" baseline="-25000"/>
              <a:t>TN</a:t>
            </a:r>
            <a:r>
              <a:rPr lang="en-US" altLang="en-US"/>
              <a:t> &lt; -1V</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3EAB8B1-6BDE-411A-A402-AE3261698C19}"/>
              </a:ext>
            </a:extLst>
          </p:cNvPr>
          <p:cNvSpPr>
            <a:spLocks noGrp="1" noChangeArrowheads="1"/>
          </p:cNvSpPr>
          <p:nvPr>
            <p:ph type="title"/>
          </p:nvPr>
        </p:nvSpPr>
        <p:spPr>
          <a:xfrm>
            <a:off x="685800" y="0"/>
            <a:ext cx="7772400" cy="1143000"/>
          </a:xfrm>
        </p:spPr>
        <p:txBody>
          <a:bodyPr/>
          <a:lstStyle/>
          <a:p>
            <a:pPr eaLnBrk="1" hangingPunct="1"/>
            <a:r>
              <a:rPr lang="en-US" altLang="en-US" sz="3200" b="1">
                <a:solidFill>
                  <a:srgbClr val="FF0000"/>
                </a:solidFill>
                <a:latin typeface="Times New Roimman"/>
              </a:rPr>
              <a:t>CMOS</a:t>
            </a:r>
          </a:p>
        </p:txBody>
      </p:sp>
      <p:sp>
        <p:nvSpPr>
          <p:cNvPr id="57347" name="Rectangle 3">
            <a:extLst>
              <a:ext uri="{FF2B5EF4-FFF2-40B4-BE49-F238E27FC236}">
                <a16:creationId xmlns:a16="http://schemas.microsoft.com/office/drawing/2014/main" id="{8FCE2D80-4B10-4734-B9FC-8B8D29BE2ADE}"/>
              </a:ext>
            </a:extLst>
          </p:cNvPr>
          <p:cNvSpPr>
            <a:spLocks noChangeArrowheads="1"/>
          </p:cNvSpPr>
          <p:nvPr/>
        </p:nvSpPr>
        <p:spPr bwMode="auto">
          <a:xfrm>
            <a:off x="304800" y="912813"/>
            <a:ext cx="8610600"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en-US" altLang="en-US" sz="2200">
                <a:solidFill>
                  <a:srgbClr val="0000FF"/>
                </a:solidFill>
                <a:latin typeface="Times New Roimman"/>
              </a:rPr>
              <a:t>Complimentary MOS (CMOS)</a:t>
            </a:r>
            <a:endParaRPr lang="en-US" altLang="en-US" sz="2200">
              <a:latin typeface="Times New Roimman"/>
            </a:endParaRPr>
          </a:p>
          <a:p>
            <a:pPr eaLnBrk="1" hangingPunct="1">
              <a:lnSpc>
                <a:spcPct val="150000"/>
              </a:lnSpc>
              <a:buFontTx/>
              <a:buChar char="•"/>
            </a:pPr>
            <a:r>
              <a:rPr lang="en-US" altLang="en-US" sz="2200">
                <a:latin typeface="Times New Roimman"/>
              </a:rPr>
              <a:t> Other variants: NMOS, PMOS (obsolete)</a:t>
            </a:r>
          </a:p>
          <a:p>
            <a:pPr eaLnBrk="1" hangingPunct="1">
              <a:lnSpc>
                <a:spcPct val="150000"/>
              </a:lnSpc>
              <a:buFontTx/>
              <a:buChar char="•"/>
            </a:pPr>
            <a:r>
              <a:rPr lang="en-US" altLang="en-US" sz="2200">
                <a:latin typeface="Times New Roimman"/>
              </a:rPr>
              <a:t> Very low static power consumption</a:t>
            </a:r>
          </a:p>
          <a:p>
            <a:pPr eaLnBrk="1" hangingPunct="1">
              <a:lnSpc>
                <a:spcPct val="150000"/>
              </a:lnSpc>
              <a:buFontTx/>
              <a:buChar char="•"/>
            </a:pPr>
            <a:r>
              <a:rPr lang="en-US" altLang="en-US" sz="2200">
                <a:latin typeface="Times New Roimman"/>
              </a:rPr>
              <a:t> Scaling capabilities (large integration all MOS)</a:t>
            </a:r>
          </a:p>
          <a:p>
            <a:pPr eaLnBrk="1" hangingPunct="1">
              <a:lnSpc>
                <a:spcPct val="150000"/>
              </a:lnSpc>
              <a:buFontTx/>
              <a:buChar char="•"/>
            </a:pPr>
            <a:r>
              <a:rPr lang="en-US" altLang="en-US" sz="2200">
                <a:latin typeface="Times New Roimman"/>
              </a:rPr>
              <a:t> Full swing: rail-to-rail output</a:t>
            </a:r>
          </a:p>
          <a:p>
            <a:pPr eaLnBrk="1" hangingPunct="1">
              <a:lnSpc>
                <a:spcPct val="150000"/>
              </a:lnSpc>
              <a:buFontTx/>
              <a:buChar char="•"/>
            </a:pPr>
            <a:r>
              <a:rPr lang="en-US" altLang="en-US" sz="2200">
                <a:latin typeface="Times New Roimman"/>
              </a:rPr>
              <a:t> </a:t>
            </a:r>
            <a:r>
              <a:rPr lang="en-US" altLang="en-US" sz="2200" u="sng">
                <a:latin typeface="Times New Roimman"/>
              </a:rPr>
              <a:t>Things to watch out for</a:t>
            </a:r>
            <a:r>
              <a:rPr lang="en-US" altLang="en-US" sz="2200">
                <a:latin typeface="Times New Roimman"/>
              </a:rPr>
              <a:t>:</a:t>
            </a:r>
          </a:p>
          <a:p>
            <a:pPr lvl="1" eaLnBrk="1" hangingPunct="1">
              <a:lnSpc>
                <a:spcPct val="150000"/>
              </a:lnSpc>
              <a:buFontTx/>
              <a:buChar char="–"/>
            </a:pPr>
            <a:r>
              <a:rPr lang="en-US" altLang="en-US" sz="2200">
                <a:latin typeface="Times New Roimman"/>
              </a:rPr>
              <a:t> don’t leave inputs floating (in TTL these will float to HI, in CMOS you get undefined behaviour)</a:t>
            </a:r>
          </a:p>
          <a:p>
            <a:pPr lvl="1" eaLnBrk="1" hangingPunct="1">
              <a:lnSpc>
                <a:spcPct val="150000"/>
              </a:lnSpc>
              <a:buFontTx/>
              <a:buChar char="–"/>
            </a:pPr>
            <a:r>
              <a:rPr lang="en-US" altLang="en-US" sz="2200">
                <a:latin typeface="Times New Roimman"/>
              </a:rPr>
              <a:t> susceptible to electrostatic damage (finger of death)</a:t>
            </a:r>
          </a:p>
          <a:p>
            <a:pPr eaLnBrk="1" hangingPunct="1">
              <a:lnSpc>
                <a:spcPct val="150000"/>
              </a:lnSpc>
              <a:buFontTx/>
              <a:buChar char="•"/>
            </a:pPr>
            <a:r>
              <a:rPr lang="en-US" altLang="en-US" sz="2200">
                <a:latin typeface="Times New Roimman"/>
              </a:rPr>
              <a:t> </a:t>
            </a:r>
            <a:r>
              <a:rPr lang="en-US" altLang="en-US" sz="2200">
                <a:solidFill>
                  <a:srgbClr val="0000FF"/>
                </a:solidFill>
                <a:latin typeface="Times New Roimman"/>
              </a:rPr>
              <a:t>Open LTspice example: CMOS NOT and NAND…</a:t>
            </a:r>
          </a:p>
        </p:txBody>
      </p:sp>
      <p:sp>
        <p:nvSpPr>
          <p:cNvPr id="57348" name="Slide Number Placeholder 5">
            <a:extLst>
              <a:ext uri="{FF2B5EF4-FFF2-40B4-BE49-F238E27FC236}">
                <a16:creationId xmlns:a16="http://schemas.microsoft.com/office/drawing/2014/main" id="{2DF8A06F-7221-43D7-99E8-3638915CC3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4E7404-FF4E-47DC-A5B4-2D8AA53E3A57}" type="slidenum">
              <a:rPr lang="en-US" altLang="en-US" sz="1400">
                <a:latin typeface="Times New Roman" panose="02020603050405020304" pitchFamily="18" charset="0"/>
              </a:rPr>
              <a:pPr/>
              <a:t>51</a:t>
            </a:fld>
            <a:endParaRPr lang="en-US" altLang="en-US" sz="140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E64B563-9C50-4FCF-9A9D-51265D367080}"/>
              </a:ext>
            </a:extLst>
          </p:cNvPr>
          <p:cNvSpPr>
            <a:spLocks noGrp="1" noChangeArrowheads="1"/>
          </p:cNvSpPr>
          <p:nvPr>
            <p:ph type="title"/>
          </p:nvPr>
        </p:nvSpPr>
        <p:spPr>
          <a:xfrm>
            <a:off x="685800" y="0"/>
            <a:ext cx="7772400" cy="1143000"/>
          </a:xfrm>
        </p:spPr>
        <p:txBody>
          <a:bodyPr/>
          <a:lstStyle/>
          <a:p>
            <a:pPr eaLnBrk="1" hangingPunct="1"/>
            <a:r>
              <a:rPr lang="en-US" altLang="en-US" sz="3200" b="1">
                <a:solidFill>
                  <a:srgbClr val="FF0000"/>
                </a:solidFill>
                <a:latin typeface="Times New Roimman"/>
              </a:rPr>
              <a:t>CMOS power requirements</a:t>
            </a:r>
          </a:p>
        </p:txBody>
      </p:sp>
      <p:sp>
        <p:nvSpPr>
          <p:cNvPr id="58371" name="Rectangle 3">
            <a:extLst>
              <a:ext uri="{FF2B5EF4-FFF2-40B4-BE49-F238E27FC236}">
                <a16:creationId xmlns:a16="http://schemas.microsoft.com/office/drawing/2014/main" id="{F646B0E9-6259-4C84-94AD-7A97DBFFE44A}"/>
              </a:ext>
            </a:extLst>
          </p:cNvPr>
          <p:cNvSpPr>
            <a:spLocks noChangeArrowheads="1"/>
          </p:cNvSpPr>
          <p:nvPr/>
        </p:nvSpPr>
        <p:spPr bwMode="auto">
          <a:xfrm>
            <a:off x="304800" y="1079500"/>
            <a:ext cx="81534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2800">
                <a:latin typeface="Times New Roman" panose="02020603050405020304" pitchFamily="18" charset="0"/>
              </a:rPr>
              <a:t> TTL power essentially constant (no frequency dependence)</a:t>
            </a:r>
          </a:p>
          <a:p>
            <a:pPr eaLnBrk="1" hangingPunct="1">
              <a:buFontTx/>
              <a:buChar char="•"/>
            </a:pPr>
            <a:r>
              <a:rPr lang="en-US" altLang="en-US" sz="2800">
                <a:latin typeface="Times New Roman" panose="02020603050405020304" pitchFamily="18" charset="0"/>
              </a:rPr>
              <a:t> CMOS power scales as </a:t>
            </a:r>
            <a:r>
              <a:rPr lang="en-US" altLang="en-US" sz="2800">
                <a:latin typeface="Times New Roman" panose="02020603050405020304" pitchFamily="18" charset="0"/>
                <a:sym typeface="Symbol" panose="05050102010706020507" pitchFamily="18" charset="2"/>
              </a:rPr>
              <a:t></a:t>
            </a:r>
            <a:r>
              <a:rPr lang="en-US" altLang="en-US" sz="2800">
                <a:latin typeface="Times New Roman" panose="02020603050405020304" pitchFamily="18" charset="0"/>
              </a:rPr>
              <a:t> f </a:t>
            </a:r>
            <a:r>
              <a:rPr lang="en-US" altLang="en-US" sz="2800">
                <a:latin typeface="Times New Roman" panose="02020603050405020304" pitchFamily="18" charset="0"/>
                <a:sym typeface="Symbol" panose="05050102010706020507" pitchFamily="18" charset="2"/>
              </a:rPr>
              <a:t> </a:t>
            </a:r>
            <a:r>
              <a:rPr lang="en-US" altLang="en-US" sz="2800">
                <a:latin typeface="Times New Roman" panose="02020603050405020304" pitchFamily="18" charset="0"/>
              </a:rPr>
              <a:t>C </a:t>
            </a:r>
            <a:r>
              <a:rPr lang="en-US" altLang="en-US" sz="2800">
                <a:latin typeface="Times New Roman" panose="02020603050405020304" pitchFamily="18" charset="0"/>
                <a:sym typeface="Symbol" panose="05050102010706020507" pitchFamily="18" charset="2"/>
              </a:rPr>
              <a:t> </a:t>
            </a:r>
            <a:r>
              <a:rPr lang="en-US" altLang="en-US" sz="2800">
                <a:latin typeface="Times New Roman" panose="02020603050405020304" pitchFamily="18" charset="0"/>
              </a:rPr>
              <a:t>V</a:t>
            </a:r>
            <a:r>
              <a:rPr lang="en-US" altLang="en-US" sz="2800" baseline="30000">
                <a:latin typeface="Times New Roman" panose="02020603050405020304" pitchFamily="18" charset="0"/>
              </a:rPr>
              <a:t>2</a:t>
            </a:r>
            <a:endParaRPr lang="en-US" altLang="en-US" sz="2800">
              <a:latin typeface="Times New Roman" panose="02020603050405020304" pitchFamily="18" charset="0"/>
            </a:endParaRPr>
          </a:p>
          <a:p>
            <a:pPr eaLnBrk="1" hangingPunct="1"/>
            <a:endParaRPr lang="en-US" altLang="en-US" sz="2800">
              <a:latin typeface="Times New Roman" panose="02020603050405020304" pitchFamily="18" charset="0"/>
            </a:endParaRPr>
          </a:p>
          <a:p>
            <a:pPr eaLnBrk="1" hangingPunct="1"/>
            <a:endParaRPr lang="en-US" altLang="en-US" sz="2800">
              <a:latin typeface="Times New Roman" panose="02020603050405020304" pitchFamily="18" charset="0"/>
            </a:endParaRPr>
          </a:p>
          <a:p>
            <a:pPr eaLnBrk="1" hangingPunct="1"/>
            <a:r>
              <a:rPr lang="en-US" altLang="en-US" sz="2800">
                <a:latin typeface="Times New Roman" panose="02020603050405020304" pitchFamily="18" charset="0"/>
              </a:rPr>
              <a:t> </a:t>
            </a:r>
          </a:p>
          <a:p>
            <a:pPr eaLnBrk="1" hangingPunct="1">
              <a:buFontTx/>
              <a:buChar char="•"/>
            </a:pPr>
            <a:r>
              <a:rPr lang="en-US" altLang="en-US" sz="2800">
                <a:latin typeface="Times New Roman" panose="02020603050405020304" pitchFamily="18" charset="0"/>
              </a:rPr>
              <a:t> At high frequencies (&gt;&gt; MHz) CMOS dissipates more power than TTL</a:t>
            </a:r>
          </a:p>
          <a:p>
            <a:pPr eaLnBrk="1" hangingPunct="1">
              <a:buFontTx/>
              <a:buChar char="•"/>
            </a:pPr>
            <a:r>
              <a:rPr lang="en-US" altLang="en-US" sz="2800">
                <a:latin typeface="Times New Roman" panose="02020603050405020304" pitchFamily="18" charset="0"/>
              </a:rPr>
              <a:t> Overall advantage is still for CMOS even for very fast chips – only a relatively small portion of complicated circuitry operates at highest frequencies</a:t>
            </a:r>
          </a:p>
        </p:txBody>
      </p:sp>
      <p:sp>
        <p:nvSpPr>
          <p:cNvPr id="58372" name="Line 4">
            <a:extLst>
              <a:ext uri="{FF2B5EF4-FFF2-40B4-BE49-F238E27FC236}">
                <a16:creationId xmlns:a16="http://schemas.microsoft.com/office/drawing/2014/main" id="{986ADEA7-D5C9-42E6-B244-ED55663B776C}"/>
              </a:ext>
            </a:extLst>
          </p:cNvPr>
          <p:cNvSpPr>
            <a:spLocks noChangeShapeType="1"/>
          </p:cNvSpPr>
          <p:nvPr/>
        </p:nvSpPr>
        <p:spPr bwMode="auto">
          <a:xfrm flipV="1">
            <a:off x="4191000" y="2454275"/>
            <a:ext cx="212725"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3" name="Text Box 5">
            <a:extLst>
              <a:ext uri="{FF2B5EF4-FFF2-40B4-BE49-F238E27FC236}">
                <a16:creationId xmlns:a16="http://schemas.microsoft.com/office/drawing/2014/main" id="{ACE8440D-2F3C-40D2-96BF-FDA3FF5D1DC3}"/>
              </a:ext>
            </a:extLst>
          </p:cNvPr>
          <p:cNvSpPr txBox="1">
            <a:spLocks noChangeArrowheads="1"/>
          </p:cNvSpPr>
          <p:nvPr/>
        </p:nvSpPr>
        <p:spPr bwMode="auto">
          <a:xfrm>
            <a:off x="3429000" y="2667000"/>
            <a:ext cx="140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imes New Roman" panose="02020603050405020304" pitchFamily="18" charset="0"/>
              </a:rPr>
              <a:t>frequency</a:t>
            </a:r>
          </a:p>
        </p:txBody>
      </p:sp>
      <p:sp>
        <p:nvSpPr>
          <p:cNvPr id="58374" name="Text Box 6">
            <a:extLst>
              <a:ext uri="{FF2B5EF4-FFF2-40B4-BE49-F238E27FC236}">
                <a16:creationId xmlns:a16="http://schemas.microsoft.com/office/drawing/2014/main" id="{49BF0DA8-49C9-4F6D-A050-EB548860C002}"/>
              </a:ext>
            </a:extLst>
          </p:cNvPr>
          <p:cNvSpPr txBox="1">
            <a:spLocks noChangeArrowheads="1"/>
          </p:cNvSpPr>
          <p:nvPr/>
        </p:nvSpPr>
        <p:spPr bwMode="auto">
          <a:xfrm>
            <a:off x="5943600" y="2590800"/>
            <a:ext cx="162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imes New Roman" panose="02020603050405020304" pitchFamily="18" charset="0"/>
              </a:rPr>
              <a:t>supply volt.</a:t>
            </a:r>
          </a:p>
        </p:txBody>
      </p:sp>
      <p:sp>
        <p:nvSpPr>
          <p:cNvPr id="58375" name="Line 7">
            <a:extLst>
              <a:ext uri="{FF2B5EF4-FFF2-40B4-BE49-F238E27FC236}">
                <a16:creationId xmlns:a16="http://schemas.microsoft.com/office/drawing/2014/main" id="{058D26C1-C52D-42C3-B8FF-A49045DFBF1D}"/>
              </a:ext>
            </a:extLst>
          </p:cNvPr>
          <p:cNvSpPr>
            <a:spLocks noChangeShapeType="1"/>
          </p:cNvSpPr>
          <p:nvPr/>
        </p:nvSpPr>
        <p:spPr bwMode="auto">
          <a:xfrm flipH="1" flipV="1">
            <a:off x="5715000" y="24384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6" name="Line 8">
            <a:extLst>
              <a:ext uri="{FF2B5EF4-FFF2-40B4-BE49-F238E27FC236}">
                <a16:creationId xmlns:a16="http://schemas.microsoft.com/office/drawing/2014/main" id="{187428A5-97C1-4B67-9631-C65D5D899310}"/>
              </a:ext>
            </a:extLst>
          </p:cNvPr>
          <p:cNvSpPr>
            <a:spLocks noChangeShapeType="1"/>
          </p:cNvSpPr>
          <p:nvPr/>
        </p:nvSpPr>
        <p:spPr bwMode="auto">
          <a:xfrm flipH="1" flipV="1">
            <a:off x="5105400" y="2438400"/>
            <a:ext cx="304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377" name="Text Box 9">
            <a:extLst>
              <a:ext uri="{FF2B5EF4-FFF2-40B4-BE49-F238E27FC236}">
                <a16:creationId xmlns:a16="http://schemas.microsoft.com/office/drawing/2014/main" id="{49987E5F-6AA3-4346-83D8-388E95BC61B9}"/>
              </a:ext>
            </a:extLst>
          </p:cNvPr>
          <p:cNvSpPr txBox="1">
            <a:spLocks noChangeArrowheads="1"/>
          </p:cNvSpPr>
          <p:nvPr/>
        </p:nvSpPr>
        <p:spPr bwMode="auto">
          <a:xfrm>
            <a:off x="4978400" y="2955925"/>
            <a:ext cx="209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imes New Roman" panose="02020603050405020304" pitchFamily="18" charset="0"/>
              </a:rPr>
              <a:t>eff. capacitance</a:t>
            </a:r>
          </a:p>
        </p:txBody>
      </p:sp>
      <p:sp>
        <p:nvSpPr>
          <p:cNvPr id="58378" name="Slide Number Placeholder 11">
            <a:extLst>
              <a:ext uri="{FF2B5EF4-FFF2-40B4-BE49-F238E27FC236}">
                <a16:creationId xmlns:a16="http://schemas.microsoft.com/office/drawing/2014/main" id="{CC06B808-CD13-4879-A5FF-7C8DE7272B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F9864A-ECB1-445A-B5F3-2A9B36A2E00E}" type="slidenum">
              <a:rPr lang="en-US" altLang="en-US" sz="1400">
                <a:latin typeface="Times New Roman" panose="02020603050405020304" pitchFamily="18" charset="0"/>
              </a:rPr>
              <a:pPr/>
              <a:t>52</a:t>
            </a:fld>
            <a:endParaRPr lang="en-US" altLang="en-US" sz="140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a:extLst>
              <a:ext uri="{FF2B5EF4-FFF2-40B4-BE49-F238E27FC236}">
                <a16:creationId xmlns:a16="http://schemas.microsoft.com/office/drawing/2014/main" id="{38FC4BFF-0A6A-4965-9525-D5BF23C83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534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C2D78C2-EEF0-4A8F-A969-537CE9B6E624}"/>
              </a:ext>
            </a:extLst>
          </p:cNvPr>
          <p:cNvSpPr>
            <a:spLocks noGrp="1" noChangeArrowheads="1"/>
          </p:cNvSpPr>
          <p:nvPr>
            <p:ph type="title"/>
          </p:nvPr>
        </p:nvSpPr>
        <p:spPr>
          <a:xfrm>
            <a:off x="762000" y="304800"/>
            <a:ext cx="7772400" cy="1143000"/>
          </a:xfrm>
        </p:spPr>
        <p:txBody>
          <a:bodyPr/>
          <a:lstStyle/>
          <a:p>
            <a:pPr eaLnBrk="1" hangingPunct="1"/>
            <a:r>
              <a:rPr lang="en-US" altLang="en-US" sz="3000" b="1">
                <a:solidFill>
                  <a:srgbClr val="FF0000"/>
                </a:solidFill>
                <a:latin typeface="Times New Roimman"/>
              </a:rPr>
              <a:t>NMOS INVERTER (NOT)</a:t>
            </a:r>
          </a:p>
        </p:txBody>
      </p:sp>
      <p:pic>
        <p:nvPicPr>
          <p:cNvPr id="60419" name="Picture 5">
            <a:extLst>
              <a:ext uri="{FF2B5EF4-FFF2-40B4-BE49-F238E27FC236}">
                <a16:creationId xmlns:a16="http://schemas.microsoft.com/office/drawing/2014/main" id="{AA583E6D-F2B2-456C-BC89-097D2E122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24000"/>
            <a:ext cx="363855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a:extLst>
              <a:ext uri="{FF2B5EF4-FFF2-40B4-BE49-F238E27FC236}">
                <a16:creationId xmlns:a16="http://schemas.microsoft.com/office/drawing/2014/main" id="{61D78D56-1D86-43F4-BA57-55A2A45A1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162050"/>
            <a:ext cx="4124325"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2">
            <a:extLst>
              <a:ext uri="{FF2B5EF4-FFF2-40B4-BE49-F238E27FC236}">
                <a16:creationId xmlns:a16="http://schemas.microsoft.com/office/drawing/2014/main" id="{9BDDC851-EA55-4C7D-8B74-1541A6FCC3F8}"/>
              </a:ext>
            </a:extLst>
          </p:cNvPr>
          <p:cNvSpPr>
            <a:spLocks noGrp="1" noChangeArrowheads="1"/>
          </p:cNvSpPr>
          <p:nvPr>
            <p:ph type="title"/>
          </p:nvPr>
        </p:nvSpPr>
        <p:spPr>
          <a:xfrm>
            <a:off x="457200" y="0"/>
            <a:ext cx="7772400" cy="1143000"/>
          </a:xfrm>
        </p:spPr>
        <p:txBody>
          <a:bodyPr/>
          <a:lstStyle/>
          <a:p>
            <a:pPr eaLnBrk="1" hangingPunct="1"/>
            <a:r>
              <a:rPr lang="en-US" altLang="en-US" sz="3000" b="1">
                <a:solidFill>
                  <a:srgbClr val="FF0000"/>
                </a:solidFill>
                <a:latin typeface="Times New Roimman"/>
              </a:rPr>
              <a:t>NMOS NAND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47F010D-9FDD-4925-A70D-27074FAFA694}"/>
              </a:ext>
            </a:extLst>
          </p:cNvPr>
          <p:cNvSpPr>
            <a:spLocks noGrp="1" noChangeArrowheads="1"/>
          </p:cNvSpPr>
          <p:nvPr>
            <p:ph type="title"/>
          </p:nvPr>
        </p:nvSpPr>
        <p:spPr>
          <a:xfrm>
            <a:off x="762000" y="381000"/>
            <a:ext cx="7772400" cy="1143000"/>
          </a:xfrm>
        </p:spPr>
        <p:txBody>
          <a:bodyPr/>
          <a:lstStyle/>
          <a:p>
            <a:pPr eaLnBrk="1" hangingPunct="1"/>
            <a:r>
              <a:rPr lang="en-US" altLang="en-US" sz="3000" b="1">
                <a:solidFill>
                  <a:srgbClr val="FF0000"/>
                </a:solidFill>
                <a:latin typeface="Times New Roimman"/>
              </a:rPr>
              <a:t>NMOS NOR</a:t>
            </a:r>
          </a:p>
        </p:txBody>
      </p:sp>
      <p:pic>
        <p:nvPicPr>
          <p:cNvPr id="62467" name="Picture 3">
            <a:extLst>
              <a:ext uri="{FF2B5EF4-FFF2-40B4-BE49-F238E27FC236}">
                <a16:creationId xmlns:a16="http://schemas.microsoft.com/office/drawing/2014/main" id="{A9652A1E-9D6C-40F9-9E13-3F60B5613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0372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1B05FFF4-3722-4118-A92A-47409733B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534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92C5F793-7125-40FF-85F2-3A6BA0FE4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8392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97B4114A-0DBA-42D7-B937-EA0E4C3FC210}"/>
              </a:ext>
            </a:extLst>
          </p:cNvPr>
          <p:cNvSpPr>
            <a:spLocks noGrp="1"/>
          </p:cNvSpPr>
          <p:nvPr>
            <p:ph type="title"/>
          </p:nvPr>
        </p:nvSpPr>
        <p:spPr/>
        <p:txBody>
          <a:bodyPr/>
          <a:lstStyle/>
          <a:p>
            <a:r>
              <a:rPr lang="en-US" altLang="en-US" sz="3200" b="1">
                <a:solidFill>
                  <a:srgbClr val="FF0000"/>
                </a:solidFill>
              </a:rPr>
              <a:t>FPGA</a:t>
            </a:r>
            <a:endParaRPr lang="en-IN" altLang="en-US" sz="3200" b="1">
              <a:solidFill>
                <a:srgbClr val="FF0000"/>
              </a:solidFill>
            </a:endParaRPr>
          </a:p>
        </p:txBody>
      </p:sp>
      <p:sp>
        <p:nvSpPr>
          <p:cNvPr id="65539" name="Content Placeholder 2">
            <a:extLst>
              <a:ext uri="{FF2B5EF4-FFF2-40B4-BE49-F238E27FC236}">
                <a16:creationId xmlns:a16="http://schemas.microsoft.com/office/drawing/2014/main" id="{4A224363-B375-4204-89D6-14D72A618163}"/>
              </a:ext>
            </a:extLst>
          </p:cNvPr>
          <p:cNvSpPr>
            <a:spLocks noGrp="1"/>
          </p:cNvSpPr>
          <p:nvPr>
            <p:ph idx="1"/>
          </p:nvPr>
        </p:nvSpPr>
        <p:spPr>
          <a:xfrm>
            <a:off x="533400" y="1189038"/>
            <a:ext cx="8229600" cy="4525962"/>
          </a:xfrm>
        </p:spPr>
        <p:txBody>
          <a:bodyPr/>
          <a:lstStyle/>
          <a:p>
            <a:pPr algn="just">
              <a:lnSpc>
                <a:spcPct val="150000"/>
              </a:lnSpc>
            </a:pPr>
            <a:r>
              <a:rPr lang="en-US" altLang="en-US" sz="2500"/>
              <a:t>A Field-Programmable Gate Array (FPGA) is an integrated circuit that can be configured by the user to emulate any digital circuit as long as there are enough resources.</a:t>
            </a:r>
          </a:p>
          <a:p>
            <a:pPr algn="just">
              <a:lnSpc>
                <a:spcPct val="150000"/>
              </a:lnSpc>
            </a:pPr>
            <a:r>
              <a:rPr lang="en-IN" altLang="en-US" sz="2500"/>
              <a:t>The FPGA configuration is generally specified using a </a:t>
            </a:r>
            <a:r>
              <a:rPr lang="en-IN" altLang="en-US" sz="2500">
                <a:hlinkClick r:id="rId2" tooltip="Hardware description language"/>
              </a:rPr>
              <a:t>hardware description language</a:t>
            </a:r>
            <a:r>
              <a:rPr lang="en-IN" altLang="en-US" sz="2500"/>
              <a:t> (HDL)</a:t>
            </a:r>
            <a:endParaRPr lang="en-US" altLang="en-US" sz="2500"/>
          </a:p>
          <a:p>
            <a:pPr algn="just">
              <a:lnSpc>
                <a:spcPct val="150000"/>
              </a:lnSpc>
            </a:pPr>
            <a:r>
              <a:rPr lang="en-US" altLang="en-US" sz="2500"/>
              <a:t>An FPGA can be seen as an array of Configurable Logic Blocks (CLBs) connected through programmable interconnect (Switch Boxes).</a:t>
            </a:r>
            <a:endParaRPr lang="el-GR" altLang="en-US" sz="2500"/>
          </a:p>
          <a:p>
            <a:endParaRPr lang="en-IN" altLang="en-US"/>
          </a:p>
        </p:txBody>
      </p:sp>
      <p:sp>
        <p:nvSpPr>
          <p:cNvPr id="4" name="Date Placeholder 3">
            <a:extLst>
              <a:ext uri="{FF2B5EF4-FFF2-40B4-BE49-F238E27FC236}">
                <a16:creationId xmlns:a16="http://schemas.microsoft.com/office/drawing/2014/main" id="{1E8DE848-42FF-49C3-8BC2-9C7B1746928C}"/>
              </a:ext>
            </a:extLst>
          </p:cNvPr>
          <p:cNvSpPr>
            <a:spLocks noGrp="1"/>
          </p:cNvSpPr>
          <p:nvPr>
            <p:ph type="dt" sz="quarter" idx="10"/>
          </p:nvPr>
        </p:nvSpPr>
        <p:spPr/>
        <p:txBody>
          <a:bodyPr/>
          <a:lstStyle/>
          <a:p>
            <a:pPr>
              <a:defRPr/>
            </a:pPr>
            <a:fld id="{E4541EB0-757A-4369-947E-CB7C2EC16464}" type="datetime1">
              <a:rPr lang="en-US" smtClean="0"/>
              <a:pPr>
                <a:defRPr/>
              </a:pPr>
              <a:t>10/19/2019</a:t>
            </a:fld>
            <a:endParaRPr lang="en-US" dirty="0"/>
          </a:p>
        </p:txBody>
      </p:sp>
      <p:sp>
        <p:nvSpPr>
          <p:cNvPr id="65541" name="Slide Number Placeholder 4">
            <a:extLst>
              <a:ext uri="{FF2B5EF4-FFF2-40B4-BE49-F238E27FC236}">
                <a16:creationId xmlns:a16="http://schemas.microsoft.com/office/drawing/2014/main" id="{78F9A127-8A4D-4CCA-B6A2-85EB2573BB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41626A-65C8-4D8D-B247-5BAB5C7012A2}" type="slidenum">
              <a:rPr lang="en-US" altLang="en-US">
                <a:solidFill>
                  <a:srgbClr val="898989"/>
                </a:solidFill>
                <a:latin typeface="Calibri" panose="020F0502020204030204" pitchFamily="34" charset="0"/>
              </a:rPr>
              <a:pPr/>
              <a:t>59</a:t>
            </a:fld>
            <a:endParaRPr lang="en-US" altLang="en-US">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02229719-07F1-4C1C-9402-49E655ECB53D}"/>
              </a:ext>
            </a:extLst>
          </p:cNvPr>
          <p:cNvSpPr>
            <a:spLocks noChangeArrowheads="1"/>
          </p:cNvSpPr>
          <p:nvPr/>
        </p:nvSpPr>
        <p:spPr bwMode="auto">
          <a:xfrm>
            <a:off x="685800" y="304800"/>
            <a:ext cx="8229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TW" sz="3200" b="1">
                <a:solidFill>
                  <a:srgbClr val="FF0000"/>
                </a:solidFill>
                <a:latin typeface="Times New Roman" panose="02020603050405020304" pitchFamily="18" charset="0"/>
                <a:cs typeface="Times New Roman" panose="02020603050405020304" pitchFamily="18" charset="0"/>
              </a:rPr>
              <a:t>Digital IC specifications (or) characteristics of digital logic families </a:t>
            </a:r>
            <a:endParaRPr lang="en-US" altLang="en-US" sz="32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13315" name="Rectangle 3">
            <a:extLst>
              <a:ext uri="{FF2B5EF4-FFF2-40B4-BE49-F238E27FC236}">
                <a16:creationId xmlns:a16="http://schemas.microsoft.com/office/drawing/2014/main" id="{0FA37307-5477-46F4-AB3F-1E1871D5AEE1}"/>
              </a:ext>
            </a:extLst>
          </p:cNvPr>
          <p:cNvSpPr txBox="1">
            <a:spLocks noChangeArrowheads="1"/>
          </p:cNvSpPr>
          <p:nvPr/>
        </p:nvSpPr>
        <p:spPr bwMode="auto">
          <a:xfrm>
            <a:off x="1143000" y="1676400"/>
            <a:ext cx="69786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The most useful specifications or feature to be concerned of IC logic families:</a:t>
            </a:r>
            <a:endParaRPr lang="zh-TW" altLang="en-US" sz="2200">
              <a:latin typeface="Times New Roman" panose="02020603050405020304" pitchFamily="18" charset="0"/>
              <a:ea typeface="標楷體" pitchFamily="65" charset="-120"/>
              <a:cs typeface="Times New Roman" panose="02020603050405020304" pitchFamily="18" charset="0"/>
            </a:endParaRPr>
          </a:p>
          <a:p>
            <a:pPr lvl="1">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Threshold voltage</a:t>
            </a:r>
          </a:p>
          <a:p>
            <a:pPr lvl="1">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Propagation delay</a:t>
            </a:r>
          </a:p>
          <a:p>
            <a:pPr lvl="1">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Power dissipation</a:t>
            </a:r>
          </a:p>
          <a:p>
            <a:pPr lvl="1">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Fan-in</a:t>
            </a:r>
          </a:p>
          <a:p>
            <a:pPr lvl="1">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Fan-out</a:t>
            </a:r>
          </a:p>
          <a:p>
            <a:pPr lvl="1">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Voltage and current requirement</a:t>
            </a:r>
          </a:p>
          <a:p>
            <a:pPr lvl="1">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Noise Margin</a:t>
            </a:r>
          </a:p>
          <a:p>
            <a:pPr lvl="1">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Operating temperature</a:t>
            </a:r>
          </a:p>
          <a:p>
            <a:pPr lvl="1">
              <a:spcBef>
                <a:spcPct val="20000"/>
              </a:spcBef>
              <a:buFont typeface="Arial" panose="020B0604020202020204" pitchFamily="34" charset="0"/>
              <a:buChar char="–"/>
            </a:pPr>
            <a:r>
              <a:rPr lang="en-US" altLang="zh-TW" sz="2200">
                <a:latin typeface="Times New Roman" panose="02020603050405020304" pitchFamily="18" charset="0"/>
                <a:ea typeface="標楷體" pitchFamily="65" charset="-120"/>
                <a:cs typeface="Times New Roman" panose="02020603050405020304" pitchFamily="18" charset="0"/>
              </a:rPr>
              <a:t>Speed power product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70ABBE49-9CAD-4230-9CD8-6707BAB44872}"/>
              </a:ext>
            </a:extLst>
          </p:cNvPr>
          <p:cNvSpPr>
            <a:spLocks noGrp="1" noChangeArrowheads="1"/>
          </p:cNvSpPr>
          <p:nvPr>
            <p:ph type="title"/>
          </p:nvPr>
        </p:nvSpPr>
        <p:spPr>
          <a:xfrm>
            <a:off x="457200" y="76200"/>
            <a:ext cx="8229600" cy="1143000"/>
          </a:xfrm>
        </p:spPr>
        <p:txBody>
          <a:bodyPr/>
          <a:lstStyle/>
          <a:p>
            <a:r>
              <a:rPr lang="en-US" altLang="en-US" sz="3200" b="1">
                <a:solidFill>
                  <a:srgbClr val="FF0000"/>
                </a:solidFill>
              </a:rPr>
              <a:t>FPGA structure</a:t>
            </a:r>
            <a:endParaRPr lang="el-GR" altLang="en-US" sz="3200" b="1">
              <a:solidFill>
                <a:srgbClr val="FF0000"/>
              </a:solidFill>
            </a:endParaRPr>
          </a:p>
        </p:txBody>
      </p:sp>
      <p:graphicFrame>
        <p:nvGraphicFramePr>
          <p:cNvPr id="3074" name="Object 2">
            <a:extLst>
              <a:ext uri="{FF2B5EF4-FFF2-40B4-BE49-F238E27FC236}">
                <a16:creationId xmlns:a16="http://schemas.microsoft.com/office/drawing/2014/main" id="{EA0F25AB-DD62-4BB4-BEE3-2FCD5A6EE5D4}"/>
              </a:ext>
            </a:extLst>
          </p:cNvPr>
          <p:cNvGraphicFramePr>
            <a:graphicFrameLocks noGrp="1" noChangeAspect="1"/>
          </p:cNvGraphicFramePr>
          <p:nvPr>
            <p:ph idx="1"/>
          </p:nvPr>
        </p:nvGraphicFramePr>
        <p:xfrm>
          <a:off x="612775" y="1066800"/>
          <a:ext cx="7921625" cy="4876800"/>
        </p:xfrm>
        <a:graphic>
          <a:graphicData uri="http://schemas.openxmlformats.org/presentationml/2006/ole">
            <mc:AlternateContent xmlns:mc="http://schemas.openxmlformats.org/markup-compatibility/2006">
              <mc:Choice xmlns:v="urn:schemas-microsoft-com:vml" Requires="v">
                <p:oleObj spid="_x0000_s3073" name="Visio" r:id="rId3" imgW="6676044" imgH="4109991" progId="Visio.Drawing.11">
                  <p:embed/>
                </p:oleObj>
              </mc:Choice>
              <mc:Fallback>
                <p:oleObj name="Visio" r:id="rId3" imgW="6676044" imgH="4109991" progId="Visio.Drawing.11">
                  <p:embed/>
                  <p:pic>
                    <p:nvPicPr>
                      <p:cNvPr id="3074" name="Object 2">
                        <a:extLst>
                          <a:ext uri="{FF2B5EF4-FFF2-40B4-BE49-F238E27FC236}">
                            <a16:creationId xmlns:a16="http://schemas.microsoft.com/office/drawing/2014/main" id="{EA0F25AB-DD62-4BB4-BEE3-2FCD5A6EE5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1066800"/>
                        <a:ext cx="7921625"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a:extLst>
              <a:ext uri="{FF2B5EF4-FFF2-40B4-BE49-F238E27FC236}">
                <a16:creationId xmlns:a16="http://schemas.microsoft.com/office/drawing/2014/main" id="{39DB73C2-8CA9-4B40-90B9-4B5453EE4260}"/>
              </a:ext>
            </a:extLst>
          </p:cNvPr>
          <p:cNvSpPr>
            <a:spLocks noGrp="1" noChangeArrowheads="1"/>
          </p:cNvSpPr>
          <p:nvPr>
            <p:ph type="title"/>
          </p:nvPr>
        </p:nvSpPr>
        <p:spPr>
          <a:xfrm>
            <a:off x="381000" y="152400"/>
            <a:ext cx="8229600" cy="1143000"/>
          </a:xfrm>
        </p:spPr>
        <p:txBody>
          <a:bodyPr/>
          <a:lstStyle/>
          <a:p>
            <a:r>
              <a:rPr lang="en-US" altLang="en-US" sz="3200" b="1">
                <a:solidFill>
                  <a:srgbClr val="FF0000"/>
                </a:solidFill>
              </a:rPr>
              <a:t>Simplified CLB Structure</a:t>
            </a:r>
            <a:endParaRPr lang="el-GR" altLang="en-US" sz="3200" b="1">
              <a:solidFill>
                <a:srgbClr val="FF0000"/>
              </a:solidFill>
            </a:endParaRPr>
          </a:p>
        </p:txBody>
      </p:sp>
      <p:graphicFrame>
        <p:nvGraphicFramePr>
          <p:cNvPr id="4098" name="Object 2">
            <a:extLst>
              <a:ext uri="{FF2B5EF4-FFF2-40B4-BE49-F238E27FC236}">
                <a16:creationId xmlns:a16="http://schemas.microsoft.com/office/drawing/2014/main" id="{568B2F4F-2B4A-4E7F-95B1-F905451B03F7}"/>
              </a:ext>
            </a:extLst>
          </p:cNvPr>
          <p:cNvGraphicFramePr>
            <a:graphicFrameLocks noGrp="1" noChangeAspect="1"/>
          </p:cNvGraphicFramePr>
          <p:nvPr>
            <p:ph sz="half" idx="1"/>
          </p:nvPr>
        </p:nvGraphicFramePr>
        <p:xfrm>
          <a:off x="-152400" y="1905000"/>
          <a:ext cx="7239000" cy="4457700"/>
        </p:xfrm>
        <a:graphic>
          <a:graphicData uri="http://schemas.openxmlformats.org/presentationml/2006/ole">
            <mc:AlternateContent xmlns:mc="http://schemas.openxmlformats.org/markup-compatibility/2006">
              <mc:Choice xmlns:v="urn:schemas-microsoft-com:vml" Requires="v">
                <p:oleObj spid="_x0000_s4097" name="Visio" r:id="rId3" imgW="6676044" imgH="4109991" progId="Visio.Drawing.11">
                  <p:embed/>
                </p:oleObj>
              </mc:Choice>
              <mc:Fallback>
                <p:oleObj name="Visio" r:id="rId3" imgW="6676044" imgH="4109991" progId="Visio.Drawing.11">
                  <p:embed/>
                  <p:pic>
                    <p:nvPicPr>
                      <p:cNvPr id="4098" name="Object 2">
                        <a:extLst>
                          <a:ext uri="{FF2B5EF4-FFF2-40B4-BE49-F238E27FC236}">
                            <a16:creationId xmlns:a16="http://schemas.microsoft.com/office/drawing/2014/main" id="{568B2F4F-2B4A-4E7F-95B1-F905451B0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05000"/>
                        <a:ext cx="72390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3">
            <a:extLst>
              <a:ext uri="{FF2B5EF4-FFF2-40B4-BE49-F238E27FC236}">
                <a16:creationId xmlns:a16="http://schemas.microsoft.com/office/drawing/2014/main" id="{821B857C-DF8B-4DC0-B62F-4B23414DE774}"/>
              </a:ext>
            </a:extLst>
          </p:cNvPr>
          <p:cNvGraphicFramePr>
            <a:graphicFrameLocks noGrp="1" noChangeAspect="1"/>
          </p:cNvGraphicFramePr>
          <p:nvPr>
            <p:ph sz="quarter" idx="2"/>
          </p:nvPr>
        </p:nvGraphicFramePr>
        <p:xfrm>
          <a:off x="2667000" y="1363663"/>
          <a:ext cx="6346825" cy="1989137"/>
        </p:xfrm>
        <a:graphic>
          <a:graphicData uri="http://schemas.openxmlformats.org/presentationml/2006/ole">
            <mc:AlternateContent xmlns:mc="http://schemas.openxmlformats.org/markup-compatibility/2006">
              <mc:Choice xmlns:v="urn:schemas-microsoft-com:vml" Requires="v">
                <p:oleObj spid="_x0000_s4098" name="Visio" r:id="rId5" imgW="5372608" imgH="1683798" progId="Visio.Drawing.11">
                  <p:embed/>
                </p:oleObj>
              </mc:Choice>
              <mc:Fallback>
                <p:oleObj name="Visio" r:id="rId5" imgW="5372608" imgH="1683798" progId="Visio.Drawing.11">
                  <p:embed/>
                  <p:pic>
                    <p:nvPicPr>
                      <p:cNvPr id="10246" name="Object 3">
                        <a:extLst>
                          <a:ext uri="{FF2B5EF4-FFF2-40B4-BE49-F238E27FC236}">
                            <a16:creationId xmlns:a16="http://schemas.microsoft.com/office/drawing/2014/main" id="{821B857C-DF8B-4DC0-B62F-4B23414DE7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363663"/>
                        <a:ext cx="6346825" cy="198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4">
            <a:extLst>
              <a:ext uri="{FF2B5EF4-FFF2-40B4-BE49-F238E27FC236}">
                <a16:creationId xmlns:a16="http://schemas.microsoft.com/office/drawing/2014/main" id="{FE4C709E-4AE1-4DC6-B27B-FDDD61149641}"/>
              </a:ext>
            </a:extLst>
          </p:cNvPr>
          <p:cNvGraphicFramePr>
            <a:graphicFrameLocks noGrp="1" noChangeAspect="1"/>
          </p:cNvGraphicFramePr>
          <p:nvPr>
            <p:ph sz="quarter" idx="3"/>
          </p:nvPr>
        </p:nvGraphicFramePr>
        <p:xfrm>
          <a:off x="3657600" y="3962400"/>
          <a:ext cx="1447800" cy="1376363"/>
        </p:xfrm>
        <a:graphic>
          <a:graphicData uri="http://schemas.openxmlformats.org/presentationml/2006/ole">
            <mc:AlternateContent xmlns:mc="http://schemas.openxmlformats.org/markup-compatibility/2006">
              <mc:Choice xmlns:v="urn:schemas-microsoft-com:vml" Requires="v">
                <p:oleObj spid="_x0000_s4099" name="Visio" r:id="rId7" imgW="2540369" imgH="2414726" progId="Visio.Drawing.11">
                  <p:embed/>
                </p:oleObj>
              </mc:Choice>
              <mc:Fallback>
                <p:oleObj name="Visio" r:id="rId7" imgW="2540369" imgH="2414726" progId="Visio.Drawing.11">
                  <p:embed/>
                  <p:pic>
                    <p:nvPicPr>
                      <p:cNvPr id="10248" name="Object 4">
                        <a:extLst>
                          <a:ext uri="{FF2B5EF4-FFF2-40B4-BE49-F238E27FC236}">
                            <a16:creationId xmlns:a16="http://schemas.microsoft.com/office/drawing/2014/main" id="{FE4C709E-4AE1-4DC6-B27B-FDDD611496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3962400"/>
                        <a:ext cx="1447800"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Line 10">
            <a:extLst>
              <a:ext uri="{FF2B5EF4-FFF2-40B4-BE49-F238E27FC236}">
                <a16:creationId xmlns:a16="http://schemas.microsoft.com/office/drawing/2014/main" id="{66C8BB82-9FC4-43CC-983C-22BBB98A2646}"/>
              </a:ext>
            </a:extLst>
          </p:cNvPr>
          <p:cNvSpPr>
            <a:spLocks noChangeShapeType="1"/>
          </p:cNvSpPr>
          <p:nvPr/>
        </p:nvSpPr>
        <p:spPr bwMode="auto">
          <a:xfrm flipH="1">
            <a:off x="2743200" y="4267200"/>
            <a:ext cx="914400" cy="6096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1">
            <a:extLst>
              <a:ext uri="{FF2B5EF4-FFF2-40B4-BE49-F238E27FC236}">
                <a16:creationId xmlns:a16="http://schemas.microsoft.com/office/drawing/2014/main" id="{B3A3981A-5714-4F99-AAFA-72C7BC8D5A1F}"/>
              </a:ext>
            </a:extLst>
          </p:cNvPr>
          <p:cNvSpPr>
            <a:spLocks noChangeShapeType="1"/>
          </p:cNvSpPr>
          <p:nvPr/>
        </p:nvSpPr>
        <p:spPr bwMode="auto">
          <a:xfrm flipH="1">
            <a:off x="3505200" y="4800600"/>
            <a:ext cx="762000" cy="7620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Oval 12">
            <a:extLst>
              <a:ext uri="{FF2B5EF4-FFF2-40B4-BE49-F238E27FC236}">
                <a16:creationId xmlns:a16="http://schemas.microsoft.com/office/drawing/2014/main" id="{9E8BCBBB-9605-4A15-AF2D-BD3450DB831A}"/>
              </a:ext>
            </a:extLst>
          </p:cNvPr>
          <p:cNvSpPr>
            <a:spLocks noChangeArrowheads="1"/>
          </p:cNvSpPr>
          <p:nvPr/>
        </p:nvSpPr>
        <p:spPr bwMode="auto">
          <a:xfrm>
            <a:off x="2667000" y="4724400"/>
            <a:ext cx="990600" cy="914400"/>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IN" altLang="en-US"/>
          </a:p>
        </p:txBody>
      </p:sp>
      <p:sp>
        <p:nvSpPr>
          <p:cNvPr id="10253" name="Oval 13">
            <a:extLst>
              <a:ext uri="{FF2B5EF4-FFF2-40B4-BE49-F238E27FC236}">
                <a16:creationId xmlns:a16="http://schemas.microsoft.com/office/drawing/2014/main" id="{C1A89978-5C32-4DA7-AC10-21C2B4C6C527}"/>
              </a:ext>
            </a:extLst>
          </p:cNvPr>
          <p:cNvSpPr>
            <a:spLocks noChangeArrowheads="1"/>
          </p:cNvSpPr>
          <p:nvPr/>
        </p:nvSpPr>
        <p:spPr bwMode="auto">
          <a:xfrm>
            <a:off x="3352800" y="1143000"/>
            <a:ext cx="6019800" cy="2209800"/>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IN" altLang="en-US"/>
          </a:p>
        </p:txBody>
      </p:sp>
      <p:sp>
        <p:nvSpPr>
          <p:cNvPr id="10254" name="Line 14">
            <a:extLst>
              <a:ext uri="{FF2B5EF4-FFF2-40B4-BE49-F238E27FC236}">
                <a16:creationId xmlns:a16="http://schemas.microsoft.com/office/drawing/2014/main" id="{DCAA97D8-B426-4DF5-8B91-D4CD3B6FEB14}"/>
              </a:ext>
            </a:extLst>
          </p:cNvPr>
          <p:cNvSpPr>
            <a:spLocks noChangeShapeType="1"/>
          </p:cNvSpPr>
          <p:nvPr/>
        </p:nvSpPr>
        <p:spPr bwMode="auto">
          <a:xfrm flipH="1">
            <a:off x="3810000" y="2971800"/>
            <a:ext cx="228600" cy="11430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15">
            <a:extLst>
              <a:ext uri="{FF2B5EF4-FFF2-40B4-BE49-F238E27FC236}">
                <a16:creationId xmlns:a16="http://schemas.microsoft.com/office/drawing/2014/main" id="{9606529A-1BDC-497D-A75A-2C185DE8AE98}"/>
              </a:ext>
            </a:extLst>
          </p:cNvPr>
          <p:cNvSpPr>
            <a:spLocks noChangeShapeType="1"/>
          </p:cNvSpPr>
          <p:nvPr/>
        </p:nvSpPr>
        <p:spPr bwMode="auto">
          <a:xfrm flipH="1">
            <a:off x="4572000" y="2819400"/>
            <a:ext cx="4343400" cy="17526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 calcmode="lin" valueType="num">
                                      <p:cBhvr additive="base">
                                        <p:cTn id="7" dur="500" fill="hold"/>
                                        <p:tgtEl>
                                          <p:spTgt spid="10248"/>
                                        </p:tgtEl>
                                        <p:attrNameLst>
                                          <p:attrName>ppt_x</p:attrName>
                                        </p:attrNameLst>
                                      </p:cBhvr>
                                      <p:tavLst>
                                        <p:tav tm="0">
                                          <p:val>
                                            <p:strVal val="1+#ppt_w/2"/>
                                          </p:val>
                                        </p:tav>
                                        <p:tav tm="100000">
                                          <p:val>
                                            <p:strVal val="#ppt_x"/>
                                          </p:val>
                                        </p:tav>
                                      </p:tavLst>
                                    </p:anim>
                                    <p:anim calcmode="lin" valueType="num">
                                      <p:cBhvr additive="base">
                                        <p:cTn id="8" dur="500" fill="hold"/>
                                        <p:tgtEl>
                                          <p:spTgt spid="1024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0"/>
                                          </p:stCondLst>
                                        </p:cTn>
                                        <p:tgtEl>
                                          <p:spTgt spid="10250"/>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0252"/>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0"/>
                                          </p:stCondLst>
                                        </p:cTn>
                                        <p:tgtEl>
                                          <p:spTgt spid="1025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54"/>
                                        </p:tgtEl>
                                        <p:attrNameLst>
                                          <p:attrName>style.visibility</p:attrName>
                                        </p:attrNameLst>
                                      </p:cBhvr>
                                      <p:to>
                                        <p:strVal val="visible"/>
                                      </p:to>
                                    </p:set>
                                    <p:animEffect transition="in" filter="blinds(horizontal)">
                                      <p:cBhvr>
                                        <p:cTn id="22" dur="500"/>
                                        <p:tgtEl>
                                          <p:spTgt spid="10254"/>
                                        </p:tgtEl>
                                      </p:cBhvr>
                                    </p:animEffect>
                                  </p:childTnLst>
                                </p:cTn>
                              </p:par>
                              <p:par>
                                <p:cTn id="23" presetID="3" presetClass="entr" presetSubtype="10" fill="hold" nodeType="withEffect">
                                  <p:stCondLst>
                                    <p:cond delay="0"/>
                                  </p:stCondLst>
                                  <p:childTnLst>
                                    <p:set>
                                      <p:cBhvr>
                                        <p:cTn id="24" dur="1" fill="hold">
                                          <p:stCondLst>
                                            <p:cond delay="0"/>
                                          </p:stCondLst>
                                        </p:cTn>
                                        <p:tgtEl>
                                          <p:spTgt spid="10255"/>
                                        </p:tgtEl>
                                        <p:attrNameLst>
                                          <p:attrName>style.visibility</p:attrName>
                                        </p:attrNameLst>
                                      </p:cBhvr>
                                      <p:to>
                                        <p:strVal val="visible"/>
                                      </p:to>
                                    </p:set>
                                    <p:animEffect transition="in" filter="blinds(horizontal)">
                                      <p:cBhvr>
                                        <p:cTn id="25" dur="500"/>
                                        <p:tgtEl>
                                          <p:spTgt spid="1025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253"/>
                                        </p:tgtEl>
                                        <p:attrNameLst>
                                          <p:attrName>style.visibility</p:attrName>
                                        </p:attrNameLst>
                                      </p:cBhvr>
                                      <p:to>
                                        <p:strVal val="visible"/>
                                      </p:to>
                                    </p:set>
                                    <p:animEffect transition="in" filter="blinds(horizontal)">
                                      <p:cBhvr>
                                        <p:cTn id="28" dur="500"/>
                                        <p:tgtEl>
                                          <p:spTgt spid="10253"/>
                                        </p:tgtEl>
                                      </p:cBhvr>
                                    </p:animEffect>
                                  </p:childTnLst>
                                </p:cTn>
                              </p:par>
                              <p:par>
                                <p:cTn id="29" presetID="3" presetClass="entr" presetSubtype="10" fill="hold" nodeType="withEffect">
                                  <p:stCondLst>
                                    <p:cond delay="0"/>
                                  </p:stCondLst>
                                  <p:childTnLst>
                                    <p:set>
                                      <p:cBhvr>
                                        <p:cTn id="30" dur="1" fill="hold">
                                          <p:stCondLst>
                                            <p:cond delay="0"/>
                                          </p:stCondLst>
                                        </p:cTn>
                                        <p:tgtEl>
                                          <p:spTgt spid="10246"/>
                                        </p:tgtEl>
                                        <p:attrNameLst>
                                          <p:attrName>style.visibility</p:attrName>
                                        </p:attrNameLst>
                                      </p:cBhvr>
                                      <p:to>
                                        <p:strVal val="visible"/>
                                      </p:to>
                                    </p:set>
                                    <p:animEffect transition="in" filter="blinds(horizontal)">
                                      <p:cBhvr>
                                        <p:cTn id="31"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animBg="1"/>
      <p:bldP spid="102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65C54B5-F5EC-454F-AEB3-B50F7ACBA8D7}"/>
              </a:ext>
            </a:extLst>
          </p:cNvPr>
          <p:cNvSpPr>
            <a:spLocks noGrp="1" noChangeArrowheads="1"/>
          </p:cNvSpPr>
          <p:nvPr>
            <p:ph type="title"/>
          </p:nvPr>
        </p:nvSpPr>
        <p:spPr>
          <a:xfrm>
            <a:off x="457200" y="76200"/>
            <a:ext cx="8229600" cy="1143000"/>
          </a:xfrm>
        </p:spPr>
        <p:txBody>
          <a:bodyPr/>
          <a:lstStyle/>
          <a:p>
            <a:r>
              <a:rPr lang="en-US" altLang="zh-TW" sz="3200" b="1">
                <a:solidFill>
                  <a:srgbClr val="FF0000"/>
                </a:solidFill>
                <a:latin typeface="Times New Roman" panose="02020603050405020304" pitchFamily="18" charset="0"/>
                <a:cs typeface="Times New Roman" panose="02020603050405020304" pitchFamily="18" charset="0"/>
              </a:rPr>
              <a:t>Digital IC Specifications </a:t>
            </a:r>
          </a:p>
        </p:txBody>
      </p:sp>
      <p:sp>
        <p:nvSpPr>
          <p:cNvPr id="36867" name="Rectangle 3">
            <a:extLst>
              <a:ext uri="{FF2B5EF4-FFF2-40B4-BE49-F238E27FC236}">
                <a16:creationId xmlns:a16="http://schemas.microsoft.com/office/drawing/2014/main" id="{75BFCA51-1FB3-4D0D-ABD8-FE2ACE5A913E}"/>
              </a:ext>
            </a:extLst>
          </p:cNvPr>
          <p:cNvSpPr>
            <a:spLocks noGrp="1" noChangeArrowheads="1"/>
          </p:cNvSpPr>
          <p:nvPr>
            <p:ph type="body" idx="1"/>
          </p:nvPr>
        </p:nvSpPr>
        <p:spPr>
          <a:xfrm>
            <a:off x="152400" y="609600"/>
            <a:ext cx="8534400" cy="5068888"/>
          </a:xfrm>
        </p:spPr>
        <p:txBody>
          <a:bodyPr/>
          <a:lstStyle/>
          <a:p>
            <a:pPr lvl="1" algn="just">
              <a:lnSpc>
                <a:spcPct val="150000"/>
              </a:lnSpc>
              <a:defRPr/>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lnSpc>
                <a:spcPct val="150000"/>
              </a:lnSpc>
              <a:defRPr/>
            </a:pPr>
            <a:r>
              <a:rPr lang="en-US" altLang="zh-TW" sz="20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Threshold voltage: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The voltage at the input of a gate which causes a change in the state of the output from one logic level to the other.</a:t>
            </a:r>
          </a:p>
          <a:p>
            <a:pPr lvl="1" algn="just">
              <a:lnSpc>
                <a:spcPct val="150000"/>
              </a:lnSpc>
              <a:defRPr/>
            </a:pPr>
            <a:r>
              <a:rPr lang="en-US" altLang="zh-TW" sz="20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Propagation delay</a:t>
            </a:r>
            <a:r>
              <a:rPr lang="en-US" altLang="zh-TW" sz="20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 Time interval b/w the application of  an </a:t>
            </a:r>
            <a:r>
              <a:rPr lang="en-US" altLang="zh-TW" sz="2000" dirty="0" err="1">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i</a:t>
            </a:r>
            <a:r>
              <a:rPr lang="en-US" altLang="zh-TW" sz="20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/p pulse &amp; occurrence of resulting o/p pulse.</a:t>
            </a:r>
            <a:r>
              <a:rPr lang="en-US" altLang="zh-TW" sz="20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 </a:t>
            </a:r>
          </a:p>
          <a:p>
            <a:pPr lvl="2" algn="just">
              <a:lnSpc>
                <a:spcPct val="150000"/>
              </a:lnSpc>
              <a:defRP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The average </a:t>
            </a:r>
            <a:r>
              <a:rPr lang="en-US" altLang="zh-TW" sz="2000" i="1" dirty="0">
                <a:latin typeface="Times New Roman" panose="02020603050405020304" pitchFamily="18" charset="0"/>
                <a:ea typeface="標楷體" panose="03000509000000000000" pitchFamily="65" charset="-120"/>
                <a:cs typeface="Times New Roman" panose="02020603050405020304" pitchFamily="18" charset="0"/>
              </a:rPr>
              <a:t>transition-delay time</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for the signal to propagate from input to output when the binary signal changes in value.</a:t>
            </a:r>
          </a:p>
          <a:p>
            <a:pPr lvl="2" algn="just">
              <a:lnSpc>
                <a:spcPct val="150000"/>
              </a:lnSpc>
              <a:defRP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 pulse through a gate takes a certain amount of time to propagate from input to output. This interval of time is known as the propagation delay of the gate.</a:t>
            </a:r>
          </a:p>
          <a:p>
            <a:pPr lvl="2" algn="just">
              <a:lnSpc>
                <a:spcPct val="150000"/>
              </a:lnSpc>
              <a:defRP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Average transition delay time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tpd</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tPLH</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tPHL</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/2</a:t>
            </a:r>
          </a:p>
          <a:p>
            <a:pPr marL="914400" lvl="2" indent="0" algn="just">
              <a:lnSpc>
                <a:spcPct val="80000"/>
              </a:lnSpc>
              <a:buFont typeface="Arial" panose="020B0604020202020204" pitchFamily="34" charset="0"/>
              <a:buNone/>
              <a:defRPr/>
            </a:pP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72E00C27-E372-49A2-9291-7F31CA928F58}"/>
              </a:ext>
            </a:extLst>
          </p:cNvPr>
          <p:cNvSpPr>
            <a:spLocks noGrp="1" noChangeArrowheads="1"/>
          </p:cNvSpPr>
          <p:nvPr>
            <p:ph type="title"/>
          </p:nvPr>
        </p:nvSpPr>
        <p:spPr>
          <a:xfrm>
            <a:off x="685800" y="0"/>
            <a:ext cx="7772400" cy="1143000"/>
          </a:xfrm>
        </p:spPr>
        <p:txBody>
          <a:body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Logic families: propagation delay</a:t>
            </a:r>
          </a:p>
        </p:txBody>
      </p:sp>
      <p:pic>
        <p:nvPicPr>
          <p:cNvPr id="15363" name="Picture 9">
            <a:extLst>
              <a:ext uri="{FF2B5EF4-FFF2-40B4-BE49-F238E27FC236}">
                <a16:creationId xmlns:a16="http://schemas.microsoft.com/office/drawing/2014/main" id="{871AA1D7-0273-4286-8CB4-AE78E8B26440}"/>
              </a:ext>
            </a:extLst>
          </p:cNvPr>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561975" y="1562100"/>
            <a:ext cx="85058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10">
            <a:extLst>
              <a:ext uri="{FF2B5EF4-FFF2-40B4-BE49-F238E27FC236}">
                <a16:creationId xmlns:a16="http://schemas.microsoft.com/office/drawing/2014/main" id="{787504AB-7F05-4824-AF5D-A42B82CA589A}"/>
              </a:ext>
            </a:extLst>
          </p:cNvPr>
          <p:cNvSpPr txBox="1">
            <a:spLocks noChangeArrowheads="1"/>
          </p:cNvSpPr>
          <p:nvPr/>
        </p:nvSpPr>
        <p:spPr bwMode="auto">
          <a:xfrm>
            <a:off x="3851275" y="2603500"/>
            <a:ext cx="117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0000FF"/>
                </a:solidFill>
                <a:latin typeface="Times New Roman" panose="02020603050405020304" pitchFamily="18" charset="0"/>
              </a:rPr>
              <a:t>T</a:t>
            </a:r>
            <a:r>
              <a:rPr lang="en-US" altLang="en-US" sz="2400" b="1" baseline="-25000">
                <a:solidFill>
                  <a:srgbClr val="0000FF"/>
                </a:solidFill>
                <a:latin typeface="Times New Roman" panose="02020603050405020304" pitchFamily="18" charset="0"/>
              </a:rPr>
              <a:t>PD,HL</a:t>
            </a:r>
          </a:p>
        </p:txBody>
      </p:sp>
      <p:sp>
        <p:nvSpPr>
          <p:cNvPr id="15365" name="Text Box 11">
            <a:extLst>
              <a:ext uri="{FF2B5EF4-FFF2-40B4-BE49-F238E27FC236}">
                <a16:creationId xmlns:a16="http://schemas.microsoft.com/office/drawing/2014/main" id="{0CA8F478-83B5-49B5-A529-BA2CB7A681BA}"/>
              </a:ext>
            </a:extLst>
          </p:cNvPr>
          <p:cNvSpPr txBox="1">
            <a:spLocks noChangeArrowheads="1"/>
          </p:cNvSpPr>
          <p:nvPr/>
        </p:nvSpPr>
        <p:spPr bwMode="auto">
          <a:xfrm>
            <a:off x="5848350" y="2606675"/>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0000FF"/>
                </a:solidFill>
                <a:latin typeface="Times New Roman" panose="02020603050405020304" pitchFamily="18" charset="0"/>
              </a:rPr>
              <a:t>T</a:t>
            </a:r>
            <a:r>
              <a:rPr lang="en-US" altLang="en-US" sz="2400" b="1" baseline="-25000">
                <a:solidFill>
                  <a:srgbClr val="0000FF"/>
                </a:solidFill>
                <a:latin typeface="Times New Roman" panose="02020603050405020304" pitchFamily="18" charset="0"/>
              </a:rPr>
              <a:t>PD,LH</a:t>
            </a:r>
          </a:p>
        </p:txBody>
      </p:sp>
      <p:sp>
        <p:nvSpPr>
          <p:cNvPr id="15366" name="Rectangle 12">
            <a:extLst>
              <a:ext uri="{FF2B5EF4-FFF2-40B4-BE49-F238E27FC236}">
                <a16:creationId xmlns:a16="http://schemas.microsoft.com/office/drawing/2014/main" id="{1C119C11-9681-4155-8C84-E80F4E26EC5D}"/>
              </a:ext>
            </a:extLst>
          </p:cNvPr>
          <p:cNvSpPr>
            <a:spLocks noChangeArrowheads="1"/>
          </p:cNvSpPr>
          <p:nvPr/>
        </p:nvSpPr>
        <p:spPr bwMode="auto">
          <a:xfrm>
            <a:off x="609600" y="396240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2400">
                <a:latin typeface="Times New Roman" panose="02020603050405020304" pitchFamily="18" charset="0"/>
              </a:rPr>
              <a:t>T</a:t>
            </a:r>
            <a:r>
              <a:rPr lang="en-US" altLang="en-US" sz="2400" baseline="-25000">
                <a:latin typeface="Times New Roman" panose="02020603050405020304" pitchFamily="18" charset="0"/>
              </a:rPr>
              <a:t>PD,HL</a:t>
            </a:r>
            <a:r>
              <a:rPr lang="en-US" altLang="en-US" sz="2400">
                <a:latin typeface="Times New Roman" panose="02020603050405020304" pitchFamily="18" charset="0"/>
              </a:rPr>
              <a:t> – input-to-output propagation delay from HI to LO output</a:t>
            </a:r>
          </a:p>
          <a:p>
            <a:pPr eaLnBrk="1" hangingPunct="1">
              <a:spcBef>
                <a:spcPct val="20000"/>
              </a:spcBef>
            </a:pPr>
            <a:r>
              <a:rPr lang="en-US" altLang="en-US" sz="2400">
                <a:latin typeface="Times New Roman" panose="02020603050405020304" pitchFamily="18" charset="0"/>
              </a:rPr>
              <a:t>T</a:t>
            </a:r>
            <a:r>
              <a:rPr lang="en-US" altLang="en-US" sz="2400" baseline="-25000">
                <a:latin typeface="Times New Roman" panose="02020603050405020304" pitchFamily="18" charset="0"/>
              </a:rPr>
              <a:t>PD,LH</a:t>
            </a:r>
            <a:r>
              <a:rPr lang="en-US" altLang="en-US" sz="2400">
                <a:latin typeface="Times New Roman" panose="02020603050405020304" pitchFamily="18" charset="0"/>
              </a:rPr>
              <a:t> – input-to-output propagation delay from LO to HI output</a:t>
            </a:r>
          </a:p>
        </p:txBody>
      </p:sp>
      <p:sp>
        <p:nvSpPr>
          <p:cNvPr id="15367" name="Slide Number Placeholder 9">
            <a:extLst>
              <a:ext uri="{FF2B5EF4-FFF2-40B4-BE49-F238E27FC236}">
                <a16:creationId xmlns:a16="http://schemas.microsoft.com/office/drawing/2014/main" id="{37483D28-FCC9-4F7E-A466-923D38DF65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B66D04-F4A4-4F1E-90C6-8683E7E229C7}" type="slidenum">
              <a:rPr lang="en-US" altLang="en-US" sz="1400">
                <a:latin typeface="Times New Roman" panose="02020603050405020304" pitchFamily="18" charset="0"/>
              </a:rPr>
              <a:pPr/>
              <a:t>8</a:t>
            </a:fld>
            <a:endParaRPr lang="en-US" altLang="en-US" sz="14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EAAE45D-AA97-4B40-963B-BCEAF04D2379}"/>
              </a:ext>
            </a:extLst>
          </p:cNvPr>
          <p:cNvSpPr>
            <a:spLocks noGrp="1"/>
          </p:cNvSpPr>
          <p:nvPr>
            <p:ph type="title"/>
          </p:nvPr>
        </p:nvSpPr>
        <p:spPr>
          <a:xfrm>
            <a:off x="381000" y="-76200"/>
            <a:ext cx="8229600" cy="792163"/>
          </a:xfrm>
        </p:spPr>
        <p:txBody>
          <a:bodyPr/>
          <a:lstStyle/>
          <a:p>
            <a:r>
              <a:rPr lang="en-US" altLang="en-US" sz="3200" b="1">
                <a:solidFill>
                  <a:srgbClr val="FF0000"/>
                </a:solidFill>
                <a:latin typeface="Times New Roman" panose="02020603050405020304" pitchFamily="18" charset="0"/>
                <a:cs typeface="Times New Roman" panose="02020603050405020304" pitchFamily="18" charset="0"/>
              </a:rPr>
              <a:t>Power dissipation </a:t>
            </a:r>
            <a:endParaRPr lang="en-US" altLang="en-US" sz="3200" b="1">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F489333-E6C5-4339-B9EC-5F78968F8A17}"/>
              </a:ext>
            </a:extLst>
          </p:cNvPr>
          <p:cNvSpPr/>
          <p:nvPr/>
        </p:nvSpPr>
        <p:spPr>
          <a:xfrm>
            <a:off x="-457200" y="685800"/>
            <a:ext cx="9448800" cy="7016750"/>
          </a:xfrm>
          <a:prstGeom prst="rect">
            <a:avLst/>
          </a:prstGeom>
        </p:spPr>
        <p:txBody>
          <a:bodyPr>
            <a:spAutoFit/>
          </a:bodyPr>
          <a:lstStyle/>
          <a:p>
            <a:pPr marL="1200150" lvl="2" indent="-285750" algn="just" eaLnBrk="1" hangingPunct="1">
              <a:lnSpc>
                <a:spcPct val="150000"/>
              </a:lnSpc>
              <a:buFont typeface="Arial" panose="020B0604020202020204" pitchFamily="34" charset="0"/>
              <a:buChar char="•"/>
              <a:defRPr/>
            </a:pPr>
            <a:r>
              <a:rPr lang="en-US" altLang="zh-TW" sz="2000" dirty="0">
                <a:latin typeface="Times New Roman" pitchFamily="18" charset="0"/>
                <a:ea typeface="標楷體" panose="03000509000000000000" pitchFamily="65" charset="-120"/>
                <a:cs typeface="Times New Roman" pitchFamily="18" charset="0"/>
              </a:rPr>
              <a:t>Every logic gate draws some current from the supply for its operation</a:t>
            </a:r>
          </a:p>
          <a:p>
            <a:pPr marL="1200150" lvl="2" indent="-285750" algn="just" eaLnBrk="1" hangingPunct="1">
              <a:lnSpc>
                <a:spcPct val="150000"/>
              </a:lnSpc>
              <a:buFont typeface="Arial" panose="020B0604020202020204" pitchFamily="34" charset="0"/>
              <a:buChar char="•"/>
              <a:defRPr/>
            </a:pPr>
            <a:r>
              <a:rPr lang="en-US" altLang="zh-TW" sz="2000" dirty="0">
                <a:latin typeface="Times New Roman" pitchFamily="18" charset="0"/>
                <a:ea typeface="標楷體" panose="03000509000000000000" pitchFamily="65" charset="-120"/>
                <a:cs typeface="Times New Roman" pitchFamily="18" charset="0"/>
              </a:rPr>
              <a:t>The current drawn in HIGH state is different from that drawn in LOW state.</a:t>
            </a:r>
          </a:p>
          <a:p>
            <a:pPr marL="1200150" lvl="2" indent="-285750" algn="just" eaLnBrk="1" hangingPunct="1">
              <a:lnSpc>
                <a:spcPct val="150000"/>
              </a:lnSpc>
              <a:buFont typeface="Arial" panose="020B0604020202020204" pitchFamily="34" charset="0"/>
              <a:buChar char="•"/>
              <a:defRPr/>
            </a:pPr>
            <a:r>
              <a:rPr lang="en-US" altLang="zh-TW" sz="2000" dirty="0">
                <a:latin typeface="Times New Roman" pitchFamily="18" charset="0"/>
                <a:ea typeface="標楷體" panose="03000509000000000000" pitchFamily="65" charset="-120"/>
                <a:cs typeface="Times New Roman" pitchFamily="18" charset="0"/>
              </a:rPr>
              <a:t>Power dissipation of a logic gate is  the power required by the gate to operate  with 50% duty cycle at specified frequency.</a:t>
            </a:r>
          </a:p>
          <a:p>
            <a:pPr marL="1200150" lvl="2" indent="-285750" algn="just" eaLnBrk="1" hangingPunct="1">
              <a:lnSpc>
                <a:spcPct val="150000"/>
              </a:lnSpc>
              <a:buFont typeface="Arial" panose="020B0604020202020204" pitchFamily="34" charset="0"/>
              <a:buChar char="•"/>
              <a:defRPr/>
            </a:pPr>
            <a:r>
              <a:rPr lang="en-US" altLang="zh-TW" sz="2000" dirty="0">
                <a:latin typeface="Times New Roman" pitchFamily="18" charset="0"/>
                <a:ea typeface="標楷體" panose="03000509000000000000" pitchFamily="65" charset="-120"/>
                <a:cs typeface="Times New Roman" pitchFamily="18" charset="0"/>
              </a:rPr>
              <a:t>The power needed by the gate expressed in </a:t>
            </a:r>
            <a:r>
              <a:rPr lang="en-US" altLang="zh-TW" sz="2000" dirty="0" err="1">
                <a:latin typeface="Times New Roman" pitchFamily="18" charset="0"/>
                <a:ea typeface="標楷體" panose="03000509000000000000" pitchFamily="65" charset="-120"/>
                <a:cs typeface="Times New Roman" pitchFamily="18" charset="0"/>
              </a:rPr>
              <a:t>mW</a:t>
            </a:r>
            <a:endParaRPr lang="en-US" altLang="zh-TW" sz="2000" dirty="0">
              <a:latin typeface="Times New Roman" pitchFamily="18" charset="0"/>
              <a:ea typeface="標楷體" panose="03000509000000000000" pitchFamily="65" charset="-120"/>
              <a:cs typeface="Times New Roman" pitchFamily="18" charset="0"/>
            </a:endParaRPr>
          </a:p>
          <a:p>
            <a:pPr marL="1200150" lvl="2" indent="-285750" algn="just" eaLnBrk="1" hangingPunct="1">
              <a:lnSpc>
                <a:spcPct val="150000"/>
              </a:lnSpc>
              <a:buFont typeface="Arial" panose="020B0604020202020204" pitchFamily="34" charset="0"/>
              <a:buChar char="•"/>
              <a:defRPr/>
            </a:pPr>
            <a:r>
              <a:rPr lang="en-US" altLang="zh-TW" sz="2000" dirty="0" err="1">
                <a:latin typeface="Times New Roman" pitchFamily="18" charset="0"/>
                <a:ea typeface="標楷體" panose="03000509000000000000" pitchFamily="65" charset="-120"/>
                <a:cs typeface="Times New Roman" pitchFamily="18" charset="0"/>
              </a:rPr>
              <a:t>Pd</a:t>
            </a:r>
            <a:r>
              <a:rPr lang="en-US" altLang="zh-TW" sz="2000" dirty="0">
                <a:latin typeface="Times New Roman" pitchFamily="18" charset="0"/>
                <a:ea typeface="標楷體" panose="03000509000000000000" pitchFamily="65" charset="-120"/>
                <a:cs typeface="Times New Roman" pitchFamily="18" charset="0"/>
              </a:rPr>
              <a:t>=</a:t>
            </a:r>
            <a:r>
              <a:rPr lang="en-US" altLang="zh-TW" sz="2000" dirty="0" err="1">
                <a:latin typeface="Times New Roman" pitchFamily="18" charset="0"/>
                <a:ea typeface="標楷體" panose="03000509000000000000" pitchFamily="65" charset="-120"/>
                <a:cs typeface="Times New Roman" pitchFamily="18" charset="0"/>
              </a:rPr>
              <a:t>Vcc</a:t>
            </a:r>
            <a:r>
              <a:rPr lang="en-US" altLang="zh-TW" sz="2000" dirty="0">
                <a:latin typeface="Times New Roman" pitchFamily="18" charset="0"/>
                <a:ea typeface="標楷體" panose="03000509000000000000" pitchFamily="65" charset="-120"/>
                <a:cs typeface="Times New Roman" pitchFamily="18" charset="0"/>
              </a:rPr>
              <a:t>*</a:t>
            </a:r>
            <a:r>
              <a:rPr lang="en-US" altLang="zh-TW" sz="2000" dirty="0" err="1">
                <a:latin typeface="Times New Roman" pitchFamily="18" charset="0"/>
                <a:ea typeface="標楷體" panose="03000509000000000000" pitchFamily="65" charset="-120"/>
                <a:cs typeface="Times New Roman" pitchFamily="18" charset="0"/>
              </a:rPr>
              <a:t>Icc</a:t>
            </a:r>
            <a:r>
              <a:rPr lang="en-US" altLang="zh-TW" sz="2000" dirty="0">
                <a:latin typeface="Times New Roman" pitchFamily="18" charset="0"/>
                <a:ea typeface="標楷體" panose="03000509000000000000" pitchFamily="65" charset="-120"/>
                <a:cs typeface="Times New Roman" pitchFamily="18" charset="0"/>
              </a:rPr>
              <a:t>(</a:t>
            </a:r>
            <a:r>
              <a:rPr lang="en-US" altLang="zh-TW" sz="2000" dirty="0" err="1">
                <a:latin typeface="Times New Roman" pitchFamily="18" charset="0"/>
                <a:ea typeface="標楷體" panose="03000509000000000000" pitchFamily="65" charset="-120"/>
                <a:cs typeface="Times New Roman" pitchFamily="18" charset="0"/>
              </a:rPr>
              <a:t>avg</a:t>
            </a:r>
            <a:r>
              <a:rPr lang="en-US" altLang="zh-TW" sz="2000" dirty="0">
                <a:latin typeface="Times New Roman" pitchFamily="18" charset="0"/>
                <a:ea typeface="標楷體" panose="03000509000000000000" pitchFamily="65" charset="-120"/>
                <a:cs typeface="Times New Roman" pitchFamily="18" charset="0"/>
              </a:rPr>
              <a:t>)/n. where </a:t>
            </a:r>
            <a:r>
              <a:rPr lang="en-US" altLang="zh-TW" sz="2000" dirty="0" err="1">
                <a:latin typeface="Times New Roman" pitchFamily="18" charset="0"/>
                <a:ea typeface="標楷體" panose="03000509000000000000" pitchFamily="65" charset="-120"/>
                <a:cs typeface="Times New Roman" pitchFamily="18" charset="0"/>
              </a:rPr>
              <a:t>Vcc</a:t>
            </a:r>
            <a:r>
              <a:rPr lang="en-US" altLang="zh-TW" sz="2000" dirty="0">
                <a:latin typeface="Times New Roman" pitchFamily="18" charset="0"/>
                <a:ea typeface="標楷體" panose="03000509000000000000" pitchFamily="65" charset="-120"/>
                <a:cs typeface="Times New Roman" pitchFamily="18" charset="0"/>
              </a:rPr>
              <a:t> is the gate supply voltage, </a:t>
            </a:r>
            <a:r>
              <a:rPr lang="en-US" altLang="zh-TW" sz="2000" dirty="0" err="1">
                <a:latin typeface="Times New Roman" pitchFamily="18" charset="0"/>
                <a:ea typeface="標楷體" panose="03000509000000000000" pitchFamily="65" charset="-120"/>
                <a:cs typeface="Times New Roman" pitchFamily="18" charset="0"/>
              </a:rPr>
              <a:t>Icc</a:t>
            </a:r>
            <a:r>
              <a:rPr lang="en-US" altLang="zh-TW" sz="2000" dirty="0">
                <a:latin typeface="Times New Roman" pitchFamily="18" charset="0"/>
                <a:ea typeface="標楷體" panose="03000509000000000000" pitchFamily="65" charset="-120"/>
                <a:cs typeface="Times New Roman" pitchFamily="18" charset="0"/>
              </a:rPr>
              <a:t>(</a:t>
            </a:r>
            <a:r>
              <a:rPr lang="en-US" altLang="zh-TW" sz="2000" dirty="0" err="1">
                <a:latin typeface="Times New Roman" pitchFamily="18" charset="0"/>
                <a:ea typeface="標楷體" panose="03000509000000000000" pitchFamily="65" charset="-120"/>
                <a:cs typeface="Times New Roman" pitchFamily="18" charset="0"/>
              </a:rPr>
              <a:t>avg</a:t>
            </a:r>
            <a:r>
              <a:rPr lang="en-US" altLang="zh-TW" sz="2000" dirty="0">
                <a:latin typeface="Times New Roman" pitchFamily="18" charset="0"/>
                <a:ea typeface="標楷體" panose="03000509000000000000" pitchFamily="65" charset="-120"/>
                <a:cs typeface="Times New Roman" pitchFamily="18" charset="0"/>
              </a:rPr>
              <a:t>) is the average current drawn from the supply by the entire IC, n is the number of gates in the IC.</a:t>
            </a:r>
          </a:p>
          <a:p>
            <a:pPr marL="1200150" lvl="2" indent="-285750" algn="just" eaLnBrk="1" hangingPunct="1">
              <a:lnSpc>
                <a:spcPct val="150000"/>
              </a:lnSpc>
              <a:buFont typeface="Arial" panose="020B0604020202020204" pitchFamily="34" charset="0"/>
              <a:buChar char="•"/>
              <a:defRPr/>
            </a:pPr>
            <a:r>
              <a:rPr lang="en-US" altLang="zh-TW" sz="2000" dirty="0" err="1">
                <a:latin typeface="Times New Roman" pitchFamily="18" charset="0"/>
                <a:ea typeface="標楷體" panose="03000509000000000000" pitchFamily="65" charset="-120"/>
                <a:cs typeface="Times New Roman" pitchFamily="18" charset="0"/>
              </a:rPr>
              <a:t>Icc</a:t>
            </a:r>
            <a:r>
              <a:rPr lang="en-US" altLang="zh-TW" sz="2000" dirty="0">
                <a:latin typeface="Times New Roman" pitchFamily="18" charset="0"/>
                <a:ea typeface="標楷體" panose="03000509000000000000" pitchFamily="65" charset="-120"/>
                <a:cs typeface="Times New Roman" pitchFamily="18" charset="0"/>
              </a:rPr>
              <a:t>(</a:t>
            </a:r>
            <a:r>
              <a:rPr lang="en-US" altLang="zh-TW" sz="2000" dirty="0" err="1">
                <a:latin typeface="Times New Roman" pitchFamily="18" charset="0"/>
                <a:ea typeface="標楷體" panose="03000509000000000000" pitchFamily="65" charset="-120"/>
                <a:cs typeface="Times New Roman" pitchFamily="18" charset="0"/>
              </a:rPr>
              <a:t>avg</a:t>
            </a:r>
            <a:r>
              <a:rPr lang="en-US" altLang="zh-TW" sz="2000" dirty="0">
                <a:latin typeface="Times New Roman" pitchFamily="18" charset="0"/>
                <a:ea typeface="標楷體" panose="03000509000000000000" pitchFamily="65" charset="-120"/>
                <a:cs typeface="Times New Roman" pitchFamily="18" charset="0"/>
              </a:rPr>
              <a:t>) = (ICCH+ICCL)/2</a:t>
            </a:r>
          </a:p>
          <a:p>
            <a:pPr marL="1200150" lvl="2" indent="-285750" algn="just" eaLnBrk="1" hangingPunct="1">
              <a:lnSpc>
                <a:spcPct val="150000"/>
              </a:lnSpc>
              <a:buFont typeface="Arial" panose="020B0604020202020204" pitchFamily="34" charset="0"/>
              <a:buChar char="•"/>
              <a:defRPr/>
            </a:pPr>
            <a:r>
              <a:rPr lang="en-US" altLang="zh-TW" sz="2000" dirty="0">
                <a:latin typeface="Times New Roman" pitchFamily="18" charset="0"/>
                <a:ea typeface="標楷體" panose="03000509000000000000" pitchFamily="65" charset="-120"/>
                <a:cs typeface="Times New Roman" pitchFamily="18" charset="0"/>
              </a:rPr>
              <a:t>ICCH-current drawn by the IC when all the gates in the IC are in HIGH state,</a:t>
            </a:r>
          </a:p>
          <a:p>
            <a:pPr lvl="2" algn="just" eaLnBrk="1" hangingPunct="1">
              <a:lnSpc>
                <a:spcPct val="150000"/>
              </a:lnSpc>
              <a:defRPr/>
            </a:pPr>
            <a:r>
              <a:rPr lang="en-US" altLang="zh-TW" sz="2000" dirty="0">
                <a:latin typeface="Times New Roman" pitchFamily="18" charset="0"/>
                <a:ea typeface="標楷體" panose="03000509000000000000" pitchFamily="65" charset="-120"/>
                <a:cs typeface="Times New Roman" pitchFamily="18" charset="0"/>
              </a:rPr>
              <a:t>     ICCL-current drawn by the IC when all the gates in the IC are in LOW state,</a:t>
            </a:r>
          </a:p>
          <a:p>
            <a:pPr marL="1200150" lvl="2" indent="-285750" algn="just" eaLnBrk="1" hangingPunct="1">
              <a:lnSpc>
                <a:spcPct val="150000"/>
              </a:lnSpc>
              <a:buFont typeface="Arial" panose="020B0604020202020204" pitchFamily="34" charset="0"/>
              <a:buChar char="•"/>
              <a:defRPr/>
            </a:pPr>
            <a:r>
              <a:rPr lang="en-US" altLang="zh-TW" sz="2000" dirty="0">
                <a:latin typeface="Times New Roman" pitchFamily="18" charset="0"/>
                <a:ea typeface="標楷體" panose="03000509000000000000" pitchFamily="65" charset="-120"/>
                <a:cs typeface="Times New Roman" pitchFamily="18" charset="0"/>
              </a:rPr>
              <a:t>Total power consumed by an IC is equal to the product of the power dissipated by each gate and the no. of gates in that IC.</a:t>
            </a:r>
          </a:p>
          <a:p>
            <a:pPr lvl="2" algn="just" eaLnBrk="1" hangingPunct="1">
              <a:defRPr/>
            </a:pPr>
            <a:endParaRPr lang="en-US" altLang="zh-TW" sz="2000" dirty="0">
              <a:latin typeface="Times New Roman" pitchFamily="18" charset="0"/>
              <a:ea typeface="標楷體" panose="03000509000000000000" pitchFamily="65" charset="-120"/>
              <a:cs typeface="Times New Roman" pitchFamily="18" charset="0"/>
            </a:endParaRPr>
          </a:p>
          <a:p>
            <a:pPr lvl="2" algn="just" eaLnBrk="1" hangingPunct="1">
              <a:defRPr/>
            </a:pPr>
            <a:endParaRPr lang="en-US" altLang="zh-TW" sz="2000" dirty="0">
              <a:latin typeface="Times New Roman" pitchFamily="18" charset="0"/>
              <a:ea typeface="標楷體" panose="03000509000000000000" pitchFamily="65" charset="-120"/>
              <a:cs typeface="Times New Roman" pitchFamily="18" charset="0"/>
            </a:endParaRPr>
          </a:p>
          <a:p>
            <a:pPr lvl="1" eaLnBrk="1" hangingPunct="1">
              <a:defRPr/>
            </a:pPr>
            <a:r>
              <a:rPr lang="en-US" altLang="zh-TW" sz="2000" dirty="0">
                <a:latin typeface="Times New Roman" pitchFamily="18" charset="0"/>
                <a:ea typeface="標楷體" panose="03000509000000000000" pitchFamily="65" charset="-120"/>
                <a:cs typeface="Times New Roman" pitchFamily="18" charset="0"/>
              </a:rPr>
              <a:t>  </a:t>
            </a:r>
            <a:r>
              <a:rPr lang="zh-TW" altLang="en-US" sz="2000" dirty="0">
                <a:latin typeface="Times New Roman" pitchFamily="18" charset="0"/>
                <a:ea typeface="標楷體" panose="03000509000000000000" pitchFamily="65" charset="-120"/>
                <a:cs typeface="Times New Roman" pitchFamily="18" charset="0"/>
              </a:rPr>
              <a:t>  </a:t>
            </a:r>
            <a:r>
              <a:rPr lang="en-US" altLang="zh-TW" sz="2000" dirty="0">
                <a:latin typeface="Times New Roman" pitchFamily="18" charset="0"/>
                <a:ea typeface="標楷體" panose="03000509000000000000" pitchFamily="65" charset="-120"/>
                <a:cs typeface="Times New Roman" pitchFamily="18" charset="0"/>
              </a:rPr>
              <a:t> </a:t>
            </a:r>
            <a:r>
              <a:rPr lang="zh-TW" altLang="en-US" sz="2000" dirty="0">
                <a:latin typeface="Times New Roman" pitchFamily="18" charset="0"/>
                <a:ea typeface="標楷體" panose="03000509000000000000" pitchFamily="65" charset="-120"/>
                <a:cs typeface="Times New Roman"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1807</TotalTime>
  <Words>2664</Words>
  <Application>Microsoft Office PowerPoint</Application>
  <PresentationFormat>On-screen Show (4:3)</PresentationFormat>
  <Paragraphs>422</Paragraphs>
  <Slides>61</Slides>
  <Notes>24</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PowerPoint Presentation</vt:lpstr>
      <vt:lpstr>Integration Levels</vt:lpstr>
      <vt:lpstr>Moore’s law</vt:lpstr>
      <vt:lpstr>Positive logic  </vt:lpstr>
      <vt:lpstr>PowerPoint Presentation</vt:lpstr>
      <vt:lpstr>PowerPoint Presentation</vt:lpstr>
      <vt:lpstr>Digital IC Specifications </vt:lpstr>
      <vt:lpstr>Logic families: propagation delay</vt:lpstr>
      <vt:lpstr>Power dissipation </vt:lpstr>
      <vt:lpstr>Fan-in and Fan-out</vt:lpstr>
      <vt:lpstr>Logic families: fanout</vt:lpstr>
      <vt:lpstr>Computing fan-out </vt:lpstr>
      <vt:lpstr>Logic families: Voltage levels</vt:lpstr>
      <vt:lpstr>Logic families: current requirements</vt:lpstr>
      <vt:lpstr>Noise margin </vt:lpstr>
      <vt:lpstr>DC Noise margins</vt:lpstr>
      <vt:lpstr>Digital IC Specifications </vt:lpstr>
      <vt:lpstr> Typical npn Transistor Parameters</vt:lpstr>
      <vt:lpstr>Feature of npn-type BJT</vt:lpstr>
      <vt:lpstr>Diode – symbol and characteristic </vt:lpstr>
      <vt:lpstr>IC digital logic families</vt:lpstr>
      <vt:lpstr>Resistor-Transistor Logic (RTL)  </vt:lpstr>
      <vt:lpstr>PowerPoint Presentation</vt:lpstr>
      <vt:lpstr>RTL--NOR</vt:lpstr>
      <vt:lpstr>PowerPoint Presentation</vt:lpstr>
      <vt:lpstr>PowerPoint Presentation</vt:lpstr>
      <vt:lpstr>PowerPoint Presentation</vt:lpstr>
      <vt:lpstr>DTL-NAND</vt:lpstr>
      <vt:lpstr>PowerPoint Presentation</vt:lpstr>
      <vt:lpstr>TTL</vt:lpstr>
      <vt:lpstr>TTL(Transistor-Transistor Logic)</vt:lpstr>
      <vt:lpstr>TTL(Transistor-Transistor Logic)</vt:lpstr>
      <vt:lpstr>TTL Gate with Totem-Pole Output </vt:lpstr>
      <vt:lpstr>PowerPoint Presentation</vt:lpstr>
      <vt:lpstr>TTL Gate with Totem-Pole Output </vt:lpstr>
      <vt:lpstr>TTL Gate with Totem-Pole Output </vt:lpstr>
      <vt:lpstr>Open-collector TTL Gate </vt:lpstr>
      <vt:lpstr>Open-collector TTL Gate </vt:lpstr>
      <vt:lpstr>PowerPoint Presentation</vt:lpstr>
      <vt:lpstr>PowerPoint Presentation</vt:lpstr>
      <vt:lpstr>Emitter-Coupled Logic (ECL) </vt:lpstr>
      <vt:lpstr>ECL NOR / OR</vt:lpstr>
      <vt:lpstr>ECL  (NOR/OR GATE)</vt:lpstr>
      <vt:lpstr>Classes of Field Effect Transistors</vt:lpstr>
      <vt:lpstr>Types of MOSFETS</vt:lpstr>
      <vt:lpstr>P-channel  Enhancement Mode Transistor</vt:lpstr>
      <vt:lpstr>P-channel  Depletion Mode Transistor</vt:lpstr>
      <vt:lpstr>PowerPoint Presentation</vt:lpstr>
      <vt:lpstr>ID Versus VDS Curves Enhancement-Mode nMOSFET</vt:lpstr>
      <vt:lpstr>iD Versus vDS Curves Depletion-Mode nMOSFET</vt:lpstr>
      <vt:lpstr>CMOS</vt:lpstr>
      <vt:lpstr>CMOS power requirements</vt:lpstr>
      <vt:lpstr>PowerPoint Presentation</vt:lpstr>
      <vt:lpstr>NMOS INVERTER (NOT)</vt:lpstr>
      <vt:lpstr>NMOS NAND</vt:lpstr>
      <vt:lpstr>NMOS NOR</vt:lpstr>
      <vt:lpstr>PowerPoint Presentation</vt:lpstr>
      <vt:lpstr>PowerPoint Presentation</vt:lpstr>
      <vt:lpstr>FPGA</vt:lpstr>
      <vt:lpstr>FPGA structure</vt:lpstr>
      <vt:lpstr>Simplified CLB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Kalai</dc:creator>
  <cp:lastModifiedBy>Unknown User</cp:lastModifiedBy>
  <cp:revision>176</cp:revision>
  <dcterms:created xsi:type="dcterms:W3CDTF">2014-06-04T10:08:43Z</dcterms:created>
  <dcterms:modified xsi:type="dcterms:W3CDTF">2019-10-19T09:35:01Z</dcterms:modified>
</cp:coreProperties>
</file>