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12192000"/>
  <p:notesSz cx="6858000" cy="9144000"/>
  <p:embeddedFontLst>
    <p:embeddedFont>
      <p:font typeface="Inter"/>
      <p:regular r:id="rId58"/>
      <p:bold r:id="rId59"/>
    </p:embeddedFont>
    <p:embeddedFont>
      <p:font typeface="Century Gothic"/>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8" roundtripDataSignature="AMtx7mjIax9v1WmvUsX8k3BxCa+M9wLa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D5E648-1412-4A40-A5E3-A67985209F5D}">
  <a:tblStyle styleId="{07D5E648-1412-4A40-A5E3-A67985209F5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enturyGothic-italic.fntdata"/><Relationship Id="rId61" Type="http://schemas.openxmlformats.org/officeDocument/2006/relationships/font" Target="fonts/CenturyGothic-bold.fntdata"/><Relationship Id="rId20" Type="http://schemas.openxmlformats.org/officeDocument/2006/relationships/slide" Target="slides/slide15.xml"/><Relationship Id="rId64" Type="http://schemas.openxmlformats.org/officeDocument/2006/relationships/font" Target="fonts/OpenSans-regular.fntdata"/><Relationship Id="rId63" Type="http://schemas.openxmlformats.org/officeDocument/2006/relationships/font" Target="fonts/CenturyGothic-boldItalic.fntdata"/><Relationship Id="rId22" Type="http://schemas.openxmlformats.org/officeDocument/2006/relationships/slide" Target="slides/slide17.xml"/><Relationship Id="rId66" Type="http://schemas.openxmlformats.org/officeDocument/2006/relationships/font" Target="fonts/OpenSans-italic.fntdata"/><Relationship Id="rId21" Type="http://schemas.openxmlformats.org/officeDocument/2006/relationships/slide" Target="slides/slide16.xml"/><Relationship Id="rId65" Type="http://schemas.openxmlformats.org/officeDocument/2006/relationships/font" Target="fonts/OpenSans-bold.fntdata"/><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OpenSans-boldItalic.fntdata"/><Relationship Id="rId60" Type="http://schemas.openxmlformats.org/officeDocument/2006/relationships/font" Target="fonts/CenturyGothic-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Inter-bold.fntdata"/><Relationship Id="rId14" Type="http://schemas.openxmlformats.org/officeDocument/2006/relationships/slide" Target="slides/slide9.xml"/><Relationship Id="rId58" Type="http://schemas.openxmlformats.org/officeDocument/2006/relationships/font" Target="fonts/Inter-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E1DBC9"/>
            </a:gs>
            <a:gs pos="77000">
              <a:srgbClr val="C8C1B0"/>
            </a:gs>
            <a:gs pos="100000">
              <a:srgbClr val="C0BAAA"/>
            </a:gs>
          </a:gsLst>
          <a:lin ang="5400000" scaled="0"/>
        </a:gradFill>
      </p:bgPr>
    </p:bg>
    <p:spTree>
      <p:nvGrpSpPr>
        <p:cNvPr id="12" name="Shape 12"/>
        <p:cNvGrpSpPr/>
        <p:nvPr/>
      </p:nvGrpSpPr>
      <p:grpSpPr>
        <a:xfrm>
          <a:off x="0" y="0"/>
          <a:ext cx="0" cy="0"/>
          <a:chOff x="0" y="0"/>
          <a:chExt cx="0" cy="0"/>
        </a:xfrm>
      </p:grpSpPr>
      <p:sp>
        <p:nvSpPr>
          <p:cNvPr id="13" name="Google Shape;13;p54"/>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54"/>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54"/>
          <p:cNvSpPr/>
          <p:nvPr/>
        </p:nvSpPr>
        <p:spPr>
          <a:xfrm>
            <a:off x="1447801"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54"/>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54"/>
          <p:cNvGrpSpPr/>
          <p:nvPr/>
        </p:nvGrpSpPr>
        <p:grpSpPr>
          <a:xfrm>
            <a:off x="5250180" y="1267730"/>
            <a:ext cx="1691640" cy="645295"/>
            <a:chOff x="5318306" y="1386268"/>
            <a:chExt cx="1567331" cy="645295"/>
          </a:xfrm>
        </p:grpSpPr>
        <p:cxnSp>
          <p:nvCxnSpPr>
            <p:cNvPr id="18" name="Google Shape;18;p54"/>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19" name="Google Shape;19;p54"/>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0" name="Google Shape;20;p54"/>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21" name="Google Shape;21;p54"/>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b="0"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4"/>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600"/>
              <a:buNone/>
              <a:defRPr sz="1600">
                <a:solidFill>
                  <a:schemeClr val="dk1"/>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p:txBody>
      </p:sp>
      <p:sp>
        <p:nvSpPr>
          <p:cNvPr id="23" name="Google Shape;23;p54"/>
          <p:cNvSpPr txBox="1"/>
          <p:nvPr>
            <p:ph idx="10" type="dt"/>
          </p:nvPr>
        </p:nvSpPr>
        <p:spPr>
          <a:xfrm>
            <a:off x="5318760" y="1341255"/>
            <a:ext cx="1554480" cy="52721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4"/>
          <p:cNvSpPr txBox="1"/>
          <p:nvPr>
            <p:ph idx="11" type="ftr"/>
          </p:nvPr>
        </p:nvSpPr>
        <p:spPr>
          <a:xfrm>
            <a:off x="1453896" y="5211060"/>
            <a:ext cx="5905500"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4"/>
          <p:cNvSpPr txBox="1"/>
          <p:nvPr>
            <p:ph idx="12" type="sldNum"/>
          </p:nvPr>
        </p:nvSpPr>
        <p:spPr>
          <a:xfrm>
            <a:off x="8606919" y="5212080"/>
            <a:ext cx="2111881"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3F3F3F"/>
                </a:solidFill>
                <a:latin typeface="Century Gothic"/>
                <a:ea typeface="Century Gothic"/>
                <a:cs typeface="Century Gothic"/>
                <a:sym typeface="Century Gothic"/>
              </a:defRPr>
            </a:lvl1pPr>
            <a:lvl2pPr indent="0" lvl="1" marL="0" algn="r">
              <a:spcBef>
                <a:spcPts val="0"/>
              </a:spcBef>
              <a:buNone/>
              <a:defRPr b="0" i="0" sz="1000" u="none" cap="none" strike="noStrike">
                <a:solidFill>
                  <a:srgbClr val="3F3F3F"/>
                </a:solidFill>
                <a:latin typeface="Century Gothic"/>
                <a:ea typeface="Century Gothic"/>
                <a:cs typeface="Century Gothic"/>
                <a:sym typeface="Century Gothic"/>
              </a:defRPr>
            </a:lvl2pPr>
            <a:lvl3pPr indent="0" lvl="2" marL="0" algn="r">
              <a:spcBef>
                <a:spcPts val="0"/>
              </a:spcBef>
              <a:buNone/>
              <a:defRPr b="0" i="0" sz="1000" u="none" cap="none" strike="noStrike">
                <a:solidFill>
                  <a:srgbClr val="3F3F3F"/>
                </a:solidFill>
                <a:latin typeface="Century Gothic"/>
                <a:ea typeface="Century Gothic"/>
                <a:cs typeface="Century Gothic"/>
                <a:sym typeface="Century Gothic"/>
              </a:defRPr>
            </a:lvl3pPr>
            <a:lvl4pPr indent="0" lvl="3" marL="0" algn="r">
              <a:spcBef>
                <a:spcPts val="0"/>
              </a:spcBef>
              <a:buNone/>
              <a:defRPr b="0" i="0" sz="1000" u="none" cap="none" strike="noStrike">
                <a:solidFill>
                  <a:srgbClr val="3F3F3F"/>
                </a:solidFill>
                <a:latin typeface="Century Gothic"/>
                <a:ea typeface="Century Gothic"/>
                <a:cs typeface="Century Gothic"/>
                <a:sym typeface="Century Gothic"/>
              </a:defRPr>
            </a:lvl4pPr>
            <a:lvl5pPr indent="0" lvl="4" marL="0" algn="r">
              <a:spcBef>
                <a:spcPts val="0"/>
              </a:spcBef>
              <a:buNone/>
              <a:defRPr b="0" i="0" sz="1000" u="none" cap="none" strike="noStrike">
                <a:solidFill>
                  <a:srgbClr val="3F3F3F"/>
                </a:solidFill>
                <a:latin typeface="Century Gothic"/>
                <a:ea typeface="Century Gothic"/>
                <a:cs typeface="Century Gothic"/>
                <a:sym typeface="Century Gothic"/>
              </a:defRPr>
            </a:lvl5pPr>
            <a:lvl6pPr indent="0" lvl="5" marL="0" algn="r">
              <a:spcBef>
                <a:spcPts val="0"/>
              </a:spcBef>
              <a:buNone/>
              <a:defRPr b="0" i="0" sz="1000" u="none" cap="none" strike="noStrike">
                <a:solidFill>
                  <a:srgbClr val="3F3F3F"/>
                </a:solidFill>
                <a:latin typeface="Century Gothic"/>
                <a:ea typeface="Century Gothic"/>
                <a:cs typeface="Century Gothic"/>
                <a:sym typeface="Century Gothic"/>
              </a:defRPr>
            </a:lvl6pPr>
            <a:lvl7pPr indent="0" lvl="6" marL="0" algn="r">
              <a:spcBef>
                <a:spcPts val="0"/>
              </a:spcBef>
              <a:buNone/>
              <a:defRPr b="0" i="0" sz="1000" u="none" cap="none" strike="noStrike">
                <a:solidFill>
                  <a:srgbClr val="3F3F3F"/>
                </a:solidFill>
                <a:latin typeface="Century Gothic"/>
                <a:ea typeface="Century Gothic"/>
                <a:cs typeface="Century Gothic"/>
                <a:sym typeface="Century Gothic"/>
              </a:defRPr>
            </a:lvl7pPr>
            <a:lvl8pPr indent="0" lvl="7" marL="0" algn="r">
              <a:spcBef>
                <a:spcPts val="0"/>
              </a:spcBef>
              <a:buNone/>
              <a:defRPr b="0" i="0" sz="1000" u="none" cap="none" strike="noStrike">
                <a:solidFill>
                  <a:srgbClr val="3F3F3F"/>
                </a:solidFill>
                <a:latin typeface="Century Gothic"/>
                <a:ea typeface="Century Gothic"/>
                <a:cs typeface="Century Gothic"/>
                <a:sym typeface="Century Gothic"/>
              </a:defRPr>
            </a:lvl8pPr>
            <a:lvl9pPr indent="0" lvl="8" marL="0" algn="r">
              <a:spcBef>
                <a:spcPts val="0"/>
              </a:spcBef>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6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63"/>
          <p:cNvSpPr txBox="1"/>
          <p:nvPr>
            <p:ph idx="1" type="body"/>
          </p:nvPr>
        </p:nvSpPr>
        <p:spPr>
          <a:xfrm rot="5400000">
            <a:off x="4130040" y="-960120"/>
            <a:ext cx="3931920" cy="10058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3" name="Google Shape;93;p63"/>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3"/>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3"/>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64"/>
          <p:cNvSpPr txBox="1"/>
          <p:nvPr>
            <p:ph type="title"/>
          </p:nvPr>
        </p:nvSpPr>
        <p:spPr>
          <a:xfrm rot="5400000">
            <a:off x="7543800" y="2209800"/>
            <a:ext cx="5257800" cy="2362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64"/>
          <p:cNvSpPr txBox="1"/>
          <p:nvPr>
            <p:ph idx="1" type="body"/>
          </p:nvPr>
        </p:nvSpPr>
        <p:spPr>
          <a:xfrm rot="5400000">
            <a:off x="2247900" y="-647700"/>
            <a:ext cx="5257800" cy="8077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9" name="Google Shape;99;p64"/>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4"/>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64"/>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55"/>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5"/>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29" name="Google Shape;29;p55"/>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5"/>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5"/>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6"/>
          <p:cNvSpPr txBox="1"/>
          <p:nvPr>
            <p:ph idx="1" type="body"/>
          </p:nvPr>
        </p:nvSpPr>
        <p:spPr>
          <a:xfrm>
            <a:off x="106680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35" name="Google Shape;35;p56"/>
          <p:cNvSpPr txBox="1"/>
          <p:nvPr>
            <p:ph idx="2" type="body"/>
          </p:nvPr>
        </p:nvSpPr>
        <p:spPr>
          <a:xfrm>
            <a:off x="6370320" y="2103120"/>
            <a:ext cx="4754880" cy="37490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36" name="Google Shape;36;p56"/>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6"/>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6"/>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E1DBC9"/>
            </a:gs>
            <a:gs pos="77000">
              <a:srgbClr val="C8C1B0"/>
            </a:gs>
            <a:gs pos="100000">
              <a:srgbClr val="C0BAAA"/>
            </a:gs>
          </a:gsLst>
          <a:lin ang="5400000" scaled="0"/>
        </a:gradFill>
      </p:bgPr>
    </p:bg>
    <p:spTree>
      <p:nvGrpSpPr>
        <p:cNvPr id="39" name="Shape 39"/>
        <p:cNvGrpSpPr/>
        <p:nvPr/>
      </p:nvGrpSpPr>
      <p:grpSpPr>
        <a:xfrm>
          <a:off x="0" y="0"/>
          <a:ext cx="0" cy="0"/>
          <a:chOff x="0" y="0"/>
          <a:chExt cx="0" cy="0"/>
        </a:xfrm>
      </p:grpSpPr>
      <p:sp>
        <p:nvSpPr>
          <p:cNvPr id="40" name="Google Shape;40;p57"/>
          <p:cNvSpPr/>
          <p:nvPr/>
        </p:nvSpPr>
        <p:spPr>
          <a:xfrm>
            <a:off x="0" y="0"/>
            <a:ext cx="12192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7"/>
          <p:cNvSpPr/>
          <p:nvPr/>
        </p:nvSpPr>
        <p:spPr>
          <a:xfrm>
            <a:off x="1307870" y="1267730"/>
            <a:ext cx="9576262" cy="4307950"/>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7"/>
          <p:cNvSpPr/>
          <p:nvPr/>
        </p:nvSpPr>
        <p:spPr>
          <a:xfrm>
            <a:off x="1447800" y="1411615"/>
            <a:ext cx="9296400" cy="403477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7"/>
          <p:cNvSpPr/>
          <p:nvPr/>
        </p:nvSpPr>
        <p:spPr>
          <a:xfrm>
            <a:off x="5135880" y="1267730"/>
            <a:ext cx="1920240" cy="73152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57"/>
          <p:cNvGrpSpPr/>
          <p:nvPr/>
        </p:nvGrpSpPr>
        <p:grpSpPr>
          <a:xfrm>
            <a:off x="5250180" y="1267730"/>
            <a:ext cx="1691640" cy="645295"/>
            <a:chOff x="5318306" y="1386268"/>
            <a:chExt cx="1567331" cy="645295"/>
          </a:xfrm>
        </p:grpSpPr>
        <p:cxnSp>
          <p:nvCxnSpPr>
            <p:cNvPr id="45" name="Google Shape;45;p57"/>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6" name="Google Shape;46;p57"/>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7" name="Google Shape;47;p57"/>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48" name="Google Shape;48;p57"/>
          <p:cNvSpPr txBox="1"/>
          <p:nvPr>
            <p:ph type="title"/>
          </p:nvPr>
        </p:nvSpPr>
        <p:spPr>
          <a:xfrm>
            <a:off x="1563623" y="2094309"/>
            <a:ext cx="9070848" cy="258775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7200"/>
              <a:buFont typeface="Century Gothic"/>
              <a:buNone/>
              <a:defRPr sz="7200"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57"/>
          <p:cNvSpPr txBox="1"/>
          <p:nvPr>
            <p:ph idx="1" type="body"/>
          </p:nvPr>
        </p:nvSpPr>
        <p:spPr>
          <a:xfrm>
            <a:off x="1563624" y="4682062"/>
            <a:ext cx="9070848" cy="4572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900"/>
              </a:spcBef>
              <a:spcAft>
                <a:spcPts val="0"/>
              </a:spcAft>
              <a:buSzPts val="1600"/>
              <a:buNone/>
              <a:defRPr sz="1600">
                <a:solidFill>
                  <a:schemeClr val="dk1"/>
                </a:solidFill>
              </a:defRPr>
            </a:lvl1pPr>
            <a:lvl2pPr indent="-228600" lvl="1" marL="914400" algn="l">
              <a:lnSpc>
                <a:spcPct val="100000"/>
              </a:lnSpc>
              <a:spcBef>
                <a:spcPts val="500"/>
              </a:spcBef>
              <a:spcAft>
                <a:spcPts val="0"/>
              </a:spcAft>
              <a:buSzPts val="1600"/>
              <a:buNone/>
              <a:defRPr sz="1600">
                <a:solidFill>
                  <a:srgbClr val="888888"/>
                </a:solidFill>
              </a:defRPr>
            </a:lvl2pPr>
            <a:lvl3pPr indent="-228600" lvl="2" marL="1371600" algn="l">
              <a:lnSpc>
                <a:spcPct val="100000"/>
              </a:lnSpc>
              <a:spcBef>
                <a:spcPts val="500"/>
              </a:spcBef>
              <a:spcAft>
                <a:spcPts val="0"/>
              </a:spcAft>
              <a:buSzPts val="1600"/>
              <a:buNone/>
              <a:defRPr sz="16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50" name="Google Shape;50;p57"/>
          <p:cNvSpPr txBox="1"/>
          <p:nvPr>
            <p:ph idx="10" type="dt"/>
          </p:nvPr>
        </p:nvSpPr>
        <p:spPr>
          <a:xfrm>
            <a:off x="5321808" y="1344502"/>
            <a:ext cx="1554480" cy="53035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1300">
                <a:solidFill>
                  <a:schemeClr val="dk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7"/>
          <p:cNvSpPr txBox="1"/>
          <p:nvPr>
            <p:ph idx="11" type="ftr"/>
          </p:nvPr>
        </p:nvSpPr>
        <p:spPr>
          <a:xfrm>
            <a:off x="1453553" y="5211060"/>
            <a:ext cx="5907024" cy="2286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7"/>
          <p:cNvSpPr txBox="1"/>
          <p:nvPr>
            <p:ph idx="12" type="sldNum"/>
          </p:nvPr>
        </p:nvSpPr>
        <p:spPr>
          <a:xfrm>
            <a:off x="8604504" y="5211060"/>
            <a:ext cx="2112264" cy="22860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58"/>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58"/>
          <p:cNvSpPr txBox="1"/>
          <p:nvPr>
            <p:ph idx="1" type="body"/>
          </p:nvPr>
        </p:nvSpPr>
        <p:spPr>
          <a:xfrm>
            <a:off x="106984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6" name="Google Shape;56;p58"/>
          <p:cNvSpPr txBox="1"/>
          <p:nvPr>
            <p:ph idx="2" type="body"/>
          </p:nvPr>
        </p:nvSpPr>
        <p:spPr>
          <a:xfrm>
            <a:off x="1069848" y="2755898"/>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7" name="Google Shape;57;p58"/>
          <p:cNvSpPr txBox="1"/>
          <p:nvPr>
            <p:ph idx="3" type="body"/>
          </p:nvPr>
        </p:nvSpPr>
        <p:spPr>
          <a:xfrm>
            <a:off x="6373368" y="2074334"/>
            <a:ext cx="475488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58" name="Google Shape;58;p58"/>
          <p:cNvSpPr txBox="1"/>
          <p:nvPr>
            <p:ph idx="4" type="body"/>
          </p:nvPr>
        </p:nvSpPr>
        <p:spPr>
          <a:xfrm>
            <a:off x="6373368" y="2756581"/>
            <a:ext cx="475488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9" name="Google Shape;59;p58"/>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8"/>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8"/>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59"/>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59"/>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9"/>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9"/>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60"/>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0"/>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0"/>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61"/>
          <p:cNvSpPr/>
          <p:nvPr/>
        </p:nvSpPr>
        <p:spPr>
          <a:xfrm>
            <a:off x="245529" y="237744"/>
            <a:ext cx="8531352"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1"/>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1"/>
          <p:cNvSpPr txBox="1"/>
          <p:nvPr>
            <p:ph type="title"/>
          </p:nvPr>
        </p:nvSpPr>
        <p:spPr>
          <a:xfrm>
            <a:off x="9296400" y="607392"/>
            <a:ext cx="2430780" cy="16459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800"/>
              <a:buFont typeface="Century Gothic"/>
              <a:buNone/>
              <a:defRPr b="0" sz="2800" cap="none">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61"/>
          <p:cNvSpPr txBox="1"/>
          <p:nvPr>
            <p:ph idx="1" type="body"/>
          </p:nvPr>
        </p:nvSpPr>
        <p:spPr>
          <a:xfrm>
            <a:off x="685800" y="609600"/>
            <a:ext cx="7772400" cy="5334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76" name="Google Shape;76;p61"/>
          <p:cNvSpPr txBox="1"/>
          <p:nvPr>
            <p:ph idx="2" type="body"/>
          </p:nvPr>
        </p:nvSpPr>
        <p:spPr>
          <a:xfrm>
            <a:off x="9296400" y="2286000"/>
            <a:ext cx="2430780"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77" name="Google Shape;77;p61"/>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1"/>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1"/>
          <p:cNvSpPr txBox="1"/>
          <p:nvPr>
            <p:ph idx="12" type="sldNum"/>
          </p:nvPr>
        </p:nvSpPr>
        <p:spPr>
          <a:xfrm>
            <a:off x="10393677" y="6223002"/>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FFFFF"/>
                </a:solidFill>
                <a:latin typeface="Century Gothic"/>
                <a:ea typeface="Century Gothic"/>
                <a:cs typeface="Century Gothic"/>
                <a:sym typeface="Century Gothic"/>
              </a:defRPr>
            </a:lvl1pPr>
            <a:lvl2pPr indent="0" lvl="1" marL="0" algn="r">
              <a:spcBef>
                <a:spcPts val="0"/>
              </a:spcBef>
              <a:buNone/>
              <a:defRPr b="0" i="0" sz="1000" u="none" cap="none" strike="noStrike">
                <a:solidFill>
                  <a:srgbClr val="FFFFFF"/>
                </a:solidFill>
                <a:latin typeface="Century Gothic"/>
                <a:ea typeface="Century Gothic"/>
                <a:cs typeface="Century Gothic"/>
                <a:sym typeface="Century Gothic"/>
              </a:defRPr>
            </a:lvl2pPr>
            <a:lvl3pPr indent="0" lvl="2" marL="0" algn="r">
              <a:spcBef>
                <a:spcPts val="0"/>
              </a:spcBef>
              <a:buNone/>
              <a:defRPr b="0" i="0" sz="1000" u="none" cap="none" strike="noStrike">
                <a:solidFill>
                  <a:srgbClr val="FFFFFF"/>
                </a:solidFill>
                <a:latin typeface="Century Gothic"/>
                <a:ea typeface="Century Gothic"/>
                <a:cs typeface="Century Gothic"/>
                <a:sym typeface="Century Gothic"/>
              </a:defRPr>
            </a:lvl3pPr>
            <a:lvl4pPr indent="0" lvl="3" marL="0" algn="r">
              <a:spcBef>
                <a:spcPts val="0"/>
              </a:spcBef>
              <a:buNone/>
              <a:defRPr b="0" i="0" sz="1000" u="none" cap="none" strike="noStrike">
                <a:solidFill>
                  <a:srgbClr val="FFFFFF"/>
                </a:solidFill>
                <a:latin typeface="Century Gothic"/>
                <a:ea typeface="Century Gothic"/>
                <a:cs typeface="Century Gothic"/>
                <a:sym typeface="Century Gothic"/>
              </a:defRPr>
            </a:lvl4pPr>
            <a:lvl5pPr indent="0" lvl="4" marL="0" algn="r">
              <a:spcBef>
                <a:spcPts val="0"/>
              </a:spcBef>
              <a:buNone/>
              <a:defRPr b="0" i="0" sz="1000" u="none" cap="none" strike="noStrike">
                <a:solidFill>
                  <a:srgbClr val="FFFFFF"/>
                </a:solidFill>
                <a:latin typeface="Century Gothic"/>
                <a:ea typeface="Century Gothic"/>
                <a:cs typeface="Century Gothic"/>
                <a:sym typeface="Century Gothic"/>
              </a:defRPr>
            </a:lvl5pPr>
            <a:lvl6pPr indent="0" lvl="5" marL="0" algn="r">
              <a:spcBef>
                <a:spcPts val="0"/>
              </a:spcBef>
              <a:buNone/>
              <a:defRPr b="0" i="0" sz="1000" u="none" cap="none" strike="noStrike">
                <a:solidFill>
                  <a:srgbClr val="FFFFFF"/>
                </a:solidFill>
                <a:latin typeface="Century Gothic"/>
                <a:ea typeface="Century Gothic"/>
                <a:cs typeface="Century Gothic"/>
                <a:sym typeface="Century Gothic"/>
              </a:defRPr>
            </a:lvl6pPr>
            <a:lvl7pPr indent="0" lvl="6" marL="0" algn="r">
              <a:spcBef>
                <a:spcPts val="0"/>
              </a:spcBef>
              <a:buNone/>
              <a:defRPr b="0" i="0" sz="1000" u="none" cap="none" strike="noStrike">
                <a:solidFill>
                  <a:srgbClr val="FFFFFF"/>
                </a:solidFill>
                <a:latin typeface="Century Gothic"/>
                <a:ea typeface="Century Gothic"/>
                <a:cs typeface="Century Gothic"/>
                <a:sym typeface="Century Gothic"/>
              </a:defRPr>
            </a:lvl7pPr>
            <a:lvl8pPr indent="0" lvl="7" marL="0" algn="r">
              <a:spcBef>
                <a:spcPts val="0"/>
              </a:spcBef>
              <a:buNone/>
              <a:defRPr b="0" i="0" sz="1000" u="none" cap="none" strike="noStrike">
                <a:solidFill>
                  <a:srgbClr val="FFFFFF"/>
                </a:solidFill>
                <a:latin typeface="Century Gothic"/>
                <a:ea typeface="Century Gothic"/>
                <a:cs typeface="Century Gothic"/>
                <a:sym typeface="Century Gothic"/>
              </a:defRPr>
            </a:lvl8pPr>
            <a:lvl9pPr indent="0" lvl="8" marL="0" algn="r">
              <a:spcBef>
                <a:spcPts val="0"/>
              </a:spcBef>
              <a:buNone/>
              <a:defRPr b="0" i="0" sz="10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61"/>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62"/>
          <p:cNvSpPr/>
          <p:nvPr/>
        </p:nvSpPr>
        <p:spPr>
          <a:xfrm>
            <a:off x="9020386" y="237744"/>
            <a:ext cx="2926080" cy="638251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2"/>
          <p:cNvSpPr txBox="1"/>
          <p:nvPr>
            <p:ph type="title"/>
          </p:nvPr>
        </p:nvSpPr>
        <p:spPr>
          <a:xfrm>
            <a:off x="9296400" y="603504"/>
            <a:ext cx="2432304" cy="16459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2800"/>
              <a:buFont typeface="Century Gothic"/>
              <a:buNone/>
              <a:defRPr b="0" sz="2800">
                <a:solidFill>
                  <a:srgbClr val="FFFFFF"/>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62"/>
          <p:cNvSpPr/>
          <p:nvPr>
            <p:ph idx="2" type="pic"/>
          </p:nvPr>
        </p:nvSpPr>
        <p:spPr>
          <a:xfrm>
            <a:off x="228599" y="237744"/>
            <a:ext cx="8531352" cy="6382512"/>
          </a:xfrm>
          <a:prstGeom prst="rect">
            <a:avLst/>
          </a:prstGeom>
          <a:solidFill>
            <a:srgbClr val="76CEEF"/>
          </a:solidFill>
          <a:ln>
            <a:noFill/>
          </a:ln>
        </p:spPr>
      </p:sp>
      <p:sp>
        <p:nvSpPr>
          <p:cNvPr id="85" name="Google Shape;85;p62"/>
          <p:cNvSpPr txBox="1"/>
          <p:nvPr>
            <p:ph idx="1" type="body"/>
          </p:nvPr>
        </p:nvSpPr>
        <p:spPr>
          <a:xfrm>
            <a:off x="9296400" y="2286000"/>
            <a:ext cx="2432304" cy="35021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400"/>
              <a:buNone/>
              <a:defRPr sz="14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86" name="Google Shape;86;p62"/>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2"/>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10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2"/>
          <p:cNvSpPr txBox="1"/>
          <p:nvPr>
            <p:ph idx="12" type="sldNum"/>
          </p:nvPr>
        </p:nvSpPr>
        <p:spPr>
          <a:xfrm>
            <a:off x="10396728" y="6227064"/>
            <a:ext cx="1463040" cy="274320"/>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000" u="none" cap="none" strike="noStrike">
                <a:solidFill>
                  <a:srgbClr val="FFFFFF"/>
                </a:solidFill>
                <a:latin typeface="Century Gothic"/>
                <a:ea typeface="Century Gothic"/>
                <a:cs typeface="Century Gothic"/>
                <a:sym typeface="Century Gothic"/>
              </a:defRPr>
            </a:lvl1pPr>
            <a:lvl2pPr indent="0" lvl="1" marL="0" algn="r">
              <a:spcBef>
                <a:spcPts val="0"/>
              </a:spcBef>
              <a:buNone/>
              <a:defRPr b="0" i="0" sz="1000" u="none" cap="none" strike="noStrike">
                <a:solidFill>
                  <a:srgbClr val="FFFFFF"/>
                </a:solidFill>
                <a:latin typeface="Century Gothic"/>
                <a:ea typeface="Century Gothic"/>
                <a:cs typeface="Century Gothic"/>
                <a:sym typeface="Century Gothic"/>
              </a:defRPr>
            </a:lvl2pPr>
            <a:lvl3pPr indent="0" lvl="2" marL="0" algn="r">
              <a:spcBef>
                <a:spcPts val="0"/>
              </a:spcBef>
              <a:buNone/>
              <a:defRPr b="0" i="0" sz="1000" u="none" cap="none" strike="noStrike">
                <a:solidFill>
                  <a:srgbClr val="FFFFFF"/>
                </a:solidFill>
                <a:latin typeface="Century Gothic"/>
                <a:ea typeface="Century Gothic"/>
                <a:cs typeface="Century Gothic"/>
                <a:sym typeface="Century Gothic"/>
              </a:defRPr>
            </a:lvl3pPr>
            <a:lvl4pPr indent="0" lvl="3" marL="0" algn="r">
              <a:spcBef>
                <a:spcPts val="0"/>
              </a:spcBef>
              <a:buNone/>
              <a:defRPr b="0" i="0" sz="1000" u="none" cap="none" strike="noStrike">
                <a:solidFill>
                  <a:srgbClr val="FFFFFF"/>
                </a:solidFill>
                <a:latin typeface="Century Gothic"/>
                <a:ea typeface="Century Gothic"/>
                <a:cs typeface="Century Gothic"/>
                <a:sym typeface="Century Gothic"/>
              </a:defRPr>
            </a:lvl4pPr>
            <a:lvl5pPr indent="0" lvl="4" marL="0" algn="r">
              <a:spcBef>
                <a:spcPts val="0"/>
              </a:spcBef>
              <a:buNone/>
              <a:defRPr b="0" i="0" sz="1000" u="none" cap="none" strike="noStrike">
                <a:solidFill>
                  <a:srgbClr val="FFFFFF"/>
                </a:solidFill>
                <a:latin typeface="Century Gothic"/>
                <a:ea typeface="Century Gothic"/>
                <a:cs typeface="Century Gothic"/>
                <a:sym typeface="Century Gothic"/>
              </a:defRPr>
            </a:lvl5pPr>
            <a:lvl6pPr indent="0" lvl="5" marL="0" algn="r">
              <a:spcBef>
                <a:spcPts val="0"/>
              </a:spcBef>
              <a:buNone/>
              <a:defRPr b="0" i="0" sz="1000" u="none" cap="none" strike="noStrike">
                <a:solidFill>
                  <a:srgbClr val="FFFFFF"/>
                </a:solidFill>
                <a:latin typeface="Century Gothic"/>
                <a:ea typeface="Century Gothic"/>
                <a:cs typeface="Century Gothic"/>
                <a:sym typeface="Century Gothic"/>
              </a:defRPr>
            </a:lvl6pPr>
            <a:lvl7pPr indent="0" lvl="6" marL="0" algn="r">
              <a:spcBef>
                <a:spcPts val="0"/>
              </a:spcBef>
              <a:buNone/>
              <a:defRPr b="0" i="0" sz="1000" u="none" cap="none" strike="noStrike">
                <a:solidFill>
                  <a:srgbClr val="FFFFFF"/>
                </a:solidFill>
                <a:latin typeface="Century Gothic"/>
                <a:ea typeface="Century Gothic"/>
                <a:cs typeface="Century Gothic"/>
                <a:sym typeface="Century Gothic"/>
              </a:defRPr>
            </a:lvl7pPr>
            <a:lvl8pPr indent="0" lvl="7" marL="0" algn="r">
              <a:spcBef>
                <a:spcPts val="0"/>
              </a:spcBef>
              <a:buNone/>
              <a:defRPr b="0" i="0" sz="1000" u="none" cap="none" strike="noStrike">
                <a:solidFill>
                  <a:srgbClr val="FFFFFF"/>
                </a:solidFill>
                <a:latin typeface="Century Gothic"/>
                <a:ea typeface="Century Gothic"/>
                <a:cs typeface="Century Gothic"/>
                <a:sym typeface="Century Gothic"/>
              </a:defRPr>
            </a:lvl8pPr>
            <a:lvl9pPr indent="0" lvl="8" marL="0" algn="r">
              <a:spcBef>
                <a:spcPts val="0"/>
              </a:spcBef>
              <a:buNone/>
              <a:defRPr b="0" i="0" sz="10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62"/>
          <p:cNvSpPr/>
          <p:nvPr/>
        </p:nvSpPr>
        <p:spPr>
          <a:xfrm>
            <a:off x="9157546" y="374904"/>
            <a:ext cx="2651760" cy="6108192"/>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3"/>
          <p:cNvSpPr/>
          <p:nvPr/>
        </p:nvSpPr>
        <p:spPr>
          <a:xfrm>
            <a:off x="234696" y="237744"/>
            <a:ext cx="11722608" cy="6382512"/>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5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800"/>
              <a:buFont typeface="Century Gothic"/>
              <a:buNone/>
              <a:defRPr b="0" i="0" sz="4800" u="none" cap="none" strike="noStrik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3"/>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Century Gothic"/>
                <a:ea typeface="Century Gothic"/>
                <a:cs typeface="Century Gothic"/>
                <a:sym typeface="Century Gothic"/>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Century Gothic"/>
                <a:ea typeface="Century Gothic"/>
                <a:cs typeface="Century Gothic"/>
                <a:sym typeface="Century Gothic"/>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9" name="Google Shape;9;p53"/>
          <p:cNvSpPr txBox="1"/>
          <p:nvPr>
            <p:ph idx="10" type="dt"/>
          </p:nvPr>
        </p:nvSpPr>
        <p:spPr>
          <a:xfrm>
            <a:off x="274320" y="6307672"/>
            <a:ext cx="2743200" cy="27432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 name="Google Shape;10;p53"/>
          <p:cNvSpPr txBox="1"/>
          <p:nvPr>
            <p:ph idx="11" type="ftr"/>
          </p:nvPr>
        </p:nvSpPr>
        <p:spPr>
          <a:xfrm>
            <a:off x="3489960" y="6307672"/>
            <a:ext cx="5212080" cy="27432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1" name="Google Shape;11;p53"/>
          <p:cNvSpPr txBox="1"/>
          <p:nvPr>
            <p:ph idx="12" type="sldNum"/>
          </p:nvPr>
        </p:nvSpPr>
        <p:spPr>
          <a:xfrm>
            <a:off x="10469880" y="6307672"/>
            <a:ext cx="1463040" cy="27432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000" u="none" cap="none" strike="noStrike">
                <a:solidFill>
                  <a:srgbClr val="3F3F3F"/>
                </a:solidFill>
                <a:latin typeface="Century Gothic"/>
                <a:ea typeface="Century Gothic"/>
                <a:cs typeface="Century Gothic"/>
                <a:sym typeface="Century Gothic"/>
              </a:defRPr>
            </a:lvl1pPr>
            <a:lvl2pPr indent="0" lvl="1" marL="0" marR="0" rtl="0" algn="r">
              <a:spcBef>
                <a:spcPts val="0"/>
              </a:spcBef>
              <a:buNone/>
              <a:defRPr b="0" i="0" sz="1000" u="none" cap="none" strike="noStrike">
                <a:solidFill>
                  <a:srgbClr val="3F3F3F"/>
                </a:solidFill>
                <a:latin typeface="Century Gothic"/>
                <a:ea typeface="Century Gothic"/>
                <a:cs typeface="Century Gothic"/>
                <a:sym typeface="Century Gothic"/>
              </a:defRPr>
            </a:lvl2pPr>
            <a:lvl3pPr indent="0" lvl="2" marL="0" marR="0" rtl="0" algn="r">
              <a:spcBef>
                <a:spcPts val="0"/>
              </a:spcBef>
              <a:buNone/>
              <a:defRPr b="0" i="0" sz="1000" u="none" cap="none" strike="noStrike">
                <a:solidFill>
                  <a:srgbClr val="3F3F3F"/>
                </a:solidFill>
                <a:latin typeface="Century Gothic"/>
                <a:ea typeface="Century Gothic"/>
                <a:cs typeface="Century Gothic"/>
                <a:sym typeface="Century Gothic"/>
              </a:defRPr>
            </a:lvl3pPr>
            <a:lvl4pPr indent="0" lvl="3" marL="0" marR="0" rtl="0" algn="r">
              <a:spcBef>
                <a:spcPts val="0"/>
              </a:spcBef>
              <a:buNone/>
              <a:defRPr b="0" i="0" sz="1000" u="none" cap="none" strike="noStrike">
                <a:solidFill>
                  <a:srgbClr val="3F3F3F"/>
                </a:solidFill>
                <a:latin typeface="Century Gothic"/>
                <a:ea typeface="Century Gothic"/>
                <a:cs typeface="Century Gothic"/>
                <a:sym typeface="Century Gothic"/>
              </a:defRPr>
            </a:lvl4pPr>
            <a:lvl5pPr indent="0" lvl="4" marL="0" marR="0" rtl="0" algn="r">
              <a:spcBef>
                <a:spcPts val="0"/>
              </a:spcBef>
              <a:buNone/>
              <a:defRPr b="0" i="0" sz="1000" u="none" cap="none" strike="noStrike">
                <a:solidFill>
                  <a:srgbClr val="3F3F3F"/>
                </a:solidFill>
                <a:latin typeface="Century Gothic"/>
                <a:ea typeface="Century Gothic"/>
                <a:cs typeface="Century Gothic"/>
                <a:sym typeface="Century Gothic"/>
              </a:defRPr>
            </a:lvl5pPr>
            <a:lvl6pPr indent="0" lvl="5" marL="0" marR="0" rtl="0" algn="r">
              <a:spcBef>
                <a:spcPts val="0"/>
              </a:spcBef>
              <a:buNone/>
              <a:defRPr b="0" i="0" sz="1000" u="none" cap="none" strike="noStrike">
                <a:solidFill>
                  <a:srgbClr val="3F3F3F"/>
                </a:solidFill>
                <a:latin typeface="Century Gothic"/>
                <a:ea typeface="Century Gothic"/>
                <a:cs typeface="Century Gothic"/>
                <a:sym typeface="Century Gothic"/>
              </a:defRPr>
            </a:lvl6pPr>
            <a:lvl7pPr indent="0" lvl="6" marL="0" marR="0" rtl="0" algn="r">
              <a:spcBef>
                <a:spcPts val="0"/>
              </a:spcBef>
              <a:buNone/>
              <a:defRPr b="0" i="0" sz="1000" u="none" cap="none" strike="noStrike">
                <a:solidFill>
                  <a:srgbClr val="3F3F3F"/>
                </a:solidFill>
                <a:latin typeface="Century Gothic"/>
                <a:ea typeface="Century Gothic"/>
                <a:cs typeface="Century Gothic"/>
                <a:sym typeface="Century Gothic"/>
              </a:defRPr>
            </a:lvl7pPr>
            <a:lvl8pPr indent="0" lvl="7" marL="0" marR="0" rtl="0" algn="r">
              <a:spcBef>
                <a:spcPts val="0"/>
              </a:spcBef>
              <a:buNone/>
              <a:defRPr b="0" i="0" sz="1000" u="none" cap="none" strike="noStrike">
                <a:solidFill>
                  <a:srgbClr val="3F3F3F"/>
                </a:solidFill>
                <a:latin typeface="Century Gothic"/>
                <a:ea typeface="Century Gothic"/>
                <a:cs typeface="Century Gothic"/>
                <a:sym typeface="Century Gothic"/>
              </a:defRPr>
            </a:lvl8pPr>
            <a:lvl9pPr indent="0" lvl="8" marL="0" marR="0" rtl="0" algn="r">
              <a:spcBef>
                <a:spcPts val="0"/>
              </a:spcBef>
              <a:buNone/>
              <a:defRPr b="0" i="0" sz="10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561708" y="2091263"/>
            <a:ext cx="9068586" cy="25908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7200"/>
              <a:buFont typeface="Times New Roman"/>
              <a:buNone/>
            </a:pPr>
            <a:r>
              <a:rPr b="1" lang="en-US" sz="7200">
                <a:latin typeface="Times New Roman"/>
                <a:ea typeface="Times New Roman"/>
                <a:cs typeface="Times New Roman"/>
                <a:sym typeface="Times New Roman"/>
              </a:rPr>
              <a:t>UNIT 3: COMBINATIONAL LOGIC CIRCUITS</a:t>
            </a:r>
            <a:endParaRPr/>
          </a:p>
        </p:txBody>
      </p:sp>
      <p:sp>
        <p:nvSpPr>
          <p:cNvPr id="107" name="Google Shape;107;p1"/>
          <p:cNvSpPr txBox="1"/>
          <p:nvPr>
            <p:ph idx="1" type="subTitle"/>
          </p:nvPr>
        </p:nvSpPr>
        <p:spPr>
          <a:xfrm>
            <a:off x="1562100" y="4682062"/>
            <a:ext cx="9070848" cy="457201"/>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600"/>
              <a:buNone/>
            </a:pPr>
            <a:r>
              <a:rPr lang="en-US"/>
              <a:t>II CSE – AIML, BDA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p10"/>
          <p:cNvGrpSpPr/>
          <p:nvPr/>
        </p:nvGrpSpPr>
        <p:grpSpPr>
          <a:xfrm>
            <a:off x="1066800" y="276834"/>
            <a:ext cx="10058399" cy="767520"/>
            <a:chOff x="0" y="0"/>
            <a:chExt cx="10058399" cy="767520"/>
          </a:xfrm>
        </p:grpSpPr>
        <p:sp>
          <p:nvSpPr>
            <p:cNvPr id="194" name="Google Shape;194;p10"/>
            <p:cNvSpPr/>
            <p:nvPr/>
          </p:nvSpPr>
          <p:spPr>
            <a:xfrm>
              <a:off x="0" y="0"/>
              <a:ext cx="10058399" cy="76752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
            <p:cNvSpPr txBox="1"/>
            <p:nvPr/>
          </p:nvSpPr>
          <p:spPr>
            <a:xfrm>
              <a:off x="37467" y="37467"/>
              <a:ext cx="9983465" cy="692586"/>
            </a:xfrm>
            <a:prstGeom prst="rect">
              <a:avLst/>
            </a:prstGeom>
            <a:noFill/>
            <a:ln>
              <a:noFill/>
            </a:ln>
          </p:spPr>
          <p:txBody>
            <a:bodyPr anchorCtr="0" anchor="ctr" bIns="121900" lIns="121900" spcFirstLastPara="1" rIns="121900" wrap="square" tIns="121900">
              <a:noAutofit/>
            </a:bodyPr>
            <a:lstStyle/>
            <a:p>
              <a:pPr indent="0" lvl="0" marL="0" marR="0" rtl="0" algn="l">
                <a:lnSpc>
                  <a:spcPct val="90000"/>
                </a:lnSpc>
                <a:spcBef>
                  <a:spcPts val="0"/>
                </a:spcBef>
                <a:spcAft>
                  <a:spcPts val="0"/>
                </a:spcAft>
                <a:buClr>
                  <a:schemeClr val="lt1"/>
                </a:buClr>
                <a:buSzPts val="3200"/>
                <a:buFont typeface="Century Gothic"/>
                <a:buNone/>
              </a:pPr>
              <a:r>
                <a:rPr b="0" i="0" lang="en-US" sz="3200" u="none" cap="none" strike="noStrike">
                  <a:solidFill>
                    <a:schemeClr val="lt1"/>
                  </a:solidFill>
                  <a:latin typeface="Century Gothic"/>
                  <a:ea typeface="Century Gothic"/>
                  <a:cs typeface="Century Gothic"/>
                  <a:sym typeface="Century Gothic"/>
                </a:rPr>
                <a:t>INTRODUCTION</a:t>
              </a:r>
              <a:endParaRPr b="0" i="0" sz="32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11"/>
          <p:cNvGrpSpPr/>
          <p:nvPr/>
        </p:nvGrpSpPr>
        <p:grpSpPr>
          <a:xfrm>
            <a:off x="1066800" y="276834"/>
            <a:ext cx="10058399" cy="1001797"/>
            <a:chOff x="0" y="0"/>
            <a:chExt cx="10058399" cy="1001797"/>
          </a:xfrm>
        </p:grpSpPr>
        <p:sp>
          <p:nvSpPr>
            <p:cNvPr id="201" name="Google Shape;201;p11"/>
            <p:cNvSpPr/>
            <p:nvPr/>
          </p:nvSpPr>
          <p:spPr>
            <a:xfrm>
              <a:off x="0" y="0"/>
              <a:ext cx="10058399" cy="1001797"/>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txBox="1"/>
            <p:nvPr/>
          </p:nvSpPr>
          <p:spPr>
            <a:xfrm>
              <a:off x="48904" y="48904"/>
              <a:ext cx="9960591" cy="903989"/>
            </a:xfrm>
            <a:prstGeom prst="rect">
              <a:avLst/>
            </a:prstGeom>
            <a:noFill/>
            <a:ln>
              <a:noFill/>
            </a:ln>
          </p:spPr>
          <p:txBody>
            <a:bodyPr anchorCtr="0" anchor="ctr" bIns="156200" lIns="156200" spcFirstLastPara="1" rIns="156200" wrap="square" tIns="156200">
              <a:noAutofit/>
            </a:bodyPr>
            <a:lstStyle/>
            <a:p>
              <a:pPr indent="0" lvl="0" marL="0" marR="0" rtl="0" algn="l">
                <a:lnSpc>
                  <a:spcPct val="90000"/>
                </a:lnSpc>
                <a:spcBef>
                  <a:spcPts val="0"/>
                </a:spcBef>
                <a:spcAft>
                  <a:spcPts val="0"/>
                </a:spcAft>
                <a:buClr>
                  <a:schemeClr val="lt1"/>
                </a:buClr>
                <a:buSzPts val="4100"/>
                <a:buFont typeface="Century Gothic"/>
                <a:buNone/>
              </a:pPr>
              <a:r>
                <a:rPr b="0" i="0" lang="en-US" sz="4100" u="none" cap="none" strike="noStrike">
                  <a:solidFill>
                    <a:schemeClr val="lt1"/>
                  </a:solidFill>
                  <a:latin typeface="Century Gothic"/>
                  <a:ea typeface="Century Gothic"/>
                  <a:cs typeface="Century Gothic"/>
                  <a:sym typeface="Century Gothic"/>
                </a:rPr>
                <a:t>Boolean Algebra</a:t>
              </a:r>
              <a:endParaRPr b="0" i="0" sz="4100" u="none" cap="none" strike="noStrike">
                <a:solidFill>
                  <a:schemeClr val="lt1"/>
                </a:solidFill>
                <a:latin typeface="Century Gothic"/>
                <a:ea typeface="Century Gothic"/>
                <a:cs typeface="Century Gothic"/>
                <a:sym typeface="Century Gothic"/>
              </a:endParaRPr>
            </a:p>
          </p:txBody>
        </p:sp>
      </p:grpSp>
      <p:sp>
        <p:nvSpPr>
          <p:cNvPr id="203" name="Google Shape;203;p11"/>
          <p:cNvSpPr txBox="1"/>
          <p:nvPr>
            <p:ph idx="1" type="body"/>
          </p:nvPr>
        </p:nvSpPr>
        <p:spPr>
          <a:xfrm>
            <a:off x="1066800" y="1477108"/>
            <a:ext cx="10058400" cy="5104058"/>
          </a:xfrm>
          <a:prstGeom prst="rect">
            <a:avLst/>
          </a:prstGeom>
          <a:solidFill>
            <a:srgbClr val="8BD6C0"/>
          </a:solid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2000"/>
              <a:buChar char="◦"/>
            </a:pPr>
            <a:r>
              <a:rPr b="0" i="0" lang="en-US" sz="2000">
                <a:solidFill>
                  <a:srgbClr val="333333"/>
                </a:solidFill>
                <a:latin typeface="Inter"/>
                <a:ea typeface="Inter"/>
                <a:cs typeface="Inter"/>
                <a:sym typeface="Inter"/>
              </a:rPr>
              <a:t>To perform the logical operation with minimum logic gates, a set of rules were invented, known as the </a:t>
            </a:r>
            <a:r>
              <a:rPr b="1" i="0" lang="en-US" sz="2000">
                <a:solidFill>
                  <a:srgbClr val="333333"/>
                </a:solidFill>
                <a:latin typeface="Inter"/>
                <a:ea typeface="Inter"/>
                <a:cs typeface="Inter"/>
                <a:sym typeface="Inter"/>
              </a:rPr>
              <a:t>Laws of Boolean Algebra</a:t>
            </a:r>
            <a:r>
              <a:rPr b="0" i="0" lang="en-US" sz="2000">
                <a:solidFill>
                  <a:srgbClr val="333333"/>
                </a:solidFill>
                <a:latin typeface="Inter"/>
                <a:ea typeface="Inter"/>
                <a:cs typeface="Inter"/>
                <a:sym typeface="Inter"/>
              </a:rPr>
              <a:t>. These rules are used to reduce the number of logic gates for performing logic operations.</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The Boolean algebra is mainly used for simplifying and analyzing the complex Boolean expression. It is also known as </a:t>
            </a:r>
            <a:r>
              <a:rPr b="1" i="0" lang="en-US" sz="2000">
                <a:solidFill>
                  <a:srgbClr val="333333"/>
                </a:solidFill>
                <a:latin typeface="Inter"/>
                <a:ea typeface="Inter"/>
                <a:cs typeface="Inter"/>
                <a:sym typeface="Inter"/>
              </a:rPr>
              <a:t>Binary algebra</a:t>
            </a:r>
            <a:r>
              <a:rPr b="0" i="0" lang="en-US" sz="2000">
                <a:solidFill>
                  <a:srgbClr val="333333"/>
                </a:solidFill>
                <a:latin typeface="Inter"/>
                <a:ea typeface="Inter"/>
                <a:cs typeface="Inter"/>
                <a:sym typeface="Inter"/>
              </a:rPr>
              <a:t> because we only use binary numbers in this. </a:t>
            </a:r>
            <a:r>
              <a:rPr b="1" i="0" lang="en-US" sz="2000">
                <a:solidFill>
                  <a:srgbClr val="333333"/>
                </a:solidFill>
                <a:latin typeface="Inter"/>
                <a:ea typeface="Inter"/>
                <a:cs typeface="Inter"/>
                <a:sym typeface="Inter"/>
              </a:rPr>
              <a:t>George Boole</a:t>
            </a:r>
            <a:r>
              <a:rPr b="0" i="0" lang="en-US" sz="2000">
                <a:solidFill>
                  <a:srgbClr val="333333"/>
                </a:solidFill>
                <a:latin typeface="Inter"/>
                <a:ea typeface="Inter"/>
                <a:cs typeface="Inter"/>
                <a:sym typeface="Inter"/>
              </a:rPr>
              <a:t> developed the binary algebra in </a:t>
            </a:r>
            <a:r>
              <a:rPr b="1" i="0" lang="en-US" sz="2000">
                <a:solidFill>
                  <a:srgbClr val="333333"/>
                </a:solidFill>
                <a:latin typeface="Inter"/>
                <a:ea typeface="Inter"/>
                <a:cs typeface="Inter"/>
                <a:sym typeface="Inter"/>
              </a:rPr>
              <a:t>1854</a:t>
            </a:r>
            <a:r>
              <a:rPr b="0" i="0" lang="en-US" sz="2000">
                <a:solidFill>
                  <a:srgbClr val="333333"/>
                </a:solidFill>
                <a:latin typeface="Inter"/>
                <a:ea typeface="Inter"/>
                <a:cs typeface="Inter"/>
                <a:sym typeface="Inter"/>
              </a:rPr>
              <a:t>.</a:t>
            </a:r>
            <a:endParaRPr/>
          </a:p>
          <a:p>
            <a:pPr indent="0" lvl="0" marL="0" rtl="0" algn="just">
              <a:lnSpc>
                <a:spcPct val="100000"/>
              </a:lnSpc>
              <a:spcBef>
                <a:spcPts val="900"/>
              </a:spcBef>
              <a:spcAft>
                <a:spcPts val="0"/>
              </a:spcAft>
              <a:buSzPts val="2800"/>
              <a:buNone/>
            </a:pPr>
            <a:r>
              <a:rPr b="0" i="0" lang="en-US" sz="2800">
                <a:solidFill>
                  <a:srgbClr val="610B38"/>
                </a:solidFill>
                <a:latin typeface="Arial"/>
                <a:ea typeface="Arial"/>
                <a:cs typeface="Arial"/>
                <a:sym typeface="Arial"/>
              </a:rPr>
              <a:t>Rules in Boolean algebra</a:t>
            </a:r>
            <a:endParaRPr/>
          </a:p>
          <a:p>
            <a:pPr indent="-182880" lvl="0" marL="182880" rtl="0" algn="just">
              <a:lnSpc>
                <a:spcPct val="100000"/>
              </a:lnSpc>
              <a:spcBef>
                <a:spcPts val="900"/>
              </a:spcBef>
              <a:spcAft>
                <a:spcPts val="0"/>
              </a:spcAft>
              <a:buSzPts val="2000"/>
              <a:buFont typeface="Century Gothic"/>
              <a:buAutoNum type="arabicPeriod"/>
            </a:pPr>
            <a:r>
              <a:rPr b="0" i="0" lang="en-US" sz="2000">
                <a:solidFill>
                  <a:srgbClr val="000000"/>
                </a:solidFill>
                <a:latin typeface="Inter"/>
                <a:ea typeface="Inter"/>
                <a:cs typeface="Inter"/>
                <a:sym typeface="Inter"/>
              </a:rPr>
              <a:t>Only two values(1 for high and 0 for low) are possible for the variable used in Boolean algebra.</a:t>
            </a:r>
            <a:endParaRPr/>
          </a:p>
          <a:p>
            <a:pPr indent="-182880" lvl="0" marL="182880" rtl="0" algn="just">
              <a:lnSpc>
                <a:spcPct val="100000"/>
              </a:lnSpc>
              <a:spcBef>
                <a:spcPts val="900"/>
              </a:spcBef>
              <a:spcAft>
                <a:spcPts val="0"/>
              </a:spcAft>
              <a:buSzPts val="2000"/>
              <a:buFont typeface="Century Gothic"/>
              <a:buAutoNum type="arabicPeriod"/>
            </a:pPr>
            <a:r>
              <a:rPr b="0" i="0" lang="en-US" sz="2000">
                <a:solidFill>
                  <a:srgbClr val="000000"/>
                </a:solidFill>
                <a:latin typeface="Inter"/>
                <a:ea typeface="Inter"/>
                <a:cs typeface="Inter"/>
                <a:sym typeface="Inter"/>
              </a:rPr>
              <a:t>The </a:t>
            </a:r>
            <a:r>
              <a:rPr b="0" i="0" lang="en-US" sz="2000">
                <a:solidFill>
                  <a:srgbClr val="C00000"/>
                </a:solidFill>
                <a:latin typeface="Inter"/>
                <a:ea typeface="Inter"/>
                <a:cs typeface="Inter"/>
                <a:sym typeface="Inter"/>
              </a:rPr>
              <a:t>overbar</a:t>
            </a:r>
            <a:r>
              <a:rPr b="0" i="0" lang="en-US" sz="2000">
                <a:solidFill>
                  <a:srgbClr val="000000"/>
                </a:solidFill>
                <a:latin typeface="Inter"/>
                <a:ea typeface="Inter"/>
                <a:cs typeface="Inter"/>
                <a:sym typeface="Inter"/>
              </a:rPr>
              <a:t>(-) is used for representing the </a:t>
            </a:r>
            <a:r>
              <a:rPr b="0" i="0" lang="en-US" sz="2000">
                <a:solidFill>
                  <a:srgbClr val="C00000"/>
                </a:solidFill>
                <a:latin typeface="Inter"/>
                <a:ea typeface="Inter"/>
                <a:cs typeface="Inter"/>
                <a:sym typeface="Inter"/>
              </a:rPr>
              <a:t>complement variable</a:t>
            </a:r>
            <a:r>
              <a:rPr b="0" i="0" lang="en-US" sz="2000">
                <a:solidFill>
                  <a:srgbClr val="000000"/>
                </a:solidFill>
                <a:latin typeface="Inter"/>
                <a:ea typeface="Inter"/>
                <a:cs typeface="Inter"/>
                <a:sym typeface="Inter"/>
              </a:rPr>
              <a:t>. So, the complement of variable C is represented as .</a:t>
            </a:r>
            <a:endParaRPr/>
          </a:p>
          <a:p>
            <a:pPr indent="-182880" lvl="0" marL="182880" rtl="0" algn="just">
              <a:lnSpc>
                <a:spcPct val="100000"/>
              </a:lnSpc>
              <a:spcBef>
                <a:spcPts val="900"/>
              </a:spcBef>
              <a:spcAft>
                <a:spcPts val="0"/>
              </a:spcAft>
              <a:buSzPts val="2000"/>
              <a:buFont typeface="Century Gothic"/>
              <a:buAutoNum type="arabicPeriod"/>
            </a:pPr>
            <a:r>
              <a:rPr b="0" i="0" lang="en-US" sz="2000">
                <a:solidFill>
                  <a:srgbClr val="000000"/>
                </a:solidFill>
                <a:latin typeface="Inter"/>
                <a:ea typeface="Inter"/>
                <a:cs typeface="Inter"/>
                <a:sym typeface="Inter"/>
              </a:rPr>
              <a:t>The plus(+) operator is used to represent the ORing of the variables.</a:t>
            </a:r>
            <a:endParaRPr/>
          </a:p>
          <a:p>
            <a:pPr indent="-182880" lvl="0" marL="182880" rtl="0" algn="just">
              <a:lnSpc>
                <a:spcPct val="100000"/>
              </a:lnSpc>
              <a:spcBef>
                <a:spcPts val="900"/>
              </a:spcBef>
              <a:spcAft>
                <a:spcPts val="0"/>
              </a:spcAft>
              <a:buSzPts val="2000"/>
              <a:buFont typeface="Century Gothic"/>
              <a:buAutoNum type="arabicPeriod"/>
            </a:pPr>
            <a:r>
              <a:rPr b="0" i="0" lang="en-US" sz="2000">
                <a:solidFill>
                  <a:srgbClr val="000000"/>
                </a:solidFill>
                <a:latin typeface="Inter"/>
                <a:ea typeface="Inter"/>
                <a:cs typeface="Inter"/>
                <a:sym typeface="Inter"/>
              </a:rPr>
              <a:t>The dot(.) operator is used to represent the ANDing of the variables.</a:t>
            </a:r>
            <a:endParaRPr/>
          </a:p>
          <a:p>
            <a:pPr indent="-55879" lvl="0" marL="182880" rtl="0" algn="l">
              <a:lnSpc>
                <a:spcPct val="100000"/>
              </a:lnSpc>
              <a:spcBef>
                <a:spcPts val="900"/>
              </a:spcBef>
              <a:spcAft>
                <a:spcPts val="0"/>
              </a:spcAft>
              <a:buSzPts val="20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12"/>
          <p:cNvGrpSpPr/>
          <p:nvPr/>
        </p:nvGrpSpPr>
        <p:grpSpPr>
          <a:xfrm>
            <a:off x="1066800" y="391229"/>
            <a:ext cx="10058399" cy="863460"/>
            <a:chOff x="0" y="6628"/>
            <a:chExt cx="10058399" cy="863460"/>
          </a:xfrm>
        </p:grpSpPr>
        <p:sp>
          <p:nvSpPr>
            <p:cNvPr id="209" name="Google Shape;209;p12"/>
            <p:cNvSpPr/>
            <p:nvPr/>
          </p:nvSpPr>
          <p:spPr>
            <a:xfrm>
              <a:off x="0" y="6628"/>
              <a:ext cx="10058399" cy="863460"/>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2"/>
            <p:cNvSpPr txBox="1"/>
            <p:nvPr/>
          </p:nvSpPr>
          <p:spPr>
            <a:xfrm>
              <a:off x="42151" y="48779"/>
              <a:ext cx="9974097" cy="779158"/>
            </a:xfrm>
            <a:prstGeom prst="rect">
              <a:avLst/>
            </a:prstGeom>
            <a:noFill/>
            <a:ln>
              <a:noFill/>
            </a:ln>
          </p:spPr>
          <p:txBody>
            <a:bodyPr anchorCtr="0" anchor="ctr" bIns="137150" lIns="137150" spcFirstLastPara="1" rIns="137150" wrap="square" tIns="137150">
              <a:noAutofit/>
            </a:bodyPr>
            <a:lstStyle/>
            <a:p>
              <a:pPr indent="0" lvl="0" marL="0" marR="0" rtl="0" algn="l">
                <a:lnSpc>
                  <a:spcPct val="90000"/>
                </a:lnSpc>
                <a:spcBef>
                  <a:spcPts val="0"/>
                </a:spcBef>
                <a:spcAft>
                  <a:spcPts val="0"/>
                </a:spcAft>
                <a:buClr>
                  <a:schemeClr val="lt1"/>
                </a:buClr>
                <a:buSzPts val="3600"/>
                <a:buFont typeface="Century Gothic"/>
                <a:buNone/>
              </a:pPr>
              <a:r>
                <a:rPr b="0" i="0" lang="en-US" sz="3600" u="none" cap="none" strike="noStrike">
                  <a:solidFill>
                    <a:schemeClr val="lt1"/>
                  </a:solidFill>
                  <a:latin typeface="Century Gothic"/>
                  <a:ea typeface="Century Gothic"/>
                  <a:cs typeface="Century Gothic"/>
                  <a:sym typeface="Century Gothic"/>
                </a:rPr>
                <a:t>Properties of Boolean algebra</a:t>
              </a:r>
              <a:endParaRPr b="0" i="0" sz="3600" u="none" cap="none" strike="noStrike">
                <a:solidFill>
                  <a:schemeClr val="lt1"/>
                </a:solidFill>
                <a:latin typeface="Century Gothic"/>
                <a:ea typeface="Century Gothic"/>
                <a:cs typeface="Century Gothic"/>
                <a:sym typeface="Century Gothic"/>
              </a:endParaRPr>
            </a:p>
          </p:txBody>
        </p:sp>
      </p:grpSp>
      <p:sp>
        <p:nvSpPr>
          <p:cNvPr id="211" name="Google Shape;211;p12"/>
          <p:cNvSpPr txBox="1"/>
          <p:nvPr>
            <p:ph idx="1" type="body"/>
          </p:nvPr>
        </p:nvSpPr>
        <p:spPr>
          <a:xfrm>
            <a:off x="1066800" y="1364566"/>
            <a:ext cx="10058400" cy="5233182"/>
          </a:xfrm>
          <a:prstGeom prst="rect">
            <a:avLst/>
          </a:prstGeom>
          <a:solidFill>
            <a:srgbClr val="A7D8B6"/>
          </a:solidFill>
          <a:ln>
            <a:noFill/>
          </a:ln>
        </p:spPr>
        <p:txBody>
          <a:bodyPr anchorCtr="0" anchor="t" bIns="45700" lIns="91425" spcFirstLastPara="1" rIns="91425" wrap="square" tIns="45700">
            <a:normAutofit lnSpcReduction="10000"/>
          </a:bodyPr>
          <a:lstStyle/>
          <a:p>
            <a:pPr indent="-182880" lvl="0" marL="182880" rtl="0" algn="just">
              <a:lnSpc>
                <a:spcPct val="100000"/>
              </a:lnSpc>
              <a:spcBef>
                <a:spcPts val="0"/>
              </a:spcBef>
              <a:spcAft>
                <a:spcPts val="0"/>
              </a:spcAft>
              <a:buSzPts val="2000"/>
              <a:buChar char="◦"/>
            </a:pPr>
            <a:r>
              <a:rPr b="1" i="0" lang="en-US" sz="2000">
                <a:solidFill>
                  <a:srgbClr val="610B4B"/>
                </a:solidFill>
                <a:latin typeface="Arial"/>
                <a:ea typeface="Arial"/>
                <a:cs typeface="Arial"/>
                <a:sym typeface="Arial"/>
              </a:rPr>
              <a:t>Identity Law</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When the variable is AND with 1 and OR with 0, the variable remains the same, i.e.,</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B.1 = B</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B+0 = B</a:t>
            </a:r>
            <a:endParaRPr/>
          </a:p>
          <a:p>
            <a:pPr indent="-182880" lvl="0" marL="182880" rtl="0" algn="just">
              <a:lnSpc>
                <a:spcPct val="100000"/>
              </a:lnSpc>
              <a:spcBef>
                <a:spcPts val="900"/>
              </a:spcBef>
              <a:spcAft>
                <a:spcPts val="0"/>
              </a:spcAft>
              <a:buSzPts val="2000"/>
              <a:buChar char="◦"/>
            </a:pPr>
            <a:r>
              <a:rPr b="1" i="0" lang="en-US" sz="2000">
                <a:solidFill>
                  <a:srgbClr val="610B4B"/>
                </a:solidFill>
                <a:latin typeface="Arial"/>
                <a:ea typeface="Arial"/>
                <a:cs typeface="Arial"/>
                <a:sym typeface="Arial"/>
              </a:rPr>
              <a:t>Idempotent Law</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When the variable is AND and OR with itself, the variable remains same or unchanged, i.e.,</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B.B = B</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B+B = B</a:t>
            </a:r>
            <a:endParaRPr/>
          </a:p>
          <a:p>
            <a:pPr indent="-182880" lvl="0" marL="182880" rtl="0" algn="just">
              <a:lnSpc>
                <a:spcPct val="100000"/>
              </a:lnSpc>
              <a:spcBef>
                <a:spcPts val="900"/>
              </a:spcBef>
              <a:spcAft>
                <a:spcPts val="0"/>
              </a:spcAft>
              <a:buSzPts val="2000"/>
              <a:buChar char="◦"/>
            </a:pPr>
            <a:r>
              <a:rPr b="1" i="0" lang="en-US" sz="2000">
                <a:solidFill>
                  <a:srgbClr val="610B4B"/>
                </a:solidFill>
                <a:latin typeface="Arial"/>
                <a:ea typeface="Arial"/>
                <a:cs typeface="Arial"/>
                <a:sym typeface="Arial"/>
              </a:rPr>
              <a:t>Complement Law</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When the variable is AND and OR with its complement, it will give the result 0 and 1 respectively.</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B.B' = 0</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B+B' = 1</a:t>
            </a:r>
            <a:endParaRPr/>
          </a:p>
          <a:p>
            <a:pPr indent="-68579" lvl="0" marL="182880" rtl="0" algn="l">
              <a:lnSpc>
                <a:spcPct val="100000"/>
              </a:lnSpc>
              <a:spcBef>
                <a:spcPts val="900"/>
              </a:spcBef>
              <a:spcAft>
                <a:spcPts val="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13"/>
          <p:cNvGrpSpPr/>
          <p:nvPr/>
        </p:nvGrpSpPr>
        <p:grpSpPr>
          <a:xfrm>
            <a:off x="1066800" y="391229"/>
            <a:ext cx="10058399" cy="863460"/>
            <a:chOff x="0" y="6628"/>
            <a:chExt cx="10058399" cy="863460"/>
          </a:xfrm>
        </p:grpSpPr>
        <p:sp>
          <p:nvSpPr>
            <p:cNvPr id="217" name="Google Shape;217;p13"/>
            <p:cNvSpPr/>
            <p:nvPr/>
          </p:nvSpPr>
          <p:spPr>
            <a:xfrm>
              <a:off x="0" y="6628"/>
              <a:ext cx="10058399" cy="863460"/>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
            <p:cNvSpPr txBox="1"/>
            <p:nvPr/>
          </p:nvSpPr>
          <p:spPr>
            <a:xfrm>
              <a:off x="42151" y="48779"/>
              <a:ext cx="9974097" cy="779158"/>
            </a:xfrm>
            <a:prstGeom prst="rect">
              <a:avLst/>
            </a:prstGeom>
            <a:noFill/>
            <a:ln>
              <a:noFill/>
            </a:ln>
          </p:spPr>
          <p:txBody>
            <a:bodyPr anchorCtr="0" anchor="ctr" bIns="137150" lIns="137150" spcFirstLastPara="1" rIns="137150" wrap="square" tIns="137150">
              <a:noAutofit/>
            </a:bodyPr>
            <a:lstStyle/>
            <a:p>
              <a:pPr indent="0" lvl="0" marL="0" marR="0" rtl="0" algn="l">
                <a:lnSpc>
                  <a:spcPct val="90000"/>
                </a:lnSpc>
                <a:spcBef>
                  <a:spcPts val="0"/>
                </a:spcBef>
                <a:spcAft>
                  <a:spcPts val="0"/>
                </a:spcAft>
                <a:buClr>
                  <a:schemeClr val="lt1"/>
                </a:buClr>
                <a:buSzPts val="3600"/>
                <a:buFont typeface="Century Gothic"/>
                <a:buNone/>
              </a:pPr>
              <a:r>
                <a:rPr b="0" i="0" lang="en-US" sz="3600" u="none" cap="none" strike="noStrike">
                  <a:solidFill>
                    <a:schemeClr val="lt1"/>
                  </a:solidFill>
                  <a:latin typeface="Century Gothic"/>
                  <a:ea typeface="Century Gothic"/>
                  <a:cs typeface="Century Gothic"/>
                  <a:sym typeface="Century Gothic"/>
                </a:rPr>
                <a:t>Properties of Boolean algebra</a:t>
              </a:r>
              <a:endParaRPr b="0" i="0" sz="3600" u="none" cap="none" strike="noStrike">
                <a:solidFill>
                  <a:schemeClr val="lt1"/>
                </a:solidFill>
                <a:latin typeface="Century Gothic"/>
                <a:ea typeface="Century Gothic"/>
                <a:cs typeface="Century Gothic"/>
                <a:sym typeface="Century Gothic"/>
              </a:endParaRPr>
            </a:p>
          </p:txBody>
        </p:sp>
      </p:grpSp>
      <p:sp>
        <p:nvSpPr>
          <p:cNvPr id="219" name="Google Shape;219;p13"/>
          <p:cNvSpPr txBox="1"/>
          <p:nvPr>
            <p:ph idx="1" type="body"/>
          </p:nvPr>
        </p:nvSpPr>
        <p:spPr>
          <a:xfrm>
            <a:off x="1066800" y="1364566"/>
            <a:ext cx="10058400" cy="5493434"/>
          </a:xfrm>
          <a:prstGeom prst="rect">
            <a:avLst/>
          </a:prstGeom>
          <a:solidFill>
            <a:srgbClr val="A7D8B6"/>
          </a:solid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800"/>
              <a:buChar char="◦"/>
            </a:pPr>
            <a:r>
              <a:rPr b="1" i="0" lang="en-US">
                <a:solidFill>
                  <a:srgbClr val="610B4B"/>
                </a:solidFill>
                <a:latin typeface="Arial"/>
                <a:ea typeface="Arial"/>
                <a:cs typeface="Arial"/>
                <a:sym typeface="Arial"/>
              </a:rPr>
              <a:t>Double Negation Law</a:t>
            </a:r>
            <a:endParaRPr/>
          </a:p>
          <a:p>
            <a:pPr indent="-182880" lvl="0" marL="182880" rtl="0" algn="just">
              <a:lnSpc>
                <a:spcPct val="100000"/>
              </a:lnSpc>
              <a:spcBef>
                <a:spcPts val="900"/>
              </a:spcBef>
              <a:spcAft>
                <a:spcPts val="0"/>
              </a:spcAft>
              <a:buSzPts val="1800"/>
              <a:buChar char="◦"/>
            </a:pPr>
            <a:r>
              <a:rPr b="0" i="0" lang="en-US">
                <a:solidFill>
                  <a:srgbClr val="333333"/>
                </a:solidFill>
                <a:latin typeface="Inter"/>
                <a:ea typeface="Inter"/>
                <a:cs typeface="Inter"/>
                <a:sym typeface="Inter"/>
              </a:rPr>
              <a:t>This law states that, when the variable comes with two negations, the symbol gets removed and the original variable is obtained.</a:t>
            </a:r>
            <a:endParaRPr/>
          </a:p>
          <a:p>
            <a:pPr indent="-182880" lvl="0" marL="182880" rtl="0" algn="just">
              <a:lnSpc>
                <a:spcPct val="100000"/>
              </a:lnSpc>
              <a:spcBef>
                <a:spcPts val="900"/>
              </a:spcBef>
              <a:spcAft>
                <a:spcPts val="0"/>
              </a:spcAft>
              <a:buSzPts val="1800"/>
              <a:buChar char="◦"/>
            </a:pPr>
            <a:r>
              <a:rPr b="0" i="0" lang="en-US">
                <a:solidFill>
                  <a:srgbClr val="333333"/>
                </a:solidFill>
                <a:latin typeface="Inter"/>
                <a:ea typeface="Inter"/>
                <a:cs typeface="Inter"/>
                <a:sym typeface="Inter"/>
              </a:rPr>
              <a:t>((A)')' = A</a:t>
            </a:r>
            <a:endParaRPr/>
          </a:p>
          <a:p>
            <a:pPr indent="-182880" lvl="0" marL="182880" rtl="0" algn="just">
              <a:lnSpc>
                <a:spcPct val="100000"/>
              </a:lnSpc>
              <a:spcBef>
                <a:spcPts val="900"/>
              </a:spcBef>
              <a:spcAft>
                <a:spcPts val="0"/>
              </a:spcAft>
              <a:buSzPts val="1800"/>
              <a:buChar char="◦"/>
            </a:pPr>
            <a:r>
              <a:rPr b="1" i="0" lang="en-US">
                <a:solidFill>
                  <a:srgbClr val="610B4B"/>
                </a:solidFill>
                <a:latin typeface="Arial"/>
                <a:ea typeface="Arial"/>
                <a:cs typeface="Arial"/>
                <a:sym typeface="Arial"/>
              </a:rPr>
              <a:t>Commutative Law</a:t>
            </a:r>
            <a:endParaRPr/>
          </a:p>
          <a:p>
            <a:pPr indent="-182880" lvl="0" marL="182880" rtl="0" algn="just">
              <a:lnSpc>
                <a:spcPct val="100000"/>
              </a:lnSpc>
              <a:spcBef>
                <a:spcPts val="900"/>
              </a:spcBef>
              <a:spcAft>
                <a:spcPts val="0"/>
              </a:spcAft>
              <a:buSzPts val="1800"/>
              <a:buChar char="◦"/>
            </a:pPr>
            <a:r>
              <a:rPr b="0" i="0" lang="en-US">
                <a:solidFill>
                  <a:srgbClr val="333333"/>
                </a:solidFill>
                <a:latin typeface="Inter"/>
                <a:ea typeface="Inter"/>
                <a:cs typeface="Inter"/>
                <a:sym typeface="Inter"/>
              </a:rPr>
              <a:t>This law states that no matter in which order we use the variables. It means that the order of variables doesn't matter in this law.</a:t>
            </a:r>
            <a:endParaRPr/>
          </a:p>
          <a:p>
            <a:pPr indent="-182880" lvl="0" marL="182880" rtl="0" algn="just">
              <a:lnSpc>
                <a:spcPct val="100000"/>
              </a:lnSpc>
              <a:spcBef>
                <a:spcPts val="900"/>
              </a:spcBef>
              <a:spcAft>
                <a:spcPts val="0"/>
              </a:spcAft>
              <a:buSzPts val="1800"/>
              <a:buChar char="◦"/>
            </a:pPr>
            <a:r>
              <a:rPr b="0" i="0" lang="en-US">
                <a:solidFill>
                  <a:srgbClr val="333333"/>
                </a:solidFill>
                <a:latin typeface="Inter"/>
                <a:ea typeface="Inter"/>
                <a:cs typeface="Inter"/>
                <a:sym typeface="Inter"/>
              </a:rPr>
              <a:t>A.B = B.A</a:t>
            </a:r>
            <a:endParaRPr/>
          </a:p>
          <a:p>
            <a:pPr indent="-182880" lvl="0" marL="182880" rtl="0" algn="just">
              <a:lnSpc>
                <a:spcPct val="100000"/>
              </a:lnSpc>
              <a:spcBef>
                <a:spcPts val="900"/>
              </a:spcBef>
              <a:spcAft>
                <a:spcPts val="0"/>
              </a:spcAft>
              <a:buSzPts val="1800"/>
              <a:buChar char="◦"/>
            </a:pPr>
            <a:r>
              <a:rPr b="0" i="0" lang="en-US">
                <a:solidFill>
                  <a:srgbClr val="333333"/>
                </a:solidFill>
                <a:latin typeface="Inter"/>
                <a:ea typeface="Inter"/>
                <a:cs typeface="Inter"/>
                <a:sym typeface="Inter"/>
              </a:rPr>
              <a:t>A+B = B+A</a:t>
            </a:r>
            <a:endParaRPr/>
          </a:p>
          <a:p>
            <a:pPr indent="-182880" lvl="0" marL="182880" rtl="0" algn="just">
              <a:lnSpc>
                <a:spcPct val="100000"/>
              </a:lnSpc>
              <a:spcBef>
                <a:spcPts val="900"/>
              </a:spcBef>
              <a:spcAft>
                <a:spcPts val="0"/>
              </a:spcAft>
              <a:buSzPts val="1800"/>
              <a:buChar char="◦"/>
            </a:pPr>
            <a:r>
              <a:rPr b="1" i="0" lang="en-US">
                <a:solidFill>
                  <a:srgbClr val="610B4B"/>
                </a:solidFill>
                <a:latin typeface="Arial"/>
                <a:ea typeface="Arial"/>
                <a:cs typeface="Arial"/>
                <a:sym typeface="Arial"/>
              </a:rPr>
              <a:t>Associative Law</a:t>
            </a:r>
            <a:endParaRPr/>
          </a:p>
          <a:p>
            <a:pPr indent="-182880" lvl="0" marL="182880" rtl="0" algn="just">
              <a:lnSpc>
                <a:spcPct val="100000"/>
              </a:lnSpc>
              <a:spcBef>
                <a:spcPts val="900"/>
              </a:spcBef>
              <a:spcAft>
                <a:spcPts val="0"/>
              </a:spcAft>
              <a:buSzPts val="1800"/>
              <a:buChar char="◦"/>
            </a:pPr>
            <a:r>
              <a:rPr b="0" i="0" lang="en-US">
                <a:solidFill>
                  <a:srgbClr val="333333"/>
                </a:solidFill>
                <a:latin typeface="Inter"/>
                <a:ea typeface="Inter"/>
                <a:cs typeface="Inter"/>
                <a:sym typeface="Inter"/>
              </a:rPr>
              <a:t>This law states that the operation can be performed in any order when the variables priority is of same.</a:t>
            </a:r>
            <a:endParaRPr/>
          </a:p>
          <a:p>
            <a:pPr indent="-182880" lvl="0" marL="182880" rtl="0" algn="just">
              <a:lnSpc>
                <a:spcPct val="100000"/>
              </a:lnSpc>
              <a:spcBef>
                <a:spcPts val="900"/>
              </a:spcBef>
              <a:spcAft>
                <a:spcPts val="0"/>
              </a:spcAft>
              <a:buSzPts val="1800"/>
              <a:buChar char="◦"/>
            </a:pPr>
            <a:r>
              <a:rPr b="0" i="0" lang="en-US">
                <a:solidFill>
                  <a:srgbClr val="333333"/>
                </a:solidFill>
                <a:latin typeface="Inter"/>
                <a:ea typeface="Inter"/>
                <a:cs typeface="Inter"/>
                <a:sym typeface="Inter"/>
              </a:rPr>
              <a:t>(A.B).C = A.(B.C)</a:t>
            </a:r>
            <a:endParaRPr/>
          </a:p>
          <a:p>
            <a:pPr indent="-182880" lvl="0" marL="182880" rtl="0" algn="just">
              <a:lnSpc>
                <a:spcPct val="100000"/>
              </a:lnSpc>
              <a:spcBef>
                <a:spcPts val="900"/>
              </a:spcBef>
              <a:spcAft>
                <a:spcPts val="0"/>
              </a:spcAft>
              <a:buSzPts val="1800"/>
              <a:buChar char="◦"/>
            </a:pPr>
            <a:r>
              <a:rPr b="0" i="0" lang="en-US">
                <a:solidFill>
                  <a:srgbClr val="333333"/>
                </a:solidFill>
                <a:latin typeface="Inter"/>
                <a:ea typeface="Inter"/>
                <a:cs typeface="Inter"/>
                <a:sym typeface="Inter"/>
              </a:rPr>
              <a:t>(A+B)+C = A+(B+C)</a:t>
            </a:r>
            <a:endParaRPr/>
          </a:p>
          <a:p>
            <a:pPr indent="-68579" lvl="0" marL="182880" rtl="0" algn="l">
              <a:lnSpc>
                <a:spcPct val="100000"/>
              </a:lnSpc>
              <a:spcBef>
                <a:spcPts val="90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grpSp>
        <p:nvGrpSpPr>
          <p:cNvPr id="224" name="Google Shape;224;p14"/>
          <p:cNvGrpSpPr/>
          <p:nvPr/>
        </p:nvGrpSpPr>
        <p:grpSpPr>
          <a:xfrm>
            <a:off x="1066800" y="391229"/>
            <a:ext cx="10058399" cy="863460"/>
            <a:chOff x="0" y="6628"/>
            <a:chExt cx="10058399" cy="863460"/>
          </a:xfrm>
        </p:grpSpPr>
        <p:sp>
          <p:nvSpPr>
            <p:cNvPr id="225" name="Google Shape;225;p14"/>
            <p:cNvSpPr/>
            <p:nvPr/>
          </p:nvSpPr>
          <p:spPr>
            <a:xfrm>
              <a:off x="0" y="6628"/>
              <a:ext cx="10058399" cy="863460"/>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txBox="1"/>
            <p:nvPr/>
          </p:nvSpPr>
          <p:spPr>
            <a:xfrm>
              <a:off x="42151" y="48779"/>
              <a:ext cx="9974097" cy="779158"/>
            </a:xfrm>
            <a:prstGeom prst="rect">
              <a:avLst/>
            </a:prstGeom>
            <a:noFill/>
            <a:ln>
              <a:noFill/>
            </a:ln>
          </p:spPr>
          <p:txBody>
            <a:bodyPr anchorCtr="0" anchor="ctr" bIns="137150" lIns="137150" spcFirstLastPara="1" rIns="137150" wrap="square" tIns="137150">
              <a:noAutofit/>
            </a:bodyPr>
            <a:lstStyle/>
            <a:p>
              <a:pPr indent="0" lvl="0" marL="0" marR="0" rtl="0" algn="l">
                <a:lnSpc>
                  <a:spcPct val="90000"/>
                </a:lnSpc>
                <a:spcBef>
                  <a:spcPts val="0"/>
                </a:spcBef>
                <a:spcAft>
                  <a:spcPts val="0"/>
                </a:spcAft>
                <a:buClr>
                  <a:schemeClr val="lt1"/>
                </a:buClr>
                <a:buSzPts val="3600"/>
                <a:buFont typeface="Century Gothic"/>
                <a:buNone/>
              </a:pPr>
              <a:r>
                <a:rPr b="0" i="0" lang="en-US" sz="3600" u="none" cap="none" strike="noStrike">
                  <a:solidFill>
                    <a:schemeClr val="lt1"/>
                  </a:solidFill>
                  <a:latin typeface="Century Gothic"/>
                  <a:ea typeface="Century Gothic"/>
                  <a:cs typeface="Century Gothic"/>
                  <a:sym typeface="Century Gothic"/>
                </a:rPr>
                <a:t>Properties of Boolean algebra</a:t>
              </a:r>
              <a:endParaRPr b="0" i="0" sz="3600" u="none" cap="none" strike="noStrike">
                <a:solidFill>
                  <a:schemeClr val="lt1"/>
                </a:solidFill>
                <a:latin typeface="Century Gothic"/>
                <a:ea typeface="Century Gothic"/>
                <a:cs typeface="Century Gothic"/>
                <a:sym typeface="Century Gothic"/>
              </a:endParaRPr>
            </a:p>
          </p:txBody>
        </p:sp>
      </p:grpSp>
      <p:sp>
        <p:nvSpPr>
          <p:cNvPr id="227" name="Google Shape;227;p14"/>
          <p:cNvSpPr txBox="1"/>
          <p:nvPr>
            <p:ph idx="1" type="body"/>
          </p:nvPr>
        </p:nvSpPr>
        <p:spPr>
          <a:xfrm>
            <a:off x="1066800" y="1364566"/>
            <a:ext cx="10058400" cy="5233182"/>
          </a:xfrm>
          <a:prstGeom prst="rect">
            <a:avLst/>
          </a:prstGeom>
          <a:solidFill>
            <a:srgbClr val="A7D8B6"/>
          </a:solidFill>
          <a:ln>
            <a:noFill/>
          </a:ln>
        </p:spPr>
        <p:txBody>
          <a:bodyPr anchorCtr="0" anchor="t" bIns="45700" lIns="91425" spcFirstLastPara="1" rIns="91425" wrap="square" tIns="45700">
            <a:normAutofit lnSpcReduction="10000"/>
          </a:bodyPr>
          <a:lstStyle/>
          <a:p>
            <a:pPr indent="-182880" lvl="0" marL="182880" rtl="0" algn="just">
              <a:lnSpc>
                <a:spcPct val="100000"/>
              </a:lnSpc>
              <a:spcBef>
                <a:spcPts val="0"/>
              </a:spcBef>
              <a:spcAft>
                <a:spcPts val="0"/>
              </a:spcAft>
              <a:buSzPts val="2000"/>
              <a:buChar char="◦"/>
            </a:pPr>
            <a:r>
              <a:rPr b="1" i="0" lang="en-US" sz="2000">
                <a:solidFill>
                  <a:srgbClr val="610B4B"/>
                </a:solidFill>
                <a:latin typeface="Arial"/>
                <a:ea typeface="Arial"/>
                <a:cs typeface="Arial"/>
                <a:sym typeface="Arial"/>
              </a:rPr>
              <a:t>Distributive Law</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This law allows us to open up of brackets. Simply, we can open the brackets in the Boolean expressions.</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A+(B.C) = (A+B).(A+C)</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A.(B+C) = (A.B)+(A.C)</a:t>
            </a:r>
            <a:endParaRPr/>
          </a:p>
          <a:p>
            <a:pPr indent="-182880" lvl="0" marL="182880" rtl="0" algn="just">
              <a:lnSpc>
                <a:spcPct val="100000"/>
              </a:lnSpc>
              <a:spcBef>
                <a:spcPts val="900"/>
              </a:spcBef>
              <a:spcAft>
                <a:spcPts val="0"/>
              </a:spcAft>
              <a:buSzPts val="2000"/>
              <a:buChar char="◦"/>
            </a:pPr>
            <a:r>
              <a:rPr b="1" i="0" lang="en-US" sz="2000">
                <a:solidFill>
                  <a:srgbClr val="610B4B"/>
                </a:solidFill>
                <a:latin typeface="Arial"/>
                <a:ea typeface="Arial"/>
                <a:cs typeface="Arial"/>
                <a:sym typeface="Arial"/>
              </a:rPr>
              <a:t>Absorption Law</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This law allows us for absorbing the similar variables.</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B+(B.A) = B</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B.(B+A) = B</a:t>
            </a:r>
            <a:endParaRPr/>
          </a:p>
          <a:p>
            <a:pPr indent="-182880" lvl="0" marL="182880" rtl="0" algn="just">
              <a:lnSpc>
                <a:spcPct val="100000"/>
              </a:lnSpc>
              <a:spcBef>
                <a:spcPts val="900"/>
              </a:spcBef>
              <a:spcAft>
                <a:spcPts val="0"/>
              </a:spcAft>
              <a:buSzPts val="2000"/>
              <a:buChar char="◦"/>
            </a:pPr>
            <a:r>
              <a:rPr b="1" i="0" lang="en-US" sz="2000">
                <a:solidFill>
                  <a:srgbClr val="333333"/>
                </a:solidFill>
                <a:latin typeface="Inter"/>
                <a:ea typeface="Inter"/>
                <a:cs typeface="Inter"/>
                <a:sym typeface="Inter"/>
              </a:rPr>
              <a:t>De Morgan Law</a:t>
            </a:r>
            <a:endParaRPr b="1" i="0" sz="2000">
              <a:solidFill>
                <a:srgbClr val="333333"/>
              </a:solidFill>
              <a:latin typeface="Inter"/>
              <a:ea typeface="Inter"/>
              <a:cs typeface="Inter"/>
              <a:sym typeface="Inte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The operation of an OR and AND logic circuit will remain same if we invert all the inputs, change operators from AND to OR and OR to AND, and invert the output.</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(A.B)' = A'+B'</a:t>
            </a:r>
            <a:endParaRPr/>
          </a:p>
          <a:p>
            <a:pPr indent="-182880" lvl="0" marL="182880" rtl="0" algn="just">
              <a:lnSpc>
                <a:spcPct val="100000"/>
              </a:lnSpc>
              <a:spcBef>
                <a:spcPts val="900"/>
              </a:spcBef>
              <a:spcAft>
                <a:spcPts val="0"/>
              </a:spcAft>
              <a:buSzPts val="2000"/>
              <a:buChar char="◦"/>
            </a:pPr>
            <a:r>
              <a:rPr b="0" i="0" lang="en-US" sz="2000">
                <a:solidFill>
                  <a:srgbClr val="333333"/>
                </a:solidFill>
                <a:latin typeface="Inter"/>
                <a:ea typeface="Inter"/>
                <a:cs typeface="Inter"/>
                <a:sym typeface="Inter"/>
              </a:rPr>
              <a:t>(A+B)' = A'.B'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pSp>
        <p:nvGrpSpPr>
          <p:cNvPr id="232" name="Google Shape;232;p15"/>
          <p:cNvGrpSpPr/>
          <p:nvPr/>
        </p:nvGrpSpPr>
        <p:grpSpPr>
          <a:xfrm>
            <a:off x="1066800" y="232150"/>
            <a:ext cx="10058399" cy="839474"/>
            <a:chOff x="0" y="11587"/>
            <a:chExt cx="10058399" cy="839474"/>
          </a:xfrm>
        </p:grpSpPr>
        <p:sp>
          <p:nvSpPr>
            <p:cNvPr id="233" name="Google Shape;233;p15"/>
            <p:cNvSpPr/>
            <p:nvPr/>
          </p:nvSpPr>
          <p:spPr>
            <a:xfrm>
              <a:off x="0" y="11587"/>
              <a:ext cx="10058399" cy="839474"/>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txBox="1"/>
            <p:nvPr/>
          </p:nvSpPr>
          <p:spPr>
            <a:xfrm>
              <a:off x="40980" y="52567"/>
              <a:ext cx="9976439" cy="757514"/>
            </a:xfrm>
            <a:prstGeom prst="rect">
              <a:avLst/>
            </a:prstGeom>
            <a:noFill/>
            <a:ln>
              <a:noFill/>
            </a:ln>
          </p:spPr>
          <p:txBody>
            <a:bodyPr anchorCtr="0" anchor="ctr"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entury Gothic"/>
                <a:buNone/>
              </a:pPr>
              <a:r>
                <a:rPr b="1" i="0" lang="en-US" sz="3500" u="none" cap="none" strike="noStrike">
                  <a:solidFill>
                    <a:schemeClr val="lt1"/>
                  </a:solidFill>
                  <a:latin typeface="Century Gothic"/>
                  <a:ea typeface="Century Gothic"/>
                  <a:cs typeface="Century Gothic"/>
                  <a:sym typeface="Century Gothic"/>
                </a:rPr>
                <a:t>Simplifying Boolean Expression</a:t>
              </a:r>
              <a:endParaRPr b="1" i="0" sz="3500" u="none" cap="none" strike="noStrike">
                <a:solidFill>
                  <a:schemeClr val="lt1"/>
                </a:solidFill>
                <a:latin typeface="Century Gothic"/>
                <a:ea typeface="Century Gothic"/>
                <a:cs typeface="Century Gothic"/>
                <a:sym typeface="Century Gothic"/>
              </a:endParaRPr>
            </a:p>
          </p:txBody>
        </p:sp>
      </p:grpSp>
      <p:sp>
        <p:nvSpPr>
          <p:cNvPr id="235" name="Google Shape;235;p15"/>
          <p:cNvSpPr txBox="1"/>
          <p:nvPr>
            <p:ph idx="1" type="body"/>
          </p:nvPr>
        </p:nvSpPr>
        <p:spPr>
          <a:xfrm>
            <a:off x="1066800" y="1266092"/>
            <a:ext cx="10058400" cy="4768948"/>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400"/>
              <a:buChar char="◦"/>
            </a:pPr>
            <a:r>
              <a:rPr b="1" i="0" lang="en-US" sz="2400">
                <a:solidFill>
                  <a:srgbClr val="000000"/>
                </a:solidFill>
                <a:latin typeface="Times New Roman"/>
                <a:ea typeface="Times New Roman"/>
                <a:cs typeface="Times New Roman"/>
                <a:sym typeface="Times New Roman"/>
              </a:rPr>
              <a:t>Simplify: (A + C)(AD + AD) + AC + C</a:t>
            </a:r>
            <a:endParaRPr b="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pSp>
        <p:nvGrpSpPr>
          <p:cNvPr id="240" name="Google Shape;240;p16"/>
          <p:cNvGrpSpPr/>
          <p:nvPr/>
        </p:nvGrpSpPr>
        <p:grpSpPr>
          <a:xfrm>
            <a:off x="1066800" y="232150"/>
            <a:ext cx="10058399" cy="839474"/>
            <a:chOff x="0" y="11587"/>
            <a:chExt cx="10058399" cy="839474"/>
          </a:xfrm>
        </p:grpSpPr>
        <p:sp>
          <p:nvSpPr>
            <p:cNvPr id="241" name="Google Shape;241;p16"/>
            <p:cNvSpPr/>
            <p:nvPr/>
          </p:nvSpPr>
          <p:spPr>
            <a:xfrm>
              <a:off x="0" y="11587"/>
              <a:ext cx="10058399" cy="839474"/>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
            <p:cNvSpPr txBox="1"/>
            <p:nvPr/>
          </p:nvSpPr>
          <p:spPr>
            <a:xfrm>
              <a:off x="40980" y="52567"/>
              <a:ext cx="9976439" cy="757514"/>
            </a:xfrm>
            <a:prstGeom prst="rect">
              <a:avLst/>
            </a:prstGeom>
            <a:noFill/>
            <a:ln>
              <a:noFill/>
            </a:ln>
          </p:spPr>
          <p:txBody>
            <a:bodyPr anchorCtr="0" anchor="ctr"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entury Gothic"/>
                <a:buNone/>
              </a:pPr>
              <a:r>
                <a:rPr b="1" i="0" lang="en-US" sz="3500" u="none" cap="none" strike="noStrike">
                  <a:solidFill>
                    <a:schemeClr val="lt1"/>
                  </a:solidFill>
                  <a:latin typeface="Century Gothic"/>
                  <a:ea typeface="Century Gothic"/>
                  <a:cs typeface="Century Gothic"/>
                  <a:sym typeface="Century Gothic"/>
                </a:rPr>
                <a:t>Simplifying Boolean Expression</a:t>
              </a:r>
              <a:endParaRPr b="1" i="0" sz="3500" u="none" cap="none" strike="noStrike">
                <a:solidFill>
                  <a:schemeClr val="lt1"/>
                </a:solidFill>
                <a:latin typeface="Century Gothic"/>
                <a:ea typeface="Century Gothic"/>
                <a:cs typeface="Century Gothic"/>
                <a:sym typeface="Century Gothic"/>
              </a:endParaRPr>
            </a:p>
          </p:txBody>
        </p:sp>
      </p:grpSp>
      <p:sp>
        <p:nvSpPr>
          <p:cNvPr id="243" name="Google Shape;243;p16"/>
          <p:cNvSpPr txBox="1"/>
          <p:nvPr>
            <p:ph idx="1" type="body"/>
          </p:nvPr>
        </p:nvSpPr>
        <p:spPr>
          <a:xfrm>
            <a:off x="1066800" y="1266092"/>
            <a:ext cx="10058400" cy="4768948"/>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2400"/>
              <a:buChar char="◦"/>
            </a:pPr>
            <a:r>
              <a:rPr b="1" i="0" lang="en-US" sz="2400">
                <a:solidFill>
                  <a:srgbClr val="000000"/>
                </a:solidFill>
                <a:latin typeface="Times New Roman"/>
                <a:ea typeface="Times New Roman"/>
                <a:cs typeface="Times New Roman"/>
                <a:sym typeface="Times New Roman"/>
              </a:rPr>
              <a:t>Simplify: f(A,C,D) = (A + C)(AD + AD) + AC + C</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pSp>
        <p:nvGrpSpPr>
          <p:cNvPr id="248" name="Google Shape;248;p17"/>
          <p:cNvGrpSpPr/>
          <p:nvPr/>
        </p:nvGrpSpPr>
        <p:grpSpPr>
          <a:xfrm>
            <a:off x="1066800" y="232150"/>
            <a:ext cx="10058399" cy="839474"/>
            <a:chOff x="0" y="11587"/>
            <a:chExt cx="10058399" cy="839474"/>
          </a:xfrm>
        </p:grpSpPr>
        <p:sp>
          <p:nvSpPr>
            <p:cNvPr id="249" name="Google Shape;249;p17"/>
            <p:cNvSpPr/>
            <p:nvPr/>
          </p:nvSpPr>
          <p:spPr>
            <a:xfrm>
              <a:off x="0" y="11587"/>
              <a:ext cx="10058399" cy="839474"/>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txBox="1"/>
            <p:nvPr/>
          </p:nvSpPr>
          <p:spPr>
            <a:xfrm>
              <a:off x="40980" y="52567"/>
              <a:ext cx="9976439" cy="757514"/>
            </a:xfrm>
            <a:prstGeom prst="rect">
              <a:avLst/>
            </a:prstGeom>
            <a:noFill/>
            <a:ln>
              <a:noFill/>
            </a:ln>
          </p:spPr>
          <p:txBody>
            <a:bodyPr anchorCtr="0" anchor="ctr" bIns="133350" lIns="133350" spcFirstLastPara="1" rIns="133350" wrap="square" tIns="133350">
              <a:noAutofit/>
            </a:bodyPr>
            <a:lstStyle/>
            <a:p>
              <a:pPr indent="0" lvl="0" marL="0" marR="0" rtl="0" algn="l">
                <a:lnSpc>
                  <a:spcPct val="90000"/>
                </a:lnSpc>
                <a:spcBef>
                  <a:spcPts val="0"/>
                </a:spcBef>
                <a:spcAft>
                  <a:spcPts val="0"/>
                </a:spcAft>
                <a:buClr>
                  <a:schemeClr val="lt1"/>
                </a:buClr>
                <a:buSzPts val="3500"/>
                <a:buFont typeface="Century Gothic"/>
                <a:buNone/>
              </a:pPr>
              <a:r>
                <a:rPr b="1" i="0" lang="en-US" sz="3500" u="none" cap="none" strike="noStrike">
                  <a:solidFill>
                    <a:schemeClr val="lt1"/>
                  </a:solidFill>
                  <a:latin typeface="Century Gothic"/>
                  <a:ea typeface="Century Gothic"/>
                  <a:cs typeface="Century Gothic"/>
                  <a:sym typeface="Century Gothic"/>
                </a:rPr>
                <a:t>Simplifying Boolean Expression</a:t>
              </a:r>
              <a:endParaRPr b="1" i="0" sz="3500" u="none" cap="none" strike="noStrike">
                <a:solidFill>
                  <a:schemeClr val="lt1"/>
                </a:solidFill>
                <a:latin typeface="Century Gothic"/>
                <a:ea typeface="Century Gothic"/>
                <a:cs typeface="Century Gothic"/>
                <a:sym typeface="Century Gothic"/>
              </a:endParaRPr>
            </a:p>
          </p:txBody>
        </p:sp>
      </p:grpSp>
      <p:sp>
        <p:nvSpPr>
          <p:cNvPr id="251" name="Google Shape;251;p17"/>
          <p:cNvSpPr txBox="1"/>
          <p:nvPr>
            <p:ph idx="1" type="body"/>
          </p:nvPr>
        </p:nvSpPr>
        <p:spPr>
          <a:xfrm>
            <a:off x="1066800" y="1280160"/>
            <a:ext cx="10058400" cy="475488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2800"/>
              <a:buChar char="◦"/>
            </a:pPr>
            <a:r>
              <a:rPr b="0" i="0" lang="en-US" sz="2800">
                <a:solidFill>
                  <a:srgbClr val="333333"/>
                </a:solidFill>
                <a:latin typeface="Times New Roman"/>
                <a:ea typeface="Times New Roman"/>
                <a:cs typeface="Times New Roman"/>
                <a:sym typeface="Times New Roman"/>
              </a:rPr>
              <a:t>There are two methods which are used for simplifying Boolean function. These functions are as follows:</a:t>
            </a:r>
            <a:endParaRPr/>
          </a:p>
          <a:p>
            <a:pPr indent="-182880" lvl="1" marL="457200" rtl="0" algn="just">
              <a:lnSpc>
                <a:spcPct val="100000"/>
              </a:lnSpc>
              <a:spcBef>
                <a:spcPts val="500"/>
              </a:spcBef>
              <a:spcAft>
                <a:spcPts val="0"/>
              </a:spcAft>
              <a:buSzPts val="2600"/>
              <a:buChar char="◦"/>
            </a:pPr>
            <a:r>
              <a:rPr b="0" i="0" lang="en-US" sz="2600">
                <a:highlight>
                  <a:srgbClr val="FF00FF"/>
                </a:highlight>
                <a:latin typeface="Times New Roman"/>
                <a:ea typeface="Times New Roman"/>
                <a:cs typeface="Times New Roman"/>
                <a:sym typeface="Times New Roman"/>
              </a:rPr>
              <a:t>Karnaugh-map or K-map</a:t>
            </a:r>
            <a:endParaRPr/>
          </a:p>
          <a:p>
            <a:pPr indent="-182880" lvl="1" marL="457200" rtl="0" algn="just">
              <a:lnSpc>
                <a:spcPct val="100000"/>
              </a:lnSpc>
              <a:spcBef>
                <a:spcPts val="500"/>
              </a:spcBef>
              <a:spcAft>
                <a:spcPts val="0"/>
              </a:spcAft>
              <a:buSzPts val="2600"/>
              <a:buChar char="◦"/>
            </a:pPr>
            <a:r>
              <a:rPr lang="en-US" sz="2600">
                <a:highlight>
                  <a:srgbClr val="00FF00"/>
                </a:highlight>
                <a:latin typeface="Times New Roman"/>
                <a:ea typeface="Times New Roman"/>
                <a:cs typeface="Times New Roman"/>
                <a:sym typeface="Times New Roman"/>
              </a:rPr>
              <a:t>Quine-McCluskey minimization technique.</a:t>
            </a:r>
            <a:endParaRPr/>
          </a:p>
          <a:p>
            <a:pPr indent="-182880" lvl="0" marL="182880" rtl="0" algn="just">
              <a:lnSpc>
                <a:spcPct val="100000"/>
              </a:lnSpc>
              <a:spcBef>
                <a:spcPts val="900"/>
              </a:spcBef>
              <a:spcAft>
                <a:spcPts val="0"/>
              </a:spcAft>
              <a:buSzPts val="2800"/>
              <a:buChar char="◦"/>
            </a:pPr>
            <a:r>
              <a:rPr lang="en-US" sz="2800">
                <a:latin typeface="Times New Roman"/>
                <a:ea typeface="Times New Roman"/>
                <a:cs typeface="Times New Roman"/>
                <a:sym typeface="Times New Roman"/>
              </a:rPr>
              <a:t>Consider:</a:t>
            </a:r>
            <a:r>
              <a:rPr i="0" lang="en-US" sz="2800">
                <a:solidFill>
                  <a:srgbClr val="000000"/>
                </a:solidFill>
                <a:latin typeface="Times New Roman"/>
                <a:ea typeface="Times New Roman"/>
                <a:cs typeface="Times New Roman"/>
                <a:sym typeface="Times New Roman"/>
              </a:rPr>
              <a:t> f(A,C,D) = (A + C) (A + A) (A+ D)</a:t>
            </a:r>
            <a:endParaRPr/>
          </a:p>
          <a:p>
            <a:pPr indent="-5079" lvl="0" marL="182880" rtl="0" algn="just">
              <a:lnSpc>
                <a:spcPct val="100000"/>
              </a:lnSpc>
              <a:spcBef>
                <a:spcPts val="900"/>
              </a:spcBef>
              <a:spcAft>
                <a:spcPts val="0"/>
              </a:spcAft>
              <a:buSzPts val="2800"/>
              <a:buNone/>
            </a:pPr>
            <a:r>
              <a:t/>
            </a:r>
            <a:endParaRPr sz="2800">
              <a:solidFill>
                <a:srgbClr val="000000"/>
              </a:solidFill>
              <a:latin typeface="Times New Roman"/>
              <a:ea typeface="Times New Roman"/>
              <a:cs typeface="Times New Roman"/>
              <a:sym typeface="Times New Roman"/>
            </a:endParaRPr>
          </a:p>
          <a:p>
            <a:pPr indent="-5079" lvl="0" marL="182880" rtl="0" algn="just">
              <a:lnSpc>
                <a:spcPct val="100000"/>
              </a:lnSpc>
              <a:spcBef>
                <a:spcPts val="900"/>
              </a:spcBef>
              <a:spcAft>
                <a:spcPts val="0"/>
              </a:spcAft>
              <a:buSzPts val="2800"/>
              <a:buNone/>
            </a:pPr>
            <a:r>
              <a:t/>
            </a:r>
            <a:endParaRPr i="0" sz="2800">
              <a:solidFill>
                <a:srgbClr val="000000"/>
              </a:solidFill>
              <a:latin typeface="Times New Roman"/>
              <a:ea typeface="Times New Roman"/>
              <a:cs typeface="Times New Roman"/>
              <a:sym typeface="Times New Roman"/>
            </a:endParaRPr>
          </a:p>
          <a:p>
            <a:pPr indent="-182880" lvl="0" marL="182880" rtl="0" algn="just">
              <a:lnSpc>
                <a:spcPct val="100000"/>
              </a:lnSpc>
              <a:spcBef>
                <a:spcPts val="900"/>
              </a:spcBef>
              <a:spcAft>
                <a:spcPts val="0"/>
              </a:spcAft>
              <a:buSzPts val="2800"/>
              <a:buChar char="◦"/>
            </a:pPr>
            <a:r>
              <a:rPr lang="en-US" sz="2800">
                <a:latin typeface="Times New Roman"/>
                <a:ea typeface="Times New Roman"/>
                <a:cs typeface="Times New Roman"/>
                <a:sym typeface="Times New Roman"/>
              </a:rPr>
              <a:t>Consider </a:t>
            </a:r>
            <a:r>
              <a:rPr i="0" lang="en-US" sz="2800">
                <a:solidFill>
                  <a:srgbClr val="000000"/>
                </a:solidFill>
                <a:latin typeface="Times New Roman"/>
                <a:ea typeface="Times New Roman"/>
                <a:cs typeface="Times New Roman"/>
                <a:sym typeface="Times New Roman"/>
              </a:rPr>
              <a:t>: f(A,C,D) = (A C+ CD + AD)</a:t>
            </a:r>
            <a:endParaRPr sz="2800"/>
          </a:p>
          <a:p>
            <a:pPr indent="-5079" lvl="0" marL="182880" rtl="0" algn="just">
              <a:lnSpc>
                <a:spcPct val="100000"/>
              </a:lnSpc>
              <a:spcBef>
                <a:spcPts val="900"/>
              </a:spcBef>
              <a:spcAft>
                <a:spcPts val="0"/>
              </a:spcAft>
              <a:buSzPts val="2800"/>
              <a:buNone/>
            </a:pPr>
            <a:r>
              <a:t/>
            </a:r>
            <a:endParaRPr sz="2800">
              <a:highlight>
                <a:srgbClr val="00FF00"/>
              </a:highlight>
              <a:latin typeface="Times New Roman"/>
              <a:ea typeface="Times New Roman"/>
              <a:cs typeface="Times New Roman"/>
              <a:sym typeface="Times New Roman"/>
            </a:endParaRPr>
          </a:p>
          <a:p>
            <a:pPr indent="-5079" lvl="0" marL="182880" rtl="0" algn="just">
              <a:lnSpc>
                <a:spcPct val="100000"/>
              </a:lnSpc>
              <a:spcBef>
                <a:spcPts val="900"/>
              </a:spcBef>
              <a:spcAft>
                <a:spcPts val="0"/>
              </a:spcAft>
              <a:buSzPts val="2800"/>
              <a:buNone/>
            </a:pPr>
            <a:r>
              <a:t/>
            </a:r>
            <a:endParaRPr b="0" i="0" sz="2800">
              <a:solidFill>
                <a:srgbClr val="610B4B"/>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grpSp>
        <p:nvGrpSpPr>
          <p:cNvPr id="256" name="Google Shape;256;p18"/>
          <p:cNvGrpSpPr/>
          <p:nvPr/>
        </p:nvGrpSpPr>
        <p:grpSpPr>
          <a:xfrm>
            <a:off x="1066800" y="324692"/>
            <a:ext cx="10058399" cy="1151279"/>
            <a:chOff x="0" y="1135"/>
            <a:chExt cx="10058399" cy="1151279"/>
          </a:xfrm>
        </p:grpSpPr>
        <p:sp>
          <p:nvSpPr>
            <p:cNvPr id="257" name="Google Shape;257;p18"/>
            <p:cNvSpPr/>
            <p:nvPr/>
          </p:nvSpPr>
          <p:spPr>
            <a:xfrm>
              <a:off x="0" y="1135"/>
              <a:ext cx="10058399" cy="1151279"/>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txBox="1"/>
            <p:nvPr/>
          </p:nvSpPr>
          <p:spPr>
            <a:xfrm>
              <a:off x="56201" y="57336"/>
              <a:ext cx="9945997" cy="1038877"/>
            </a:xfrm>
            <a:prstGeom prst="rect">
              <a:avLst/>
            </a:prstGeom>
            <a:noFill/>
            <a:ln>
              <a:noFill/>
            </a:ln>
          </p:spPr>
          <p:txBody>
            <a:bodyPr anchorCtr="0" anchor="ctr" bIns="182875" lIns="182875" spcFirstLastPara="1" rIns="182875" wrap="square" tIns="182875">
              <a:noAutofit/>
            </a:bodyPr>
            <a:lstStyle/>
            <a:p>
              <a:pPr indent="0" lvl="0" marL="0" marR="0" rtl="0" algn="l">
                <a:lnSpc>
                  <a:spcPct val="90000"/>
                </a:lnSpc>
                <a:spcBef>
                  <a:spcPts val="0"/>
                </a:spcBef>
                <a:spcAft>
                  <a:spcPts val="0"/>
                </a:spcAft>
                <a:buClr>
                  <a:schemeClr val="lt1"/>
                </a:buClr>
                <a:buSzPts val="4800"/>
                <a:buFont typeface="Century Gothic"/>
                <a:buNone/>
              </a:pPr>
              <a:r>
                <a:rPr b="0" i="0" lang="en-US" sz="4800" u="none" cap="none" strike="noStrike">
                  <a:solidFill>
                    <a:schemeClr val="lt1"/>
                  </a:solidFill>
                  <a:latin typeface="Century Gothic"/>
                  <a:ea typeface="Century Gothic"/>
                  <a:cs typeface="Century Gothic"/>
                  <a:sym typeface="Century Gothic"/>
                </a:rPr>
                <a:t>Min Term and Max Term</a:t>
              </a:r>
              <a:endParaRPr b="0" i="0" sz="4800" u="none" cap="none" strike="noStrike">
                <a:solidFill>
                  <a:schemeClr val="lt1"/>
                </a:solidFill>
                <a:latin typeface="Century Gothic"/>
                <a:ea typeface="Century Gothic"/>
                <a:cs typeface="Century Gothic"/>
                <a:sym typeface="Century Gothic"/>
              </a:endParaRPr>
            </a:p>
          </p:txBody>
        </p:sp>
      </p:grpSp>
      <p:sp>
        <p:nvSpPr>
          <p:cNvPr id="259" name="Google Shape;259;p18"/>
          <p:cNvSpPr txBox="1"/>
          <p:nvPr>
            <p:ph idx="1" type="body"/>
          </p:nvPr>
        </p:nvSpPr>
        <p:spPr>
          <a:xfrm>
            <a:off x="1066800" y="1589649"/>
            <a:ext cx="10058400" cy="4445391"/>
          </a:xfrm>
          <a:prstGeom prst="rect">
            <a:avLst/>
          </a:prstGeom>
          <a:noFill/>
          <a:ln>
            <a:noFill/>
          </a:ln>
        </p:spPr>
        <p:txBody>
          <a:bodyPr anchorCtr="0" anchor="t" bIns="45700" lIns="91425" spcFirstLastPara="1" rIns="91425" wrap="square" tIns="45700">
            <a:normAutofit/>
          </a:bodyPr>
          <a:lstStyle/>
          <a:p>
            <a:pPr indent="-228600" lvl="0" marL="182880" rtl="0" algn="just">
              <a:lnSpc>
                <a:spcPct val="100000"/>
              </a:lnSpc>
              <a:spcBef>
                <a:spcPts val="0"/>
              </a:spcBef>
              <a:spcAft>
                <a:spcPts val="0"/>
              </a:spcAft>
              <a:buSzPts val="3600"/>
              <a:buChar char="◦"/>
            </a:pPr>
            <a:r>
              <a:rPr lang="en-US" sz="3600">
                <a:latin typeface="Times New Roman"/>
                <a:ea typeface="Times New Roman"/>
                <a:cs typeface="Times New Roman"/>
                <a:sym typeface="Times New Roman"/>
              </a:rPr>
              <a:t>Consider:</a:t>
            </a:r>
            <a:r>
              <a:rPr i="0" lang="en-US" sz="3600">
                <a:solidFill>
                  <a:srgbClr val="000000"/>
                </a:solidFill>
                <a:latin typeface="Times New Roman"/>
                <a:ea typeface="Times New Roman"/>
                <a:cs typeface="Times New Roman"/>
                <a:sym typeface="Times New Roman"/>
              </a:rPr>
              <a:t> f(A,B,C) = (A + B + C) (A + B’ + C’) </a:t>
            </a:r>
            <a:endParaRPr/>
          </a:p>
          <a:p>
            <a:pPr indent="0" lvl="0" marL="182880" rtl="0" algn="just">
              <a:lnSpc>
                <a:spcPct val="100000"/>
              </a:lnSpc>
              <a:spcBef>
                <a:spcPts val="900"/>
              </a:spcBef>
              <a:spcAft>
                <a:spcPts val="0"/>
              </a:spcAft>
              <a:buSzPts val="3600"/>
              <a:buNone/>
            </a:pPr>
            <a:r>
              <a:t/>
            </a:r>
            <a:endParaRPr sz="3600">
              <a:solidFill>
                <a:srgbClr val="000000"/>
              </a:solidFill>
              <a:latin typeface="Times New Roman"/>
              <a:ea typeface="Times New Roman"/>
              <a:cs typeface="Times New Roman"/>
              <a:sym typeface="Times New Roman"/>
            </a:endParaRPr>
          </a:p>
          <a:p>
            <a:pPr indent="0" lvl="0" marL="182880" rtl="0" algn="just">
              <a:lnSpc>
                <a:spcPct val="100000"/>
              </a:lnSpc>
              <a:spcBef>
                <a:spcPts val="900"/>
              </a:spcBef>
              <a:spcAft>
                <a:spcPts val="0"/>
              </a:spcAft>
              <a:buSzPts val="3600"/>
              <a:buNone/>
            </a:pPr>
            <a:r>
              <a:t/>
            </a:r>
            <a:endParaRPr i="0" sz="3600">
              <a:solidFill>
                <a:srgbClr val="000000"/>
              </a:solidFill>
              <a:latin typeface="Times New Roman"/>
              <a:ea typeface="Times New Roman"/>
              <a:cs typeface="Times New Roman"/>
              <a:sym typeface="Times New Roman"/>
            </a:endParaRPr>
          </a:p>
          <a:p>
            <a:pPr indent="-228600" lvl="0" marL="182880" rtl="0" algn="just">
              <a:lnSpc>
                <a:spcPct val="100000"/>
              </a:lnSpc>
              <a:spcBef>
                <a:spcPts val="900"/>
              </a:spcBef>
              <a:spcAft>
                <a:spcPts val="0"/>
              </a:spcAft>
              <a:buSzPts val="3600"/>
              <a:buChar char="◦"/>
            </a:pPr>
            <a:r>
              <a:rPr lang="en-US" sz="3600">
                <a:latin typeface="Times New Roman"/>
                <a:ea typeface="Times New Roman"/>
                <a:cs typeface="Times New Roman"/>
                <a:sym typeface="Times New Roman"/>
              </a:rPr>
              <a:t>Consider </a:t>
            </a:r>
            <a:r>
              <a:rPr i="0" lang="en-US" sz="3600">
                <a:solidFill>
                  <a:srgbClr val="000000"/>
                </a:solidFill>
                <a:latin typeface="Times New Roman"/>
                <a:ea typeface="Times New Roman"/>
                <a:cs typeface="Times New Roman"/>
                <a:sym typeface="Times New Roman"/>
              </a:rPr>
              <a:t>: f(A,B,C) = (A’ B C’ + AB’C )</a:t>
            </a:r>
            <a:endParaRPr sz="3600"/>
          </a:p>
          <a:p>
            <a:pPr indent="0" lvl="0" marL="182880" rtl="0" algn="l">
              <a:lnSpc>
                <a:spcPct val="100000"/>
              </a:lnSpc>
              <a:spcBef>
                <a:spcPts val="900"/>
              </a:spcBef>
              <a:spcAft>
                <a:spcPts val="0"/>
              </a:spcAft>
              <a:buSzPts val="3600"/>
              <a:buNone/>
            </a:pPr>
            <a:r>
              <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grpSp>
        <p:nvGrpSpPr>
          <p:cNvPr id="264" name="Google Shape;264;p19"/>
          <p:cNvGrpSpPr/>
          <p:nvPr/>
        </p:nvGrpSpPr>
        <p:grpSpPr>
          <a:xfrm>
            <a:off x="1066800" y="324692"/>
            <a:ext cx="10058399" cy="1151279"/>
            <a:chOff x="0" y="1135"/>
            <a:chExt cx="10058399" cy="1151279"/>
          </a:xfrm>
        </p:grpSpPr>
        <p:sp>
          <p:nvSpPr>
            <p:cNvPr id="265" name="Google Shape;265;p19"/>
            <p:cNvSpPr/>
            <p:nvPr/>
          </p:nvSpPr>
          <p:spPr>
            <a:xfrm>
              <a:off x="0" y="1135"/>
              <a:ext cx="10058399" cy="1151279"/>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txBox="1"/>
            <p:nvPr/>
          </p:nvSpPr>
          <p:spPr>
            <a:xfrm>
              <a:off x="56201" y="57336"/>
              <a:ext cx="9945997" cy="1038877"/>
            </a:xfrm>
            <a:prstGeom prst="rect">
              <a:avLst/>
            </a:prstGeom>
            <a:noFill/>
            <a:ln>
              <a:noFill/>
            </a:ln>
          </p:spPr>
          <p:txBody>
            <a:bodyPr anchorCtr="0" anchor="ctr" bIns="182875" lIns="182875" spcFirstLastPara="1" rIns="182875" wrap="square" tIns="182875">
              <a:noAutofit/>
            </a:bodyPr>
            <a:lstStyle/>
            <a:p>
              <a:pPr indent="0" lvl="0" marL="0" marR="0" rtl="0" algn="l">
                <a:lnSpc>
                  <a:spcPct val="90000"/>
                </a:lnSpc>
                <a:spcBef>
                  <a:spcPts val="0"/>
                </a:spcBef>
                <a:spcAft>
                  <a:spcPts val="0"/>
                </a:spcAft>
                <a:buClr>
                  <a:schemeClr val="lt1"/>
                </a:buClr>
                <a:buSzPts val="4800"/>
                <a:buFont typeface="Century Gothic"/>
                <a:buNone/>
              </a:pPr>
              <a:r>
                <a:rPr b="0" i="0" lang="en-US" sz="4800" u="none" cap="none" strike="noStrike">
                  <a:solidFill>
                    <a:schemeClr val="lt1"/>
                  </a:solidFill>
                  <a:latin typeface="Century Gothic"/>
                  <a:ea typeface="Century Gothic"/>
                  <a:cs typeface="Century Gothic"/>
                  <a:sym typeface="Century Gothic"/>
                </a:rPr>
                <a:t>Min Term and Max Term</a:t>
              </a:r>
              <a:endParaRPr b="0" i="0" sz="4800" u="none" cap="none" strike="noStrike">
                <a:solidFill>
                  <a:schemeClr val="lt1"/>
                </a:solidFill>
                <a:latin typeface="Century Gothic"/>
                <a:ea typeface="Century Gothic"/>
                <a:cs typeface="Century Gothic"/>
                <a:sym typeface="Century Gothic"/>
              </a:endParaRPr>
            </a:p>
          </p:txBody>
        </p:sp>
      </p:grpSp>
      <p:sp>
        <p:nvSpPr>
          <p:cNvPr id="267" name="Google Shape;267;p19"/>
          <p:cNvSpPr txBox="1"/>
          <p:nvPr>
            <p:ph idx="1" type="body"/>
          </p:nvPr>
        </p:nvSpPr>
        <p:spPr>
          <a:xfrm>
            <a:off x="1066800" y="1589648"/>
            <a:ext cx="10058400" cy="5268351"/>
          </a:xfrm>
          <a:prstGeom prst="rect">
            <a:avLst/>
          </a:prstGeom>
          <a:noFill/>
          <a:ln>
            <a:noFill/>
          </a:ln>
        </p:spPr>
        <p:txBody>
          <a:bodyPr anchorCtr="0" anchor="t" bIns="45700" lIns="91425" spcFirstLastPara="1" rIns="91425" wrap="square" tIns="45700">
            <a:normAutofit lnSpcReduction="10000"/>
          </a:bodyPr>
          <a:lstStyle/>
          <a:p>
            <a:pPr indent="-182880" lvl="0" marL="182880" rtl="0" algn="l">
              <a:lnSpc>
                <a:spcPct val="100000"/>
              </a:lnSpc>
              <a:spcBef>
                <a:spcPts val="0"/>
              </a:spcBef>
              <a:spcAft>
                <a:spcPts val="0"/>
              </a:spcAft>
              <a:buSzPts val="1800"/>
              <a:buChar char="◦"/>
            </a:pPr>
            <a:r>
              <a:rPr b="1" i="0" lang="en-US">
                <a:solidFill>
                  <a:srgbClr val="333333"/>
                </a:solidFill>
                <a:latin typeface="Verdana"/>
                <a:ea typeface="Verdana"/>
                <a:cs typeface="Verdana"/>
                <a:sym typeface="Verdana"/>
              </a:rPr>
              <a:t>Maxterm: </a:t>
            </a:r>
            <a:endParaRPr/>
          </a:p>
          <a:p>
            <a:pPr indent="-182880" lvl="0" marL="182880" rtl="0" algn="l">
              <a:lnSpc>
                <a:spcPct val="100000"/>
              </a:lnSpc>
              <a:spcBef>
                <a:spcPts val="900"/>
              </a:spcBef>
              <a:spcAft>
                <a:spcPts val="0"/>
              </a:spcAft>
              <a:buSzPts val="1800"/>
              <a:buChar char="◦"/>
            </a:pPr>
            <a:r>
              <a:rPr i="0" lang="en-US">
                <a:solidFill>
                  <a:srgbClr val="7030A0"/>
                </a:solidFill>
                <a:latin typeface="Verdana"/>
                <a:ea typeface="Verdana"/>
                <a:cs typeface="Verdana"/>
                <a:sym typeface="Verdana"/>
              </a:rPr>
              <a:t>A maxterm is a sum term in boolean function in which every element is present is either in normal or in complemented form.</a:t>
            </a:r>
            <a:br>
              <a:rPr lang="en-US">
                <a:solidFill>
                  <a:srgbClr val="7030A0"/>
                </a:solidFill>
              </a:rPr>
            </a:br>
            <a:r>
              <a:rPr b="0" i="0" lang="en-US">
                <a:solidFill>
                  <a:srgbClr val="333333"/>
                </a:solidFill>
                <a:latin typeface="Verdana"/>
                <a:ea typeface="Verdana"/>
                <a:cs typeface="Verdana"/>
                <a:sym typeface="Verdana"/>
              </a:rPr>
              <a:t>Example: F(a,b,c), the possible maxterms would be (</a:t>
            </a:r>
            <a:r>
              <a:rPr b="1" i="0" lang="en-US">
                <a:solidFill>
                  <a:srgbClr val="333333"/>
                </a:solidFill>
                <a:latin typeface="Verdana"/>
                <a:ea typeface="Verdana"/>
                <a:cs typeface="Verdana"/>
                <a:sym typeface="Verdana"/>
              </a:rPr>
              <a:t>a+b+c), (a+b+c’), (a+b’+c), ( a+b’+c’), (a’+b+c), ( a+b’+c), ( a’+b’+c), (a’+b’+c’) . </a:t>
            </a:r>
            <a:endParaRPr/>
          </a:p>
          <a:p>
            <a:pPr indent="-182880" lvl="0" marL="182880" rtl="0" algn="l">
              <a:lnSpc>
                <a:spcPct val="100000"/>
              </a:lnSpc>
              <a:spcBef>
                <a:spcPts val="900"/>
              </a:spcBef>
              <a:spcAft>
                <a:spcPts val="0"/>
              </a:spcAft>
              <a:buSzPts val="1800"/>
              <a:buChar char="◦"/>
            </a:pPr>
            <a:r>
              <a:rPr b="0" i="0" lang="en-US">
                <a:solidFill>
                  <a:srgbClr val="333333"/>
                </a:solidFill>
                <a:latin typeface="Verdana"/>
                <a:ea typeface="Verdana"/>
                <a:cs typeface="Verdana"/>
                <a:sym typeface="Verdana"/>
              </a:rPr>
              <a:t>It is also called as </a:t>
            </a:r>
            <a:r>
              <a:rPr b="0" i="0" lang="en-US">
                <a:solidFill>
                  <a:srgbClr val="FF0000"/>
                </a:solidFill>
                <a:latin typeface="Verdana"/>
                <a:ea typeface="Verdana"/>
                <a:cs typeface="Verdana"/>
                <a:sym typeface="Verdana"/>
              </a:rPr>
              <a:t>conjunctive normal form(CNF). </a:t>
            </a:r>
            <a:endParaRPr/>
          </a:p>
          <a:p>
            <a:pPr indent="-182880" lvl="0" marL="182880" rtl="0" algn="l">
              <a:lnSpc>
                <a:spcPct val="100000"/>
              </a:lnSpc>
              <a:spcBef>
                <a:spcPts val="900"/>
              </a:spcBef>
              <a:spcAft>
                <a:spcPts val="0"/>
              </a:spcAft>
              <a:buSzPts val="1800"/>
              <a:buChar char="◦"/>
            </a:pPr>
            <a:r>
              <a:rPr b="0" i="0" lang="en-US">
                <a:solidFill>
                  <a:srgbClr val="333333"/>
                </a:solidFill>
                <a:latin typeface="Verdana"/>
                <a:ea typeface="Verdana"/>
                <a:cs typeface="Verdana"/>
                <a:sym typeface="Verdana"/>
              </a:rPr>
              <a:t>The value correspond to </a:t>
            </a:r>
            <a:r>
              <a:rPr b="0" i="0" lang="en-US">
                <a:solidFill>
                  <a:srgbClr val="333333"/>
                </a:solidFill>
                <a:highlight>
                  <a:srgbClr val="00FF00"/>
                </a:highlight>
                <a:latin typeface="Verdana"/>
                <a:ea typeface="Verdana"/>
                <a:cs typeface="Verdana"/>
                <a:sym typeface="Verdana"/>
              </a:rPr>
              <a:t>0 or false </a:t>
            </a:r>
            <a:r>
              <a:rPr b="0" i="0" lang="en-US">
                <a:solidFill>
                  <a:srgbClr val="333333"/>
                </a:solidFill>
                <a:latin typeface="Verdana"/>
                <a:ea typeface="Verdana"/>
                <a:cs typeface="Verdana"/>
                <a:sym typeface="Verdana"/>
              </a:rPr>
              <a:t>is selected as maxterm.</a:t>
            </a:r>
            <a:endParaRPr/>
          </a:p>
          <a:p>
            <a:pPr indent="-182880" lvl="0" marL="182880" rtl="0" algn="l">
              <a:lnSpc>
                <a:spcPct val="100000"/>
              </a:lnSpc>
              <a:spcBef>
                <a:spcPts val="900"/>
              </a:spcBef>
              <a:spcAft>
                <a:spcPts val="0"/>
              </a:spcAft>
              <a:buSzPts val="1800"/>
              <a:buChar char="◦"/>
            </a:pPr>
            <a:r>
              <a:rPr b="1" i="0" lang="en-US">
                <a:solidFill>
                  <a:srgbClr val="333333"/>
                </a:solidFill>
                <a:latin typeface="Verdana"/>
                <a:ea typeface="Verdana"/>
                <a:cs typeface="Verdana"/>
                <a:sym typeface="Verdana"/>
              </a:rPr>
              <a:t>Minterm: </a:t>
            </a:r>
            <a:endParaRPr/>
          </a:p>
          <a:p>
            <a:pPr indent="-182880" lvl="0" marL="182880" rtl="0" algn="l">
              <a:lnSpc>
                <a:spcPct val="100000"/>
              </a:lnSpc>
              <a:spcBef>
                <a:spcPts val="900"/>
              </a:spcBef>
              <a:spcAft>
                <a:spcPts val="0"/>
              </a:spcAft>
              <a:buSzPts val="1800"/>
              <a:buChar char="◦"/>
            </a:pPr>
            <a:r>
              <a:rPr i="0" lang="en-US">
                <a:solidFill>
                  <a:srgbClr val="002060"/>
                </a:solidFill>
                <a:latin typeface="Verdana"/>
                <a:ea typeface="Verdana"/>
                <a:cs typeface="Verdana"/>
                <a:sym typeface="Verdana"/>
              </a:rPr>
              <a:t>A minterm is a product term in boolean function in which every element is present is either in normal or in complemented form.</a:t>
            </a:r>
            <a:endParaRPr/>
          </a:p>
          <a:p>
            <a:pPr indent="-182880" lvl="0" marL="182880" rtl="0" algn="l">
              <a:lnSpc>
                <a:spcPct val="100000"/>
              </a:lnSpc>
              <a:spcBef>
                <a:spcPts val="900"/>
              </a:spcBef>
              <a:spcAft>
                <a:spcPts val="0"/>
              </a:spcAft>
              <a:buSzPts val="1800"/>
              <a:buChar char="◦"/>
            </a:pPr>
            <a:r>
              <a:rPr b="0" i="0" lang="en-US">
                <a:solidFill>
                  <a:srgbClr val="333333"/>
                </a:solidFill>
                <a:latin typeface="Verdana"/>
                <a:ea typeface="Verdana"/>
                <a:cs typeface="Verdana"/>
                <a:sym typeface="Verdana"/>
              </a:rPr>
              <a:t>Example</a:t>
            </a:r>
            <a:r>
              <a:rPr lang="en-US">
                <a:solidFill>
                  <a:srgbClr val="333333"/>
                </a:solidFill>
                <a:latin typeface="Verdana"/>
                <a:ea typeface="Verdana"/>
                <a:cs typeface="Verdana"/>
                <a:sym typeface="Verdana"/>
              </a:rPr>
              <a:t>: </a:t>
            </a:r>
            <a:r>
              <a:rPr b="0" i="0" lang="en-US">
                <a:solidFill>
                  <a:srgbClr val="333333"/>
                </a:solidFill>
                <a:latin typeface="Verdana"/>
                <a:ea typeface="Verdana"/>
                <a:cs typeface="Verdana"/>
                <a:sym typeface="Verdana"/>
              </a:rPr>
              <a:t>F(a,b,c) is a boolean function. The possible minterms would be </a:t>
            </a:r>
            <a:r>
              <a:rPr b="1" i="0" lang="en-US">
                <a:solidFill>
                  <a:srgbClr val="333333"/>
                </a:solidFill>
                <a:latin typeface="Verdana"/>
                <a:ea typeface="Verdana"/>
                <a:cs typeface="Verdana"/>
                <a:sym typeface="Verdana"/>
              </a:rPr>
              <a:t>abc, abc’, ab’c, ab’c’, a’bc, ab,c, a’b’c, a’b’c’ . </a:t>
            </a:r>
            <a:endParaRPr/>
          </a:p>
          <a:p>
            <a:pPr indent="-182880" lvl="0" marL="182880" rtl="0" algn="l">
              <a:lnSpc>
                <a:spcPct val="100000"/>
              </a:lnSpc>
              <a:spcBef>
                <a:spcPts val="900"/>
              </a:spcBef>
              <a:spcAft>
                <a:spcPts val="0"/>
              </a:spcAft>
              <a:buSzPts val="1800"/>
              <a:buChar char="◦"/>
            </a:pPr>
            <a:r>
              <a:rPr b="0" i="0" lang="en-US">
                <a:solidFill>
                  <a:srgbClr val="333333"/>
                </a:solidFill>
                <a:latin typeface="Verdana"/>
                <a:ea typeface="Verdana"/>
                <a:cs typeface="Verdana"/>
                <a:sym typeface="Verdana"/>
              </a:rPr>
              <a:t>It is also called as </a:t>
            </a:r>
            <a:r>
              <a:rPr b="0" i="0" lang="en-US">
                <a:solidFill>
                  <a:srgbClr val="FF0000"/>
                </a:solidFill>
                <a:latin typeface="Verdana"/>
                <a:ea typeface="Verdana"/>
                <a:cs typeface="Verdana"/>
                <a:sym typeface="Verdana"/>
              </a:rPr>
              <a:t>disjunctive normal form(DNF). </a:t>
            </a:r>
            <a:r>
              <a:rPr b="0" i="0" lang="en-US">
                <a:solidFill>
                  <a:srgbClr val="333333"/>
                </a:solidFill>
                <a:latin typeface="Verdana"/>
                <a:ea typeface="Verdana"/>
                <a:cs typeface="Verdana"/>
                <a:sym typeface="Verdana"/>
              </a:rPr>
              <a:t>The value correspond to </a:t>
            </a:r>
            <a:r>
              <a:rPr b="0" i="0" lang="en-US">
                <a:solidFill>
                  <a:srgbClr val="333333"/>
                </a:solidFill>
                <a:highlight>
                  <a:srgbClr val="FFFF00"/>
                </a:highlight>
                <a:latin typeface="Verdana"/>
                <a:ea typeface="Verdana"/>
                <a:cs typeface="Verdana"/>
                <a:sym typeface="Verdana"/>
              </a:rPr>
              <a:t>1 or </a:t>
            </a:r>
            <a:r>
              <a:rPr b="1" i="0" lang="en-US">
                <a:solidFill>
                  <a:srgbClr val="333333"/>
                </a:solidFill>
                <a:highlight>
                  <a:srgbClr val="FFFF00"/>
                </a:highlight>
                <a:latin typeface="Verdana"/>
                <a:ea typeface="Verdana"/>
                <a:cs typeface="Verdana"/>
                <a:sym typeface="Verdana"/>
              </a:rPr>
              <a:t>true</a:t>
            </a:r>
            <a:r>
              <a:rPr b="0" i="0" lang="en-US">
                <a:solidFill>
                  <a:srgbClr val="333333"/>
                </a:solidFill>
                <a:highlight>
                  <a:srgbClr val="FFFF00"/>
                </a:highlight>
                <a:latin typeface="Verdana"/>
                <a:ea typeface="Verdana"/>
                <a:cs typeface="Verdana"/>
                <a:sym typeface="Verdana"/>
              </a:rPr>
              <a:t> </a:t>
            </a:r>
            <a:r>
              <a:rPr b="0" i="0" lang="en-US">
                <a:solidFill>
                  <a:srgbClr val="333333"/>
                </a:solidFill>
                <a:latin typeface="Verdana"/>
                <a:ea typeface="Verdana"/>
                <a:cs typeface="Verdana"/>
                <a:sym typeface="Verdana"/>
              </a:rPr>
              <a:t>is selected as minterm.</a:t>
            </a:r>
            <a:endParaRPr/>
          </a:p>
          <a:p>
            <a:pPr indent="-182880" lvl="0" marL="182880" rtl="0" algn="l">
              <a:lnSpc>
                <a:spcPct val="100000"/>
              </a:lnSpc>
              <a:spcBef>
                <a:spcPts val="900"/>
              </a:spcBef>
              <a:spcAft>
                <a:spcPts val="0"/>
              </a:spcAft>
              <a:buSzPts val="1800"/>
              <a:buChar char="◦"/>
            </a:pPr>
            <a:r>
              <a:rPr lang="en-US">
                <a:solidFill>
                  <a:srgbClr val="333333"/>
                </a:solidFill>
                <a:latin typeface="Verdana"/>
                <a:ea typeface="Verdana"/>
                <a:cs typeface="Verdana"/>
                <a:sym typeface="Verdana"/>
              </a:rPr>
              <a:t>Note: </a:t>
            </a:r>
            <a:r>
              <a:rPr b="1" lang="en-US">
                <a:solidFill>
                  <a:srgbClr val="333333"/>
                </a:solidFill>
                <a:latin typeface="Verdana"/>
                <a:ea typeface="Verdana"/>
                <a:cs typeface="Verdana"/>
                <a:sym typeface="Verdana"/>
              </a:rPr>
              <a:t>F</a:t>
            </a:r>
            <a:r>
              <a:rPr b="1" i="0" lang="en-US">
                <a:solidFill>
                  <a:srgbClr val="333333"/>
                </a:solidFill>
                <a:latin typeface="Verdana"/>
                <a:ea typeface="Verdana"/>
                <a:cs typeface="Verdana"/>
                <a:sym typeface="Verdana"/>
              </a:rPr>
              <a:t>or n varibale boolean function there would be 2^n possible minterms.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1066800" y="211016"/>
            <a:ext cx="10058400" cy="1012874"/>
          </a:xfrm>
          <a:prstGeom prst="rect">
            <a:avLst/>
          </a:prstGeom>
          <a:solidFill>
            <a:schemeClr val="accent2"/>
          </a:solidFill>
          <a:ln cap="flat" cmpd="sng" w="12700">
            <a:solidFill>
              <a:srgbClr val="1B5F9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entury Gothic"/>
              <a:buNone/>
            </a:pPr>
            <a:r>
              <a:rPr lang="en-US">
                <a:solidFill>
                  <a:schemeClr val="lt1"/>
                </a:solidFill>
                <a:latin typeface="Century Gothic"/>
                <a:ea typeface="Century Gothic"/>
                <a:cs typeface="Century Gothic"/>
                <a:sym typeface="Century Gothic"/>
              </a:rPr>
              <a:t>CONTENTS</a:t>
            </a:r>
            <a:endParaRPr/>
          </a:p>
        </p:txBody>
      </p:sp>
      <p:grpSp>
        <p:nvGrpSpPr>
          <p:cNvPr id="113" name="Google Shape;113;p2"/>
          <p:cNvGrpSpPr/>
          <p:nvPr/>
        </p:nvGrpSpPr>
        <p:grpSpPr>
          <a:xfrm>
            <a:off x="1066800" y="1532073"/>
            <a:ext cx="10058399" cy="4300290"/>
            <a:chOff x="0" y="1025636"/>
            <a:chExt cx="10058399" cy="4300290"/>
          </a:xfrm>
        </p:grpSpPr>
        <p:sp>
          <p:nvSpPr>
            <p:cNvPr id="114" name="Google Shape;114;p2"/>
            <p:cNvSpPr/>
            <p:nvPr/>
          </p:nvSpPr>
          <p:spPr>
            <a:xfrm>
              <a:off x="0" y="1025636"/>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21075" y="1046711"/>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Quine-McCluskey minimization technique, </a:t>
              </a:r>
              <a:endParaRPr b="0" i="0" sz="1800" u="none" cap="none" strike="noStrike">
                <a:solidFill>
                  <a:schemeClr val="lt1"/>
                </a:solidFill>
                <a:latin typeface="Century Gothic"/>
                <a:ea typeface="Century Gothic"/>
                <a:cs typeface="Century Gothic"/>
                <a:sym typeface="Century Gothic"/>
              </a:endParaRPr>
            </a:p>
          </p:txBody>
        </p:sp>
        <p:sp>
          <p:nvSpPr>
            <p:cNvPr id="116" name="Google Shape;116;p2"/>
            <p:cNvSpPr/>
            <p:nvPr/>
          </p:nvSpPr>
          <p:spPr>
            <a:xfrm>
              <a:off x="0" y="1509206"/>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21075" y="1530281"/>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Combinational Circuits , </a:t>
              </a:r>
              <a:endParaRPr b="0" i="0" sz="1800" u="none" cap="none" strike="noStrike">
                <a:solidFill>
                  <a:schemeClr val="lt1"/>
                </a:solidFill>
                <a:latin typeface="Century Gothic"/>
                <a:ea typeface="Century Gothic"/>
                <a:cs typeface="Century Gothic"/>
                <a:sym typeface="Century Gothic"/>
              </a:endParaRPr>
            </a:p>
          </p:txBody>
        </p:sp>
        <p:sp>
          <p:nvSpPr>
            <p:cNvPr id="118" name="Google Shape;118;p2"/>
            <p:cNvSpPr/>
            <p:nvPr/>
          </p:nvSpPr>
          <p:spPr>
            <a:xfrm>
              <a:off x="0" y="1992776"/>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21075" y="2013851"/>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Multiplexer, Demultiplexer, </a:t>
              </a:r>
              <a:endParaRPr b="0" i="0" sz="1800" u="none" cap="none" strike="noStrike">
                <a:solidFill>
                  <a:schemeClr val="lt1"/>
                </a:solidFill>
                <a:latin typeface="Century Gothic"/>
                <a:ea typeface="Century Gothic"/>
                <a:cs typeface="Century Gothic"/>
                <a:sym typeface="Century Gothic"/>
              </a:endParaRPr>
            </a:p>
          </p:txBody>
        </p:sp>
        <p:sp>
          <p:nvSpPr>
            <p:cNvPr id="120" name="Google Shape;120;p2"/>
            <p:cNvSpPr/>
            <p:nvPr/>
          </p:nvSpPr>
          <p:spPr>
            <a:xfrm>
              <a:off x="0" y="2476346"/>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txBox="1"/>
            <p:nvPr/>
          </p:nvSpPr>
          <p:spPr>
            <a:xfrm>
              <a:off x="21075" y="2497421"/>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Decoder, Encoder, </a:t>
              </a:r>
              <a:endParaRPr b="0" i="0" sz="1800" u="none" cap="none" strike="noStrike">
                <a:solidFill>
                  <a:schemeClr val="lt1"/>
                </a:solidFill>
                <a:latin typeface="Century Gothic"/>
                <a:ea typeface="Century Gothic"/>
                <a:cs typeface="Century Gothic"/>
                <a:sym typeface="Century Gothic"/>
              </a:endParaRPr>
            </a:p>
          </p:txBody>
        </p:sp>
        <p:sp>
          <p:nvSpPr>
            <p:cNvPr id="122" name="Google Shape;122;p2"/>
            <p:cNvSpPr/>
            <p:nvPr/>
          </p:nvSpPr>
          <p:spPr>
            <a:xfrm>
              <a:off x="0" y="2959916"/>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21075" y="2980991"/>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Binary adder , Binary adder as subtractor, Carry look ahead adder, Decimal adder, </a:t>
              </a:r>
              <a:endParaRPr b="0" i="0" sz="1800" u="none" cap="none" strike="noStrike">
                <a:solidFill>
                  <a:schemeClr val="lt1"/>
                </a:solidFill>
                <a:latin typeface="Century Gothic"/>
                <a:ea typeface="Century Gothic"/>
                <a:cs typeface="Century Gothic"/>
                <a:sym typeface="Century Gothic"/>
              </a:endParaRPr>
            </a:p>
          </p:txBody>
        </p:sp>
        <p:sp>
          <p:nvSpPr>
            <p:cNvPr id="124" name="Google Shape;124;p2"/>
            <p:cNvSpPr/>
            <p:nvPr/>
          </p:nvSpPr>
          <p:spPr>
            <a:xfrm>
              <a:off x="0" y="3443486"/>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txBox="1"/>
            <p:nvPr/>
          </p:nvSpPr>
          <p:spPr>
            <a:xfrm>
              <a:off x="21075" y="3464561"/>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Magnitude Comparator, </a:t>
              </a:r>
              <a:endParaRPr b="0" i="0" sz="1800" u="none" cap="none" strike="noStrike">
                <a:solidFill>
                  <a:schemeClr val="lt1"/>
                </a:solidFill>
                <a:latin typeface="Century Gothic"/>
                <a:ea typeface="Century Gothic"/>
                <a:cs typeface="Century Gothic"/>
                <a:sym typeface="Century Gothic"/>
              </a:endParaRPr>
            </a:p>
          </p:txBody>
        </p:sp>
        <p:sp>
          <p:nvSpPr>
            <p:cNvPr id="126" name="Google Shape;126;p2"/>
            <p:cNvSpPr/>
            <p:nvPr/>
          </p:nvSpPr>
          <p:spPr>
            <a:xfrm>
              <a:off x="0" y="3927056"/>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txBox="1"/>
            <p:nvPr/>
          </p:nvSpPr>
          <p:spPr>
            <a:xfrm>
              <a:off x="21075" y="3948131"/>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Read Only Memory, </a:t>
              </a:r>
              <a:endParaRPr b="0" i="0" sz="1800" u="none" cap="none" strike="noStrike">
                <a:solidFill>
                  <a:schemeClr val="lt1"/>
                </a:solidFill>
                <a:latin typeface="Century Gothic"/>
                <a:ea typeface="Century Gothic"/>
                <a:cs typeface="Century Gothic"/>
                <a:sym typeface="Century Gothic"/>
              </a:endParaRPr>
            </a:p>
          </p:txBody>
        </p:sp>
        <p:sp>
          <p:nvSpPr>
            <p:cNvPr id="128" name="Google Shape;128;p2"/>
            <p:cNvSpPr/>
            <p:nvPr/>
          </p:nvSpPr>
          <p:spPr>
            <a:xfrm>
              <a:off x="0" y="4410626"/>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txBox="1"/>
            <p:nvPr/>
          </p:nvSpPr>
          <p:spPr>
            <a:xfrm>
              <a:off x="21075" y="4431701"/>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Arithmetic Logic Unit, Programmable Logic Arrays, </a:t>
              </a:r>
              <a:endParaRPr b="0" i="0" sz="1800" u="none" cap="none" strike="noStrike">
                <a:solidFill>
                  <a:schemeClr val="lt1"/>
                </a:solidFill>
                <a:latin typeface="Century Gothic"/>
                <a:ea typeface="Century Gothic"/>
                <a:cs typeface="Century Gothic"/>
                <a:sym typeface="Century Gothic"/>
              </a:endParaRPr>
            </a:p>
          </p:txBody>
        </p:sp>
        <p:sp>
          <p:nvSpPr>
            <p:cNvPr id="130" name="Google Shape;130;p2"/>
            <p:cNvSpPr/>
            <p:nvPr/>
          </p:nvSpPr>
          <p:spPr>
            <a:xfrm>
              <a:off x="0" y="4894196"/>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txBox="1"/>
            <p:nvPr/>
          </p:nvSpPr>
          <p:spPr>
            <a:xfrm>
              <a:off x="21075" y="4915271"/>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HDL Gate and Data Flow modeling , HDL Behavioral modeling , Problem solving session</a:t>
              </a:r>
              <a:endParaRPr b="0" i="0" sz="18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1" name="Shape 271"/>
        <p:cNvGrpSpPr/>
        <p:nvPr/>
      </p:nvGrpSpPr>
      <p:grpSpPr>
        <a:xfrm>
          <a:off x="0" y="0"/>
          <a:ext cx="0" cy="0"/>
          <a:chOff x="0" y="0"/>
          <a:chExt cx="0" cy="0"/>
        </a:xfrm>
      </p:grpSpPr>
      <p:sp>
        <p:nvSpPr>
          <p:cNvPr id="272" name="Google Shape;272;p20"/>
          <p:cNvSpPr/>
          <p:nvPr/>
        </p:nvSpPr>
        <p:spPr>
          <a:xfrm>
            <a:off x="0" y="0"/>
            <a:ext cx="4023162"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3" name="Google Shape;273;p20"/>
          <p:cNvSpPr/>
          <p:nvPr/>
        </p:nvSpPr>
        <p:spPr>
          <a:xfrm>
            <a:off x="4023162" y="0"/>
            <a:ext cx="8168743"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74" name="Google Shape;274;p20"/>
          <p:cNvSpPr/>
          <p:nvPr/>
        </p:nvSpPr>
        <p:spPr>
          <a:xfrm>
            <a:off x="0" y="0"/>
            <a:ext cx="4025029" cy="6858000"/>
          </a:xfrm>
          <a:prstGeom prst="rect">
            <a:avLst/>
          </a:prstGeom>
          <a:blipFill rotWithShape="1">
            <a:blip r:embed="rId3">
              <a:alphaModFix amt="6000"/>
            </a:blip>
            <a:tile algn="tl" flip="none" tx="-44450" sx="85000" ty="3810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txBox="1"/>
          <p:nvPr>
            <p:ph type="title"/>
          </p:nvPr>
        </p:nvSpPr>
        <p:spPr>
          <a:xfrm>
            <a:off x="567409" y="2714631"/>
            <a:ext cx="2888344" cy="1428737"/>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FFFF"/>
              </a:buClr>
              <a:buSzPts val="3000"/>
              <a:buFont typeface="Arial"/>
              <a:buNone/>
            </a:pPr>
            <a:r>
              <a:rPr b="1" i="0" lang="en-US" sz="3000" u="none" cap="none" strike="noStrike">
                <a:solidFill>
                  <a:srgbClr val="FFFFFF"/>
                </a:solidFill>
                <a:latin typeface="Arial"/>
                <a:ea typeface="Arial"/>
                <a:cs typeface="Arial"/>
                <a:sym typeface="Arial"/>
              </a:rPr>
              <a:t>Truth Table for Binary Coded Decimal</a:t>
            </a:r>
            <a:endParaRPr/>
          </a:p>
          <a:p>
            <a:pPr indent="0" lvl="0" marL="0" marR="0" rtl="0" algn="l">
              <a:lnSpc>
                <a:spcPct val="90000"/>
              </a:lnSpc>
              <a:spcBef>
                <a:spcPts val="0"/>
              </a:spcBef>
              <a:spcAft>
                <a:spcPts val="0"/>
              </a:spcAft>
              <a:buClr>
                <a:srgbClr val="262626"/>
              </a:buClr>
              <a:buSzPts val="3000"/>
              <a:buFont typeface="Century Gothic"/>
              <a:buNone/>
            </a:pPr>
            <a:r>
              <a:t/>
            </a:r>
            <a:endParaRPr b="0" i="0" sz="3000" u="none" cap="none" strike="noStrike">
              <a:solidFill>
                <a:srgbClr val="FFFFFF"/>
              </a:solidFill>
              <a:latin typeface="Arial"/>
              <a:ea typeface="Arial"/>
              <a:cs typeface="Arial"/>
              <a:sym typeface="Arial"/>
            </a:endParaRPr>
          </a:p>
        </p:txBody>
      </p:sp>
      <p:graphicFrame>
        <p:nvGraphicFramePr>
          <p:cNvPr id="276" name="Google Shape;276;p20"/>
          <p:cNvGraphicFramePr/>
          <p:nvPr/>
        </p:nvGraphicFramePr>
        <p:xfrm>
          <a:off x="4790647" y="1"/>
          <a:ext cx="3000000" cy="3000000"/>
        </p:xfrm>
        <a:graphic>
          <a:graphicData uri="http://schemas.openxmlformats.org/drawingml/2006/table">
            <a:tbl>
              <a:tblPr>
                <a:noFill/>
                <a:tableStyleId>{07D5E648-1412-4A40-A5E3-A67985209F5D}</a:tableStyleId>
              </a:tblPr>
              <a:tblGrid>
                <a:gridCol w="3385575"/>
                <a:gridCol w="3206925"/>
                <a:gridCol w="139750"/>
              </a:tblGrid>
              <a:tr h="360950">
                <a:tc>
                  <a:txBody>
                    <a:bodyPr/>
                    <a:lstStyle/>
                    <a:p>
                      <a:pPr indent="0" lvl="0" marL="0" marR="0" rtl="0" algn="ctr">
                        <a:spcBef>
                          <a:spcPts val="0"/>
                        </a:spcBef>
                        <a:spcAft>
                          <a:spcPts val="0"/>
                        </a:spcAft>
                        <a:buNone/>
                      </a:pPr>
                      <a:r>
                        <a:rPr lang="en-US" sz="1800" u="none" cap="none" strike="noStrike"/>
                        <a:t>Decimal Number</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BCD 8421 Code</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0000 0000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1</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0000 0001</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2</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0000 0010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3</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0000 0011</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4</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0000 0100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5</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0000 0101</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6</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0000 0110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7</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0000 0111</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8</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0000 1000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9</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0000 1001</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10 (1+0)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0001 0000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11 (1+1)</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0001 0001</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12 (1+2)</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0001 0010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20 (2+0)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0010 0000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21 (2+1)</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0010 0001</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tcPr>
                </a:tc>
              </a:tr>
              <a:tr h="360950">
                <a:tc>
                  <a:txBody>
                    <a:bodyPr/>
                    <a:lstStyle/>
                    <a:p>
                      <a:pPr indent="0" lvl="0" marL="0" marR="0" rtl="0" algn="ctr">
                        <a:spcBef>
                          <a:spcPts val="0"/>
                        </a:spcBef>
                        <a:spcAft>
                          <a:spcPts val="0"/>
                        </a:spcAft>
                        <a:buNone/>
                      </a:pPr>
                      <a:r>
                        <a:rPr lang="en-US" sz="1800"/>
                        <a:t>22 (2+2)</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0010 0010</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28575" marB="28575" marR="57175" marL="57175">
                    <a:lnL cap="flat" cmpd="sng" w="9525">
                      <a:solidFill>
                        <a:srgbClr val="000000">
                          <a:alpha val="0"/>
                        </a:srgbClr>
                      </a:solidFill>
                      <a:prstDash val="solid"/>
                      <a:round/>
                      <a:headEnd len="sm" w="sm" type="none"/>
                      <a:tailEnd len="sm" w="sm" type="none"/>
                    </a:lnL>
                    <a:lnB cap="flat" cmpd="sng" w="9525">
                      <a:solidFill>
                        <a:srgbClr val="000000">
                          <a:alpha val="0"/>
                        </a:srgbClr>
                      </a:solidFill>
                      <a:prstDash val="solid"/>
                      <a:round/>
                      <a:headEnd len="sm" w="sm" type="none"/>
                      <a:tailEnd len="sm" w="sm" type="none"/>
                    </a:lnB>
                  </a:tcPr>
                </a:tc>
              </a:tr>
              <a:tr h="360950">
                <a:tc gridSpan="3">
                  <a:txBody>
                    <a:bodyPr/>
                    <a:lstStyle/>
                    <a:p>
                      <a:pPr indent="0" lvl="0" marL="0" marR="0" rtl="0" algn="l">
                        <a:spcBef>
                          <a:spcPts val="0"/>
                        </a:spcBef>
                        <a:spcAft>
                          <a:spcPts val="0"/>
                        </a:spcAft>
                        <a:buNone/>
                      </a:pPr>
                      <a:r>
                        <a:rPr lang="en-US" sz="1800"/>
                        <a:t>etc, continuing upwards in groups of four</a:t>
                      </a:r>
                      <a:endParaRPr/>
                    </a:p>
                  </a:txBody>
                  <a:tcPr marT="28575" marB="28575" marR="57175" marL="571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grpSp>
        <p:nvGrpSpPr>
          <p:cNvPr id="281" name="Google Shape;281;p21"/>
          <p:cNvGrpSpPr/>
          <p:nvPr/>
        </p:nvGrpSpPr>
        <p:grpSpPr>
          <a:xfrm>
            <a:off x="1066800" y="644821"/>
            <a:ext cx="10058399" cy="1367144"/>
            <a:chOff x="0" y="2227"/>
            <a:chExt cx="10058399" cy="1367144"/>
          </a:xfrm>
        </p:grpSpPr>
        <p:sp>
          <p:nvSpPr>
            <p:cNvPr id="282" name="Google Shape;282;p21"/>
            <p:cNvSpPr/>
            <p:nvPr/>
          </p:nvSpPr>
          <p:spPr>
            <a:xfrm>
              <a:off x="0" y="2227"/>
              <a:ext cx="10058399" cy="1367144"/>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txBox="1"/>
            <p:nvPr/>
          </p:nvSpPr>
          <p:spPr>
            <a:xfrm>
              <a:off x="66738" y="68965"/>
              <a:ext cx="9924923" cy="1233668"/>
            </a:xfrm>
            <a:prstGeom prst="rect">
              <a:avLst/>
            </a:prstGeom>
            <a:noFill/>
            <a:ln>
              <a:noFill/>
            </a:ln>
          </p:spPr>
          <p:txBody>
            <a:bodyPr anchorCtr="0" anchor="ctr" bIns="217150" lIns="217150" spcFirstLastPara="1" rIns="217150" wrap="square" tIns="217150">
              <a:noAutofit/>
            </a:bodyPr>
            <a:lstStyle/>
            <a:p>
              <a:pPr indent="0" lvl="0" marL="0" marR="0" rtl="0" algn="l">
                <a:lnSpc>
                  <a:spcPct val="90000"/>
                </a:lnSpc>
                <a:spcBef>
                  <a:spcPts val="0"/>
                </a:spcBef>
                <a:spcAft>
                  <a:spcPts val="0"/>
                </a:spcAft>
                <a:buClr>
                  <a:schemeClr val="lt1"/>
                </a:buClr>
                <a:buSzPts val="5700"/>
                <a:buFont typeface="Century Gothic"/>
                <a:buNone/>
              </a:pPr>
              <a:r>
                <a:rPr b="0" i="0" lang="en-US" sz="5700" u="none" cap="none" strike="noStrike">
                  <a:solidFill>
                    <a:schemeClr val="lt1"/>
                  </a:solidFill>
                  <a:latin typeface="Century Gothic"/>
                  <a:ea typeface="Century Gothic"/>
                  <a:cs typeface="Century Gothic"/>
                  <a:sym typeface="Century Gothic"/>
                </a:rPr>
                <a:t>K-Map</a:t>
              </a:r>
              <a:endParaRPr b="0" i="0" sz="5700" u="none" cap="none" strike="noStrike">
                <a:solidFill>
                  <a:schemeClr val="lt1"/>
                </a:solidFill>
                <a:latin typeface="Century Gothic"/>
                <a:ea typeface="Century Gothic"/>
                <a:cs typeface="Century Gothic"/>
                <a:sym typeface="Century Gothic"/>
              </a:endParaRPr>
            </a:p>
          </p:txBody>
        </p:sp>
      </p:grpSp>
      <p:sp>
        <p:nvSpPr>
          <p:cNvPr id="284" name="Google Shape;284;p21"/>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l">
              <a:lnSpc>
                <a:spcPct val="100000"/>
              </a:lnSpc>
              <a:spcBef>
                <a:spcPts val="0"/>
              </a:spcBef>
              <a:spcAft>
                <a:spcPts val="0"/>
              </a:spcAft>
              <a:buSzPct val="100000"/>
              <a:buChar char="◦"/>
            </a:pPr>
            <a:r>
              <a:rPr lang="en-US"/>
              <a:t> K-map of 3 variables-</a:t>
            </a:r>
            <a:endParaRPr/>
          </a:p>
          <a:p>
            <a:pPr indent="-77152" lvl="0" marL="182880" rtl="0" algn="l">
              <a:lnSpc>
                <a:spcPct val="100000"/>
              </a:lnSpc>
              <a:spcBef>
                <a:spcPts val="900"/>
              </a:spcBef>
              <a:spcAft>
                <a:spcPts val="0"/>
              </a:spcAft>
              <a:buSzPct val="100000"/>
              <a:buNone/>
            </a:pPr>
            <a:r>
              <a:t/>
            </a:r>
            <a:endParaRPr/>
          </a:p>
          <a:p>
            <a:pPr indent="-182880" lvl="0" marL="182880" rtl="0" algn="l">
              <a:lnSpc>
                <a:spcPct val="100000"/>
              </a:lnSpc>
              <a:spcBef>
                <a:spcPts val="900"/>
              </a:spcBef>
              <a:spcAft>
                <a:spcPts val="0"/>
              </a:spcAft>
              <a:buSzPct val="100000"/>
              <a:buChar char="◦"/>
            </a:pPr>
            <a:r>
              <a:rPr lang="en-US"/>
              <a:t>Design the Boolean Expression for the </a:t>
            </a:r>
            <a:endParaRPr/>
          </a:p>
          <a:p>
            <a:pPr indent="-182880" lvl="0" marL="182880" rtl="0" algn="l">
              <a:lnSpc>
                <a:spcPct val="100000"/>
              </a:lnSpc>
              <a:spcBef>
                <a:spcPts val="900"/>
              </a:spcBef>
              <a:spcAft>
                <a:spcPts val="0"/>
              </a:spcAft>
              <a:buSzPct val="100000"/>
              <a:buChar char="◦"/>
            </a:pPr>
            <a:r>
              <a:rPr lang="en-US"/>
              <a:t>f(Z)= ∑m(1,3,6,7) </a:t>
            </a:r>
            <a:endParaRPr/>
          </a:p>
          <a:p>
            <a:pPr indent="-77152" lvl="0" marL="182880" rtl="0" algn="l">
              <a:lnSpc>
                <a:spcPct val="100000"/>
              </a:lnSpc>
              <a:spcBef>
                <a:spcPts val="900"/>
              </a:spcBef>
              <a:spcAft>
                <a:spcPts val="0"/>
              </a:spcAft>
              <a:buSzPct val="100000"/>
              <a:buNone/>
            </a:pPr>
            <a:r>
              <a:t/>
            </a:r>
            <a:endParaRPr/>
          </a:p>
          <a:p>
            <a:pPr indent="-77152" lvl="0" marL="182880" rtl="0" algn="l">
              <a:lnSpc>
                <a:spcPct val="100000"/>
              </a:lnSpc>
              <a:spcBef>
                <a:spcPts val="900"/>
              </a:spcBef>
              <a:spcAft>
                <a:spcPts val="0"/>
              </a:spcAft>
              <a:buSzPct val="100000"/>
              <a:buNone/>
            </a:pPr>
            <a:r>
              <a:t/>
            </a:r>
            <a:endParaRPr/>
          </a:p>
          <a:p>
            <a:pPr indent="-182880" lvl="0" marL="182880" rtl="0" algn="l">
              <a:lnSpc>
                <a:spcPct val="100000"/>
              </a:lnSpc>
              <a:spcBef>
                <a:spcPts val="900"/>
              </a:spcBef>
              <a:spcAft>
                <a:spcPts val="0"/>
              </a:spcAft>
              <a:buSzPct val="100000"/>
              <a:buChar char="◦"/>
            </a:pPr>
            <a:r>
              <a:rPr lang="en-US"/>
              <a:t>From red group we get product term— </a:t>
            </a:r>
            <a:endParaRPr/>
          </a:p>
          <a:p>
            <a:pPr indent="-182880" lvl="0" marL="182880" rtl="0" algn="l">
              <a:lnSpc>
                <a:spcPct val="100000"/>
              </a:lnSpc>
              <a:spcBef>
                <a:spcPts val="900"/>
              </a:spcBef>
              <a:spcAft>
                <a:spcPts val="0"/>
              </a:spcAft>
              <a:buSzPct val="100000"/>
              <a:buChar char="◦"/>
            </a:pPr>
            <a:r>
              <a:rPr lang="en-US">
                <a:highlight>
                  <a:srgbClr val="FFFF00"/>
                </a:highlight>
              </a:rPr>
              <a:t>A’C</a:t>
            </a:r>
            <a:r>
              <a:rPr lang="en-US"/>
              <a:t> </a:t>
            </a:r>
            <a:endParaRPr/>
          </a:p>
          <a:p>
            <a:pPr indent="-182880" lvl="0" marL="182880" rtl="0" algn="l">
              <a:lnSpc>
                <a:spcPct val="100000"/>
              </a:lnSpc>
              <a:spcBef>
                <a:spcPts val="900"/>
              </a:spcBef>
              <a:spcAft>
                <a:spcPts val="0"/>
              </a:spcAft>
              <a:buSzPct val="100000"/>
              <a:buChar char="◦"/>
            </a:pPr>
            <a:r>
              <a:rPr lang="en-US"/>
              <a:t>From green group we get product term— </a:t>
            </a:r>
            <a:endParaRPr/>
          </a:p>
          <a:p>
            <a:pPr indent="-182880" lvl="0" marL="182880" rtl="0" algn="l">
              <a:lnSpc>
                <a:spcPct val="100000"/>
              </a:lnSpc>
              <a:spcBef>
                <a:spcPts val="900"/>
              </a:spcBef>
              <a:spcAft>
                <a:spcPts val="0"/>
              </a:spcAft>
              <a:buSzPct val="100000"/>
              <a:buChar char="◦"/>
            </a:pPr>
            <a:r>
              <a:rPr lang="en-US">
                <a:highlight>
                  <a:srgbClr val="FFFF00"/>
                </a:highlight>
              </a:rPr>
              <a:t>AB</a:t>
            </a:r>
            <a:r>
              <a:rPr lang="en-US"/>
              <a:t> </a:t>
            </a:r>
            <a:endParaRPr/>
          </a:p>
          <a:p>
            <a:pPr indent="-182880" lvl="0" marL="182880" rtl="0" algn="l">
              <a:lnSpc>
                <a:spcPct val="100000"/>
              </a:lnSpc>
              <a:spcBef>
                <a:spcPts val="900"/>
              </a:spcBef>
              <a:spcAft>
                <a:spcPts val="0"/>
              </a:spcAft>
              <a:buSzPct val="100000"/>
              <a:buChar char="◦"/>
            </a:pPr>
            <a:r>
              <a:rPr lang="en-US"/>
              <a:t>Summing these product terms  we get- Final expression </a:t>
            </a:r>
            <a:r>
              <a:rPr lang="en-US">
                <a:highlight>
                  <a:srgbClr val="FFFF00"/>
                </a:highlight>
              </a:rPr>
              <a:t>(A’C+AB) </a:t>
            </a:r>
            <a:endParaRPr/>
          </a:p>
          <a:p>
            <a:pPr indent="-77152" lvl="0" marL="182880" rtl="0" algn="l">
              <a:lnSpc>
                <a:spcPct val="100000"/>
              </a:lnSpc>
              <a:spcBef>
                <a:spcPts val="900"/>
              </a:spcBef>
              <a:spcAft>
                <a:spcPts val="0"/>
              </a:spcAft>
              <a:buSzPct val="100000"/>
              <a:buNone/>
            </a:pPr>
            <a:r>
              <a:t/>
            </a:r>
            <a:endParaRPr/>
          </a:p>
        </p:txBody>
      </p:sp>
      <p:pic>
        <p:nvPicPr>
          <p:cNvPr descr="Diagram&#10;&#10;Description automatically generated" id="285" name="Google Shape;285;p21"/>
          <p:cNvPicPr preferRelativeResize="0"/>
          <p:nvPr/>
        </p:nvPicPr>
        <p:blipFill rotWithShape="1">
          <a:blip r:embed="rId3">
            <a:alphaModFix/>
          </a:blip>
          <a:srcRect b="0" l="0" r="0" t="0"/>
          <a:stretch/>
        </p:blipFill>
        <p:spPr>
          <a:xfrm>
            <a:off x="5866960" y="306339"/>
            <a:ext cx="6000750" cy="4219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pSp>
        <p:nvGrpSpPr>
          <p:cNvPr id="290" name="Google Shape;290;p22"/>
          <p:cNvGrpSpPr/>
          <p:nvPr/>
        </p:nvGrpSpPr>
        <p:grpSpPr>
          <a:xfrm>
            <a:off x="1066800" y="644821"/>
            <a:ext cx="10058399" cy="1367144"/>
            <a:chOff x="0" y="2227"/>
            <a:chExt cx="10058399" cy="1367144"/>
          </a:xfrm>
        </p:grpSpPr>
        <p:sp>
          <p:nvSpPr>
            <p:cNvPr id="291" name="Google Shape;291;p22"/>
            <p:cNvSpPr/>
            <p:nvPr/>
          </p:nvSpPr>
          <p:spPr>
            <a:xfrm>
              <a:off x="0" y="2227"/>
              <a:ext cx="10058399" cy="1367144"/>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txBox="1"/>
            <p:nvPr/>
          </p:nvSpPr>
          <p:spPr>
            <a:xfrm>
              <a:off x="66738" y="68965"/>
              <a:ext cx="9924923" cy="1233668"/>
            </a:xfrm>
            <a:prstGeom prst="rect">
              <a:avLst/>
            </a:prstGeom>
            <a:noFill/>
            <a:ln>
              <a:noFill/>
            </a:ln>
          </p:spPr>
          <p:txBody>
            <a:bodyPr anchorCtr="0" anchor="ctr" bIns="217150" lIns="217150" spcFirstLastPara="1" rIns="217150" wrap="square" tIns="217150">
              <a:noAutofit/>
            </a:bodyPr>
            <a:lstStyle/>
            <a:p>
              <a:pPr indent="0" lvl="0" marL="0" marR="0" rtl="0" algn="l">
                <a:lnSpc>
                  <a:spcPct val="90000"/>
                </a:lnSpc>
                <a:spcBef>
                  <a:spcPts val="0"/>
                </a:spcBef>
                <a:spcAft>
                  <a:spcPts val="0"/>
                </a:spcAft>
                <a:buClr>
                  <a:schemeClr val="lt1"/>
                </a:buClr>
                <a:buSzPts val="5700"/>
                <a:buFont typeface="Century Gothic"/>
                <a:buNone/>
              </a:pPr>
              <a:r>
                <a:rPr b="0" i="0" lang="en-US" sz="5700" u="none" cap="none" strike="noStrike">
                  <a:solidFill>
                    <a:schemeClr val="lt1"/>
                  </a:solidFill>
                  <a:latin typeface="Century Gothic"/>
                  <a:ea typeface="Century Gothic"/>
                  <a:cs typeface="Century Gothic"/>
                  <a:sym typeface="Century Gothic"/>
                </a:rPr>
                <a:t>K-Map</a:t>
              </a:r>
              <a:endParaRPr b="0" i="0" sz="5700" u="none" cap="none" strike="noStrike">
                <a:solidFill>
                  <a:schemeClr val="lt1"/>
                </a:solidFill>
                <a:latin typeface="Century Gothic"/>
                <a:ea typeface="Century Gothic"/>
                <a:cs typeface="Century Gothic"/>
                <a:sym typeface="Century Gothic"/>
              </a:endParaRPr>
            </a:p>
          </p:txBody>
        </p:sp>
      </p:grpSp>
      <p:sp>
        <p:nvSpPr>
          <p:cNvPr id="293" name="Google Shape;293;p22"/>
          <p:cNvSpPr txBox="1"/>
          <p:nvPr>
            <p:ph idx="1" type="body"/>
          </p:nvPr>
        </p:nvSpPr>
        <p:spPr>
          <a:xfrm>
            <a:off x="424070" y="2103119"/>
            <a:ext cx="5397610" cy="4549471"/>
          </a:xfrm>
          <a:prstGeom prst="rect">
            <a:avLst/>
          </a:prstGeom>
          <a:noFill/>
          <a:ln>
            <a:noFill/>
          </a:ln>
        </p:spPr>
        <p:txBody>
          <a:bodyPr anchorCtr="0" anchor="t" bIns="45700" lIns="91425" spcFirstLastPara="1" rIns="91425" wrap="square" tIns="45700">
            <a:normAutofit fontScale="85000" lnSpcReduction="10000"/>
          </a:bodyPr>
          <a:lstStyle/>
          <a:p>
            <a:pPr indent="-182880" lvl="0" marL="182880" rtl="0" algn="l">
              <a:lnSpc>
                <a:spcPct val="100000"/>
              </a:lnSpc>
              <a:spcBef>
                <a:spcPts val="0"/>
              </a:spcBef>
              <a:spcAft>
                <a:spcPts val="0"/>
              </a:spcAft>
              <a:buSzPct val="100000"/>
              <a:buChar char="◦"/>
            </a:pPr>
            <a:r>
              <a:rPr lang="en-US"/>
              <a:t> Find the Boolean Expression for the Boolean Function,</a:t>
            </a:r>
            <a:endParaRPr/>
          </a:p>
          <a:p>
            <a:pPr indent="-182880" lvl="0" marL="182880" rtl="0" algn="l">
              <a:lnSpc>
                <a:spcPct val="100000"/>
              </a:lnSpc>
              <a:spcBef>
                <a:spcPts val="900"/>
              </a:spcBef>
              <a:spcAft>
                <a:spcPts val="0"/>
              </a:spcAft>
              <a:buSzPct val="100000"/>
              <a:buChar char="◦"/>
            </a:pPr>
            <a:r>
              <a:rPr lang="en-US"/>
              <a:t>f(Z)=πM(0,3,6,7)</a:t>
            </a:r>
            <a:endParaRPr/>
          </a:p>
          <a:p>
            <a:pPr indent="-182880" lvl="0" marL="182880" rtl="0" algn="l">
              <a:lnSpc>
                <a:spcPct val="100000"/>
              </a:lnSpc>
              <a:spcBef>
                <a:spcPts val="900"/>
              </a:spcBef>
              <a:spcAft>
                <a:spcPts val="0"/>
              </a:spcAft>
              <a:buSzPct val="100000"/>
              <a:buChar char="◦"/>
            </a:pPr>
            <a:r>
              <a:rPr lang="en-US">
                <a:solidFill>
                  <a:srgbClr val="FF0000"/>
                </a:solidFill>
              </a:rPr>
              <a:t>From red group we find  terms </a:t>
            </a:r>
            <a:endParaRPr/>
          </a:p>
          <a:p>
            <a:pPr indent="-182880" lvl="0" marL="182880" rtl="0" algn="l">
              <a:lnSpc>
                <a:spcPct val="100000"/>
              </a:lnSpc>
              <a:spcBef>
                <a:spcPts val="900"/>
              </a:spcBef>
              <a:spcAft>
                <a:spcPts val="0"/>
              </a:spcAft>
              <a:buSzPct val="100000"/>
              <a:buChar char="◦"/>
            </a:pPr>
            <a:r>
              <a:rPr lang="en-US">
                <a:solidFill>
                  <a:srgbClr val="FF0000"/>
                </a:solidFill>
              </a:rPr>
              <a:t>A 	 B 	 C’ </a:t>
            </a:r>
            <a:endParaRPr/>
          </a:p>
          <a:p>
            <a:pPr indent="-182880" lvl="0" marL="182880" rtl="0" algn="l">
              <a:lnSpc>
                <a:spcPct val="100000"/>
              </a:lnSpc>
              <a:spcBef>
                <a:spcPts val="900"/>
              </a:spcBef>
              <a:spcAft>
                <a:spcPts val="0"/>
              </a:spcAft>
              <a:buSzPct val="100000"/>
              <a:buChar char="◦"/>
            </a:pPr>
            <a:r>
              <a:rPr lang="en-US">
                <a:solidFill>
                  <a:srgbClr val="FF0000"/>
                </a:solidFill>
              </a:rPr>
              <a:t>Taking complement of these two </a:t>
            </a:r>
            <a:endParaRPr/>
          </a:p>
          <a:p>
            <a:pPr indent="-182880" lvl="0" marL="182880" rtl="0" algn="l">
              <a:lnSpc>
                <a:spcPct val="100000"/>
              </a:lnSpc>
              <a:spcBef>
                <a:spcPts val="900"/>
              </a:spcBef>
              <a:spcAft>
                <a:spcPts val="0"/>
              </a:spcAft>
              <a:buSzPct val="100000"/>
              <a:buChar char="◦"/>
            </a:pPr>
            <a:r>
              <a:rPr lang="en-US">
                <a:solidFill>
                  <a:srgbClr val="FF0000"/>
                </a:solidFill>
              </a:rPr>
              <a:t>A’     B’     C </a:t>
            </a:r>
            <a:endParaRPr/>
          </a:p>
          <a:p>
            <a:pPr indent="-182880" lvl="0" marL="182880" rtl="0" algn="l">
              <a:lnSpc>
                <a:spcPct val="100000"/>
              </a:lnSpc>
              <a:spcBef>
                <a:spcPts val="900"/>
              </a:spcBef>
              <a:spcAft>
                <a:spcPts val="0"/>
              </a:spcAft>
              <a:buSzPct val="100000"/>
              <a:buChar char="◦"/>
            </a:pPr>
            <a:r>
              <a:rPr lang="en-US">
                <a:solidFill>
                  <a:srgbClr val="FF0000"/>
                </a:solidFill>
              </a:rPr>
              <a:t>Now sum up them </a:t>
            </a:r>
            <a:endParaRPr/>
          </a:p>
          <a:p>
            <a:pPr indent="-182880" lvl="0" marL="182880" rtl="0" algn="l">
              <a:lnSpc>
                <a:spcPct val="100000"/>
              </a:lnSpc>
              <a:spcBef>
                <a:spcPts val="900"/>
              </a:spcBef>
              <a:spcAft>
                <a:spcPts val="0"/>
              </a:spcAft>
              <a:buSzPct val="100000"/>
              <a:buChar char="◦"/>
            </a:pPr>
            <a:r>
              <a:rPr lang="en-US">
                <a:solidFill>
                  <a:srgbClr val="FF0000"/>
                </a:solidFill>
              </a:rPr>
              <a:t>(A’ + B’ + C) </a:t>
            </a:r>
            <a:endParaRPr/>
          </a:p>
          <a:p>
            <a:pPr indent="-182880" lvl="0" marL="182880" rtl="0" algn="l">
              <a:lnSpc>
                <a:spcPct val="100000"/>
              </a:lnSpc>
              <a:spcBef>
                <a:spcPts val="900"/>
              </a:spcBef>
              <a:spcAft>
                <a:spcPts val="0"/>
              </a:spcAft>
              <a:buSzPct val="100000"/>
              <a:buChar char="◦"/>
            </a:pPr>
            <a:r>
              <a:rPr lang="en-US">
                <a:solidFill>
                  <a:srgbClr val="1E4429"/>
                </a:solidFill>
              </a:rPr>
              <a:t>From green group we find  terms </a:t>
            </a:r>
            <a:endParaRPr/>
          </a:p>
          <a:p>
            <a:pPr indent="-182880" lvl="0" marL="182880" rtl="0" algn="l">
              <a:lnSpc>
                <a:spcPct val="100000"/>
              </a:lnSpc>
              <a:spcBef>
                <a:spcPts val="900"/>
              </a:spcBef>
              <a:spcAft>
                <a:spcPts val="0"/>
              </a:spcAft>
              <a:buSzPct val="100000"/>
              <a:buChar char="◦"/>
            </a:pPr>
            <a:r>
              <a:rPr lang="en-US">
                <a:solidFill>
                  <a:srgbClr val="1E4429"/>
                </a:solidFill>
              </a:rPr>
              <a:t>B         C </a:t>
            </a:r>
            <a:endParaRPr/>
          </a:p>
          <a:p>
            <a:pPr indent="-182880" lvl="0" marL="182880" rtl="0" algn="l">
              <a:lnSpc>
                <a:spcPct val="100000"/>
              </a:lnSpc>
              <a:spcBef>
                <a:spcPts val="900"/>
              </a:spcBef>
              <a:spcAft>
                <a:spcPts val="0"/>
              </a:spcAft>
              <a:buSzPct val="100000"/>
              <a:buChar char="◦"/>
            </a:pPr>
            <a:r>
              <a:rPr lang="en-US">
                <a:solidFill>
                  <a:srgbClr val="1E4429"/>
                </a:solidFill>
              </a:rPr>
              <a:t>Taking complement of these two terms </a:t>
            </a:r>
            <a:endParaRPr/>
          </a:p>
          <a:p>
            <a:pPr indent="-182880" lvl="0" marL="182880" rtl="0" algn="l">
              <a:lnSpc>
                <a:spcPct val="100000"/>
              </a:lnSpc>
              <a:spcBef>
                <a:spcPts val="900"/>
              </a:spcBef>
              <a:spcAft>
                <a:spcPts val="0"/>
              </a:spcAft>
              <a:buSzPct val="100000"/>
              <a:buChar char="◦"/>
            </a:pPr>
            <a:r>
              <a:rPr lang="en-US">
                <a:solidFill>
                  <a:srgbClr val="1E4429"/>
                </a:solidFill>
              </a:rPr>
              <a:t>B’         C’ </a:t>
            </a:r>
            <a:endParaRPr/>
          </a:p>
          <a:p>
            <a:pPr indent="-182880" lvl="0" marL="182880" rtl="0" algn="l">
              <a:lnSpc>
                <a:spcPct val="100000"/>
              </a:lnSpc>
              <a:spcBef>
                <a:spcPts val="900"/>
              </a:spcBef>
              <a:spcAft>
                <a:spcPts val="0"/>
              </a:spcAft>
              <a:buSzPct val="100000"/>
              <a:buChar char="◦"/>
            </a:pPr>
            <a:r>
              <a:rPr lang="en-US">
                <a:solidFill>
                  <a:srgbClr val="1E4429"/>
                </a:solidFill>
              </a:rPr>
              <a:t>Now sum up them </a:t>
            </a:r>
            <a:endParaRPr/>
          </a:p>
          <a:p>
            <a:pPr indent="-182880" lvl="0" marL="182880" rtl="0" algn="l">
              <a:lnSpc>
                <a:spcPct val="100000"/>
              </a:lnSpc>
              <a:spcBef>
                <a:spcPts val="900"/>
              </a:spcBef>
              <a:spcAft>
                <a:spcPts val="0"/>
              </a:spcAft>
              <a:buSzPct val="100000"/>
              <a:buChar char="◦"/>
            </a:pPr>
            <a:r>
              <a:rPr lang="en-US">
                <a:solidFill>
                  <a:srgbClr val="1E4429"/>
                </a:solidFill>
              </a:rPr>
              <a:t>(B’+C’) </a:t>
            </a:r>
            <a:endParaRPr/>
          </a:p>
          <a:p>
            <a:pPr indent="-85724" lvl="0" marL="182880" rtl="0" algn="l">
              <a:lnSpc>
                <a:spcPct val="100000"/>
              </a:lnSpc>
              <a:spcBef>
                <a:spcPts val="900"/>
              </a:spcBef>
              <a:spcAft>
                <a:spcPts val="0"/>
              </a:spcAft>
              <a:buSzPct val="100000"/>
              <a:buNone/>
            </a:pPr>
            <a:r>
              <a:t/>
            </a:r>
            <a:endParaRPr/>
          </a:p>
          <a:p>
            <a:pPr indent="-85724" lvl="0" marL="182880" rtl="0" algn="l">
              <a:lnSpc>
                <a:spcPct val="100000"/>
              </a:lnSpc>
              <a:spcBef>
                <a:spcPts val="900"/>
              </a:spcBef>
              <a:spcAft>
                <a:spcPts val="0"/>
              </a:spcAft>
              <a:buSzPct val="100000"/>
              <a:buNone/>
            </a:pPr>
            <a:r>
              <a:t/>
            </a:r>
            <a:endParaRPr/>
          </a:p>
        </p:txBody>
      </p:sp>
      <p:sp>
        <p:nvSpPr>
          <p:cNvPr id="294" name="Google Shape;294;p22"/>
          <p:cNvSpPr txBox="1"/>
          <p:nvPr>
            <p:ph idx="2" type="body"/>
          </p:nvPr>
        </p:nvSpPr>
        <p:spPr>
          <a:xfrm>
            <a:off x="6370320" y="2103120"/>
            <a:ext cx="4754880" cy="3749040"/>
          </a:xfrm>
          <a:prstGeom prst="rect">
            <a:avLst/>
          </a:prstGeom>
          <a:noFill/>
          <a:ln>
            <a:noFill/>
          </a:ln>
        </p:spPr>
        <p:txBody>
          <a:bodyPr anchorCtr="0" anchor="t" bIns="45700" lIns="91425" spcFirstLastPara="1" rIns="91425" wrap="square" tIns="45700">
            <a:noAutofit/>
          </a:bodyPr>
          <a:lstStyle/>
          <a:p>
            <a:pPr indent="-55879" lvl="0" marL="182880" rtl="0" algn="l">
              <a:lnSpc>
                <a:spcPct val="100000"/>
              </a:lnSpc>
              <a:spcBef>
                <a:spcPts val="0"/>
              </a:spcBef>
              <a:spcAft>
                <a:spcPts val="0"/>
              </a:spcAft>
              <a:buSzPts val="2000"/>
              <a:buNone/>
            </a:pPr>
            <a:r>
              <a:t/>
            </a:r>
            <a:endParaRPr sz="2000"/>
          </a:p>
          <a:p>
            <a:pPr indent="-55879" lvl="0" marL="182880" rtl="0" algn="l">
              <a:lnSpc>
                <a:spcPct val="100000"/>
              </a:lnSpc>
              <a:spcBef>
                <a:spcPts val="900"/>
              </a:spcBef>
              <a:spcAft>
                <a:spcPts val="0"/>
              </a:spcAft>
              <a:buSzPts val="2000"/>
              <a:buNone/>
            </a:pPr>
            <a:r>
              <a:t/>
            </a:r>
            <a:endParaRPr sz="2000"/>
          </a:p>
          <a:p>
            <a:pPr indent="-182880" lvl="0" marL="182880" rtl="0" algn="l">
              <a:lnSpc>
                <a:spcPct val="100000"/>
              </a:lnSpc>
              <a:spcBef>
                <a:spcPts val="900"/>
              </a:spcBef>
              <a:spcAft>
                <a:spcPts val="0"/>
              </a:spcAft>
              <a:buSzPts val="2000"/>
              <a:buChar char="◦"/>
            </a:pPr>
            <a:r>
              <a:rPr lang="en-US" sz="2000">
                <a:solidFill>
                  <a:srgbClr val="C00000"/>
                </a:solidFill>
              </a:rPr>
              <a:t>From brown group we find terms </a:t>
            </a:r>
            <a:endParaRPr/>
          </a:p>
          <a:p>
            <a:pPr indent="-182880" lvl="0" marL="182880" rtl="0" algn="l">
              <a:lnSpc>
                <a:spcPct val="100000"/>
              </a:lnSpc>
              <a:spcBef>
                <a:spcPts val="900"/>
              </a:spcBef>
              <a:spcAft>
                <a:spcPts val="0"/>
              </a:spcAft>
              <a:buSzPts val="2000"/>
              <a:buChar char="◦"/>
            </a:pPr>
            <a:r>
              <a:rPr lang="en-US" sz="2000">
                <a:solidFill>
                  <a:srgbClr val="C00000"/>
                </a:solidFill>
              </a:rPr>
              <a:t>A’ B’ C’ </a:t>
            </a:r>
            <a:endParaRPr/>
          </a:p>
          <a:p>
            <a:pPr indent="-182880" lvl="0" marL="182880" rtl="0" algn="l">
              <a:lnSpc>
                <a:spcPct val="100000"/>
              </a:lnSpc>
              <a:spcBef>
                <a:spcPts val="900"/>
              </a:spcBef>
              <a:spcAft>
                <a:spcPts val="0"/>
              </a:spcAft>
              <a:buSzPts val="2000"/>
              <a:buChar char="◦"/>
            </a:pPr>
            <a:r>
              <a:rPr lang="en-US" sz="2000">
                <a:solidFill>
                  <a:srgbClr val="C00000"/>
                </a:solidFill>
              </a:rPr>
              <a:t>Taking complement of these two </a:t>
            </a:r>
            <a:endParaRPr/>
          </a:p>
          <a:p>
            <a:pPr indent="-182880" lvl="0" marL="182880" rtl="0" algn="l">
              <a:lnSpc>
                <a:spcPct val="100000"/>
              </a:lnSpc>
              <a:spcBef>
                <a:spcPts val="900"/>
              </a:spcBef>
              <a:spcAft>
                <a:spcPts val="0"/>
              </a:spcAft>
              <a:buSzPts val="2000"/>
              <a:buChar char="◦"/>
            </a:pPr>
            <a:r>
              <a:rPr lang="en-US" sz="2000">
                <a:solidFill>
                  <a:srgbClr val="C00000"/>
                </a:solidFill>
              </a:rPr>
              <a:t>A B C </a:t>
            </a:r>
            <a:endParaRPr/>
          </a:p>
          <a:p>
            <a:pPr indent="-182880" lvl="0" marL="182880" rtl="0" algn="l">
              <a:lnSpc>
                <a:spcPct val="100000"/>
              </a:lnSpc>
              <a:spcBef>
                <a:spcPts val="900"/>
              </a:spcBef>
              <a:spcAft>
                <a:spcPts val="0"/>
              </a:spcAft>
              <a:buSzPts val="2000"/>
              <a:buChar char="◦"/>
            </a:pPr>
            <a:r>
              <a:rPr lang="en-US" sz="2000">
                <a:solidFill>
                  <a:srgbClr val="C00000"/>
                </a:solidFill>
              </a:rPr>
              <a:t>Now sum up them </a:t>
            </a:r>
            <a:endParaRPr/>
          </a:p>
          <a:p>
            <a:pPr indent="-182880" lvl="0" marL="182880" rtl="0" algn="l">
              <a:lnSpc>
                <a:spcPct val="100000"/>
              </a:lnSpc>
              <a:spcBef>
                <a:spcPts val="900"/>
              </a:spcBef>
              <a:spcAft>
                <a:spcPts val="0"/>
              </a:spcAft>
              <a:buSzPts val="2000"/>
              <a:buChar char="◦"/>
            </a:pPr>
            <a:r>
              <a:rPr lang="en-US" sz="2000">
                <a:solidFill>
                  <a:srgbClr val="C00000"/>
                </a:solidFill>
              </a:rPr>
              <a:t>(A + B + C)</a:t>
            </a:r>
            <a:r>
              <a:rPr lang="en-US" sz="2000"/>
              <a:t> </a:t>
            </a:r>
            <a:endParaRPr/>
          </a:p>
          <a:p>
            <a:pPr indent="-182880" lvl="0" marL="182880" rtl="0" algn="l">
              <a:lnSpc>
                <a:spcPct val="100000"/>
              </a:lnSpc>
              <a:spcBef>
                <a:spcPts val="900"/>
              </a:spcBef>
              <a:spcAft>
                <a:spcPts val="0"/>
              </a:spcAft>
              <a:buSzPts val="2000"/>
              <a:buChar char="◦"/>
            </a:pPr>
            <a:r>
              <a:rPr lang="en-US" sz="2000"/>
              <a:t>We will take product of these three terms :Final expression </a:t>
            </a:r>
            <a:r>
              <a:rPr lang="en-US" sz="2000">
                <a:highlight>
                  <a:srgbClr val="FFFF00"/>
                </a:highlight>
              </a:rPr>
              <a:t>(A’ + B’ + C) (B’ + C’) (A + B + C) </a:t>
            </a:r>
            <a:endParaRPr sz="2000">
              <a:highlight>
                <a:srgbClr val="FFFF00"/>
              </a:highlight>
            </a:endParaRPr>
          </a:p>
        </p:txBody>
      </p:sp>
      <p:pic>
        <p:nvPicPr>
          <p:cNvPr descr="Diagram&#10;&#10;Description automatically generated with low confidence" id="295" name="Google Shape;295;p22"/>
          <p:cNvPicPr preferRelativeResize="0"/>
          <p:nvPr/>
        </p:nvPicPr>
        <p:blipFill rotWithShape="1">
          <a:blip r:embed="rId3">
            <a:alphaModFix/>
          </a:blip>
          <a:srcRect b="0" l="0" r="0" t="0"/>
          <a:stretch/>
        </p:blipFill>
        <p:spPr>
          <a:xfrm>
            <a:off x="7200900" y="161304"/>
            <a:ext cx="4991100" cy="277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grpSp>
        <p:nvGrpSpPr>
          <p:cNvPr id="300" name="Google Shape;300;p23"/>
          <p:cNvGrpSpPr/>
          <p:nvPr/>
        </p:nvGrpSpPr>
        <p:grpSpPr>
          <a:xfrm>
            <a:off x="1066800" y="644821"/>
            <a:ext cx="10058399" cy="1367144"/>
            <a:chOff x="0" y="2227"/>
            <a:chExt cx="10058399" cy="1367144"/>
          </a:xfrm>
        </p:grpSpPr>
        <p:sp>
          <p:nvSpPr>
            <p:cNvPr id="301" name="Google Shape;301;p23"/>
            <p:cNvSpPr/>
            <p:nvPr/>
          </p:nvSpPr>
          <p:spPr>
            <a:xfrm>
              <a:off x="0" y="2227"/>
              <a:ext cx="10058399" cy="1367144"/>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txBox="1"/>
            <p:nvPr/>
          </p:nvSpPr>
          <p:spPr>
            <a:xfrm>
              <a:off x="66738" y="68965"/>
              <a:ext cx="9924923" cy="1233668"/>
            </a:xfrm>
            <a:prstGeom prst="rect">
              <a:avLst/>
            </a:prstGeom>
            <a:noFill/>
            <a:ln>
              <a:noFill/>
            </a:ln>
          </p:spPr>
          <p:txBody>
            <a:bodyPr anchorCtr="0" anchor="ctr" bIns="217150" lIns="217150" spcFirstLastPara="1" rIns="217150" wrap="square" tIns="217150">
              <a:noAutofit/>
            </a:bodyPr>
            <a:lstStyle/>
            <a:p>
              <a:pPr indent="0" lvl="0" marL="0" marR="0" rtl="0" algn="l">
                <a:lnSpc>
                  <a:spcPct val="90000"/>
                </a:lnSpc>
                <a:spcBef>
                  <a:spcPts val="0"/>
                </a:spcBef>
                <a:spcAft>
                  <a:spcPts val="0"/>
                </a:spcAft>
                <a:buClr>
                  <a:schemeClr val="lt1"/>
                </a:buClr>
                <a:buSzPts val="5700"/>
                <a:buFont typeface="Century Gothic"/>
                <a:buNone/>
              </a:pPr>
              <a:r>
                <a:rPr b="0" i="0" lang="en-US" sz="5700" u="none" cap="none" strike="noStrike">
                  <a:solidFill>
                    <a:schemeClr val="lt1"/>
                  </a:solidFill>
                  <a:latin typeface="Century Gothic"/>
                  <a:ea typeface="Century Gothic"/>
                  <a:cs typeface="Century Gothic"/>
                  <a:sym typeface="Century Gothic"/>
                </a:rPr>
                <a:t>Implicant</a:t>
              </a:r>
              <a:endParaRPr b="0" i="0" sz="5700" u="none" cap="none" strike="noStrike">
                <a:solidFill>
                  <a:schemeClr val="lt1"/>
                </a:solidFill>
                <a:latin typeface="Century Gothic"/>
                <a:ea typeface="Century Gothic"/>
                <a:cs typeface="Century Gothic"/>
                <a:sym typeface="Century Gothic"/>
              </a:endParaRPr>
            </a:p>
          </p:txBody>
        </p:sp>
      </p:grpSp>
      <p:sp>
        <p:nvSpPr>
          <p:cNvPr id="303" name="Google Shape;303;p23"/>
          <p:cNvSpPr txBox="1"/>
          <p:nvPr>
            <p:ph idx="1" type="body"/>
          </p:nvPr>
        </p:nvSpPr>
        <p:spPr>
          <a:xfrm>
            <a:off x="1066800" y="2103120"/>
            <a:ext cx="10058400" cy="3931920"/>
          </a:xfrm>
          <a:prstGeom prst="rect">
            <a:avLst/>
          </a:prstGeom>
          <a:gradFill>
            <a:gsLst>
              <a:gs pos="0">
                <a:srgbClr val="B6C9BA"/>
              </a:gs>
              <a:gs pos="100000">
                <a:srgbClr val="A4BCA9"/>
              </a:gs>
            </a:gsLst>
            <a:lin ang="5400000" scaled="0"/>
          </a:gradFill>
          <a:ln cap="flat" cmpd="sng" w="9525">
            <a:solidFill>
              <a:schemeClr val="accent5"/>
            </a:solidFill>
            <a:prstDash val="solid"/>
            <a:round/>
            <a:headEnd len="sm" w="sm" type="none"/>
            <a:tailEnd len="sm" w="sm" type="none"/>
          </a:ln>
        </p:spPr>
        <p:txBody>
          <a:bodyPr anchorCtr="0" anchor="t" bIns="45700" lIns="91425" spcFirstLastPara="1" rIns="91425" wrap="square" tIns="45700">
            <a:normAutofit fontScale="92500"/>
          </a:bodyPr>
          <a:lstStyle/>
          <a:p>
            <a:pPr indent="-182880" lvl="0" marL="182880" rtl="0" algn="l">
              <a:lnSpc>
                <a:spcPct val="100000"/>
              </a:lnSpc>
              <a:spcBef>
                <a:spcPts val="0"/>
              </a:spcBef>
              <a:spcAft>
                <a:spcPts val="0"/>
              </a:spcAft>
              <a:buSzPct val="100000"/>
              <a:buChar char="◦"/>
            </a:pPr>
            <a:r>
              <a:rPr lang="en-US" sz="2800">
                <a:solidFill>
                  <a:schemeClr val="dk1"/>
                </a:solidFill>
                <a:latin typeface="Century Gothic"/>
                <a:ea typeface="Century Gothic"/>
                <a:cs typeface="Century Gothic"/>
                <a:sym typeface="Century Gothic"/>
              </a:rPr>
              <a:t>Implicant is a product/minterm term in Sum of Products (SOP) or sum/maxterm term in Product of Sums (POS) of a Boolean function. </a:t>
            </a:r>
            <a:endParaRPr/>
          </a:p>
          <a:p>
            <a:pPr indent="-182880" lvl="0" marL="182880" rtl="0" algn="l">
              <a:lnSpc>
                <a:spcPct val="100000"/>
              </a:lnSpc>
              <a:spcBef>
                <a:spcPts val="900"/>
              </a:spcBef>
              <a:spcAft>
                <a:spcPts val="0"/>
              </a:spcAft>
              <a:buSzPct val="100000"/>
              <a:buChar char="◦"/>
            </a:pPr>
            <a:r>
              <a:rPr lang="en-US" sz="2800">
                <a:solidFill>
                  <a:schemeClr val="dk1"/>
                </a:solidFill>
                <a:latin typeface="Century Gothic"/>
                <a:ea typeface="Century Gothic"/>
                <a:cs typeface="Century Gothic"/>
                <a:sym typeface="Century Gothic"/>
              </a:rPr>
              <a:t>E.g., consider a boolean function, F = AB + ABC + BC. </a:t>
            </a:r>
            <a:endParaRPr/>
          </a:p>
          <a:p>
            <a:pPr indent="-182880" lvl="0" marL="182880" rtl="0" algn="l">
              <a:lnSpc>
                <a:spcPct val="100000"/>
              </a:lnSpc>
              <a:spcBef>
                <a:spcPts val="900"/>
              </a:spcBef>
              <a:spcAft>
                <a:spcPts val="0"/>
              </a:spcAft>
              <a:buSzPct val="100000"/>
              <a:buChar char="◦"/>
            </a:pPr>
            <a:r>
              <a:rPr lang="en-US" sz="2800">
                <a:solidFill>
                  <a:schemeClr val="dk1"/>
                </a:solidFill>
                <a:latin typeface="Century Gothic"/>
                <a:ea typeface="Century Gothic"/>
                <a:cs typeface="Century Gothic"/>
                <a:sym typeface="Century Gothic"/>
              </a:rPr>
              <a:t>Implicants are </a:t>
            </a:r>
            <a:r>
              <a:rPr lang="en-US" sz="2800">
                <a:solidFill>
                  <a:schemeClr val="dk1"/>
                </a:solidFill>
                <a:highlight>
                  <a:srgbClr val="FFFF00"/>
                </a:highlight>
                <a:latin typeface="Century Gothic"/>
                <a:ea typeface="Century Gothic"/>
                <a:cs typeface="Century Gothic"/>
                <a:sym typeface="Century Gothic"/>
              </a:rPr>
              <a:t>AB, ABC and BC</a:t>
            </a:r>
            <a:r>
              <a:rPr lang="en-US" sz="2800">
                <a:solidFill>
                  <a:schemeClr val="dk1"/>
                </a:solidFill>
                <a:latin typeface="Century Gothic"/>
                <a:ea typeface="Century Gothic"/>
                <a:cs typeface="Century Gothic"/>
                <a:sym typeface="Century Gothic"/>
              </a:rPr>
              <a:t>.</a:t>
            </a:r>
            <a:endParaRPr/>
          </a:p>
          <a:p>
            <a:pPr indent="-182880" lvl="0" marL="182880" rtl="0" algn="l">
              <a:lnSpc>
                <a:spcPct val="100000"/>
              </a:lnSpc>
              <a:spcBef>
                <a:spcPts val="900"/>
              </a:spcBef>
              <a:spcAft>
                <a:spcPts val="0"/>
              </a:spcAft>
              <a:buSzPct val="100000"/>
              <a:buChar char="◦"/>
            </a:pPr>
            <a:r>
              <a:rPr lang="en-US" sz="2800">
                <a:solidFill>
                  <a:schemeClr val="dk1"/>
                </a:solidFill>
                <a:latin typeface="Century Gothic"/>
                <a:ea typeface="Century Gothic"/>
                <a:cs typeface="Century Gothic"/>
                <a:sym typeface="Century Gothic"/>
              </a:rPr>
              <a:t>OR</a:t>
            </a:r>
            <a:endParaRPr/>
          </a:p>
          <a:p>
            <a:pPr indent="-182880" lvl="0" marL="182880" rtl="0" algn="l">
              <a:lnSpc>
                <a:spcPct val="100000"/>
              </a:lnSpc>
              <a:spcBef>
                <a:spcPts val="900"/>
              </a:spcBef>
              <a:spcAft>
                <a:spcPts val="0"/>
              </a:spcAft>
              <a:buSzPct val="100000"/>
              <a:buChar char="◦"/>
            </a:pPr>
            <a:r>
              <a:rPr lang="en-US" sz="2800">
                <a:solidFill>
                  <a:schemeClr val="dk1"/>
                </a:solidFill>
                <a:latin typeface="Century Gothic"/>
                <a:ea typeface="Century Gothic"/>
                <a:cs typeface="Century Gothic"/>
                <a:sym typeface="Century Gothic"/>
              </a:rPr>
              <a:t>E.g., consider a boolean function, F = (A+B)(A+B+C)(B+C). </a:t>
            </a:r>
            <a:endParaRPr/>
          </a:p>
          <a:p>
            <a:pPr indent="-182880" lvl="0" marL="182880" rtl="0" algn="l">
              <a:lnSpc>
                <a:spcPct val="100000"/>
              </a:lnSpc>
              <a:spcBef>
                <a:spcPts val="900"/>
              </a:spcBef>
              <a:spcAft>
                <a:spcPts val="0"/>
              </a:spcAft>
              <a:buSzPct val="100000"/>
              <a:buChar char="◦"/>
            </a:pPr>
            <a:r>
              <a:rPr lang="en-US" sz="2800">
                <a:solidFill>
                  <a:schemeClr val="dk1"/>
                </a:solidFill>
                <a:latin typeface="Century Gothic"/>
                <a:ea typeface="Century Gothic"/>
                <a:cs typeface="Century Gothic"/>
                <a:sym typeface="Century Gothic"/>
              </a:rPr>
              <a:t>Implicants are </a:t>
            </a:r>
            <a:r>
              <a:rPr lang="en-US" sz="2800">
                <a:solidFill>
                  <a:schemeClr val="dk1"/>
                </a:solidFill>
                <a:highlight>
                  <a:srgbClr val="FFFF00"/>
                </a:highlight>
                <a:latin typeface="Century Gothic"/>
                <a:ea typeface="Century Gothic"/>
                <a:cs typeface="Century Gothic"/>
                <a:sym typeface="Century Gothic"/>
              </a:rPr>
              <a:t>A+B, A+B+C and B+C</a:t>
            </a:r>
            <a:r>
              <a:rPr lang="en-US" sz="2800">
                <a:solidFill>
                  <a:schemeClr val="dk1"/>
                </a:solidFill>
                <a:latin typeface="Century Gothic"/>
                <a:ea typeface="Century Gothic"/>
                <a:cs typeface="Century Gothic"/>
                <a:sym typeface="Century Gothic"/>
              </a:rPr>
              <a:t>.</a:t>
            </a:r>
            <a:endParaRPr/>
          </a:p>
          <a:p>
            <a:pPr indent="-18414" lvl="0" marL="182880" rtl="0" algn="l">
              <a:lnSpc>
                <a:spcPct val="100000"/>
              </a:lnSpc>
              <a:spcBef>
                <a:spcPts val="900"/>
              </a:spcBef>
              <a:spcAft>
                <a:spcPts val="0"/>
              </a:spcAft>
              <a:buSzPct val="100000"/>
              <a:buNone/>
            </a:pPr>
            <a:r>
              <a:t/>
            </a:r>
            <a:endParaRPr sz="2800"/>
          </a:p>
          <a:p>
            <a:pPr indent="-18414" lvl="0" marL="182880" rtl="0" algn="l">
              <a:lnSpc>
                <a:spcPct val="100000"/>
              </a:lnSpc>
              <a:spcBef>
                <a:spcPts val="900"/>
              </a:spcBef>
              <a:spcAft>
                <a:spcPts val="0"/>
              </a:spcAft>
              <a:buSzPct val="100000"/>
              <a:buNone/>
            </a:pPr>
            <a:r>
              <a:t/>
            </a:r>
            <a:endParaRPr sz="2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pSp>
        <p:nvGrpSpPr>
          <p:cNvPr id="308" name="Google Shape;308;p24"/>
          <p:cNvGrpSpPr/>
          <p:nvPr/>
        </p:nvGrpSpPr>
        <p:grpSpPr>
          <a:xfrm>
            <a:off x="1066800" y="324692"/>
            <a:ext cx="10058399" cy="1151279"/>
            <a:chOff x="0" y="1135"/>
            <a:chExt cx="10058399" cy="1151279"/>
          </a:xfrm>
        </p:grpSpPr>
        <p:sp>
          <p:nvSpPr>
            <p:cNvPr id="309" name="Google Shape;309;p24"/>
            <p:cNvSpPr/>
            <p:nvPr/>
          </p:nvSpPr>
          <p:spPr>
            <a:xfrm>
              <a:off x="0" y="1135"/>
              <a:ext cx="10058399" cy="1151279"/>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txBox="1"/>
            <p:nvPr/>
          </p:nvSpPr>
          <p:spPr>
            <a:xfrm>
              <a:off x="56201" y="57336"/>
              <a:ext cx="9945997" cy="1038877"/>
            </a:xfrm>
            <a:prstGeom prst="rect">
              <a:avLst/>
            </a:prstGeom>
            <a:noFill/>
            <a:ln>
              <a:noFill/>
            </a:ln>
          </p:spPr>
          <p:txBody>
            <a:bodyPr anchorCtr="0" anchor="ctr" bIns="182875" lIns="182875" spcFirstLastPara="1" rIns="182875" wrap="square" tIns="182875">
              <a:noAutofit/>
            </a:bodyPr>
            <a:lstStyle/>
            <a:p>
              <a:pPr indent="0" lvl="0" marL="0" marR="0" rtl="0" algn="l">
                <a:lnSpc>
                  <a:spcPct val="90000"/>
                </a:lnSpc>
                <a:spcBef>
                  <a:spcPts val="0"/>
                </a:spcBef>
                <a:spcAft>
                  <a:spcPts val="0"/>
                </a:spcAft>
                <a:buClr>
                  <a:schemeClr val="lt1"/>
                </a:buClr>
                <a:buSzPts val="4800"/>
                <a:buFont typeface="Century Gothic"/>
                <a:buNone/>
              </a:pPr>
              <a:r>
                <a:rPr b="0" i="0" lang="en-US" sz="4800" u="none" cap="none" strike="noStrike">
                  <a:solidFill>
                    <a:schemeClr val="lt1"/>
                  </a:solidFill>
                  <a:latin typeface="Century Gothic"/>
                  <a:ea typeface="Century Gothic"/>
                  <a:cs typeface="Century Gothic"/>
                  <a:sym typeface="Century Gothic"/>
                </a:rPr>
                <a:t>Prime Implicant</a:t>
              </a:r>
              <a:endParaRPr b="0" i="0" sz="4800" u="none" cap="none" strike="noStrike">
                <a:solidFill>
                  <a:schemeClr val="lt1"/>
                </a:solidFill>
                <a:latin typeface="Century Gothic"/>
                <a:ea typeface="Century Gothic"/>
                <a:cs typeface="Century Gothic"/>
                <a:sym typeface="Century Gothic"/>
              </a:endParaRPr>
            </a:p>
          </p:txBody>
        </p:sp>
      </p:grpSp>
      <p:sp>
        <p:nvSpPr>
          <p:cNvPr id="311" name="Google Shape;311;p24"/>
          <p:cNvSpPr txBox="1"/>
          <p:nvPr>
            <p:ph idx="1" type="body"/>
          </p:nvPr>
        </p:nvSpPr>
        <p:spPr>
          <a:xfrm>
            <a:off x="1066800" y="1589648"/>
            <a:ext cx="10058400" cy="5268351"/>
          </a:xfrm>
          <a:prstGeom prst="rect">
            <a:avLst/>
          </a:prstGeom>
          <a:gradFill>
            <a:gsLst>
              <a:gs pos="0">
                <a:srgbClr val="B6C9E5"/>
              </a:gs>
              <a:gs pos="100000">
                <a:srgbClr val="A0BADA"/>
              </a:gs>
            </a:gsLst>
            <a:lin ang="5400000" scaled="0"/>
          </a:gradFill>
          <a:ln cap="flat" cmpd="sng" w="9525">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2800"/>
              <a:buChar char="◦"/>
            </a:pPr>
            <a:r>
              <a:rPr lang="en-US" sz="2800">
                <a:solidFill>
                  <a:schemeClr val="dk1"/>
                </a:solidFill>
                <a:latin typeface="Century Gothic"/>
                <a:ea typeface="Century Gothic"/>
                <a:cs typeface="Century Gothic"/>
                <a:sym typeface="Century Gothic"/>
              </a:rPr>
              <a:t>A group of square or rectangle made up of bunch of adjacent minterms which is allowed by definition of K-Map are called prime implicants(PI) i.e. all possible groups formed in K-Map.</a:t>
            </a:r>
            <a:endParaRPr/>
          </a:p>
          <a:p>
            <a:pPr indent="-182880" lvl="0" marL="182880" rtl="0" algn="just">
              <a:lnSpc>
                <a:spcPct val="100000"/>
              </a:lnSpc>
              <a:spcBef>
                <a:spcPts val="900"/>
              </a:spcBef>
              <a:spcAft>
                <a:spcPts val="0"/>
              </a:spcAft>
              <a:buSzPts val="2800"/>
              <a:buChar char="◦"/>
            </a:pPr>
            <a:r>
              <a:rPr lang="en-US" sz="2800">
                <a:solidFill>
                  <a:schemeClr val="dk1"/>
                </a:solidFill>
                <a:latin typeface="Century Gothic"/>
                <a:ea typeface="Century Gothic"/>
                <a:cs typeface="Century Gothic"/>
                <a:sym typeface="Century Gothic"/>
              </a:rPr>
              <a:t>Example:</a:t>
            </a:r>
            <a:endParaRPr sz="2800"/>
          </a:p>
        </p:txBody>
      </p:sp>
      <p:pic>
        <p:nvPicPr>
          <p:cNvPr descr="Diagram&#10;&#10;Description automatically generated with medium confidence" id="312" name="Google Shape;312;p24"/>
          <p:cNvPicPr preferRelativeResize="0"/>
          <p:nvPr/>
        </p:nvPicPr>
        <p:blipFill rotWithShape="1">
          <a:blip r:embed="rId3">
            <a:alphaModFix/>
          </a:blip>
          <a:srcRect b="0" l="0" r="0" t="0"/>
          <a:stretch/>
        </p:blipFill>
        <p:spPr>
          <a:xfrm>
            <a:off x="3578088" y="3657226"/>
            <a:ext cx="4518992" cy="27193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grpSp>
        <p:nvGrpSpPr>
          <p:cNvPr id="317" name="Google Shape;317;p25"/>
          <p:cNvGrpSpPr/>
          <p:nvPr/>
        </p:nvGrpSpPr>
        <p:grpSpPr>
          <a:xfrm>
            <a:off x="6579450" y="735096"/>
            <a:ext cx="4957553" cy="1630980"/>
            <a:chOff x="0" y="7469"/>
            <a:chExt cx="4957553" cy="1630980"/>
          </a:xfrm>
        </p:grpSpPr>
        <p:sp>
          <p:nvSpPr>
            <p:cNvPr id="318" name="Google Shape;318;p25"/>
            <p:cNvSpPr/>
            <p:nvPr/>
          </p:nvSpPr>
          <p:spPr>
            <a:xfrm>
              <a:off x="0" y="7469"/>
              <a:ext cx="4957553" cy="163098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txBox="1"/>
            <p:nvPr/>
          </p:nvSpPr>
          <p:spPr>
            <a:xfrm>
              <a:off x="79618" y="87087"/>
              <a:ext cx="4798317" cy="1471744"/>
            </a:xfrm>
            <a:prstGeom prst="rect">
              <a:avLst/>
            </a:prstGeom>
            <a:noFill/>
            <a:ln>
              <a:noFill/>
            </a:ln>
          </p:spPr>
          <p:txBody>
            <a:bodyPr anchorCtr="0" anchor="ctr" bIns="156200" lIns="156200" spcFirstLastPara="1" rIns="156200" wrap="square" tIns="156200">
              <a:noAutofit/>
            </a:bodyPr>
            <a:lstStyle/>
            <a:p>
              <a:pPr indent="0" lvl="0" marL="0" marR="0" rtl="0" algn="l">
                <a:lnSpc>
                  <a:spcPct val="90000"/>
                </a:lnSpc>
                <a:spcBef>
                  <a:spcPts val="0"/>
                </a:spcBef>
                <a:spcAft>
                  <a:spcPts val="0"/>
                </a:spcAft>
                <a:buClr>
                  <a:schemeClr val="lt1"/>
                </a:buClr>
                <a:buSzPts val="4100"/>
                <a:buFont typeface="Century Gothic"/>
                <a:buNone/>
              </a:pPr>
              <a:r>
                <a:rPr b="0" i="0" lang="en-US" sz="4100" u="none" cap="none" strike="noStrike">
                  <a:solidFill>
                    <a:schemeClr val="lt1"/>
                  </a:solidFill>
                  <a:latin typeface="Century Gothic"/>
                  <a:ea typeface="Century Gothic"/>
                  <a:cs typeface="Century Gothic"/>
                  <a:sym typeface="Century Gothic"/>
                </a:rPr>
                <a:t>Essential Prime Implicant</a:t>
              </a:r>
              <a:endParaRPr b="0" i="0" sz="4100" u="none" cap="none" strike="noStrike">
                <a:solidFill>
                  <a:schemeClr val="lt1"/>
                </a:solidFill>
                <a:latin typeface="Century Gothic"/>
                <a:ea typeface="Century Gothic"/>
                <a:cs typeface="Century Gothic"/>
                <a:sym typeface="Century Gothic"/>
              </a:endParaRPr>
            </a:p>
          </p:txBody>
        </p:sp>
      </p:grpSp>
      <p:sp>
        <p:nvSpPr>
          <p:cNvPr id="320" name="Google Shape;320;p25"/>
          <p:cNvSpPr/>
          <p:nvPr/>
        </p:nvSpPr>
        <p:spPr>
          <a:xfrm>
            <a:off x="727654" y="727628"/>
            <a:ext cx="5367164" cy="5415552"/>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a:off x="883978" y="886862"/>
            <a:ext cx="5054517" cy="5097085"/>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picture containing diagram&#10;&#10;Description automatically generated" id="322" name="Google Shape;322;p25"/>
          <p:cNvPicPr preferRelativeResize="0"/>
          <p:nvPr/>
        </p:nvPicPr>
        <p:blipFill rotWithShape="1">
          <a:blip r:embed="rId3">
            <a:alphaModFix/>
          </a:blip>
          <a:srcRect b="0" l="0" r="0" t="0"/>
          <a:stretch/>
        </p:blipFill>
        <p:spPr>
          <a:xfrm>
            <a:off x="1204017" y="2120592"/>
            <a:ext cx="4414438" cy="2629624"/>
          </a:xfrm>
          <a:prstGeom prst="rect">
            <a:avLst/>
          </a:prstGeom>
          <a:noFill/>
          <a:ln>
            <a:noFill/>
          </a:ln>
        </p:spPr>
      </p:pic>
      <p:sp>
        <p:nvSpPr>
          <p:cNvPr id="323" name="Google Shape;323;p25"/>
          <p:cNvSpPr txBox="1"/>
          <p:nvPr>
            <p:ph idx="1" type="body"/>
          </p:nvPr>
        </p:nvSpPr>
        <p:spPr>
          <a:xfrm>
            <a:off x="6579450" y="2538919"/>
            <a:ext cx="4957554" cy="3496120"/>
          </a:xfrm>
          <a:prstGeom prst="rect">
            <a:avLst/>
          </a:prstGeom>
          <a:gradFill>
            <a:gsLst>
              <a:gs pos="0">
                <a:srgbClr val="BFD5D3"/>
              </a:gs>
              <a:gs pos="100000">
                <a:srgbClr val="AEC7C5"/>
              </a:gs>
            </a:gsLst>
            <a:lin ang="5400000" scaled="0"/>
          </a:gradFill>
          <a:ln cap="flat" cmpd="sng" w="9525">
            <a:solidFill>
              <a:schemeClr val="accent6"/>
            </a:solidFill>
            <a:prstDash val="solid"/>
            <a:round/>
            <a:headEnd len="sm" w="sm" type="none"/>
            <a:tailEnd len="sm" w="sm" type="none"/>
          </a:ln>
        </p:spPr>
        <p:txBody>
          <a:bodyPr anchorCtr="0" anchor="t" bIns="45700" lIns="91425" spcFirstLastPara="1" rIns="91425" wrap="square" tIns="45700">
            <a:normAutofit lnSpcReduction="10000"/>
          </a:bodyPr>
          <a:lstStyle/>
          <a:p>
            <a:pPr indent="-182880" lvl="0" marL="182880" rtl="0" algn="just">
              <a:lnSpc>
                <a:spcPct val="100000"/>
              </a:lnSpc>
              <a:spcBef>
                <a:spcPts val="0"/>
              </a:spcBef>
              <a:spcAft>
                <a:spcPts val="0"/>
              </a:spcAft>
              <a:buSzPts val="2400"/>
              <a:buChar char="◦"/>
            </a:pPr>
            <a:r>
              <a:rPr lang="en-US" sz="2400">
                <a:solidFill>
                  <a:schemeClr val="dk1"/>
                </a:solidFill>
                <a:latin typeface="Century Gothic"/>
                <a:ea typeface="Century Gothic"/>
                <a:cs typeface="Century Gothic"/>
                <a:sym typeface="Century Gothic"/>
              </a:rPr>
              <a:t>These are those subcubes(groups) which cover atleast one minterm that can’t be covered by any other prime implicant. </a:t>
            </a:r>
            <a:endParaRPr/>
          </a:p>
          <a:p>
            <a:pPr indent="-182880" lvl="0" marL="182880" rtl="0" algn="just">
              <a:lnSpc>
                <a:spcPct val="100000"/>
              </a:lnSpc>
              <a:spcBef>
                <a:spcPts val="900"/>
              </a:spcBef>
              <a:spcAft>
                <a:spcPts val="0"/>
              </a:spcAft>
              <a:buSzPts val="2400"/>
              <a:buChar char="◦"/>
            </a:pPr>
            <a:r>
              <a:rPr lang="en-US" sz="2400">
                <a:solidFill>
                  <a:schemeClr val="dk1"/>
                </a:solidFill>
                <a:latin typeface="Century Gothic"/>
                <a:ea typeface="Century Gothic"/>
                <a:cs typeface="Century Gothic"/>
                <a:sym typeface="Century Gothic"/>
              </a:rPr>
              <a:t>Essential prime implicants(EPI) are those prime implicants which always appear in final solution.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pSp>
        <p:nvGrpSpPr>
          <p:cNvPr id="328" name="Google Shape;328;p26"/>
          <p:cNvGrpSpPr/>
          <p:nvPr/>
        </p:nvGrpSpPr>
        <p:grpSpPr>
          <a:xfrm>
            <a:off x="1066800" y="456609"/>
            <a:ext cx="10058399" cy="887445"/>
            <a:chOff x="0" y="133052"/>
            <a:chExt cx="10058399" cy="887445"/>
          </a:xfrm>
        </p:grpSpPr>
        <p:sp>
          <p:nvSpPr>
            <p:cNvPr id="329" name="Google Shape;329;p26"/>
            <p:cNvSpPr/>
            <p:nvPr/>
          </p:nvSpPr>
          <p:spPr>
            <a:xfrm>
              <a:off x="0" y="133052"/>
              <a:ext cx="10058399" cy="887445"/>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txBox="1"/>
            <p:nvPr/>
          </p:nvSpPr>
          <p:spPr>
            <a:xfrm>
              <a:off x="43321" y="176373"/>
              <a:ext cx="9971757" cy="800803"/>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Clr>
                  <a:schemeClr val="lt1"/>
                </a:buClr>
                <a:buSzPts val="3700"/>
                <a:buFont typeface="Century Gothic"/>
                <a:buNone/>
              </a:pPr>
              <a:r>
                <a:rPr b="0" i="0" lang="en-US" sz="3700" u="none" cap="none" strike="noStrike">
                  <a:solidFill>
                    <a:schemeClr val="lt1"/>
                  </a:solidFill>
                  <a:latin typeface="Century Gothic"/>
                  <a:ea typeface="Century Gothic"/>
                  <a:cs typeface="Century Gothic"/>
                  <a:sym typeface="Century Gothic"/>
                </a:rPr>
                <a:t>Quine-McCluskey minimization technique, </a:t>
              </a:r>
              <a:endParaRPr b="0" i="0" sz="3700" u="none" cap="none" strike="noStrike">
                <a:solidFill>
                  <a:schemeClr val="lt1"/>
                </a:solidFill>
                <a:latin typeface="Century Gothic"/>
                <a:ea typeface="Century Gothic"/>
                <a:cs typeface="Century Gothic"/>
                <a:sym typeface="Century Gothic"/>
              </a:endParaRPr>
            </a:p>
          </p:txBody>
        </p:sp>
      </p:grpSp>
      <p:sp>
        <p:nvSpPr>
          <p:cNvPr id="331" name="Google Shape;331;p26"/>
          <p:cNvSpPr txBox="1"/>
          <p:nvPr>
            <p:ph idx="1" type="body"/>
          </p:nvPr>
        </p:nvSpPr>
        <p:spPr>
          <a:xfrm>
            <a:off x="1066800" y="1589648"/>
            <a:ext cx="10058400" cy="5268351"/>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2800"/>
              <a:buChar char="◦"/>
            </a:pPr>
            <a:r>
              <a:rPr lang="en-US" sz="2800"/>
              <a:t>K-map method, is a convenient method for minimizing Boolean functions up to 5 variables. </a:t>
            </a:r>
            <a:endParaRPr/>
          </a:p>
          <a:p>
            <a:pPr indent="-182880" lvl="0" marL="182880" rtl="0" algn="just">
              <a:lnSpc>
                <a:spcPct val="100000"/>
              </a:lnSpc>
              <a:spcBef>
                <a:spcPts val="900"/>
              </a:spcBef>
              <a:spcAft>
                <a:spcPts val="0"/>
              </a:spcAft>
              <a:buSzPts val="2800"/>
              <a:buChar char="◦"/>
            </a:pPr>
            <a:r>
              <a:rPr lang="en-US" sz="2800"/>
              <a:t>But, it is difficult to simplify the Boolean functions having more than 5 variables by using this method.</a:t>
            </a:r>
            <a:endParaRPr/>
          </a:p>
          <a:p>
            <a:pPr indent="-182880" lvl="0" marL="182880" rtl="0" algn="just">
              <a:lnSpc>
                <a:spcPct val="100000"/>
              </a:lnSpc>
              <a:spcBef>
                <a:spcPts val="900"/>
              </a:spcBef>
              <a:spcAft>
                <a:spcPts val="0"/>
              </a:spcAft>
              <a:buSzPts val="2800"/>
              <a:buChar char="◦"/>
            </a:pPr>
            <a:r>
              <a:rPr lang="en-US" sz="2800">
                <a:solidFill>
                  <a:srgbClr val="FF0000"/>
                </a:solidFill>
              </a:rPr>
              <a:t>Quine-McClukey tabular method </a:t>
            </a:r>
            <a:r>
              <a:rPr lang="en-US" sz="2800"/>
              <a:t>is a tabular method based on the concept of </a:t>
            </a:r>
            <a:r>
              <a:rPr lang="en-US" sz="2800">
                <a:highlight>
                  <a:srgbClr val="FF00FF"/>
                </a:highlight>
              </a:rPr>
              <a:t>prime implicants</a:t>
            </a:r>
            <a:r>
              <a:rPr lang="en-US" sz="2800"/>
              <a:t>. </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pSp>
        <p:nvGrpSpPr>
          <p:cNvPr id="336" name="Google Shape;336;p27"/>
          <p:cNvGrpSpPr/>
          <p:nvPr/>
        </p:nvGrpSpPr>
        <p:grpSpPr>
          <a:xfrm>
            <a:off x="1066800" y="456609"/>
            <a:ext cx="10058399" cy="887445"/>
            <a:chOff x="0" y="133052"/>
            <a:chExt cx="10058399" cy="887445"/>
          </a:xfrm>
        </p:grpSpPr>
        <p:sp>
          <p:nvSpPr>
            <p:cNvPr id="337" name="Google Shape;337;p27"/>
            <p:cNvSpPr/>
            <p:nvPr/>
          </p:nvSpPr>
          <p:spPr>
            <a:xfrm>
              <a:off x="0" y="133052"/>
              <a:ext cx="10058399" cy="887445"/>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txBox="1"/>
            <p:nvPr/>
          </p:nvSpPr>
          <p:spPr>
            <a:xfrm>
              <a:off x="43321" y="176373"/>
              <a:ext cx="9971757" cy="800803"/>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Clr>
                  <a:schemeClr val="lt1"/>
                </a:buClr>
                <a:buSzPts val="3700"/>
                <a:buFont typeface="Century Gothic"/>
                <a:buNone/>
              </a:pPr>
              <a:r>
                <a:rPr b="0" i="0" lang="en-US" sz="3700" u="none" cap="none" strike="noStrike">
                  <a:solidFill>
                    <a:schemeClr val="lt1"/>
                  </a:solidFill>
                  <a:latin typeface="Century Gothic"/>
                  <a:ea typeface="Century Gothic"/>
                  <a:cs typeface="Century Gothic"/>
                  <a:sym typeface="Century Gothic"/>
                </a:rPr>
                <a:t>Quine-McCluskey minimization technique, </a:t>
              </a:r>
              <a:endParaRPr b="0" i="0" sz="3700" u="none" cap="none" strike="noStrike">
                <a:solidFill>
                  <a:schemeClr val="lt1"/>
                </a:solidFill>
                <a:latin typeface="Century Gothic"/>
                <a:ea typeface="Century Gothic"/>
                <a:cs typeface="Century Gothic"/>
                <a:sym typeface="Century Gothic"/>
              </a:endParaRPr>
            </a:p>
          </p:txBody>
        </p:sp>
      </p:grpSp>
      <p:sp>
        <p:nvSpPr>
          <p:cNvPr id="339" name="Google Shape;339;p27"/>
          <p:cNvSpPr txBox="1"/>
          <p:nvPr>
            <p:ph idx="1" type="body"/>
          </p:nvPr>
        </p:nvSpPr>
        <p:spPr>
          <a:xfrm>
            <a:off x="1066800" y="1589648"/>
            <a:ext cx="10058400" cy="5268351"/>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2000"/>
              <a:buChar char="◦"/>
            </a:pPr>
            <a:r>
              <a:rPr lang="en-US" sz="2000"/>
              <a:t>Follow these steps for simplifying Boolean functions using Quine-McClukey tabular method.</a:t>
            </a:r>
            <a:endParaRPr/>
          </a:p>
          <a:p>
            <a:pPr indent="-182880" lvl="0" marL="182880" rtl="0" algn="just">
              <a:lnSpc>
                <a:spcPct val="100000"/>
              </a:lnSpc>
              <a:spcBef>
                <a:spcPts val="900"/>
              </a:spcBef>
              <a:spcAft>
                <a:spcPts val="0"/>
              </a:spcAft>
              <a:buSzPts val="2000"/>
              <a:buChar char="◦"/>
            </a:pPr>
            <a:r>
              <a:rPr lang="en-US" sz="2000">
                <a:highlight>
                  <a:srgbClr val="FF00FF"/>
                </a:highlight>
              </a:rPr>
              <a:t>Step 1 </a:t>
            </a:r>
            <a:r>
              <a:rPr lang="en-US" sz="2000"/>
              <a:t>− Arrange the given min terms in an ascending order and make the groups based on the number of ones present in their binary representations. So, there will be at most ‘n+1’ groups if there are ‘n’ Boolean variables in a Boolean function or ‘n’ bits in the binary equivalent of min terms.</a:t>
            </a:r>
            <a:endParaRPr/>
          </a:p>
          <a:p>
            <a:pPr indent="-182880" lvl="0" marL="182880" rtl="0" algn="just">
              <a:lnSpc>
                <a:spcPct val="100000"/>
              </a:lnSpc>
              <a:spcBef>
                <a:spcPts val="900"/>
              </a:spcBef>
              <a:spcAft>
                <a:spcPts val="0"/>
              </a:spcAft>
              <a:buSzPts val="2000"/>
              <a:buChar char="◦"/>
            </a:pPr>
            <a:r>
              <a:rPr lang="en-US" sz="2000">
                <a:highlight>
                  <a:srgbClr val="FF00FF"/>
                </a:highlight>
              </a:rPr>
              <a:t>Step 2 </a:t>
            </a:r>
            <a:r>
              <a:rPr lang="en-US" sz="2000"/>
              <a:t>− Compare the min terms present in successive groups. If there is a change in only one-bit position, then take the pair of those two min terms. Place this symbol ‘_’ in the differed bit position and keep the remaining bits as it is.</a:t>
            </a:r>
            <a:endParaRPr/>
          </a:p>
          <a:p>
            <a:pPr indent="-182880" lvl="0" marL="182880" rtl="0" algn="just">
              <a:lnSpc>
                <a:spcPct val="100000"/>
              </a:lnSpc>
              <a:spcBef>
                <a:spcPts val="900"/>
              </a:spcBef>
              <a:spcAft>
                <a:spcPts val="0"/>
              </a:spcAft>
              <a:buSzPts val="2000"/>
              <a:buChar char="◦"/>
            </a:pPr>
            <a:r>
              <a:rPr lang="en-US" sz="2000">
                <a:highlight>
                  <a:srgbClr val="FF00FF"/>
                </a:highlight>
              </a:rPr>
              <a:t>Step 3 </a:t>
            </a:r>
            <a:r>
              <a:rPr lang="en-US" sz="2000"/>
              <a:t>− Repeat step2 with newly formed terms till we get all prime implicants.</a:t>
            </a:r>
            <a:endParaRPr/>
          </a:p>
          <a:p>
            <a:pPr indent="-182880" lvl="0" marL="182880" rtl="0" algn="just">
              <a:lnSpc>
                <a:spcPct val="100000"/>
              </a:lnSpc>
              <a:spcBef>
                <a:spcPts val="900"/>
              </a:spcBef>
              <a:spcAft>
                <a:spcPts val="0"/>
              </a:spcAft>
              <a:buSzPts val="2000"/>
              <a:buChar char="◦"/>
            </a:pPr>
            <a:r>
              <a:rPr lang="en-US" sz="2000">
                <a:highlight>
                  <a:srgbClr val="FF00FF"/>
                </a:highlight>
              </a:rPr>
              <a:t>Step 4 </a:t>
            </a:r>
            <a:r>
              <a:rPr lang="en-US" sz="2000"/>
              <a:t>− Formulate the prime implicant table. It consists of set of rows and columns. Prime implicants can be placed in row wise and min terms can be placed in column wise. Place ‘1’ in the cells corresponding to the min terms that are covered in each prime implicant.</a:t>
            </a:r>
            <a:endParaRPr/>
          </a:p>
          <a:p>
            <a:pPr indent="-55879" lvl="0" marL="182880" rtl="0" algn="just">
              <a:lnSpc>
                <a:spcPct val="100000"/>
              </a:lnSpc>
              <a:spcBef>
                <a:spcPts val="900"/>
              </a:spcBef>
              <a:spcAft>
                <a:spcPts val="0"/>
              </a:spcAft>
              <a:buSzPts val="2000"/>
              <a:buNone/>
            </a:pPr>
            <a:r>
              <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pSp>
        <p:nvGrpSpPr>
          <p:cNvPr id="344" name="Google Shape;344;p28"/>
          <p:cNvGrpSpPr/>
          <p:nvPr/>
        </p:nvGrpSpPr>
        <p:grpSpPr>
          <a:xfrm>
            <a:off x="1066800" y="456609"/>
            <a:ext cx="10058399" cy="887445"/>
            <a:chOff x="0" y="133052"/>
            <a:chExt cx="10058399" cy="887445"/>
          </a:xfrm>
        </p:grpSpPr>
        <p:sp>
          <p:nvSpPr>
            <p:cNvPr id="345" name="Google Shape;345;p28"/>
            <p:cNvSpPr/>
            <p:nvPr/>
          </p:nvSpPr>
          <p:spPr>
            <a:xfrm>
              <a:off x="0" y="133052"/>
              <a:ext cx="10058399" cy="887445"/>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txBox="1"/>
            <p:nvPr/>
          </p:nvSpPr>
          <p:spPr>
            <a:xfrm>
              <a:off x="43321" y="176373"/>
              <a:ext cx="9971757" cy="800803"/>
            </a:xfrm>
            <a:prstGeom prst="rect">
              <a:avLst/>
            </a:prstGeom>
            <a:noFill/>
            <a:ln>
              <a:noFill/>
            </a:ln>
          </p:spPr>
          <p:txBody>
            <a:bodyPr anchorCtr="0" anchor="ctr" bIns="140950" lIns="140950" spcFirstLastPara="1" rIns="140950" wrap="square" tIns="140950">
              <a:noAutofit/>
            </a:bodyPr>
            <a:lstStyle/>
            <a:p>
              <a:pPr indent="0" lvl="0" marL="0" marR="0" rtl="0" algn="l">
                <a:lnSpc>
                  <a:spcPct val="90000"/>
                </a:lnSpc>
                <a:spcBef>
                  <a:spcPts val="0"/>
                </a:spcBef>
                <a:spcAft>
                  <a:spcPts val="0"/>
                </a:spcAft>
                <a:buClr>
                  <a:schemeClr val="lt1"/>
                </a:buClr>
                <a:buSzPts val="3700"/>
                <a:buFont typeface="Century Gothic"/>
                <a:buNone/>
              </a:pPr>
              <a:r>
                <a:rPr b="0" i="0" lang="en-US" sz="3700" u="none" cap="none" strike="noStrike">
                  <a:solidFill>
                    <a:schemeClr val="lt1"/>
                  </a:solidFill>
                  <a:latin typeface="Century Gothic"/>
                  <a:ea typeface="Century Gothic"/>
                  <a:cs typeface="Century Gothic"/>
                  <a:sym typeface="Century Gothic"/>
                </a:rPr>
                <a:t>Quine-McCluskey minimization technique, </a:t>
              </a:r>
              <a:endParaRPr b="0" i="0" sz="3700" u="none" cap="none" strike="noStrike">
                <a:solidFill>
                  <a:schemeClr val="lt1"/>
                </a:solidFill>
                <a:latin typeface="Century Gothic"/>
                <a:ea typeface="Century Gothic"/>
                <a:cs typeface="Century Gothic"/>
                <a:sym typeface="Century Gothic"/>
              </a:endParaRPr>
            </a:p>
          </p:txBody>
        </p:sp>
      </p:grpSp>
      <p:sp>
        <p:nvSpPr>
          <p:cNvPr id="347" name="Google Shape;347;p28"/>
          <p:cNvSpPr txBox="1"/>
          <p:nvPr>
            <p:ph idx="1" type="body"/>
          </p:nvPr>
        </p:nvSpPr>
        <p:spPr>
          <a:xfrm>
            <a:off x="1066800" y="1589648"/>
            <a:ext cx="10058400" cy="5268351"/>
          </a:xfrm>
          <a:prstGeom prst="rect">
            <a:avLst/>
          </a:prstGeom>
          <a:noFill/>
          <a:ln>
            <a:noFill/>
          </a:ln>
        </p:spPr>
        <p:txBody>
          <a:bodyPr anchorCtr="0" anchor="t" bIns="45700" lIns="91425" spcFirstLastPara="1" rIns="91425" wrap="square" tIns="45700">
            <a:normAutofit lnSpcReduction="10000"/>
          </a:bodyPr>
          <a:lstStyle/>
          <a:p>
            <a:pPr indent="-182880" lvl="0" marL="182880" rtl="0" algn="just">
              <a:lnSpc>
                <a:spcPct val="100000"/>
              </a:lnSpc>
              <a:spcBef>
                <a:spcPts val="0"/>
              </a:spcBef>
              <a:spcAft>
                <a:spcPts val="0"/>
              </a:spcAft>
              <a:buSzPts val="2800"/>
              <a:buChar char="◦"/>
            </a:pPr>
            <a:r>
              <a:rPr lang="en-US" sz="2800">
                <a:highlight>
                  <a:srgbClr val="FF00FF"/>
                </a:highlight>
              </a:rPr>
              <a:t>Step 5 </a:t>
            </a:r>
            <a:r>
              <a:rPr lang="en-US" sz="2800"/>
              <a:t>− Find the essential prime implicants by observing each column. If the min term is covered only by one prime implicant, then it is essential prime implicant. Those essential prime implicants will be part of the simplified Boolean function.</a:t>
            </a:r>
            <a:endParaRPr/>
          </a:p>
          <a:p>
            <a:pPr indent="-5079" lvl="0" marL="182880" rtl="0" algn="just">
              <a:lnSpc>
                <a:spcPct val="100000"/>
              </a:lnSpc>
              <a:spcBef>
                <a:spcPts val="900"/>
              </a:spcBef>
              <a:spcAft>
                <a:spcPts val="0"/>
              </a:spcAft>
              <a:buSzPts val="2800"/>
              <a:buNone/>
            </a:pPr>
            <a:r>
              <a:t/>
            </a:r>
            <a:endParaRPr sz="2800"/>
          </a:p>
          <a:p>
            <a:pPr indent="-182880" lvl="0" marL="182880" rtl="0" algn="just">
              <a:lnSpc>
                <a:spcPct val="100000"/>
              </a:lnSpc>
              <a:spcBef>
                <a:spcPts val="900"/>
              </a:spcBef>
              <a:spcAft>
                <a:spcPts val="0"/>
              </a:spcAft>
              <a:buSzPts val="2800"/>
              <a:buChar char="◦"/>
            </a:pPr>
            <a:r>
              <a:rPr lang="en-US" sz="2800">
                <a:highlight>
                  <a:srgbClr val="FF00FF"/>
                </a:highlight>
              </a:rPr>
              <a:t>Step 6 </a:t>
            </a:r>
            <a:r>
              <a:rPr lang="en-US" sz="2800"/>
              <a:t>− Reduce the prime implicant table by removing the row of each essential prime implicant and the columns corresponding to the min terms that are covered in that essential prime implicant. Repeat step 5 for Reduced prime implicant table. Stop this process when all min terms of given Boolean function are over.</a:t>
            </a: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9"/>
          <p:cNvPicPr preferRelativeResize="0"/>
          <p:nvPr/>
        </p:nvPicPr>
        <p:blipFill rotWithShape="1">
          <a:blip r:embed="rId3">
            <a:alphaModFix/>
          </a:blip>
          <a:srcRect b="0" l="0" r="0" t="0"/>
          <a:stretch/>
        </p:blipFill>
        <p:spPr>
          <a:xfrm>
            <a:off x="1505244" y="0"/>
            <a:ext cx="8945806"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3"/>
          <p:cNvGrpSpPr/>
          <p:nvPr/>
        </p:nvGrpSpPr>
        <p:grpSpPr>
          <a:xfrm>
            <a:off x="1066800" y="3735"/>
            <a:ext cx="10058399" cy="815490"/>
            <a:chOff x="0" y="3734"/>
            <a:chExt cx="10058399" cy="815490"/>
          </a:xfrm>
        </p:grpSpPr>
        <p:sp>
          <p:nvSpPr>
            <p:cNvPr id="137" name="Google Shape;137;p3"/>
            <p:cNvSpPr/>
            <p:nvPr/>
          </p:nvSpPr>
          <p:spPr>
            <a:xfrm>
              <a:off x="0" y="3734"/>
              <a:ext cx="10058399" cy="815490"/>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txBox="1"/>
            <p:nvPr/>
          </p:nvSpPr>
          <p:spPr>
            <a:xfrm>
              <a:off x="39809" y="43543"/>
              <a:ext cx="9978781" cy="735872"/>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Century Gothic"/>
                <a:buNone/>
              </a:pPr>
              <a:r>
                <a:rPr b="0" i="0" lang="en-US" sz="3400" u="none" cap="none" strike="noStrike">
                  <a:solidFill>
                    <a:schemeClr val="lt1"/>
                  </a:solidFill>
                  <a:latin typeface="Century Gothic"/>
                  <a:ea typeface="Century Gothic"/>
                  <a:cs typeface="Century Gothic"/>
                  <a:sym typeface="Century Gothic"/>
                </a:rPr>
                <a:t>Logic Gates</a:t>
              </a:r>
              <a:endParaRPr b="0" i="0" sz="3400" u="none" cap="none" strike="noStrike">
                <a:solidFill>
                  <a:schemeClr val="lt1"/>
                </a:solidFill>
                <a:latin typeface="Century Gothic"/>
                <a:ea typeface="Century Gothic"/>
                <a:cs typeface="Century Gothic"/>
                <a:sym typeface="Century Gothic"/>
              </a:endParaRPr>
            </a:p>
          </p:txBody>
        </p:sp>
      </p:grpSp>
      <p:sp>
        <p:nvSpPr>
          <p:cNvPr id="139" name="Google Shape;139;p3"/>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68579" lvl="0" marL="182880" rtl="0" algn="l">
              <a:lnSpc>
                <a:spcPct val="100000"/>
              </a:lnSpc>
              <a:spcBef>
                <a:spcPts val="0"/>
              </a:spcBef>
              <a:spcAft>
                <a:spcPts val="0"/>
              </a:spcAft>
              <a:buSzPts val="1800"/>
              <a:buNone/>
            </a:pPr>
            <a:r>
              <a:t/>
            </a:r>
            <a:endParaRPr/>
          </a:p>
        </p:txBody>
      </p:sp>
      <p:pic>
        <p:nvPicPr>
          <p:cNvPr id="140" name="Google Shape;140;p3"/>
          <p:cNvPicPr preferRelativeResize="0"/>
          <p:nvPr/>
        </p:nvPicPr>
        <p:blipFill rotWithShape="1">
          <a:blip r:embed="rId3">
            <a:alphaModFix/>
          </a:blip>
          <a:srcRect b="0" l="0" r="0" t="0"/>
          <a:stretch/>
        </p:blipFill>
        <p:spPr>
          <a:xfrm>
            <a:off x="898738" y="1012874"/>
            <a:ext cx="10453889" cy="567081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30"/>
          <p:cNvPicPr preferRelativeResize="0"/>
          <p:nvPr/>
        </p:nvPicPr>
        <p:blipFill rotWithShape="1">
          <a:blip r:embed="rId3">
            <a:alphaModFix/>
          </a:blip>
          <a:srcRect b="0" l="0" r="0" t="0"/>
          <a:stretch/>
        </p:blipFill>
        <p:spPr>
          <a:xfrm>
            <a:off x="1463040" y="281355"/>
            <a:ext cx="9125252" cy="645707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1"/>
          <p:cNvPicPr preferRelativeResize="0"/>
          <p:nvPr/>
        </p:nvPicPr>
        <p:blipFill rotWithShape="1">
          <a:blip r:embed="rId3">
            <a:alphaModFix/>
          </a:blip>
          <a:srcRect b="0" l="0" r="0" t="0"/>
          <a:stretch/>
        </p:blipFill>
        <p:spPr>
          <a:xfrm>
            <a:off x="1364566" y="353512"/>
            <a:ext cx="9537894" cy="643297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32"/>
          <p:cNvPicPr preferRelativeResize="0"/>
          <p:nvPr/>
        </p:nvPicPr>
        <p:blipFill rotWithShape="1">
          <a:blip r:embed="rId3">
            <a:alphaModFix/>
          </a:blip>
          <a:srcRect b="0" l="0" r="0" t="0"/>
          <a:stretch/>
        </p:blipFill>
        <p:spPr>
          <a:xfrm>
            <a:off x="1295669" y="652126"/>
            <a:ext cx="9758736" cy="564518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33"/>
          <p:cNvPicPr preferRelativeResize="0"/>
          <p:nvPr/>
        </p:nvPicPr>
        <p:blipFill rotWithShape="1">
          <a:blip r:embed="rId3">
            <a:alphaModFix/>
          </a:blip>
          <a:srcRect b="0" l="0" r="0" t="0"/>
          <a:stretch/>
        </p:blipFill>
        <p:spPr>
          <a:xfrm>
            <a:off x="1434906" y="301988"/>
            <a:ext cx="9378496" cy="635203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34"/>
          <p:cNvPicPr preferRelativeResize="0"/>
          <p:nvPr/>
        </p:nvPicPr>
        <p:blipFill rotWithShape="1">
          <a:blip r:embed="rId3">
            <a:alphaModFix/>
          </a:blip>
          <a:srcRect b="0" l="0" r="0" t="0"/>
          <a:stretch/>
        </p:blipFill>
        <p:spPr>
          <a:xfrm>
            <a:off x="1330101" y="680262"/>
            <a:ext cx="9869773" cy="569240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5"/>
          <p:cNvSpPr txBox="1"/>
          <p:nvPr>
            <p:ph type="title"/>
          </p:nvPr>
        </p:nvSpPr>
        <p:spPr>
          <a:xfrm>
            <a:off x="1066800" y="211016"/>
            <a:ext cx="10058400" cy="1012874"/>
          </a:xfrm>
          <a:prstGeom prst="rect">
            <a:avLst/>
          </a:prstGeom>
          <a:solidFill>
            <a:schemeClr val="accent2"/>
          </a:solidFill>
          <a:ln cap="flat" cmpd="sng" w="12700">
            <a:solidFill>
              <a:srgbClr val="1B5F9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entury Gothic"/>
              <a:buNone/>
            </a:pPr>
            <a:r>
              <a:rPr lang="en-US">
                <a:solidFill>
                  <a:schemeClr val="lt1"/>
                </a:solidFill>
                <a:latin typeface="Century Gothic"/>
                <a:ea typeface="Century Gothic"/>
                <a:cs typeface="Century Gothic"/>
                <a:sym typeface="Century Gothic"/>
              </a:rPr>
              <a:t>CONTENTS</a:t>
            </a:r>
            <a:endParaRPr/>
          </a:p>
        </p:txBody>
      </p:sp>
      <p:grpSp>
        <p:nvGrpSpPr>
          <p:cNvPr id="383" name="Google Shape;383;p35"/>
          <p:cNvGrpSpPr/>
          <p:nvPr/>
        </p:nvGrpSpPr>
        <p:grpSpPr>
          <a:xfrm>
            <a:off x="1066800" y="1296169"/>
            <a:ext cx="10058399" cy="5489551"/>
            <a:chOff x="0" y="72279"/>
            <a:chExt cx="10058399" cy="5489551"/>
          </a:xfrm>
        </p:grpSpPr>
        <p:sp>
          <p:nvSpPr>
            <p:cNvPr id="384" name="Google Shape;384;p35"/>
            <p:cNvSpPr/>
            <p:nvPr/>
          </p:nvSpPr>
          <p:spPr>
            <a:xfrm>
              <a:off x="0" y="72279"/>
              <a:ext cx="10058399" cy="52767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txBox="1"/>
            <p:nvPr/>
          </p:nvSpPr>
          <p:spPr>
            <a:xfrm>
              <a:off x="25759" y="98038"/>
              <a:ext cx="100068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highlight>
                    <a:srgbClr val="FF00FF"/>
                  </a:highlight>
                  <a:latin typeface="Century Gothic"/>
                  <a:ea typeface="Century Gothic"/>
                  <a:cs typeface="Century Gothic"/>
                  <a:sym typeface="Century Gothic"/>
                </a:rPr>
                <a:t>Quine-McCluskey minimization technique, </a:t>
              </a:r>
              <a:endParaRPr b="0" i="0" sz="2200" u="none" cap="none" strike="noStrike">
                <a:solidFill>
                  <a:schemeClr val="lt1"/>
                </a:solidFill>
                <a:highlight>
                  <a:srgbClr val="FF00FF"/>
                </a:highlight>
                <a:latin typeface="Century Gothic"/>
                <a:ea typeface="Century Gothic"/>
                <a:cs typeface="Century Gothic"/>
                <a:sym typeface="Century Gothic"/>
              </a:endParaRPr>
            </a:p>
          </p:txBody>
        </p:sp>
        <p:sp>
          <p:nvSpPr>
            <p:cNvPr id="386" name="Google Shape;386;p35"/>
            <p:cNvSpPr/>
            <p:nvPr/>
          </p:nvSpPr>
          <p:spPr>
            <a:xfrm>
              <a:off x="0" y="663309"/>
              <a:ext cx="10058399" cy="52767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txBox="1"/>
            <p:nvPr/>
          </p:nvSpPr>
          <p:spPr>
            <a:xfrm>
              <a:off x="25759" y="689068"/>
              <a:ext cx="100068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Combinational Circuits , </a:t>
              </a:r>
              <a:endParaRPr b="0" i="0" sz="2200" u="none" cap="none" strike="noStrike">
                <a:solidFill>
                  <a:schemeClr val="lt1"/>
                </a:solidFill>
                <a:latin typeface="Century Gothic"/>
                <a:ea typeface="Century Gothic"/>
                <a:cs typeface="Century Gothic"/>
                <a:sym typeface="Century Gothic"/>
              </a:endParaRPr>
            </a:p>
          </p:txBody>
        </p:sp>
        <p:sp>
          <p:nvSpPr>
            <p:cNvPr id="388" name="Google Shape;388;p35"/>
            <p:cNvSpPr/>
            <p:nvPr/>
          </p:nvSpPr>
          <p:spPr>
            <a:xfrm>
              <a:off x="0" y="1190979"/>
              <a:ext cx="10058399" cy="88803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txBox="1"/>
            <p:nvPr/>
          </p:nvSpPr>
          <p:spPr>
            <a:xfrm>
              <a:off x="0" y="1190979"/>
              <a:ext cx="10058399" cy="888030"/>
            </a:xfrm>
            <a:prstGeom prst="rect">
              <a:avLst/>
            </a:prstGeom>
            <a:noFill/>
            <a:ln>
              <a:noFill/>
            </a:ln>
          </p:spPr>
          <p:txBody>
            <a:bodyPr anchorCtr="0" anchor="t" bIns="27925" lIns="319350" spcFirstLastPara="1" rIns="156450" wrap="square" tIns="27925">
              <a:noAutofit/>
            </a:bodyPr>
            <a:lstStyle/>
            <a:p>
              <a:pPr indent="-171450" lvl="1" marL="171450" marR="0" rtl="0" algn="l">
                <a:lnSpc>
                  <a:spcPct val="90000"/>
                </a:lnSpc>
                <a:spcBef>
                  <a:spcPts val="0"/>
                </a:spcBef>
                <a:spcAft>
                  <a:spcPts val="0"/>
                </a:spcAft>
                <a:buClr>
                  <a:schemeClr val="dk1"/>
                </a:buClr>
                <a:buSzPts val="1700"/>
                <a:buFont typeface="Century Gothic"/>
                <a:buChar char="•"/>
              </a:pPr>
              <a:r>
                <a:rPr b="0" i="0" lang="en-US" sz="1700" u="none" cap="none" strike="noStrike">
                  <a:solidFill>
                    <a:schemeClr val="dk1"/>
                  </a:solidFill>
                  <a:latin typeface="Century Gothic"/>
                  <a:ea typeface="Century Gothic"/>
                  <a:cs typeface="Century Gothic"/>
                  <a:sym typeface="Century Gothic"/>
                </a:rPr>
                <a:t>Multiplexer, Demultiplexer, </a:t>
              </a:r>
              <a:endParaRPr b="0" i="0" sz="1700" u="none" cap="none" strike="noStrike">
                <a:solidFill>
                  <a:schemeClr val="dk1"/>
                </a:solidFill>
                <a:latin typeface="Century Gothic"/>
                <a:ea typeface="Century Gothic"/>
                <a:cs typeface="Century Gothic"/>
                <a:sym typeface="Century Gothic"/>
              </a:endParaRPr>
            </a:p>
            <a:p>
              <a:pPr indent="-171450" lvl="1" marL="171450" marR="0" rtl="0" algn="l">
                <a:lnSpc>
                  <a:spcPct val="90000"/>
                </a:lnSpc>
                <a:spcBef>
                  <a:spcPts val="340"/>
                </a:spcBef>
                <a:spcAft>
                  <a:spcPts val="0"/>
                </a:spcAft>
                <a:buClr>
                  <a:schemeClr val="dk1"/>
                </a:buClr>
                <a:buSzPts val="1700"/>
                <a:buFont typeface="Century Gothic"/>
                <a:buChar char="•"/>
              </a:pPr>
              <a:r>
                <a:rPr b="0" i="0" lang="en-US" sz="1700" u="none" cap="none" strike="noStrike">
                  <a:solidFill>
                    <a:schemeClr val="dk1"/>
                  </a:solidFill>
                  <a:latin typeface="Century Gothic"/>
                  <a:ea typeface="Century Gothic"/>
                  <a:cs typeface="Century Gothic"/>
                  <a:sym typeface="Century Gothic"/>
                </a:rPr>
                <a:t>Decoder, Encoder, </a:t>
              </a:r>
              <a:endParaRPr b="0" i="0" sz="1700" u="none" cap="none" strike="noStrike">
                <a:solidFill>
                  <a:schemeClr val="dk1"/>
                </a:solidFill>
                <a:latin typeface="Century Gothic"/>
                <a:ea typeface="Century Gothic"/>
                <a:cs typeface="Century Gothic"/>
                <a:sym typeface="Century Gothic"/>
              </a:endParaRPr>
            </a:p>
            <a:p>
              <a:pPr indent="-171450" lvl="1" marL="171450" marR="0" rtl="0" algn="l">
                <a:lnSpc>
                  <a:spcPct val="90000"/>
                </a:lnSpc>
                <a:spcBef>
                  <a:spcPts val="340"/>
                </a:spcBef>
                <a:spcAft>
                  <a:spcPts val="0"/>
                </a:spcAft>
                <a:buClr>
                  <a:schemeClr val="dk1"/>
                </a:buClr>
                <a:buSzPts val="1700"/>
                <a:buFont typeface="Century Gothic"/>
                <a:buChar char="•"/>
              </a:pPr>
              <a:r>
                <a:rPr b="0" i="0" lang="en-US" sz="1700" u="none" cap="none" strike="noStrike">
                  <a:solidFill>
                    <a:schemeClr val="dk1"/>
                  </a:solidFill>
                  <a:latin typeface="Century Gothic"/>
                  <a:ea typeface="Century Gothic"/>
                  <a:cs typeface="Century Gothic"/>
                  <a:sym typeface="Century Gothic"/>
                </a:rPr>
                <a:t>Binary adder , Binary adder as subtractor, Carry look ahead adder, Decimal adder, </a:t>
              </a:r>
              <a:endParaRPr b="0" i="0" sz="1700" u="none" cap="none" strike="noStrike">
                <a:solidFill>
                  <a:schemeClr val="dk1"/>
                </a:solidFill>
                <a:latin typeface="Century Gothic"/>
                <a:ea typeface="Century Gothic"/>
                <a:cs typeface="Century Gothic"/>
                <a:sym typeface="Century Gothic"/>
              </a:endParaRPr>
            </a:p>
          </p:txBody>
        </p:sp>
        <p:sp>
          <p:nvSpPr>
            <p:cNvPr id="390" name="Google Shape;390;p35"/>
            <p:cNvSpPr/>
            <p:nvPr/>
          </p:nvSpPr>
          <p:spPr>
            <a:xfrm>
              <a:off x="0" y="2079010"/>
              <a:ext cx="10058399" cy="52767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5"/>
            <p:cNvSpPr txBox="1"/>
            <p:nvPr/>
          </p:nvSpPr>
          <p:spPr>
            <a:xfrm>
              <a:off x="25759" y="2104769"/>
              <a:ext cx="100068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Magnitude Comparator, </a:t>
              </a:r>
              <a:endParaRPr b="0" i="0" sz="2200" u="none" cap="none" strike="noStrike">
                <a:solidFill>
                  <a:schemeClr val="lt1"/>
                </a:solidFill>
                <a:latin typeface="Century Gothic"/>
                <a:ea typeface="Century Gothic"/>
                <a:cs typeface="Century Gothic"/>
                <a:sym typeface="Century Gothic"/>
              </a:endParaRPr>
            </a:p>
          </p:txBody>
        </p:sp>
        <p:sp>
          <p:nvSpPr>
            <p:cNvPr id="392" name="Google Shape;392;p35"/>
            <p:cNvSpPr/>
            <p:nvPr/>
          </p:nvSpPr>
          <p:spPr>
            <a:xfrm>
              <a:off x="0" y="2670040"/>
              <a:ext cx="10058399" cy="52767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5"/>
            <p:cNvSpPr txBox="1"/>
            <p:nvPr/>
          </p:nvSpPr>
          <p:spPr>
            <a:xfrm>
              <a:off x="25759" y="2695799"/>
              <a:ext cx="100068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Read Only Memory, </a:t>
              </a:r>
              <a:endParaRPr b="0" i="0" sz="2200" u="none" cap="none" strike="noStrike">
                <a:solidFill>
                  <a:schemeClr val="lt1"/>
                </a:solidFill>
                <a:latin typeface="Century Gothic"/>
                <a:ea typeface="Century Gothic"/>
                <a:cs typeface="Century Gothic"/>
                <a:sym typeface="Century Gothic"/>
              </a:endParaRPr>
            </a:p>
          </p:txBody>
        </p:sp>
        <p:sp>
          <p:nvSpPr>
            <p:cNvPr id="394" name="Google Shape;394;p35"/>
            <p:cNvSpPr/>
            <p:nvPr/>
          </p:nvSpPr>
          <p:spPr>
            <a:xfrm>
              <a:off x="0" y="3261070"/>
              <a:ext cx="10058399" cy="52767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txBox="1"/>
            <p:nvPr/>
          </p:nvSpPr>
          <p:spPr>
            <a:xfrm>
              <a:off x="25759" y="3286829"/>
              <a:ext cx="100068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Arithmetic Logic Unit,</a:t>
              </a:r>
              <a:endParaRPr b="0" i="0" sz="2200" u="none" cap="none" strike="noStrike">
                <a:solidFill>
                  <a:schemeClr val="lt1"/>
                </a:solidFill>
                <a:latin typeface="Century Gothic"/>
                <a:ea typeface="Century Gothic"/>
                <a:cs typeface="Century Gothic"/>
                <a:sym typeface="Century Gothic"/>
              </a:endParaRPr>
            </a:p>
          </p:txBody>
        </p:sp>
        <p:sp>
          <p:nvSpPr>
            <p:cNvPr id="396" name="Google Shape;396;p35"/>
            <p:cNvSpPr/>
            <p:nvPr/>
          </p:nvSpPr>
          <p:spPr>
            <a:xfrm>
              <a:off x="0" y="3852100"/>
              <a:ext cx="10058399" cy="52767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txBox="1"/>
            <p:nvPr/>
          </p:nvSpPr>
          <p:spPr>
            <a:xfrm>
              <a:off x="25759" y="3877859"/>
              <a:ext cx="100068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Programmable Logic Arrays, </a:t>
              </a:r>
              <a:endParaRPr b="0" i="0" sz="2200" u="none" cap="none" strike="noStrike">
                <a:solidFill>
                  <a:schemeClr val="lt1"/>
                </a:solidFill>
                <a:latin typeface="Century Gothic"/>
                <a:ea typeface="Century Gothic"/>
                <a:cs typeface="Century Gothic"/>
                <a:sym typeface="Century Gothic"/>
              </a:endParaRPr>
            </a:p>
          </p:txBody>
        </p:sp>
        <p:sp>
          <p:nvSpPr>
            <p:cNvPr id="398" name="Google Shape;398;p35"/>
            <p:cNvSpPr/>
            <p:nvPr/>
          </p:nvSpPr>
          <p:spPr>
            <a:xfrm>
              <a:off x="0" y="4443130"/>
              <a:ext cx="10058399" cy="52767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5"/>
            <p:cNvSpPr txBox="1"/>
            <p:nvPr/>
          </p:nvSpPr>
          <p:spPr>
            <a:xfrm>
              <a:off x="25759" y="4468889"/>
              <a:ext cx="100068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HDL Gate and Data Flow modeling , </a:t>
              </a:r>
              <a:endParaRPr b="0" i="0" sz="2200" u="none" cap="none" strike="noStrike">
                <a:solidFill>
                  <a:schemeClr val="lt1"/>
                </a:solidFill>
                <a:latin typeface="Century Gothic"/>
                <a:ea typeface="Century Gothic"/>
                <a:cs typeface="Century Gothic"/>
                <a:sym typeface="Century Gothic"/>
              </a:endParaRPr>
            </a:p>
          </p:txBody>
        </p:sp>
        <p:sp>
          <p:nvSpPr>
            <p:cNvPr id="400" name="Google Shape;400;p35"/>
            <p:cNvSpPr/>
            <p:nvPr/>
          </p:nvSpPr>
          <p:spPr>
            <a:xfrm>
              <a:off x="0" y="5034160"/>
              <a:ext cx="10058399" cy="52767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5"/>
            <p:cNvSpPr txBox="1"/>
            <p:nvPr/>
          </p:nvSpPr>
          <p:spPr>
            <a:xfrm>
              <a:off x="25759" y="5059919"/>
              <a:ext cx="10006881" cy="476152"/>
            </a:xfrm>
            <a:prstGeom prst="rect">
              <a:avLst/>
            </a:prstGeom>
            <a:noFill/>
            <a:ln>
              <a:noFill/>
            </a:ln>
          </p:spPr>
          <p:txBody>
            <a:bodyPr anchorCtr="0" anchor="ctr" bIns="83800" lIns="83800" spcFirstLastPara="1" rIns="83800" wrap="square" tIns="83800">
              <a:noAutofit/>
            </a:bodyPr>
            <a:lstStyle/>
            <a:p>
              <a:pPr indent="0" lvl="0" marL="0" marR="0" rtl="0" algn="l">
                <a:lnSpc>
                  <a:spcPct val="90000"/>
                </a:lnSpc>
                <a:spcBef>
                  <a:spcPts val="0"/>
                </a:spcBef>
                <a:spcAft>
                  <a:spcPts val="0"/>
                </a:spcAft>
                <a:buClr>
                  <a:schemeClr val="lt1"/>
                </a:buClr>
                <a:buSzPts val="2200"/>
                <a:buFont typeface="Century Gothic"/>
                <a:buNone/>
              </a:pPr>
              <a:r>
                <a:rPr b="0" i="0" lang="en-US" sz="2200" u="none" cap="none" strike="noStrike">
                  <a:solidFill>
                    <a:schemeClr val="lt1"/>
                  </a:solidFill>
                  <a:latin typeface="Century Gothic"/>
                  <a:ea typeface="Century Gothic"/>
                  <a:cs typeface="Century Gothic"/>
                  <a:sym typeface="Century Gothic"/>
                </a:rPr>
                <a:t>HDL Behavioral modeling</a:t>
              </a:r>
              <a:endParaRPr b="0" i="0" sz="22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pSp>
        <p:nvGrpSpPr>
          <p:cNvPr id="406" name="Google Shape;406;p36"/>
          <p:cNvGrpSpPr/>
          <p:nvPr/>
        </p:nvGrpSpPr>
        <p:grpSpPr>
          <a:xfrm>
            <a:off x="1066800" y="386730"/>
            <a:ext cx="10058399" cy="1055340"/>
            <a:chOff x="0" y="2416"/>
            <a:chExt cx="10058399" cy="1055340"/>
          </a:xfrm>
        </p:grpSpPr>
        <p:sp>
          <p:nvSpPr>
            <p:cNvPr id="407" name="Google Shape;407;p36"/>
            <p:cNvSpPr/>
            <p:nvPr/>
          </p:nvSpPr>
          <p:spPr>
            <a:xfrm>
              <a:off x="0" y="2416"/>
              <a:ext cx="10058399" cy="105534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txBox="1"/>
            <p:nvPr/>
          </p:nvSpPr>
          <p:spPr>
            <a:xfrm>
              <a:off x="51517" y="53933"/>
              <a:ext cx="9955365" cy="952306"/>
            </a:xfrm>
            <a:prstGeom prst="rect">
              <a:avLst/>
            </a:prstGeom>
            <a:noFill/>
            <a:ln>
              <a:noFill/>
            </a:ln>
          </p:spPr>
          <p:txBody>
            <a:bodyPr anchorCtr="0" anchor="ctr" bIns="167625" lIns="167625" spcFirstLastPara="1" rIns="167625" wrap="square" tIns="167625">
              <a:noAutofit/>
            </a:bodyPr>
            <a:lstStyle/>
            <a:p>
              <a:pPr indent="0" lvl="0" marL="0" marR="0" rtl="0" algn="l">
                <a:lnSpc>
                  <a:spcPct val="90000"/>
                </a:lnSpc>
                <a:spcBef>
                  <a:spcPts val="0"/>
                </a:spcBef>
                <a:spcAft>
                  <a:spcPts val="0"/>
                </a:spcAft>
                <a:buClr>
                  <a:schemeClr val="lt1"/>
                </a:buClr>
                <a:buSzPts val="4400"/>
                <a:buFont typeface="Century Gothic"/>
                <a:buNone/>
              </a:pPr>
              <a:r>
                <a:rPr b="0" i="0" lang="en-US" sz="4400" u="none" cap="none" strike="noStrike">
                  <a:solidFill>
                    <a:schemeClr val="lt1"/>
                  </a:solidFill>
                  <a:latin typeface="Century Gothic"/>
                  <a:ea typeface="Century Gothic"/>
                  <a:cs typeface="Century Gothic"/>
                  <a:sym typeface="Century Gothic"/>
                </a:rPr>
                <a:t>Combinational Circuits</a:t>
              </a:r>
              <a:endParaRPr b="0" i="0" sz="4400" u="none" cap="none" strike="noStrike">
                <a:solidFill>
                  <a:schemeClr val="lt1"/>
                </a:solidFill>
                <a:latin typeface="Century Gothic"/>
                <a:ea typeface="Century Gothic"/>
                <a:cs typeface="Century Gothic"/>
                <a:sym typeface="Century Gothic"/>
              </a:endParaRPr>
            </a:p>
          </p:txBody>
        </p:sp>
      </p:grpSp>
      <p:sp>
        <p:nvSpPr>
          <p:cNvPr id="409" name="Google Shape;409;p36"/>
          <p:cNvSpPr txBox="1"/>
          <p:nvPr>
            <p:ph idx="1" type="body"/>
          </p:nvPr>
        </p:nvSpPr>
        <p:spPr>
          <a:xfrm>
            <a:off x="1066800" y="1590261"/>
            <a:ext cx="10058400" cy="4444779"/>
          </a:xfrm>
          <a:prstGeom prst="rect">
            <a:avLst/>
          </a:prstGeom>
          <a:noFill/>
          <a:ln>
            <a:noFill/>
          </a:ln>
        </p:spPr>
        <p:txBody>
          <a:bodyPr anchorCtr="0" anchor="t" bIns="45700" lIns="91425" spcFirstLastPara="1" rIns="91425" wrap="square" tIns="45700">
            <a:normAutofit fontScale="92500"/>
          </a:bodyPr>
          <a:lstStyle/>
          <a:p>
            <a:pPr indent="-182880" lvl="0" marL="182880" rtl="0" algn="just">
              <a:lnSpc>
                <a:spcPct val="100000"/>
              </a:lnSpc>
              <a:spcBef>
                <a:spcPts val="0"/>
              </a:spcBef>
              <a:spcAft>
                <a:spcPts val="0"/>
              </a:spcAft>
              <a:buSzPct val="100000"/>
              <a:buChar char="◦"/>
            </a:pPr>
            <a:r>
              <a:rPr b="0" i="0" lang="en-US" sz="2800">
                <a:solidFill>
                  <a:srgbClr val="333333"/>
                </a:solidFill>
                <a:latin typeface="Inter"/>
                <a:ea typeface="Inter"/>
                <a:cs typeface="Inter"/>
                <a:sym typeface="Inter"/>
              </a:rPr>
              <a:t>The combinational logic circuits are the circuits that contain different types of logic gates. Simply, a circuit in which different types of logic gates are combined is known as a </a:t>
            </a:r>
            <a:r>
              <a:rPr b="1" i="0" lang="en-US" sz="2800">
                <a:solidFill>
                  <a:srgbClr val="333333"/>
                </a:solidFill>
                <a:latin typeface="Inter"/>
                <a:ea typeface="Inter"/>
                <a:cs typeface="Inter"/>
                <a:sym typeface="Inter"/>
              </a:rPr>
              <a:t>combinational logic circuit</a:t>
            </a:r>
            <a:r>
              <a:rPr b="0" i="0" lang="en-US" sz="2800">
                <a:solidFill>
                  <a:srgbClr val="333333"/>
                </a:solidFill>
                <a:latin typeface="Inter"/>
                <a:ea typeface="Inter"/>
                <a:cs typeface="Inter"/>
                <a:sym typeface="Inter"/>
              </a:rPr>
              <a:t>. </a:t>
            </a:r>
            <a:endParaRPr/>
          </a:p>
          <a:p>
            <a:pPr indent="-182880" lvl="0" marL="182880" rtl="0" algn="just">
              <a:lnSpc>
                <a:spcPct val="100000"/>
              </a:lnSpc>
              <a:spcBef>
                <a:spcPts val="900"/>
              </a:spcBef>
              <a:spcAft>
                <a:spcPts val="0"/>
              </a:spcAft>
              <a:buSzPct val="100000"/>
              <a:buChar char="◦"/>
            </a:pPr>
            <a:r>
              <a:rPr b="0" i="0" lang="en-US" sz="2800">
                <a:solidFill>
                  <a:srgbClr val="333333"/>
                </a:solidFill>
                <a:latin typeface="Inter"/>
                <a:ea typeface="Inter"/>
                <a:cs typeface="Inter"/>
                <a:sym typeface="Inter"/>
              </a:rPr>
              <a:t>The output of the combinational circuit is determined from the present combination of inputs, regardless of the previous input. </a:t>
            </a:r>
            <a:endParaRPr/>
          </a:p>
          <a:p>
            <a:pPr indent="-182880" lvl="0" marL="182880" rtl="0" algn="just">
              <a:lnSpc>
                <a:spcPct val="100000"/>
              </a:lnSpc>
              <a:spcBef>
                <a:spcPts val="900"/>
              </a:spcBef>
              <a:spcAft>
                <a:spcPts val="0"/>
              </a:spcAft>
              <a:buSzPct val="100000"/>
              <a:buChar char="◦"/>
            </a:pPr>
            <a:r>
              <a:rPr b="0" i="0" lang="en-US" sz="2800">
                <a:solidFill>
                  <a:srgbClr val="333333"/>
                </a:solidFill>
                <a:latin typeface="Inter"/>
                <a:ea typeface="Inter"/>
                <a:cs typeface="Inter"/>
                <a:sym typeface="Inter"/>
              </a:rPr>
              <a:t>The input variables, logic gates, and output variables are the basic components of the combinational logic circuit. </a:t>
            </a:r>
            <a:endParaRPr/>
          </a:p>
          <a:p>
            <a:pPr indent="-182880" lvl="0" marL="182880" rtl="0" algn="just">
              <a:lnSpc>
                <a:spcPct val="100000"/>
              </a:lnSpc>
              <a:spcBef>
                <a:spcPts val="900"/>
              </a:spcBef>
              <a:spcAft>
                <a:spcPts val="0"/>
              </a:spcAft>
              <a:buSzPct val="100000"/>
              <a:buChar char="◦"/>
            </a:pPr>
            <a:r>
              <a:rPr b="0" i="0" lang="en-US" sz="2800">
                <a:solidFill>
                  <a:srgbClr val="333333"/>
                </a:solidFill>
                <a:latin typeface="Inter"/>
                <a:ea typeface="Inter"/>
                <a:cs typeface="Inter"/>
                <a:sym typeface="Inter"/>
              </a:rPr>
              <a:t>There are different types of combinational logic circuits, such as Adder, Subtractor, Decoder, Encoder, Multiplexer, and De-multiplexer.</a:t>
            </a:r>
            <a:endParaRPr sz="2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grpSp>
        <p:nvGrpSpPr>
          <p:cNvPr id="414" name="Google Shape;414;p37"/>
          <p:cNvGrpSpPr/>
          <p:nvPr/>
        </p:nvGrpSpPr>
        <p:grpSpPr>
          <a:xfrm>
            <a:off x="1066800" y="386730"/>
            <a:ext cx="10058399" cy="1055340"/>
            <a:chOff x="0" y="2416"/>
            <a:chExt cx="10058399" cy="1055340"/>
          </a:xfrm>
        </p:grpSpPr>
        <p:sp>
          <p:nvSpPr>
            <p:cNvPr id="415" name="Google Shape;415;p37"/>
            <p:cNvSpPr/>
            <p:nvPr/>
          </p:nvSpPr>
          <p:spPr>
            <a:xfrm>
              <a:off x="0" y="2416"/>
              <a:ext cx="10058399" cy="105534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txBox="1"/>
            <p:nvPr/>
          </p:nvSpPr>
          <p:spPr>
            <a:xfrm>
              <a:off x="51517" y="53933"/>
              <a:ext cx="9955365" cy="952306"/>
            </a:xfrm>
            <a:prstGeom prst="rect">
              <a:avLst/>
            </a:prstGeom>
            <a:noFill/>
            <a:ln>
              <a:noFill/>
            </a:ln>
          </p:spPr>
          <p:txBody>
            <a:bodyPr anchorCtr="0" anchor="ctr" bIns="167625" lIns="167625" spcFirstLastPara="1" rIns="167625" wrap="square" tIns="167625">
              <a:noAutofit/>
            </a:bodyPr>
            <a:lstStyle/>
            <a:p>
              <a:pPr indent="0" lvl="0" marL="0" marR="0" rtl="0" algn="l">
                <a:lnSpc>
                  <a:spcPct val="90000"/>
                </a:lnSpc>
                <a:spcBef>
                  <a:spcPts val="0"/>
                </a:spcBef>
                <a:spcAft>
                  <a:spcPts val="0"/>
                </a:spcAft>
                <a:buClr>
                  <a:schemeClr val="lt1"/>
                </a:buClr>
                <a:buSzPts val="4400"/>
                <a:buFont typeface="Century Gothic"/>
                <a:buNone/>
              </a:pPr>
              <a:r>
                <a:rPr b="0" i="0" lang="en-US" sz="4400" u="none" cap="none" strike="noStrike">
                  <a:solidFill>
                    <a:schemeClr val="lt1"/>
                  </a:solidFill>
                  <a:latin typeface="Century Gothic"/>
                  <a:ea typeface="Century Gothic"/>
                  <a:cs typeface="Century Gothic"/>
                  <a:sym typeface="Century Gothic"/>
                </a:rPr>
                <a:t>Combinational Circuits</a:t>
              </a:r>
              <a:endParaRPr b="0" i="0" sz="4400" u="none" cap="none" strike="noStrike">
                <a:solidFill>
                  <a:schemeClr val="lt1"/>
                </a:solidFill>
                <a:latin typeface="Century Gothic"/>
                <a:ea typeface="Century Gothic"/>
                <a:cs typeface="Century Gothic"/>
                <a:sym typeface="Century Gothic"/>
              </a:endParaRPr>
            </a:p>
          </p:txBody>
        </p:sp>
      </p:grpSp>
      <p:pic>
        <p:nvPicPr>
          <p:cNvPr descr="Combinational Logic circuits" id="417" name="Google Shape;417;p37"/>
          <p:cNvPicPr preferRelativeResize="0"/>
          <p:nvPr>
            <p:ph idx="1" type="body"/>
          </p:nvPr>
        </p:nvPicPr>
        <p:blipFill rotWithShape="1">
          <a:blip r:embed="rId3">
            <a:alphaModFix/>
          </a:blip>
          <a:srcRect b="0" l="0" r="0" t="0"/>
          <a:stretch/>
        </p:blipFill>
        <p:spPr>
          <a:xfrm>
            <a:off x="2093843" y="2110698"/>
            <a:ext cx="8563880" cy="36429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grpSp>
        <p:nvGrpSpPr>
          <p:cNvPr id="422" name="Google Shape;422;p38"/>
          <p:cNvGrpSpPr/>
          <p:nvPr/>
        </p:nvGrpSpPr>
        <p:grpSpPr>
          <a:xfrm>
            <a:off x="1066800" y="458686"/>
            <a:ext cx="10058399" cy="911430"/>
            <a:chOff x="0" y="74372"/>
            <a:chExt cx="10058399" cy="911430"/>
          </a:xfrm>
        </p:grpSpPr>
        <p:sp>
          <p:nvSpPr>
            <p:cNvPr id="423" name="Google Shape;423;p38"/>
            <p:cNvSpPr/>
            <p:nvPr/>
          </p:nvSpPr>
          <p:spPr>
            <a:xfrm>
              <a:off x="0" y="74372"/>
              <a:ext cx="10058399" cy="9114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8"/>
            <p:cNvSpPr txBox="1"/>
            <p:nvPr/>
          </p:nvSpPr>
          <p:spPr>
            <a:xfrm>
              <a:off x="44492" y="118864"/>
              <a:ext cx="9969415" cy="822446"/>
            </a:xfrm>
            <a:prstGeom prst="rect">
              <a:avLst/>
            </a:prstGeom>
            <a:noFill/>
            <a:ln>
              <a:noFill/>
            </a:ln>
          </p:spPr>
          <p:txBody>
            <a:bodyPr anchorCtr="0" anchor="ctr" bIns="144775" lIns="144775" spcFirstLastPara="1" rIns="144775" wrap="square" tIns="144775">
              <a:noAutofit/>
            </a:bodyPr>
            <a:lstStyle/>
            <a:p>
              <a:pPr indent="0" lvl="0" marL="0" marR="0" rtl="0" algn="l">
                <a:lnSpc>
                  <a:spcPct val="90000"/>
                </a:lnSpc>
                <a:spcBef>
                  <a:spcPts val="0"/>
                </a:spcBef>
                <a:spcAft>
                  <a:spcPts val="0"/>
                </a:spcAft>
                <a:buClr>
                  <a:schemeClr val="lt1"/>
                </a:buClr>
                <a:buSzPts val="3800"/>
                <a:buFont typeface="Century Gothic"/>
                <a:buNone/>
              </a:pPr>
              <a:r>
                <a:rPr b="0" i="0" lang="en-US" sz="3800" u="none" cap="none" strike="noStrike">
                  <a:solidFill>
                    <a:schemeClr val="lt1"/>
                  </a:solidFill>
                  <a:latin typeface="Century Gothic"/>
                  <a:ea typeface="Century Gothic"/>
                  <a:cs typeface="Century Gothic"/>
                  <a:sym typeface="Century Gothic"/>
                </a:rPr>
                <a:t>Characteristics of Combinational Circuits</a:t>
              </a:r>
              <a:endParaRPr b="0" i="0" sz="3800" u="none" cap="none" strike="noStrike">
                <a:solidFill>
                  <a:schemeClr val="lt1"/>
                </a:solidFill>
                <a:latin typeface="Century Gothic"/>
                <a:ea typeface="Century Gothic"/>
                <a:cs typeface="Century Gothic"/>
                <a:sym typeface="Century Gothic"/>
              </a:endParaRPr>
            </a:p>
          </p:txBody>
        </p:sp>
      </p:grpSp>
      <p:sp>
        <p:nvSpPr>
          <p:cNvPr id="425" name="Google Shape;425;p38"/>
          <p:cNvSpPr txBox="1"/>
          <p:nvPr>
            <p:ph idx="1" type="body"/>
          </p:nvPr>
        </p:nvSpPr>
        <p:spPr>
          <a:xfrm>
            <a:off x="1066800" y="1590261"/>
            <a:ext cx="10058400" cy="4444779"/>
          </a:xfrm>
          <a:prstGeom prst="rect">
            <a:avLst/>
          </a:prstGeom>
          <a:noFill/>
          <a:ln>
            <a:noFill/>
          </a:ln>
        </p:spPr>
        <p:txBody>
          <a:bodyPr anchorCtr="0" anchor="t" bIns="45700" lIns="91425" spcFirstLastPara="1" rIns="91425" wrap="square" tIns="45700">
            <a:normAutofit/>
          </a:bodyPr>
          <a:lstStyle/>
          <a:p>
            <a:pPr indent="-203200" lvl="0" marL="182880" rtl="0" algn="just">
              <a:lnSpc>
                <a:spcPct val="100000"/>
              </a:lnSpc>
              <a:spcBef>
                <a:spcPts val="0"/>
              </a:spcBef>
              <a:spcAft>
                <a:spcPts val="0"/>
              </a:spcAft>
              <a:buSzPts val="3200"/>
              <a:buFont typeface="Arial"/>
              <a:buChar char="•"/>
            </a:pPr>
            <a:r>
              <a:rPr b="0" i="0" lang="en-US" sz="3200">
                <a:solidFill>
                  <a:srgbClr val="000000"/>
                </a:solidFill>
                <a:latin typeface="Inter"/>
                <a:ea typeface="Inter"/>
                <a:cs typeface="Inter"/>
                <a:sym typeface="Inter"/>
              </a:rPr>
              <a:t>At any instant of time, the output of the combinational circuits depends only on the present input terminals.</a:t>
            </a:r>
            <a:endParaRPr/>
          </a:p>
          <a:p>
            <a:pPr indent="-203200" lvl="0" marL="182880" rtl="0" algn="just">
              <a:lnSpc>
                <a:spcPct val="100000"/>
              </a:lnSpc>
              <a:spcBef>
                <a:spcPts val="900"/>
              </a:spcBef>
              <a:spcAft>
                <a:spcPts val="0"/>
              </a:spcAft>
              <a:buSzPts val="3200"/>
              <a:buFont typeface="Arial"/>
              <a:buChar char="•"/>
            </a:pPr>
            <a:r>
              <a:rPr b="0" i="0" lang="en-US" sz="3200">
                <a:solidFill>
                  <a:srgbClr val="000000"/>
                </a:solidFill>
                <a:latin typeface="Inter"/>
                <a:ea typeface="Inter"/>
                <a:cs typeface="Inter"/>
                <a:sym typeface="Inter"/>
              </a:rPr>
              <a:t>The combinational circuit doesn't have any backup or previous memory. The present state of the circuit is not affected by the previous state of the input.</a:t>
            </a:r>
            <a:endParaRPr/>
          </a:p>
          <a:p>
            <a:pPr indent="-203200" lvl="0" marL="182880" rtl="0" algn="just">
              <a:lnSpc>
                <a:spcPct val="100000"/>
              </a:lnSpc>
              <a:spcBef>
                <a:spcPts val="900"/>
              </a:spcBef>
              <a:spcAft>
                <a:spcPts val="0"/>
              </a:spcAft>
              <a:buSzPts val="3200"/>
              <a:buFont typeface="Arial"/>
              <a:buChar char="•"/>
            </a:pPr>
            <a:r>
              <a:rPr b="0" i="0" lang="en-US" sz="3200">
                <a:solidFill>
                  <a:srgbClr val="000000"/>
                </a:solidFill>
                <a:latin typeface="Inter"/>
                <a:ea typeface="Inter"/>
                <a:cs typeface="Inter"/>
                <a:sym typeface="Inter"/>
              </a:rPr>
              <a:t>The n number of inputs and m number of outputs are possible in combinational logic circuits.</a:t>
            </a:r>
            <a:endParaRPr/>
          </a:p>
          <a:p>
            <a:pPr indent="0" lvl="0" marL="182880" rtl="0" algn="just">
              <a:lnSpc>
                <a:spcPct val="100000"/>
              </a:lnSpc>
              <a:spcBef>
                <a:spcPts val="900"/>
              </a:spcBef>
              <a:spcAft>
                <a:spcPts val="0"/>
              </a:spcAft>
              <a:buSzPts val="3200"/>
              <a:buNone/>
            </a:pPr>
            <a:r>
              <a:t/>
            </a:r>
            <a:endParaRPr sz="32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39"/>
          <p:cNvSpPr txBox="1"/>
          <p:nvPr>
            <p:ph type="title"/>
          </p:nvPr>
        </p:nvSpPr>
        <p:spPr>
          <a:xfrm>
            <a:off x="6542709" y="425173"/>
            <a:ext cx="4957553" cy="91829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3600"/>
              <a:buFont typeface="Century Gothic"/>
              <a:buNone/>
            </a:pPr>
            <a:r>
              <a:rPr lang="en-US" sz="3600"/>
              <a:t>MULTIPLEXER and DEMULTIPLEXER</a:t>
            </a:r>
            <a:endParaRPr sz="3600"/>
          </a:p>
        </p:txBody>
      </p:sp>
      <p:sp>
        <p:nvSpPr>
          <p:cNvPr id="431" name="Google Shape;431;p39"/>
          <p:cNvSpPr/>
          <p:nvPr/>
        </p:nvSpPr>
        <p:spPr>
          <a:xfrm>
            <a:off x="727654" y="727628"/>
            <a:ext cx="5367164" cy="5415552"/>
          </a:xfrm>
          <a:prstGeom prst="rect">
            <a:avLst/>
          </a:prstGeom>
          <a:solidFill>
            <a:schemeClr val="lt1"/>
          </a:solidFill>
          <a:ln>
            <a:noFill/>
          </a:ln>
          <a:effectLst>
            <a:outerShdw blurRad="50800" rotWithShape="0" algn="ctr">
              <a:srgbClr val="000000">
                <a:alpha val="65882"/>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883978" y="886862"/>
            <a:ext cx="5054517" cy="5097085"/>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Multiplexer and Demultiplexer" id="433" name="Google Shape;433;p39"/>
          <p:cNvPicPr preferRelativeResize="0"/>
          <p:nvPr/>
        </p:nvPicPr>
        <p:blipFill rotWithShape="1">
          <a:blip r:embed="rId3">
            <a:alphaModFix/>
          </a:blip>
          <a:srcRect b="0" l="0" r="0" t="0"/>
          <a:stretch/>
        </p:blipFill>
        <p:spPr>
          <a:xfrm>
            <a:off x="1204017" y="2398012"/>
            <a:ext cx="4414438" cy="2074785"/>
          </a:xfrm>
          <a:prstGeom prst="rect">
            <a:avLst/>
          </a:prstGeom>
          <a:noFill/>
          <a:ln>
            <a:noFill/>
          </a:ln>
        </p:spPr>
      </p:pic>
      <p:sp>
        <p:nvSpPr>
          <p:cNvPr id="434" name="Google Shape;434;p39"/>
          <p:cNvSpPr txBox="1"/>
          <p:nvPr>
            <p:ph idx="1" type="body"/>
          </p:nvPr>
        </p:nvSpPr>
        <p:spPr>
          <a:xfrm>
            <a:off x="6169840" y="1645920"/>
            <a:ext cx="5703292" cy="4839286"/>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2400"/>
              <a:buChar char="◦"/>
            </a:pPr>
            <a:r>
              <a:rPr b="0" i="0" lang="en-US" sz="2400">
                <a:solidFill>
                  <a:srgbClr val="666666"/>
                </a:solidFill>
                <a:latin typeface="Arial"/>
                <a:ea typeface="Arial"/>
                <a:cs typeface="Arial"/>
                <a:sym typeface="Arial"/>
              </a:rPr>
              <a:t> Both the multiplexer and demultiplexer are </a:t>
            </a:r>
            <a:r>
              <a:rPr b="0" i="0" lang="en-US" sz="2400" u="none" strike="noStrike">
                <a:solidFill>
                  <a:srgbClr val="E03800"/>
                </a:solidFill>
                <a:latin typeface="Arial"/>
                <a:ea typeface="Arial"/>
                <a:cs typeface="Arial"/>
                <a:sym typeface="Arial"/>
              </a:rPr>
              <a:t>combinational circuits</a:t>
            </a:r>
            <a:r>
              <a:rPr b="0" i="0" lang="en-US" sz="2400">
                <a:solidFill>
                  <a:srgbClr val="666666"/>
                </a:solidFill>
                <a:latin typeface="Arial"/>
                <a:ea typeface="Arial"/>
                <a:cs typeface="Arial"/>
                <a:sym typeface="Arial"/>
              </a:rPr>
              <a:t>. </a:t>
            </a:r>
            <a:endParaRPr/>
          </a:p>
          <a:p>
            <a:pPr indent="-182880" lvl="0" marL="182880" rtl="0" algn="just">
              <a:lnSpc>
                <a:spcPct val="100000"/>
              </a:lnSpc>
              <a:spcBef>
                <a:spcPts val="900"/>
              </a:spcBef>
              <a:spcAft>
                <a:spcPts val="0"/>
              </a:spcAft>
              <a:buSzPts val="2400"/>
              <a:buChar char="◦"/>
            </a:pPr>
            <a:r>
              <a:rPr b="0" i="0" lang="en-US" sz="2400">
                <a:solidFill>
                  <a:srgbClr val="666666"/>
                </a:solidFill>
                <a:latin typeface="Arial"/>
                <a:ea typeface="Arial"/>
                <a:cs typeface="Arial"/>
                <a:sym typeface="Arial"/>
              </a:rPr>
              <a:t>A multiplexer selects an input from </a:t>
            </a:r>
            <a:r>
              <a:rPr b="0" i="0" lang="en-US" sz="2400">
                <a:solidFill>
                  <a:srgbClr val="666666"/>
                </a:solidFill>
                <a:highlight>
                  <a:srgbClr val="FFFF00"/>
                </a:highlight>
                <a:latin typeface="Arial"/>
                <a:ea typeface="Arial"/>
                <a:cs typeface="Arial"/>
                <a:sym typeface="Arial"/>
              </a:rPr>
              <a:t>several inputs </a:t>
            </a:r>
            <a:r>
              <a:rPr b="0" i="0" lang="en-US" sz="2400">
                <a:solidFill>
                  <a:srgbClr val="666666"/>
                </a:solidFill>
                <a:latin typeface="Arial"/>
                <a:ea typeface="Arial"/>
                <a:cs typeface="Arial"/>
                <a:sym typeface="Arial"/>
              </a:rPr>
              <a:t>then it is transmitted in the form of a </a:t>
            </a:r>
            <a:r>
              <a:rPr b="0" i="0" lang="en-US" sz="2400">
                <a:solidFill>
                  <a:srgbClr val="666666"/>
                </a:solidFill>
                <a:highlight>
                  <a:srgbClr val="00FF00"/>
                </a:highlight>
                <a:latin typeface="Arial"/>
                <a:ea typeface="Arial"/>
                <a:cs typeface="Arial"/>
                <a:sym typeface="Arial"/>
              </a:rPr>
              <a:t>single line</a:t>
            </a:r>
            <a:r>
              <a:rPr b="0" i="0" lang="en-US" sz="2400">
                <a:solidFill>
                  <a:srgbClr val="666666"/>
                </a:solidFill>
                <a:latin typeface="Arial"/>
                <a:ea typeface="Arial"/>
                <a:cs typeface="Arial"/>
                <a:sym typeface="Arial"/>
              </a:rPr>
              <a:t>. </a:t>
            </a:r>
            <a:endParaRPr/>
          </a:p>
          <a:p>
            <a:pPr indent="-182880" lvl="0" marL="182880" rtl="0" algn="just">
              <a:lnSpc>
                <a:spcPct val="100000"/>
              </a:lnSpc>
              <a:spcBef>
                <a:spcPts val="900"/>
              </a:spcBef>
              <a:spcAft>
                <a:spcPts val="0"/>
              </a:spcAft>
              <a:buSzPts val="2400"/>
              <a:buChar char="◦"/>
            </a:pPr>
            <a:r>
              <a:rPr b="0" i="0" lang="en-US" sz="2400">
                <a:solidFill>
                  <a:srgbClr val="666666"/>
                </a:solidFill>
                <a:latin typeface="Arial"/>
                <a:ea typeface="Arial"/>
                <a:cs typeface="Arial"/>
                <a:sym typeface="Arial"/>
              </a:rPr>
              <a:t>An alternative name of the multiplexer is </a:t>
            </a:r>
            <a:r>
              <a:rPr b="0" i="0" lang="en-US" sz="2400">
                <a:solidFill>
                  <a:srgbClr val="0070C0"/>
                </a:solidFill>
                <a:latin typeface="Arial"/>
                <a:ea typeface="Arial"/>
                <a:cs typeface="Arial"/>
                <a:sym typeface="Arial"/>
              </a:rPr>
              <a:t>MUX or data selector</a:t>
            </a:r>
            <a:r>
              <a:rPr b="0" i="0" lang="en-US" sz="2400">
                <a:solidFill>
                  <a:srgbClr val="666666"/>
                </a:solidFill>
                <a:latin typeface="Arial"/>
                <a:ea typeface="Arial"/>
                <a:cs typeface="Arial"/>
                <a:sym typeface="Arial"/>
              </a:rPr>
              <a:t>. </a:t>
            </a:r>
            <a:endParaRPr/>
          </a:p>
          <a:p>
            <a:pPr indent="-182880" lvl="0" marL="182880" rtl="0" algn="just">
              <a:lnSpc>
                <a:spcPct val="100000"/>
              </a:lnSpc>
              <a:spcBef>
                <a:spcPts val="900"/>
              </a:spcBef>
              <a:spcAft>
                <a:spcPts val="0"/>
              </a:spcAft>
              <a:buSzPts val="2400"/>
              <a:buChar char="◦"/>
            </a:pPr>
            <a:r>
              <a:rPr b="0" i="0" lang="en-US" sz="2400">
                <a:solidFill>
                  <a:srgbClr val="666666"/>
                </a:solidFill>
                <a:latin typeface="Arial"/>
                <a:ea typeface="Arial"/>
                <a:cs typeface="Arial"/>
                <a:sym typeface="Arial"/>
              </a:rPr>
              <a:t>A demultiplexer uses </a:t>
            </a:r>
            <a:r>
              <a:rPr b="0" i="0" lang="en-US" sz="2400">
                <a:solidFill>
                  <a:srgbClr val="666666"/>
                </a:solidFill>
                <a:highlight>
                  <a:srgbClr val="FFFF00"/>
                </a:highlight>
                <a:latin typeface="Arial"/>
                <a:ea typeface="Arial"/>
                <a:cs typeface="Arial"/>
                <a:sym typeface="Arial"/>
              </a:rPr>
              <a:t>one input </a:t>
            </a:r>
            <a:r>
              <a:rPr b="0" i="0" lang="en-US" sz="2400">
                <a:solidFill>
                  <a:srgbClr val="666666"/>
                </a:solidFill>
                <a:latin typeface="Arial"/>
                <a:ea typeface="Arial"/>
                <a:cs typeface="Arial"/>
                <a:sym typeface="Arial"/>
              </a:rPr>
              <a:t>signal and generates </a:t>
            </a:r>
            <a:r>
              <a:rPr b="0" i="0" lang="en-US" sz="2400">
                <a:solidFill>
                  <a:srgbClr val="666666"/>
                </a:solidFill>
                <a:highlight>
                  <a:srgbClr val="00FF00"/>
                </a:highlight>
                <a:latin typeface="Arial"/>
                <a:ea typeface="Arial"/>
                <a:cs typeface="Arial"/>
                <a:sym typeface="Arial"/>
              </a:rPr>
              <a:t>many output signal</a:t>
            </a:r>
            <a:r>
              <a:rPr b="0" i="0" lang="en-US" sz="2400">
                <a:solidFill>
                  <a:srgbClr val="666666"/>
                </a:solidFill>
                <a:latin typeface="Arial"/>
                <a:ea typeface="Arial"/>
                <a:cs typeface="Arial"/>
                <a:sym typeface="Arial"/>
              </a:rPr>
              <a:t>. So it is known as </a:t>
            </a:r>
            <a:r>
              <a:rPr b="0" i="0" lang="en-US" sz="2400">
                <a:solidFill>
                  <a:srgbClr val="0070C0"/>
                </a:solidFill>
                <a:latin typeface="Arial"/>
                <a:ea typeface="Arial"/>
                <a:cs typeface="Arial"/>
                <a:sym typeface="Arial"/>
              </a:rPr>
              <a:t>Demux or data distributor.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4"/>
          <p:cNvGrpSpPr/>
          <p:nvPr/>
        </p:nvGrpSpPr>
        <p:grpSpPr>
          <a:xfrm>
            <a:off x="1066800" y="3735"/>
            <a:ext cx="10058399" cy="815490"/>
            <a:chOff x="0" y="3734"/>
            <a:chExt cx="10058399" cy="815490"/>
          </a:xfrm>
        </p:grpSpPr>
        <p:sp>
          <p:nvSpPr>
            <p:cNvPr id="146" name="Google Shape;146;p4"/>
            <p:cNvSpPr/>
            <p:nvPr/>
          </p:nvSpPr>
          <p:spPr>
            <a:xfrm>
              <a:off x="0" y="3734"/>
              <a:ext cx="10058399" cy="815490"/>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txBox="1"/>
            <p:nvPr/>
          </p:nvSpPr>
          <p:spPr>
            <a:xfrm>
              <a:off x="39809" y="43543"/>
              <a:ext cx="9978781" cy="735872"/>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Century Gothic"/>
                <a:buNone/>
              </a:pPr>
              <a:r>
                <a:rPr b="0" i="0" lang="en-US" sz="3400" u="none" cap="none" strike="noStrike">
                  <a:solidFill>
                    <a:schemeClr val="lt1"/>
                  </a:solidFill>
                  <a:latin typeface="Century Gothic"/>
                  <a:ea typeface="Century Gothic"/>
                  <a:cs typeface="Century Gothic"/>
                  <a:sym typeface="Century Gothic"/>
                </a:rPr>
                <a:t>Logic Gates</a:t>
              </a:r>
              <a:endParaRPr b="0" i="0" sz="3400" u="none" cap="none" strike="noStrike">
                <a:solidFill>
                  <a:schemeClr val="lt1"/>
                </a:solidFill>
                <a:latin typeface="Century Gothic"/>
                <a:ea typeface="Century Gothic"/>
                <a:cs typeface="Century Gothic"/>
                <a:sym typeface="Century Gothic"/>
              </a:endParaRPr>
            </a:p>
          </p:txBody>
        </p:sp>
      </p:grpSp>
      <p:pic>
        <p:nvPicPr>
          <p:cNvPr id="148" name="Google Shape;148;p4"/>
          <p:cNvPicPr preferRelativeResize="0"/>
          <p:nvPr/>
        </p:nvPicPr>
        <p:blipFill rotWithShape="1">
          <a:blip r:embed="rId3">
            <a:alphaModFix/>
          </a:blip>
          <a:srcRect b="0" l="0" r="0" t="0"/>
          <a:stretch/>
        </p:blipFill>
        <p:spPr>
          <a:xfrm>
            <a:off x="1659988" y="938212"/>
            <a:ext cx="8679766" cy="590762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0"/>
          <p:cNvSpPr txBox="1"/>
          <p:nvPr>
            <p:ph type="title"/>
          </p:nvPr>
        </p:nvSpPr>
        <p:spPr>
          <a:xfrm>
            <a:off x="1066800" y="344658"/>
            <a:ext cx="10058400" cy="989258"/>
          </a:xfrm>
          <a:prstGeom prst="rect">
            <a:avLst/>
          </a:prstGeom>
          <a:solidFill>
            <a:srgbClr val="92D05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444C"/>
              </a:buClr>
              <a:buSzPts val="4800"/>
              <a:buFont typeface="Open Sans"/>
              <a:buNone/>
            </a:pPr>
            <a:r>
              <a:rPr b="1" i="0" lang="en-US">
                <a:solidFill>
                  <a:srgbClr val="34444C"/>
                </a:solidFill>
                <a:latin typeface="Open Sans"/>
                <a:ea typeface="Open Sans"/>
                <a:cs typeface="Open Sans"/>
                <a:sym typeface="Open Sans"/>
              </a:rPr>
              <a:t>Applications of Multiplexer</a:t>
            </a:r>
            <a:endParaRPr/>
          </a:p>
        </p:txBody>
      </p:sp>
      <p:sp>
        <p:nvSpPr>
          <p:cNvPr id="440" name="Google Shape;440;p40"/>
          <p:cNvSpPr txBox="1"/>
          <p:nvPr>
            <p:ph idx="1" type="body"/>
          </p:nvPr>
        </p:nvSpPr>
        <p:spPr>
          <a:xfrm>
            <a:off x="1066800" y="1491174"/>
            <a:ext cx="10058400" cy="5366826"/>
          </a:xfrm>
          <a:prstGeom prst="rect">
            <a:avLst/>
          </a:prstGeom>
          <a:solidFill>
            <a:srgbClr val="A7D8B6"/>
          </a:solid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000"/>
              <a:buNone/>
            </a:pPr>
            <a:r>
              <a:rPr b="0" i="0" lang="en-US" sz="2000">
                <a:solidFill>
                  <a:srgbClr val="34444C"/>
                </a:solidFill>
                <a:latin typeface="Open Sans"/>
                <a:ea typeface="Open Sans"/>
                <a:cs typeface="Open Sans"/>
                <a:sym typeface="Open Sans"/>
              </a:rPr>
              <a:t>Following are some of the applications of multiplexers –</a:t>
            </a:r>
            <a:endParaRPr/>
          </a:p>
          <a:p>
            <a:pPr indent="-182880" lvl="0" marL="182880" rtl="0" algn="just">
              <a:lnSpc>
                <a:spcPct val="100000"/>
              </a:lnSpc>
              <a:spcBef>
                <a:spcPts val="900"/>
              </a:spcBef>
              <a:spcAft>
                <a:spcPts val="0"/>
              </a:spcAft>
              <a:buSzPts val="2000"/>
              <a:buFont typeface="Century Gothic"/>
              <a:buAutoNum type="arabicPeriod"/>
            </a:pPr>
            <a:r>
              <a:rPr b="1" i="0" lang="en-US" sz="2000">
                <a:solidFill>
                  <a:srgbClr val="34444C"/>
                </a:solidFill>
                <a:latin typeface="Open Sans"/>
                <a:ea typeface="Open Sans"/>
                <a:cs typeface="Open Sans"/>
                <a:sym typeface="Open Sans"/>
              </a:rPr>
              <a:t>Communication System</a:t>
            </a:r>
            <a:r>
              <a:rPr b="0" i="0" lang="en-US" sz="2000">
                <a:solidFill>
                  <a:srgbClr val="34444C"/>
                </a:solidFill>
                <a:latin typeface="Open Sans"/>
                <a:ea typeface="Open Sans"/>
                <a:cs typeface="Open Sans"/>
                <a:sym typeface="Open Sans"/>
              </a:rPr>
              <a:t> –Multiplexer allow the process of transmitting different type of data such as audio, video at the same time using a single transmission line.</a:t>
            </a:r>
            <a:endParaRPr/>
          </a:p>
          <a:p>
            <a:pPr indent="-182880" lvl="0" marL="182880" rtl="0" algn="just">
              <a:lnSpc>
                <a:spcPct val="100000"/>
              </a:lnSpc>
              <a:spcBef>
                <a:spcPts val="900"/>
              </a:spcBef>
              <a:spcAft>
                <a:spcPts val="0"/>
              </a:spcAft>
              <a:buSzPts val="2000"/>
              <a:buFont typeface="Century Gothic"/>
              <a:buAutoNum type="arabicPeriod"/>
            </a:pPr>
            <a:r>
              <a:rPr b="1" i="0" lang="en-US" sz="2000">
                <a:solidFill>
                  <a:srgbClr val="34444C"/>
                </a:solidFill>
                <a:latin typeface="Open Sans"/>
                <a:ea typeface="Open Sans"/>
                <a:cs typeface="Open Sans"/>
                <a:sym typeface="Open Sans"/>
              </a:rPr>
              <a:t>Telephone Network</a:t>
            </a:r>
            <a:r>
              <a:rPr b="0" i="0" lang="en-US" sz="2000">
                <a:solidFill>
                  <a:srgbClr val="34444C"/>
                </a:solidFill>
                <a:latin typeface="Open Sans"/>
                <a:ea typeface="Open Sans"/>
                <a:cs typeface="Open Sans"/>
                <a:sym typeface="Open Sans"/>
              </a:rPr>
              <a:t> – In telephone network, multiple audio signals are integrated on a single line for transmission with the help of multiplexers. In this way, multiple audio signals can be isolated and eventually, the desire audio signals reach the intended recipients.</a:t>
            </a:r>
            <a:endParaRPr/>
          </a:p>
          <a:p>
            <a:pPr indent="-182880" lvl="0" marL="182880" rtl="0" algn="just">
              <a:lnSpc>
                <a:spcPct val="100000"/>
              </a:lnSpc>
              <a:spcBef>
                <a:spcPts val="900"/>
              </a:spcBef>
              <a:spcAft>
                <a:spcPts val="0"/>
              </a:spcAft>
              <a:buSzPts val="2000"/>
              <a:buFont typeface="Century Gothic"/>
              <a:buAutoNum type="arabicPeriod"/>
            </a:pPr>
            <a:r>
              <a:rPr b="1" i="0" lang="en-US" sz="2000">
                <a:solidFill>
                  <a:srgbClr val="34444C"/>
                </a:solidFill>
                <a:latin typeface="Open Sans"/>
                <a:ea typeface="Open Sans"/>
                <a:cs typeface="Open Sans"/>
                <a:sym typeface="Open Sans"/>
              </a:rPr>
              <a:t>Computer Memory</a:t>
            </a:r>
            <a:r>
              <a:rPr b="0" i="0" lang="en-US" sz="2000">
                <a:solidFill>
                  <a:srgbClr val="34444C"/>
                </a:solidFill>
                <a:latin typeface="Open Sans"/>
                <a:ea typeface="Open Sans"/>
                <a:cs typeface="Open Sans"/>
                <a:sym typeface="Open Sans"/>
              </a:rPr>
              <a:t> – Multiplexers are used to implement huge amount of memory into the computer, at the same time reduces the number of copper lines required to connect the memory to other parts of the computer circuit.</a:t>
            </a:r>
            <a:endParaRPr/>
          </a:p>
          <a:p>
            <a:pPr indent="-182880" lvl="0" marL="182880" rtl="0" algn="just">
              <a:lnSpc>
                <a:spcPct val="100000"/>
              </a:lnSpc>
              <a:spcBef>
                <a:spcPts val="900"/>
              </a:spcBef>
              <a:spcAft>
                <a:spcPts val="0"/>
              </a:spcAft>
              <a:buSzPts val="2000"/>
              <a:buFont typeface="Century Gothic"/>
              <a:buAutoNum type="arabicPeriod"/>
            </a:pPr>
            <a:r>
              <a:rPr b="1" i="0" lang="en-US" sz="2000">
                <a:solidFill>
                  <a:srgbClr val="34444C"/>
                </a:solidFill>
                <a:latin typeface="Open Sans"/>
                <a:ea typeface="Open Sans"/>
                <a:cs typeface="Open Sans"/>
                <a:sym typeface="Open Sans"/>
              </a:rPr>
              <a:t>Transmission from the Computer System of a Satellite</a:t>
            </a:r>
            <a:r>
              <a:rPr b="0" i="0" lang="en-US" sz="2000">
                <a:solidFill>
                  <a:srgbClr val="34444C"/>
                </a:solidFill>
                <a:latin typeface="Open Sans"/>
                <a:ea typeface="Open Sans"/>
                <a:cs typeface="Open Sans"/>
                <a:sym typeface="Open Sans"/>
              </a:rPr>
              <a:t> – Multiplexer can be used for the transmission of data signals from the computer system of a satellite or spacecraft to the ground system using the GPS (Global Positioning System) satellites.</a:t>
            </a:r>
            <a:endParaRPr/>
          </a:p>
          <a:p>
            <a:pPr indent="-55879" lvl="0" marL="182880" rtl="0" algn="just">
              <a:lnSpc>
                <a:spcPct val="100000"/>
              </a:lnSpc>
              <a:spcBef>
                <a:spcPts val="900"/>
              </a:spcBef>
              <a:spcAft>
                <a:spcPts val="0"/>
              </a:spcAft>
              <a:buSzPts val="2000"/>
              <a:buNone/>
            </a:pPr>
            <a:r>
              <a:t/>
            </a:r>
            <a:endParaRPr sz="2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1"/>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t>Quiz</a:t>
            </a:r>
            <a:endParaRPr/>
          </a:p>
        </p:txBody>
      </p:sp>
      <p:sp>
        <p:nvSpPr>
          <p:cNvPr id="446" name="Google Shape;446;p41"/>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Multiplexer is also called ______ or ______.</a:t>
            </a:r>
            <a:endParaRPr/>
          </a:p>
          <a:p>
            <a:pPr indent="-182880" lvl="0" marL="182880" rtl="0" algn="l">
              <a:lnSpc>
                <a:spcPct val="100000"/>
              </a:lnSpc>
              <a:spcBef>
                <a:spcPts val="900"/>
              </a:spcBef>
              <a:spcAft>
                <a:spcPts val="0"/>
              </a:spcAft>
              <a:buSzPts val="1800"/>
              <a:buChar char="◦"/>
            </a:pPr>
            <a:r>
              <a:rPr lang="en-US"/>
              <a:t>A. Demux, Data Distributor</a:t>
            </a:r>
            <a:endParaRPr/>
          </a:p>
          <a:p>
            <a:pPr indent="-182880" lvl="0" marL="182880" rtl="0" algn="l">
              <a:lnSpc>
                <a:spcPct val="100000"/>
              </a:lnSpc>
              <a:spcBef>
                <a:spcPts val="900"/>
              </a:spcBef>
              <a:spcAft>
                <a:spcPts val="0"/>
              </a:spcAft>
              <a:buSzPts val="1800"/>
              <a:buChar char="◦"/>
            </a:pPr>
            <a:r>
              <a:rPr lang="en-US"/>
              <a:t>B. Mux, Data Selector</a:t>
            </a:r>
            <a:endParaRPr/>
          </a:p>
          <a:p>
            <a:pPr indent="-182880" lvl="0" marL="182880" rtl="0" algn="l">
              <a:lnSpc>
                <a:spcPct val="100000"/>
              </a:lnSpc>
              <a:spcBef>
                <a:spcPts val="900"/>
              </a:spcBef>
              <a:spcAft>
                <a:spcPts val="0"/>
              </a:spcAft>
              <a:buSzPts val="1800"/>
              <a:buChar char="◦"/>
            </a:pPr>
            <a:r>
              <a:rPr lang="en-US"/>
              <a:t>C. Demux, Data Selector</a:t>
            </a:r>
            <a:endParaRPr/>
          </a:p>
          <a:p>
            <a:pPr indent="-182880" lvl="0" marL="182880" rtl="0" algn="l">
              <a:lnSpc>
                <a:spcPct val="100000"/>
              </a:lnSpc>
              <a:spcBef>
                <a:spcPts val="900"/>
              </a:spcBef>
              <a:spcAft>
                <a:spcPts val="0"/>
              </a:spcAft>
              <a:buSzPts val="1800"/>
              <a:buChar char="◦"/>
            </a:pPr>
            <a:r>
              <a:rPr lang="en-US"/>
              <a:t>D. Mux, Data Distributor</a:t>
            </a:r>
            <a:endParaRPr/>
          </a:p>
          <a:p>
            <a:pPr indent="-182880" lvl="0" marL="182880" rtl="0" algn="l">
              <a:lnSpc>
                <a:spcPct val="100000"/>
              </a:lnSpc>
              <a:spcBef>
                <a:spcPts val="900"/>
              </a:spcBef>
              <a:spcAft>
                <a:spcPts val="0"/>
              </a:spcAft>
              <a:buSzPts val="1800"/>
              <a:buChar char="◦"/>
            </a:pPr>
            <a:r>
              <a:rPr lang="en-US">
                <a:highlight>
                  <a:srgbClr val="FFFF00"/>
                </a:highlight>
              </a:rPr>
              <a:t>Ans. B. Mux, Data Selector</a:t>
            </a:r>
            <a:endParaRPr>
              <a:highlight>
                <a:srgbClr val="FFFF00"/>
              </a:high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2"/>
          <p:cNvSpPr txBox="1"/>
          <p:nvPr>
            <p:ph type="title"/>
          </p:nvPr>
        </p:nvSpPr>
        <p:spPr>
          <a:xfrm>
            <a:off x="1066800" y="642594"/>
            <a:ext cx="10058400" cy="1371600"/>
          </a:xfrm>
          <a:prstGeom prst="rect">
            <a:avLst/>
          </a:prstGeom>
          <a:solidFill>
            <a:schemeClr val="accent1"/>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Arial"/>
              <a:buNone/>
            </a:pPr>
            <a:r>
              <a:rPr b="1" i="0" lang="en-US">
                <a:solidFill>
                  <a:srgbClr val="000000"/>
                </a:solidFill>
                <a:latin typeface="Arial"/>
                <a:ea typeface="Arial"/>
                <a:cs typeface="Arial"/>
                <a:sym typeface="Arial"/>
              </a:rPr>
              <a:t>Multiplexer AND Demultiplexer Types</a:t>
            </a:r>
            <a:endParaRPr/>
          </a:p>
        </p:txBody>
      </p:sp>
      <p:sp>
        <p:nvSpPr>
          <p:cNvPr id="452" name="Google Shape;452;p42"/>
          <p:cNvSpPr txBox="1"/>
          <p:nvPr>
            <p:ph idx="1" type="body"/>
          </p:nvPr>
        </p:nvSpPr>
        <p:spPr>
          <a:xfrm>
            <a:off x="1066800" y="2103120"/>
            <a:ext cx="4754880" cy="3749040"/>
          </a:xfrm>
          <a:prstGeom prst="rect">
            <a:avLst/>
          </a:prstGeom>
          <a:solidFill>
            <a:srgbClr val="92D050"/>
          </a:solidFill>
          <a:ln>
            <a:noFill/>
          </a:ln>
        </p:spPr>
        <p:txBody>
          <a:bodyPr anchorCtr="0" anchor="t" bIns="45700" lIns="91425" spcFirstLastPara="1" rIns="91425" wrap="square" tIns="45700">
            <a:noAutofit/>
          </a:bodyPr>
          <a:lstStyle/>
          <a:p>
            <a:pPr indent="-182880" lvl="0" marL="182880" rtl="0" algn="just">
              <a:lnSpc>
                <a:spcPct val="100000"/>
              </a:lnSpc>
              <a:spcBef>
                <a:spcPts val="0"/>
              </a:spcBef>
              <a:spcAft>
                <a:spcPts val="0"/>
              </a:spcAft>
              <a:buSzPts val="2800"/>
              <a:buFont typeface="Arial"/>
              <a:buChar char="•"/>
            </a:pPr>
            <a:r>
              <a:rPr b="0" i="0" lang="en-US" sz="2800">
                <a:latin typeface="Times New Roman"/>
                <a:ea typeface="Times New Roman"/>
                <a:cs typeface="Times New Roman"/>
                <a:sym typeface="Times New Roman"/>
              </a:rPr>
              <a:t>MUX:</a:t>
            </a:r>
            <a:endParaRPr/>
          </a:p>
          <a:p>
            <a:pPr indent="-182880" lvl="0" marL="182880" rtl="0" algn="just">
              <a:lnSpc>
                <a:spcPct val="100000"/>
              </a:lnSpc>
              <a:spcBef>
                <a:spcPts val="900"/>
              </a:spcBef>
              <a:spcAft>
                <a:spcPts val="0"/>
              </a:spcAft>
              <a:buSzPts val="2800"/>
              <a:buFont typeface="Arial"/>
              <a:buChar char="•"/>
            </a:pPr>
            <a:r>
              <a:rPr b="0" i="0" lang="en-US" sz="2800">
                <a:latin typeface="Times New Roman"/>
                <a:ea typeface="Times New Roman"/>
                <a:cs typeface="Times New Roman"/>
                <a:sym typeface="Times New Roman"/>
              </a:rPr>
              <a:t>2-1 multiplexer ( 1select line)</a:t>
            </a:r>
            <a:endParaRPr/>
          </a:p>
          <a:p>
            <a:pPr indent="-182880" lvl="0" marL="182880" rtl="0" algn="just">
              <a:lnSpc>
                <a:spcPct val="100000"/>
              </a:lnSpc>
              <a:spcBef>
                <a:spcPts val="900"/>
              </a:spcBef>
              <a:spcAft>
                <a:spcPts val="0"/>
              </a:spcAft>
              <a:buSzPts val="2800"/>
              <a:buFont typeface="Arial"/>
              <a:buChar char="•"/>
            </a:pPr>
            <a:r>
              <a:rPr b="0" i="0" lang="en-US" sz="2800">
                <a:latin typeface="Times New Roman"/>
                <a:ea typeface="Times New Roman"/>
                <a:cs typeface="Times New Roman"/>
                <a:sym typeface="Times New Roman"/>
              </a:rPr>
              <a:t>4-1 multiplexer (2 select lines)</a:t>
            </a:r>
            <a:endParaRPr/>
          </a:p>
          <a:p>
            <a:pPr indent="-182880" lvl="0" marL="182880" rtl="0" algn="just">
              <a:lnSpc>
                <a:spcPct val="100000"/>
              </a:lnSpc>
              <a:spcBef>
                <a:spcPts val="900"/>
              </a:spcBef>
              <a:spcAft>
                <a:spcPts val="0"/>
              </a:spcAft>
              <a:buSzPts val="2800"/>
              <a:buFont typeface="Arial"/>
              <a:buChar char="•"/>
            </a:pPr>
            <a:r>
              <a:rPr b="0" i="0" lang="en-US" sz="2800">
                <a:latin typeface="Times New Roman"/>
                <a:ea typeface="Times New Roman"/>
                <a:cs typeface="Times New Roman"/>
                <a:sym typeface="Times New Roman"/>
              </a:rPr>
              <a:t>8-1 multiplexer(3 select lines)</a:t>
            </a:r>
            <a:endParaRPr/>
          </a:p>
          <a:p>
            <a:pPr indent="-182880" lvl="0" marL="182880" rtl="0" algn="just">
              <a:lnSpc>
                <a:spcPct val="100000"/>
              </a:lnSpc>
              <a:spcBef>
                <a:spcPts val="900"/>
              </a:spcBef>
              <a:spcAft>
                <a:spcPts val="0"/>
              </a:spcAft>
              <a:buSzPts val="2800"/>
              <a:buFont typeface="Arial"/>
              <a:buChar char="•"/>
            </a:pPr>
            <a:r>
              <a:rPr b="0" i="0" lang="en-US" sz="2800">
                <a:latin typeface="Times New Roman"/>
                <a:ea typeface="Times New Roman"/>
                <a:cs typeface="Times New Roman"/>
                <a:sym typeface="Times New Roman"/>
              </a:rPr>
              <a:t>16-1 multiplexer (4 select lines)</a:t>
            </a:r>
            <a:endParaRPr/>
          </a:p>
          <a:p>
            <a:pPr indent="-55879" lvl="0" marL="182880" rtl="0" algn="l">
              <a:lnSpc>
                <a:spcPct val="100000"/>
              </a:lnSpc>
              <a:spcBef>
                <a:spcPts val="900"/>
              </a:spcBef>
              <a:spcAft>
                <a:spcPts val="0"/>
              </a:spcAft>
              <a:buSzPts val="2000"/>
              <a:buNone/>
            </a:pPr>
            <a:r>
              <a:t/>
            </a:r>
            <a:endParaRPr sz="2000"/>
          </a:p>
          <a:p>
            <a:pPr indent="-55879" lvl="0" marL="182880" rtl="0" algn="just">
              <a:lnSpc>
                <a:spcPct val="100000"/>
              </a:lnSpc>
              <a:spcBef>
                <a:spcPts val="900"/>
              </a:spcBef>
              <a:spcAft>
                <a:spcPts val="0"/>
              </a:spcAft>
              <a:buSzPts val="2000"/>
              <a:buFont typeface="Arial"/>
              <a:buNone/>
            </a:pPr>
            <a:r>
              <a:t/>
            </a:r>
            <a:endParaRPr b="0" i="0" sz="2000">
              <a:latin typeface="Times New Roman"/>
              <a:ea typeface="Times New Roman"/>
              <a:cs typeface="Times New Roman"/>
              <a:sym typeface="Times New Roman"/>
            </a:endParaRPr>
          </a:p>
          <a:p>
            <a:pPr indent="-55879" lvl="0" marL="182880" rtl="0" algn="l">
              <a:lnSpc>
                <a:spcPct val="100000"/>
              </a:lnSpc>
              <a:spcBef>
                <a:spcPts val="900"/>
              </a:spcBef>
              <a:spcAft>
                <a:spcPts val="0"/>
              </a:spcAft>
              <a:buSzPts val="2000"/>
              <a:buNone/>
            </a:pPr>
            <a:r>
              <a:t/>
            </a:r>
            <a:endParaRPr sz="2000">
              <a:latin typeface="Times New Roman"/>
              <a:ea typeface="Times New Roman"/>
              <a:cs typeface="Times New Roman"/>
              <a:sym typeface="Times New Roman"/>
            </a:endParaRPr>
          </a:p>
        </p:txBody>
      </p:sp>
      <p:sp>
        <p:nvSpPr>
          <p:cNvPr id="453" name="Google Shape;453;p42"/>
          <p:cNvSpPr txBox="1"/>
          <p:nvPr>
            <p:ph idx="2" type="body"/>
          </p:nvPr>
        </p:nvSpPr>
        <p:spPr>
          <a:xfrm>
            <a:off x="6370320" y="2103120"/>
            <a:ext cx="4754880" cy="3749040"/>
          </a:xfrm>
          <a:prstGeom prst="rect">
            <a:avLst/>
          </a:prstGeom>
          <a:solidFill>
            <a:srgbClr val="00B050"/>
          </a:solid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2400"/>
              <a:buFont typeface="Arial"/>
              <a:buChar char="•"/>
            </a:pPr>
            <a:r>
              <a:rPr lang="en-US" sz="2400">
                <a:latin typeface="Arial"/>
                <a:ea typeface="Arial"/>
                <a:cs typeface="Arial"/>
                <a:sym typeface="Arial"/>
              </a:rPr>
              <a:t>DEMUX:</a:t>
            </a:r>
            <a:endParaRPr/>
          </a:p>
          <a:p>
            <a:pPr indent="-182880" lvl="0" marL="182880" rtl="0" algn="just">
              <a:lnSpc>
                <a:spcPct val="100000"/>
              </a:lnSpc>
              <a:spcBef>
                <a:spcPts val="900"/>
              </a:spcBef>
              <a:spcAft>
                <a:spcPts val="0"/>
              </a:spcAft>
              <a:buSzPts val="2400"/>
              <a:buFont typeface="Arial"/>
              <a:buChar char="•"/>
            </a:pPr>
            <a:r>
              <a:rPr b="0" i="0" lang="en-US" sz="2400">
                <a:latin typeface="Arial"/>
                <a:ea typeface="Arial"/>
                <a:cs typeface="Arial"/>
                <a:sym typeface="Arial"/>
              </a:rPr>
              <a:t>1-2 demultiplexer  (1 select line)</a:t>
            </a:r>
            <a:endParaRPr/>
          </a:p>
          <a:p>
            <a:pPr indent="-182880" lvl="0" marL="182880" rtl="0" algn="just">
              <a:lnSpc>
                <a:spcPct val="100000"/>
              </a:lnSpc>
              <a:spcBef>
                <a:spcPts val="900"/>
              </a:spcBef>
              <a:spcAft>
                <a:spcPts val="0"/>
              </a:spcAft>
              <a:buSzPts val="2400"/>
              <a:buFont typeface="Arial"/>
              <a:buChar char="•"/>
            </a:pPr>
            <a:r>
              <a:rPr b="0" i="0" lang="en-US" sz="2400">
                <a:latin typeface="Arial"/>
                <a:ea typeface="Arial"/>
                <a:cs typeface="Arial"/>
                <a:sym typeface="Arial"/>
              </a:rPr>
              <a:t>1-4 demultiplexer  (2 select lines)</a:t>
            </a:r>
            <a:endParaRPr/>
          </a:p>
          <a:p>
            <a:pPr indent="-182880" lvl="0" marL="182880" rtl="0" algn="just">
              <a:lnSpc>
                <a:spcPct val="100000"/>
              </a:lnSpc>
              <a:spcBef>
                <a:spcPts val="900"/>
              </a:spcBef>
              <a:spcAft>
                <a:spcPts val="0"/>
              </a:spcAft>
              <a:buSzPts val="2400"/>
              <a:buFont typeface="Arial"/>
              <a:buChar char="•"/>
            </a:pPr>
            <a:r>
              <a:rPr b="0" i="0" lang="en-US" sz="2400">
                <a:latin typeface="Arial"/>
                <a:ea typeface="Arial"/>
                <a:cs typeface="Arial"/>
                <a:sym typeface="Arial"/>
              </a:rPr>
              <a:t>1-8 demultiplexer  (3 select lines)</a:t>
            </a:r>
            <a:endParaRPr/>
          </a:p>
          <a:p>
            <a:pPr indent="-182880" lvl="0" marL="182880" rtl="0" algn="just">
              <a:lnSpc>
                <a:spcPct val="100000"/>
              </a:lnSpc>
              <a:spcBef>
                <a:spcPts val="900"/>
              </a:spcBef>
              <a:spcAft>
                <a:spcPts val="0"/>
              </a:spcAft>
              <a:buSzPts val="2400"/>
              <a:buFont typeface="Arial"/>
              <a:buChar char="•"/>
            </a:pPr>
            <a:r>
              <a:rPr b="0" i="0" lang="en-US" sz="2400">
                <a:latin typeface="Arial"/>
                <a:ea typeface="Arial"/>
                <a:cs typeface="Arial"/>
                <a:sym typeface="Arial"/>
              </a:rPr>
              <a:t>1-16 demultiplexer (4 select lines)</a:t>
            </a:r>
            <a:endParaRPr/>
          </a:p>
          <a:p>
            <a:pPr indent="-81279" lvl="0" marL="182880" rtl="0" algn="l">
              <a:lnSpc>
                <a:spcPct val="100000"/>
              </a:lnSpc>
              <a:spcBef>
                <a:spcPts val="900"/>
              </a:spcBef>
              <a:spcAft>
                <a:spcPts val="0"/>
              </a:spcAft>
              <a:buSzPts val="1600"/>
              <a:buNone/>
            </a:pPr>
            <a:r>
              <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3"/>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800"/>
              <a:buFont typeface="Arial"/>
              <a:buNone/>
            </a:pPr>
            <a:r>
              <a:rPr b="1" i="0" lang="en-US">
                <a:solidFill>
                  <a:srgbClr val="000000"/>
                </a:solidFill>
                <a:latin typeface="Arial"/>
                <a:ea typeface="Arial"/>
                <a:cs typeface="Arial"/>
                <a:sym typeface="Arial"/>
              </a:rPr>
              <a:t>4-to-1 Multiplexer</a:t>
            </a:r>
            <a:endParaRPr/>
          </a:p>
        </p:txBody>
      </p:sp>
      <p:pic>
        <p:nvPicPr>
          <p:cNvPr descr="4X1 Mux" id="459" name="Google Shape;459;p43"/>
          <p:cNvPicPr preferRelativeResize="0"/>
          <p:nvPr/>
        </p:nvPicPr>
        <p:blipFill rotWithShape="1">
          <a:blip r:embed="rId3">
            <a:alphaModFix/>
          </a:blip>
          <a:srcRect b="0" l="0" r="0" t="0"/>
          <a:stretch/>
        </p:blipFill>
        <p:spPr>
          <a:xfrm>
            <a:off x="2671885" y="1800665"/>
            <a:ext cx="5685691" cy="409369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type="title"/>
          </p:nvPr>
        </p:nvSpPr>
        <p:spPr>
          <a:xfrm>
            <a:off x="1066800" y="349432"/>
            <a:ext cx="10058400" cy="947055"/>
          </a:xfrm>
          <a:prstGeom prst="rect">
            <a:avLst/>
          </a:prstGeom>
          <a:solidFill>
            <a:srgbClr val="92D05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Advantages of Multiplexer</a:t>
            </a:r>
            <a:endParaRPr/>
          </a:p>
        </p:txBody>
      </p:sp>
      <p:sp>
        <p:nvSpPr>
          <p:cNvPr id="465" name="Google Shape;465;p44"/>
          <p:cNvSpPr txBox="1"/>
          <p:nvPr>
            <p:ph idx="1" type="body"/>
          </p:nvPr>
        </p:nvSpPr>
        <p:spPr>
          <a:xfrm>
            <a:off x="1066800" y="1296487"/>
            <a:ext cx="10058400" cy="5212081"/>
          </a:xfrm>
          <a:prstGeom prst="rect">
            <a:avLst/>
          </a:prstGeom>
          <a:solidFill>
            <a:srgbClr val="7030A0"/>
          </a:solid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800"/>
              <a:buChar char="◦"/>
            </a:pPr>
            <a:r>
              <a:rPr lang="en-US">
                <a:solidFill>
                  <a:schemeClr val="lt1"/>
                </a:solidFill>
              </a:rPr>
              <a:t>In multiplexer, the usage of a number of wires can be decreased</a:t>
            </a:r>
            <a:endParaRPr/>
          </a:p>
          <a:p>
            <a:pPr indent="-182880" lvl="0" marL="182880" rtl="0" algn="just">
              <a:lnSpc>
                <a:spcPct val="100000"/>
              </a:lnSpc>
              <a:spcBef>
                <a:spcPts val="900"/>
              </a:spcBef>
              <a:spcAft>
                <a:spcPts val="0"/>
              </a:spcAft>
              <a:buSzPts val="1800"/>
              <a:buChar char="◦"/>
            </a:pPr>
            <a:r>
              <a:rPr lang="en-US">
                <a:solidFill>
                  <a:schemeClr val="lt1"/>
                </a:solidFill>
              </a:rPr>
              <a:t>It reduces the cost as well as the complexity of the circuit</a:t>
            </a:r>
            <a:endParaRPr/>
          </a:p>
          <a:p>
            <a:pPr indent="-182880" lvl="0" marL="182880" rtl="0" algn="just">
              <a:lnSpc>
                <a:spcPct val="100000"/>
              </a:lnSpc>
              <a:spcBef>
                <a:spcPts val="900"/>
              </a:spcBef>
              <a:spcAft>
                <a:spcPts val="0"/>
              </a:spcAft>
              <a:buSzPts val="1800"/>
              <a:buChar char="◦"/>
            </a:pPr>
            <a:r>
              <a:rPr lang="en-US">
                <a:solidFill>
                  <a:schemeClr val="lt1"/>
                </a:solidFill>
              </a:rPr>
              <a:t>The implementation of a number of combination circuits can be possible by using a multiplexer</a:t>
            </a:r>
            <a:endParaRPr/>
          </a:p>
          <a:p>
            <a:pPr indent="-182880" lvl="0" marL="182880" rtl="0" algn="just">
              <a:lnSpc>
                <a:spcPct val="100000"/>
              </a:lnSpc>
              <a:spcBef>
                <a:spcPts val="900"/>
              </a:spcBef>
              <a:spcAft>
                <a:spcPts val="0"/>
              </a:spcAft>
              <a:buSzPts val="1800"/>
              <a:buChar char="◦"/>
            </a:pPr>
            <a:r>
              <a:rPr lang="en-US">
                <a:solidFill>
                  <a:schemeClr val="lt1"/>
                </a:solidFill>
              </a:rPr>
              <a:t>Mux doesn’t require K-maps &amp; simplification</a:t>
            </a:r>
            <a:endParaRPr/>
          </a:p>
          <a:p>
            <a:pPr indent="-182880" lvl="0" marL="182880" rtl="0" algn="just">
              <a:lnSpc>
                <a:spcPct val="100000"/>
              </a:lnSpc>
              <a:spcBef>
                <a:spcPts val="900"/>
              </a:spcBef>
              <a:spcAft>
                <a:spcPts val="0"/>
              </a:spcAft>
              <a:buSzPts val="1800"/>
              <a:buChar char="◦"/>
            </a:pPr>
            <a:r>
              <a:rPr lang="en-US">
                <a:solidFill>
                  <a:schemeClr val="lt1"/>
                </a:solidFill>
              </a:rPr>
              <a:t>The multiplexer can make the transmission circuit less complex &amp; economical</a:t>
            </a:r>
            <a:endParaRPr/>
          </a:p>
          <a:p>
            <a:pPr indent="-182880" lvl="0" marL="182880" rtl="0" algn="just">
              <a:lnSpc>
                <a:spcPct val="100000"/>
              </a:lnSpc>
              <a:spcBef>
                <a:spcPts val="900"/>
              </a:spcBef>
              <a:spcAft>
                <a:spcPts val="0"/>
              </a:spcAft>
              <a:buSzPts val="1800"/>
              <a:buChar char="◦"/>
            </a:pPr>
            <a:r>
              <a:rPr lang="en-US">
                <a:solidFill>
                  <a:schemeClr val="lt1"/>
                </a:solidFill>
              </a:rPr>
              <a:t>The dissipation of heat is less because of the analog switching current which ranges from 10mA to 20mA.</a:t>
            </a:r>
            <a:endParaRPr/>
          </a:p>
          <a:p>
            <a:pPr indent="-182880" lvl="0" marL="182880" rtl="0" algn="just">
              <a:lnSpc>
                <a:spcPct val="100000"/>
              </a:lnSpc>
              <a:spcBef>
                <a:spcPts val="900"/>
              </a:spcBef>
              <a:spcAft>
                <a:spcPts val="0"/>
              </a:spcAft>
              <a:buSzPts val="1800"/>
              <a:buChar char="◦"/>
            </a:pPr>
            <a:r>
              <a:rPr lang="en-US">
                <a:solidFill>
                  <a:schemeClr val="lt1"/>
                </a:solidFill>
              </a:rPr>
              <a:t>The multiplexer ability can be extended to switch audio signals, video signals, etc.</a:t>
            </a:r>
            <a:endParaRPr/>
          </a:p>
          <a:p>
            <a:pPr indent="-182880" lvl="0" marL="182880" rtl="0" algn="just">
              <a:lnSpc>
                <a:spcPct val="100000"/>
              </a:lnSpc>
              <a:spcBef>
                <a:spcPts val="900"/>
              </a:spcBef>
              <a:spcAft>
                <a:spcPts val="0"/>
              </a:spcAft>
              <a:buSzPts val="1800"/>
              <a:buChar char="◦"/>
            </a:pPr>
            <a:r>
              <a:rPr lang="en-US">
                <a:solidFill>
                  <a:schemeClr val="lt1"/>
                </a:solidFill>
              </a:rPr>
              <a:t>The digital system reliability can be improved using a MUX as it decreases the number of exterior wired connections.</a:t>
            </a:r>
            <a:endParaRPr/>
          </a:p>
          <a:p>
            <a:pPr indent="-182880" lvl="0" marL="182880" rtl="0" algn="just">
              <a:lnSpc>
                <a:spcPct val="100000"/>
              </a:lnSpc>
              <a:spcBef>
                <a:spcPts val="900"/>
              </a:spcBef>
              <a:spcAft>
                <a:spcPts val="0"/>
              </a:spcAft>
              <a:buSzPts val="1800"/>
              <a:buChar char="◦"/>
            </a:pPr>
            <a:r>
              <a:rPr lang="en-US">
                <a:solidFill>
                  <a:schemeClr val="lt1"/>
                </a:solidFill>
              </a:rPr>
              <a:t>MUX is used to implement several combinational circuits</a:t>
            </a:r>
            <a:endParaRPr/>
          </a:p>
          <a:p>
            <a:pPr indent="-182880" lvl="0" marL="182880" rtl="0" algn="just">
              <a:lnSpc>
                <a:spcPct val="100000"/>
              </a:lnSpc>
              <a:spcBef>
                <a:spcPts val="900"/>
              </a:spcBef>
              <a:spcAft>
                <a:spcPts val="0"/>
              </a:spcAft>
              <a:buSzPts val="1800"/>
              <a:buChar char="◦"/>
            </a:pPr>
            <a:r>
              <a:rPr lang="en-US">
                <a:solidFill>
                  <a:schemeClr val="lt1"/>
                </a:solidFill>
              </a:rPr>
              <a:t>The logic design can be simplified through MUX</a:t>
            </a:r>
            <a:endParaRPr>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5"/>
          <p:cNvSpPr txBox="1"/>
          <p:nvPr>
            <p:ph type="title"/>
          </p:nvPr>
        </p:nvSpPr>
        <p:spPr>
          <a:xfrm>
            <a:off x="1066800" y="642594"/>
            <a:ext cx="10058400" cy="1371600"/>
          </a:xfrm>
          <a:prstGeom prst="rect">
            <a:avLst/>
          </a:prstGeom>
          <a:solidFill>
            <a:schemeClr val="accen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800"/>
              <a:buFont typeface="Century Gothic"/>
              <a:buNone/>
            </a:pPr>
            <a:r>
              <a:rPr lang="en-US"/>
              <a:t>Disadvantages of Multiplexer</a:t>
            </a:r>
            <a:endParaRPr/>
          </a:p>
        </p:txBody>
      </p:sp>
      <p:sp>
        <p:nvSpPr>
          <p:cNvPr id="471" name="Google Shape;471;p45"/>
          <p:cNvSpPr txBox="1"/>
          <p:nvPr>
            <p:ph idx="1" type="body"/>
          </p:nvPr>
        </p:nvSpPr>
        <p:spPr>
          <a:xfrm>
            <a:off x="1066800" y="2103120"/>
            <a:ext cx="10058400" cy="3931920"/>
          </a:xfrm>
          <a:prstGeom prst="rect">
            <a:avLst/>
          </a:prstGeom>
          <a:solidFill>
            <a:schemeClr val="accent5"/>
          </a:solidFill>
          <a:ln cap="flat" cmpd="sng" w="9525">
            <a:solidFill>
              <a:srgbClr val="9FC7C5"/>
            </a:solidFill>
            <a:prstDash val="solid"/>
            <a:round/>
            <a:headEnd len="sm" w="sm" type="none"/>
            <a:tailEnd len="sm" w="sm" type="none"/>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2800"/>
              <a:buFont typeface="Arial"/>
              <a:buChar char="•"/>
            </a:pPr>
            <a:r>
              <a:rPr b="0" i="0" lang="en-US" sz="2800">
                <a:solidFill>
                  <a:schemeClr val="lt1"/>
                </a:solidFill>
                <a:latin typeface="Arial"/>
                <a:ea typeface="Arial"/>
                <a:cs typeface="Arial"/>
                <a:sym typeface="Arial"/>
              </a:rPr>
              <a:t>Additional delays required within switching ports &amp; I/O signals which propagate throughout the multiplexer.</a:t>
            </a:r>
            <a:endParaRPr/>
          </a:p>
          <a:p>
            <a:pPr indent="-182880" lvl="0" marL="182880" rtl="0" algn="just">
              <a:lnSpc>
                <a:spcPct val="100000"/>
              </a:lnSpc>
              <a:spcBef>
                <a:spcPts val="900"/>
              </a:spcBef>
              <a:spcAft>
                <a:spcPts val="0"/>
              </a:spcAft>
              <a:buSzPts val="2800"/>
              <a:buFont typeface="Arial"/>
              <a:buChar char="•"/>
            </a:pPr>
            <a:r>
              <a:rPr b="0" i="0" lang="en-US" sz="2800">
                <a:solidFill>
                  <a:schemeClr val="lt1"/>
                </a:solidFill>
                <a:latin typeface="Arial"/>
                <a:ea typeface="Arial"/>
                <a:cs typeface="Arial"/>
                <a:sym typeface="Arial"/>
              </a:rPr>
              <a:t>The ports which can be utilized at the same time have limitations</a:t>
            </a:r>
            <a:endParaRPr/>
          </a:p>
          <a:p>
            <a:pPr indent="-182880" lvl="0" marL="182880" rtl="0" algn="just">
              <a:lnSpc>
                <a:spcPct val="100000"/>
              </a:lnSpc>
              <a:spcBef>
                <a:spcPts val="900"/>
              </a:spcBef>
              <a:spcAft>
                <a:spcPts val="0"/>
              </a:spcAft>
              <a:buSzPts val="2800"/>
              <a:buFont typeface="Arial"/>
              <a:buChar char="•"/>
            </a:pPr>
            <a:r>
              <a:rPr b="0" i="0" lang="en-US" sz="2800">
                <a:solidFill>
                  <a:schemeClr val="lt1"/>
                </a:solidFill>
                <a:latin typeface="Arial"/>
                <a:ea typeface="Arial"/>
                <a:cs typeface="Arial"/>
                <a:sym typeface="Arial"/>
              </a:rPr>
              <a:t>Switching ports can be handled by adding the complexity of firmware</a:t>
            </a:r>
            <a:endParaRPr/>
          </a:p>
          <a:p>
            <a:pPr indent="-182880" lvl="0" marL="182880" rtl="0" algn="just">
              <a:lnSpc>
                <a:spcPct val="100000"/>
              </a:lnSpc>
              <a:spcBef>
                <a:spcPts val="900"/>
              </a:spcBef>
              <a:spcAft>
                <a:spcPts val="0"/>
              </a:spcAft>
              <a:buSzPts val="2800"/>
              <a:buFont typeface="Arial"/>
              <a:buChar char="•"/>
            </a:pPr>
            <a:r>
              <a:rPr b="0" i="0" lang="en-US" sz="2800">
                <a:solidFill>
                  <a:schemeClr val="lt1"/>
                </a:solidFill>
                <a:latin typeface="Arial"/>
                <a:ea typeface="Arial"/>
                <a:cs typeface="Arial"/>
                <a:sym typeface="Arial"/>
              </a:rPr>
              <a:t>The controlling of multiplexer can be done by using additional I/O ports.</a:t>
            </a:r>
            <a:endParaRPr/>
          </a:p>
          <a:p>
            <a:pPr indent="-5079" lvl="0" marL="182880" rtl="0" algn="just">
              <a:lnSpc>
                <a:spcPct val="100000"/>
              </a:lnSpc>
              <a:spcBef>
                <a:spcPts val="900"/>
              </a:spcBef>
              <a:spcAft>
                <a:spcPts val="0"/>
              </a:spcAft>
              <a:buSzPts val="2800"/>
              <a:buNone/>
            </a:pPr>
            <a:r>
              <a:t/>
            </a:r>
            <a:endParaRPr sz="28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6"/>
          <p:cNvSpPr txBox="1"/>
          <p:nvPr>
            <p:ph type="title"/>
          </p:nvPr>
        </p:nvSpPr>
        <p:spPr>
          <a:xfrm>
            <a:off x="1066800" y="642594"/>
            <a:ext cx="10058400" cy="1371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800"/>
              <a:buFont typeface="Century Gothic"/>
              <a:buNone/>
            </a:pPr>
            <a:r>
              <a:rPr lang="en-US"/>
              <a:t>Quiz</a:t>
            </a:r>
            <a:endParaRPr/>
          </a:p>
        </p:txBody>
      </p:sp>
      <p:sp>
        <p:nvSpPr>
          <p:cNvPr id="477" name="Google Shape;477;p46"/>
          <p:cNvSpPr txBox="1"/>
          <p:nvPr>
            <p:ph idx="1" type="body"/>
          </p:nvPr>
        </p:nvSpPr>
        <p:spPr>
          <a:xfrm>
            <a:off x="1066800" y="2103120"/>
            <a:ext cx="10058400" cy="3931920"/>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lang="en-US"/>
              <a:t>Identify the incorrect advantages of Multiplexer:</a:t>
            </a:r>
            <a:endParaRPr/>
          </a:p>
          <a:p>
            <a:pPr indent="-182880" lvl="0" marL="182880" rtl="0" algn="just">
              <a:lnSpc>
                <a:spcPct val="100000"/>
              </a:lnSpc>
              <a:spcBef>
                <a:spcPts val="900"/>
              </a:spcBef>
              <a:spcAft>
                <a:spcPts val="0"/>
              </a:spcAft>
              <a:buSzPts val="1800"/>
              <a:buChar char="◦"/>
            </a:pPr>
            <a:r>
              <a:rPr lang="en-US"/>
              <a:t>A. Mux require K-maps &amp; simplification</a:t>
            </a:r>
            <a:endParaRPr/>
          </a:p>
          <a:p>
            <a:pPr indent="-182880" lvl="0" marL="182880" rtl="0" algn="just">
              <a:lnSpc>
                <a:spcPct val="100000"/>
              </a:lnSpc>
              <a:spcBef>
                <a:spcPts val="900"/>
              </a:spcBef>
              <a:spcAft>
                <a:spcPts val="0"/>
              </a:spcAft>
              <a:buSzPts val="1800"/>
              <a:buChar char="◦"/>
            </a:pPr>
            <a:r>
              <a:rPr lang="en-US"/>
              <a:t>B. The multiplexer can make the transmission circuit less complex &amp; economical</a:t>
            </a:r>
            <a:endParaRPr/>
          </a:p>
          <a:p>
            <a:pPr indent="-182880" lvl="0" marL="182880" rtl="0" algn="just">
              <a:lnSpc>
                <a:spcPct val="100000"/>
              </a:lnSpc>
              <a:spcBef>
                <a:spcPts val="900"/>
              </a:spcBef>
              <a:spcAft>
                <a:spcPts val="0"/>
              </a:spcAft>
              <a:buSzPts val="1800"/>
              <a:buChar char="◦"/>
            </a:pPr>
            <a:r>
              <a:rPr lang="en-US"/>
              <a:t>C. The dissipation of heat is less because of the analog switching current which ranges from 10mA to 20mA.</a:t>
            </a:r>
            <a:endParaRPr/>
          </a:p>
          <a:p>
            <a:pPr indent="-182880" lvl="0" marL="182880" rtl="0" algn="just">
              <a:lnSpc>
                <a:spcPct val="100000"/>
              </a:lnSpc>
              <a:spcBef>
                <a:spcPts val="900"/>
              </a:spcBef>
              <a:spcAft>
                <a:spcPts val="0"/>
              </a:spcAft>
              <a:buSzPts val="1800"/>
              <a:buChar char="◦"/>
            </a:pPr>
            <a:r>
              <a:rPr lang="en-US"/>
              <a:t>D. The multiplexer ability can be extended to switch audio signals, video signals, etc.</a:t>
            </a:r>
            <a:endParaRPr/>
          </a:p>
          <a:p>
            <a:pPr indent="-182880" lvl="0" marL="182880" rtl="0" algn="just">
              <a:lnSpc>
                <a:spcPct val="100000"/>
              </a:lnSpc>
              <a:spcBef>
                <a:spcPts val="900"/>
              </a:spcBef>
              <a:spcAft>
                <a:spcPts val="0"/>
              </a:spcAft>
              <a:buSzPts val="1800"/>
              <a:buChar char="◦"/>
            </a:pPr>
            <a:r>
              <a:rPr lang="en-US">
                <a:highlight>
                  <a:srgbClr val="FFFF00"/>
                </a:highlight>
              </a:rPr>
              <a:t>Ans. A. Mux require K-maps &amp; simplification</a:t>
            </a:r>
            <a:endParaRPr/>
          </a:p>
          <a:p>
            <a:pPr indent="-68579" lvl="0" marL="182880" rtl="0" algn="just">
              <a:lnSpc>
                <a:spcPct val="100000"/>
              </a:lnSpc>
              <a:spcBef>
                <a:spcPts val="900"/>
              </a:spcBef>
              <a:spcAft>
                <a:spcPts val="0"/>
              </a:spcAft>
              <a:buSzPts val="1800"/>
              <a:buNone/>
            </a:pPr>
            <a:r>
              <a:t/>
            </a:r>
            <a:endParaRPr/>
          </a:p>
          <a:p>
            <a:pPr indent="-68579" lvl="0" marL="182880" rtl="0" algn="l">
              <a:lnSpc>
                <a:spcPct val="100000"/>
              </a:lnSpc>
              <a:spcBef>
                <a:spcPts val="900"/>
              </a:spcBef>
              <a:spcAft>
                <a:spcPts val="0"/>
              </a:spcAft>
              <a:buSzPts val="1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7"/>
          <p:cNvSpPr txBox="1"/>
          <p:nvPr>
            <p:ph type="title"/>
          </p:nvPr>
        </p:nvSpPr>
        <p:spPr>
          <a:xfrm>
            <a:off x="1193410" y="377568"/>
            <a:ext cx="10058400" cy="89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444C"/>
              </a:buClr>
              <a:buSzPts val="4800"/>
              <a:buFont typeface="Open Sans"/>
              <a:buNone/>
            </a:pPr>
            <a:r>
              <a:rPr b="0" i="0" lang="en-US">
                <a:solidFill>
                  <a:srgbClr val="34444C"/>
                </a:solidFill>
                <a:latin typeface="Open Sans"/>
                <a:ea typeface="Open Sans"/>
                <a:cs typeface="Open Sans"/>
                <a:sym typeface="Open Sans"/>
              </a:rPr>
              <a:t>1-to-4 demultiplexer</a:t>
            </a:r>
            <a:endParaRPr/>
          </a:p>
        </p:txBody>
      </p:sp>
      <p:sp>
        <p:nvSpPr>
          <p:cNvPr id="483" name="Google Shape;483;p47"/>
          <p:cNvSpPr txBox="1"/>
          <p:nvPr>
            <p:ph idx="1" type="body"/>
          </p:nvPr>
        </p:nvSpPr>
        <p:spPr>
          <a:xfrm>
            <a:off x="1066800" y="1268352"/>
            <a:ext cx="10058400" cy="4766688"/>
          </a:xfrm>
          <a:prstGeom prst="rect">
            <a:avLst/>
          </a:prstGeom>
          <a:noFill/>
          <a:ln>
            <a:noFill/>
          </a:ln>
        </p:spPr>
        <p:txBody>
          <a:bodyPr anchorCtr="0" anchor="t" bIns="45700" lIns="91425" spcFirstLastPara="1" rIns="91425" wrap="square" tIns="45700">
            <a:normAutofit/>
          </a:bodyPr>
          <a:lstStyle/>
          <a:p>
            <a:pPr indent="-182880" lvl="0" marL="182880" rtl="0" algn="l">
              <a:lnSpc>
                <a:spcPct val="100000"/>
              </a:lnSpc>
              <a:spcBef>
                <a:spcPts val="0"/>
              </a:spcBef>
              <a:spcAft>
                <a:spcPts val="0"/>
              </a:spcAft>
              <a:buSzPts val="1800"/>
              <a:buChar char="◦"/>
            </a:pPr>
            <a:r>
              <a:rPr b="0" i="0" lang="en-US">
                <a:solidFill>
                  <a:srgbClr val="34444C"/>
                </a:solidFill>
                <a:latin typeface="Open Sans"/>
                <a:ea typeface="Open Sans"/>
                <a:cs typeface="Open Sans"/>
                <a:sym typeface="Open Sans"/>
              </a:rPr>
              <a:t>The 1-to-4 demultiplexer has 1 input bit, 2 control or select bits, and 4 output bits</a:t>
            </a:r>
            <a:endParaRPr/>
          </a:p>
        </p:txBody>
      </p:sp>
      <p:pic>
        <p:nvPicPr>
          <p:cNvPr descr="Logic Circuit of 1-to-4 Demultiplexer" id="484" name="Google Shape;484;p47"/>
          <p:cNvPicPr preferRelativeResize="0"/>
          <p:nvPr/>
        </p:nvPicPr>
        <p:blipFill rotWithShape="1">
          <a:blip r:embed="rId3">
            <a:alphaModFix/>
          </a:blip>
          <a:srcRect b="0" l="0" r="0" t="0"/>
          <a:stretch/>
        </p:blipFill>
        <p:spPr>
          <a:xfrm>
            <a:off x="2869809" y="1725344"/>
            <a:ext cx="5131191" cy="556734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8"/>
          <p:cNvSpPr txBox="1"/>
          <p:nvPr>
            <p:ph type="title"/>
          </p:nvPr>
        </p:nvSpPr>
        <p:spPr>
          <a:xfrm>
            <a:off x="1066800" y="642594"/>
            <a:ext cx="10058400" cy="1371600"/>
          </a:xfrm>
          <a:prstGeom prst="rect">
            <a:avLst/>
          </a:prstGeom>
          <a:solidFill>
            <a:srgbClr val="92D05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444C"/>
              </a:buClr>
              <a:buSzPts val="4800"/>
              <a:buFont typeface="Open Sans"/>
              <a:buNone/>
            </a:pPr>
            <a:r>
              <a:rPr b="1" i="0" lang="en-US">
                <a:solidFill>
                  <a:srgbClr val="34444C"/>
                </a:solidFill>
                <a:latin typeface="Open Sans"/>
                <a:ea typeface="Open Sans"/>
                <a:cs typeface="Open Sans"/>
                <a:sym typeface="Open Sans"/>
              </a:rPr>
              <a:t>Applications of Demultiplexer</a:t>
            </a:r>
            <a:endParaRPr/>
          </a:p>
        </p:txBody>
      </p:sp>
      <p:sp>
        <p:nvSpPr>
          <p:cNvPr id="490" name="Google Shape;490;p48"/>
          <p:cNvSpPr txBox="1"/>
          <p:nvPr>
            <p:ph idx="1" type="body"/>
          </p:nvPr>
        </p:nvSpPr>
        <p:spPr>
          <a:xfrm>
            <a:off x="1066800" y="2103120"/>
            <a:ext cx="10058400" cy="3931920"/>
          </a:xfrm>
          <a:prstGeom prst="rect">
            <a:avLst/>
          </a:prstGeom>
          <a:solidFill>
            <a:srgbClr val="73B5E4"/>
          </a:solid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800"/>
              <a:buFont typeface="Century Gothic"/>
              <a:buAutoNum type="arabicPeriod"/>
            </a:pPr>
            <a:r>
              <a:rPr b="1" i="0" lang="en-US">
                <a:solidFill>
                  <a:srgbClr val="34444C"/>
                </a:solidFill>
                <a:latin typeface="Open Sans"/>
                <a:ea typeface="Open Sans"/>
                <a:cs typeface="Open Sans"/>
                <a:sym typeface="Open Sans"/>
              </a:rPr>
              <a:t>Demultiplexer</a:t>
            </a:r>
            <a:r>
              <a:rPr lang="en-US">
                <a:solidFill>
                  <a:srgbClr val="34444C"/>
                </a:solidFill>
                <a:latin typeface="Open Sans"/>
                <a:ea typeface="Open Sans"/>
                <a:cs typeface="Open Sans"/>
                <a:sym typeface="Open Sans"/>
              </a:rPr>
              <a:t>: </a:t>
            </a:r>
            <a:r>
              <a:rPr b="0" i="0" lang="en-US">
                <a:solidFill>
                  <a:srgbClr val="34444C"/>
                </a:solidFill>
                <a:latin typeface="Open Sans"/>
                <a:ea typeface="Open Sans"/>
                <a:cs typeface="Open Sans"/>
                <a:sym typeface="Open Sans"/>
              </a:rPr>
              <a:t>Most of the communication system are bidirectional i.e., they function in both ways (transmitting and receiving signals). Hence, for most of the applications, the multiplexer and demultiplexer work in sync. Demultiplexer are also used for reconstruction  of parallel data and ALU circuits.</a:t>
            </a:r>
            <a:endParaRPr/>
          </a:p>
          <a:p>
            <a:pPr indent="-182880" lvl="0" marL="182880" rtl="0" algn="just">
              <a:lnSpc>
                <a:spcPct val="100000"/>
              </a:lnSpc>
              <a:spcBef>
                <a:spcPts val="900"/>
              </a:spcBef>
              <a:spcAft>
                <a:spcPts val="0"/>
              </a:spcAft>
              <a:buSzPts val="1800"/>
              <a:buFont typeface="Century Gothic"/>
              <a:buAutoNum type="arabicPeriod"/>
            </a:pPr>
            <a:r>
              <a:rPr b="1" i="0" lang="en-US">
                <a:solidFill>
                  <a:srgbClr val="34444C"/>
                </a:solidFill>
                <a:latin typeface="Open Sans"/>
                <a:ea typeface="Open Sans"/>
                <a:cs typeface="Open Sans"/>
                <a:sym typeface="Open Sans"/>
              </a:rPr>
              <a:t>Communication System</a:t>
            </a:r>
            <a:r>
              <a:rPr b="0" i="0" lang="en-US">
                <a:solidFill>
                  <a:srgbClr val="34444C"/>
                </a:solidFill>
                <a:latin typeface="Open Sans"/>
                <a:ea typeface="Open Sans"/>
                <a:cs typeface="Open Sans"/>
                <a:sym typeface="Open Sans"/>
              </a:rPr>
              <a:t> – Communication system use multiplexer to carry multiple data like audio, video and other form of data using a single line for transmission. The demultiplexer receive the output signals of the multiplexer and converts them back to the original form of the data at the receiving end. </a:t>
            </a:r>
            <a:endParaRPr/>
          </a:p>
          <a:p>
            <a:pPr indent="0" lvl="0" marL="0" rtl="0" algn="just">
              <a:lnSpc>
                <a:spcPct val="100000"/>
              </a:lnSpc>
              <a:spcBef>
                <a:spcPts val="900"/>
              </a:spcBef>
              <a:spcAft>
                <a:spcPts val="0"/>
              </a:spcAft>
              <a:buSzPts val="1800"/>
              <a:buNone/>
            </a:pPr>
            <a:r>
              <a:t/>
            </a:r>
            <a:endParaRPr>
              <a:solidFill>
                <a:srgbClr val="34444C"/>
              </a:solidFill>
              <a:latin typeface="Open Sans"/>
              <a:ea typeface="Open Sans"/>
              <a:cs typeface="Open Sans"/>
              <a:sym typeface="Open Sans"/>
            </a:endParaRPr>
          </a:p>
          <a:p>
            <a:pPr indent="0" lvl="0" marL="0" rtl="0" algn="just">
              <a:lnSpc>
                <a:spcPct val="100000"/>
              </a:lnSpc>
              <a:spcBef>
                <a:spcPts val="900"/>
              </a:spcBef>
              <a:spcAft>
                <a:spcPts val="0"/>
              </a:spcAft>
              <a:buSzPts val="1800"/>
              <a:buNone/>
            </a:pPr>
            <a:r>
              <a:rPr b="0" i="0" lang="en-US">
                <a:solidFill>
                  <a:srgbClr val="34444C"/>
                </a:solidFill>
                <a:latin typeface="Open Sans"/>
                <a:ea typeface="Open Sans"/>
                <a:cs typeface="Open Sans"/>
                <a:sym typeface="Open Sans"/>
              </a:rPr>
              <a:t>Note: The multiplexer and demultiplexer work together to carry out the process of transmission and reception of data in communication system.</a:t>
            </a:r>
            <a:endParaRPr/>
          </a:p>
          <a:p>
            <a:pPr indent="-68579" lvl="0" marL="182880" rtl="0" algn="just">
              <a:lnSpc>
                <a:spcPct val="100000"/>
              </a:lnSpc>
              <a:spcBef>
                <a:spcPts val="900"/>
              </a:spcBef>
              <a:spcAft>
                <a:spcPts val="0"/>
              </a:spcAft>
              <a:buSzPts val="1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9"/>
          <p:cNvSpPr txBox="1"/>
          <p:nvPr>
            <p:ph type="title"/>
          </p:nvPr>
        </p:nvSpPr>
        <p:spPr>
          <a:xfrm>
            <a:off x="1066800" y="642594"/>
            <a:ext cx="10058400" cy="1371600"/>
          </a:xfrm>
          <a:prstGeom prst="rect">
            <a:avLst/>
          </a:prstGeom>
          <a:solidFill>
            <a:srgbClr val="00B0F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444C"/>
              </a:buClr>
              <a:buSzPts val="4800"/>
              <a:buFont typeface="Open Sans"/>
              <a:buNone/>
            </a:pPr>
            <a:r>
              <a:rPr b="1" i="0" lang="en-US">
                <a:solidFill>
                  <a:srgbClr val="34444C"/>
                </a:solidFill>
                <a:latin typeface="Open Sans"/>
                <a:ea typeface="Open Sans"/>
                <a:cs typeface="Open Sans"/>
                <a:sym typeface="Open Sans"/>
              </a:rPr>
              <a:t>Applications of Demultiplexer</a:t>
            </a:r>
            <a:endParaRPr/>
          </a:p>
        </p:txBody>
      </p:sp>
      <p:sp>
        <p:nvSpPr>
          <p:cNvPr id="496" name="Google Shape;496;p49"/>
          <p:cNvSpPr txBox="1"/>
          <p:nvPr>
            <p:ph idx="1" type="body"/>
          </p:nvPr>
        </p:nvSpPr>
        <p:spPr>
          <a:xfrm>
            <a:off x="1066800" y="2103120"/>
            <a:ext cx="10058400" cy="4480560"/>
          </a:xfrm>
          <a:prstGeom prst="rect">
            <a:avLst/>
          </a:prstGeom>
          <a:solidFill>
            <a:srgbClr val="7030A0"/>
          </a:solid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SzPts val="2000"/>
              <a:buFont typeface="Century Gothic"/>
              <a:buAutoNum type="arabicPeriod" startAt="3"/>
            </a:pPr>
            <a:r>
              <a:rPr b="1" i="0" lang="en-US" sz="2000">
                <a:solidFill>
                  <a:schemeClr val="lt1"/>
                </a:solidFill>
                <a:latin typeface="Open Sans"/>
                <a:ea typeface="Open Sans"/>
                <a:cs typeface="Open Sans"/>
                <a:sym typeface="Open Sans"/>
              </a:rPr>
              <a:t>ALU (Arithmetic Logic Unit)</a:t>
            </a:r>
            <a:r>
              <a:rPr b="0" i="0" lang="en-US" sz="2000">
                <a:solidFill>
                  <a:schemeClr val="lt1"/>
                </a:solidFill>
                <a:latin typeface="Open Sans"/>
                <a:ea typeface="Open Sans"/>
                <a:cs typeface="Open Sans"/>
                <a:sym typeface="Open Sans"/>
              </a:rPr>
              <a:t> – In an ALU circuit, the output of ALU can be stored in multiple registers or storage units with the help of demultiplexer. The output of ALU is fed as the data input to the demultiplexer. Each output of demultiplexer is connected to multiple register which can be stored in the registers.</a:t>
            </a:r>
            <a:endParaRPr/>
          </a:p>
          <a:p>
            <a:pPr indent="-342900" lvl="0" marL="342900" rtl="0" algn="just">
              <a:lnSpc>
                <a:spcPct val="100000"/>
              </a:lnSpc>
              <a:spcBef>
                <a:spcPts val="900"/>
              </a:spcBef>
              <a:spcAft>
                <a:spcPts val="0"/>
              </a:spcAft>
              <a:buSzPts val="2000"/>
              <a:buFont typeface="Century Gothic"/>
              <a:buAutoNum type="arabicPeriod" startAt="3"/>
            </a:pPr>
            <a:r>
              <a:rPr b="1" i="0" lang="en-US" sz="2000">
                <a:solidFill>
                  <a:schemeClr val="lt1"/>
                </a:solidFill>
                <a:latin typeface="Open Sans"/>
                <a:ea typeface="Open Sans"/>
                <a:cs typeface="Open Sans"/>
                <a:sym typeface="Open Sans"/>
              </a:rPr>
              <a:t>Serial to Parallel Converter</a:t>
            </a:r>
            <a:r>
              <a:rPr b="0" i="0" lang="en-US" sz="2000">
                <a:solidFill>
                  <a:schemeClr val="lt1"/>
                </a:solidFill>
                <a:latin typeface="Open Sans"/>
                <a:ea typeface="Open Sans"/>
                <a:cs typeface="Open Sans"/>
                <a:sym typeface="Open Sans"/>
              </a:rPr>
              <a:t> – A serial to parallel converter is used for reconstructing parallel data from incoming serial data stream.  In this technique, serial data from the incoming serial data stream is given as data input to the demultiplexer at the regular intervals. A counter is attached to the control input of the demultiplexer. This counter directs the data signal to the output of the demultiplexer where these data signals are stored. When all data signals have been stored, the output of the demultiplexer can be retrieved and read out in parallel.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5"/>
          <p:cNvGrpSpPr/>
          <p:nvPr/>
        </p:nvGrpSpPr>
        <p:grpSpPr>
          <a:xfrm>
            <a:off x="1066800" y="3735"/>
            <a:ext cx="10058399" cy="815490"/>
            <a:chOff x="0" y="3734"/>
            <a:chExt cx="10058399" cy="815490"/>
          </a:xfrm>
        </p:grpSpPr>
        <p:sp>
          <p:nvSpPr>
            <p:cNvPr id="154" name="Google Shape;154;p5"/>
            <p:cNvSpPr/>
            <p:nvPr/>
          </p:nvSpPr>
          <p:spPr>
            <a:xfrm>
              <a:off x="0" y="3734"/>
              <a:ext cx="10058399" cy="815490"/>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txBox="1"/>
            <p:nvPr/>
          </p:nvSpPr>
          <p:spPr>
            <a:xfrm>
              <a:off x="39809" y="43543"/>
              <a:ext cx="9978781" cy="735872"/>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Century Gothic"/>
                <a:buNone/>
              </a:pPr>
              <a:r>
                <a:rPr b="0" i="0" lang="en-US" sz="3400" u="none" cap="none" strike="noStrike">
                  <a:solidFill>
                    <a:schemeClr val="lt1"/>
                  </a:solidFill>
                  <a:latin typeface="Century Gothic"/>
                  <a:ea typeface="Century Gothic"/>
                  <a:cs typeface="Century Gothic"/>
                  <a:sym typeface="Century Gothic"/>
                </a:rPr>
                <a:t>Logic Gates</a:t>
              </a:r>
              <a:endParaRPr b="0" i="0" sz="3400" u="none" cap="none" strike="noStrike">
                <a:solidFill>
                  <a:schemeClr val="lt1"/>
                </a:solidFill>
                <a:latin typeface="Century Gothic"/>
                <a:ea typeface="Century Gothic"/>
                <a:cs typeface="Century Gothic"/>
                <a:sym typeface="Century Gothic"/>
              </a:endParaRPr>
            </a:p>
          </p:txBody>
        </p:sp>
      </p:grpSp>
      <p:pic>
        <p:nvPicPr>
          <p:cNvPr id="156" name="Google Shape;156;p5"/>
          <p:cNvPicPr preferRelativeResize="0"/>
          <p:nvPr/>
        </p:nvPicPr>
        <p:blipFill rotWithShape="1">
          <a:blip r:embed="rId3">
            <a:alphaModFix/>
          </a:blip>
          <a:srcRect b="0" l="0" r="0" t="0"/>
          <a:stretch/>
        </p:blipFill>
        <p:spPr>
          <a:xfrm>
            <a:off x="1463040" y="1138236"/>
            <a:ext cx="9340948" cy="570454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0"/>
          <p:cNvSpPr txBox="1"/>
          <p:nvPr>
            <p:ph type="title"/>
          </p:nvPr>
        </p:nvSpPr>
        <p:spPr>
          <a:xfrm>
            <a:off x="1066800" y="642594"/>
            <a:ext cx="10058400" cy="1371600"/>
          </a:xfrm>
          <a:prstGeom prst="rect">
            <a:avLst/>
          </a:prstGeom>
          <a:solidFill>
            <a:srgbClr val="00206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rial"/>
              <a:buNone/>
            </a:pPr>
            <a:r>
              <a:rPr b="1" i="0" lang="en-US">
                <a:solidFill>
                  <a:schemeClr val="lt1"/>
                </a:solidFill>
                <a:latin typeface="Arial"/>
                <a:ea typeface="Arial"/>
                <a:cs typeface="Arial"/>
                <a:sym typeface="Arial"/>
              </a:rPr>
              <a:t>Advantages of Demultiplexe</a:t>
            </a:r>
            <a:r>
              <a:rPr b="0" i="0" lang="en-US">
                <a:solidFill>
                  <a:schemeClr val="lt1"/>
                </a:solidFill>
                <a:latin typeface="Arial"/>
                <a:ea typeface="Arial"/>
                <a:cs typeface="Arial"/>
                <a:sym typeface="Arial"/>
              </a:rPr>
              <a:t>r</a:t>
            </a:r>
            <a:endParaRPr>
              <a:solidFill>
                <a:schemeClr val="lt1"/>
              </a:solidFill>
            </a:endParaRPr>
          </a:p>
        </p:txBody>
      </p:sp>
      <p:sp>
        <p:nvSpPr>
          <p:cNvPr id="502" name="Google Shape;502;p50"/>
          <p:cNvSpPr txBox="1"/>
          <p:nvPr>
            <p:ph idx="1" type="body"/>
          </p:nvPr>
        </p:nvSpPr>
        <p:spPr>
          <a:xfrm>
            <a:off x="1066800" y="2103120"/>
            <a:ext cx="10058400" cy="4466492"/>
          </a:xfrm>
          <a:prstGeom prst="rect">
            <a:avLst/>
          </a:prstGeom>
          <a:solidFill>
            <a:srgbClr val="92D050"/>
          </a:solidFill>
          <a:ln cap="flat" cmpd="sng" w="9525">
            <a:solidFill>
              <a:srgbClr val="92D050"/>
            </a:solidFill>
            <a:prstDash val="solid"/>
            <a:round/>
            <a:headEnd len="sm" w="sm" type="none"/>
            <a:tailEnd len="sm" w="sm" type="none"/>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2400"/>
              <a:buFont typeface="Arial"/>
              <a:buChar char="•"/>
            </a:pPr>
            <a:r>
              <a:rPr b="0" i="0" lang="en-US" sz="2400">
                <a:latin typeface="Arial"/>
                <a:ea typeface="Arial"/>
                <a:cs typeface="Arial"/>
                <a:sym typeface="Arial"/>
              </a:rPr>
              <a:t>A demultiplexer or Demux is used to divide the mutual signals back into separate streams.</a:t>
            </a:r>
            <a:endParaRPr/>
          </a:p>
          <a:p>
            <a:pPr indent="-182880" lvl="0" marL="182880" rtl="0" algn="just">
              <a:lnSpc>
                <a:spcPct val="100000"/>
              </a:lnSpc>
              <a:spcBef>
                <a:spcPts val="900"/>
              </a:spcBef>
              <a:spcAft>
                <a:spcPts val="0"/>
              </a:spcAft>
              <a:buSzPts val="2400"/>
              <a:buFont typeface="Arial"/>
              <a:buChar char="•"/>
            </a:pPr>
            <a:r>
              <a:rPr b="0" i="0" lang="en-US" sz="2400">
                <a:latin typeface="Arial"/>
                <a:ea typeface="Arial"/>
                <a:cs typeface="Arial"/>
                <a:sym typeface="Arial"/>
              </a:rPr>
              <a:t>The function of Demux is quite opposite to MUX.</a:t>
            </a:r>
            <a:endParaRPr/>
          </a:p>
          <a:p>
            <a:pPr indent="-182880" lvl="0" marL="182880" rtl="0" algn="just">
              <a:lnSpc>
                <a:spcPct val="100000"/>
              </a:lnSpc>
              <a:spcBef>
                <a:spcPts val="900"/>
              </a:spcBef>
              <a:spcAft>
                <a:spcPts val="0"/>
              </a:spcAft>
              <a:buSzPts val="2400"/>
              <a:buFont typeface="Arial"/>
              <a:buChar char="•"/>
            </a:pPr>
            <a:r>
              <a:rPr b="0" i="0" lang="en-US" sz="2400">
                <a:latin typeface="Arial"/>
                <a:ea typeface="Arial"/>
                <a:cs typeface="Arial"/>
                <a:sym typeface="Arial"/>
              </a:rPr>
              <a:t>The Audio or Video signals transmission needs a combination of Mux and Demux.</a:t>
            </a:r>
            <a:endParaRPr/>
          </a:p>
          <a:p>
            <a:pPr indent="-182880" lvl="0" marL="182880" rtl="0" algn="just">
              <a:lnSpc>
                <a:spcPct val="100000"/>
              </a:lnSpc>
              <a:spcBef>
                <a:spcPts val="900"/>
              </a:spcBef>
              <a:spcAft>
                <a:spcPts val="0"/>
              </a:spcAft>
              <a:buSzPts val="2400"/>
              <a:buFont typeface="Arial"/>
              <a:buChar char="•"/>
            </a:pPr>
            <a:r>
              <a:rPr b="0" i="0" lang="en-US" sz="2400">
                <a:latin typeface="Arial"/>
                <a:ea typeface="Arial"/>
                <a:cs typeface="Arial"/>
                <a:sym typeface="Arial"/>
              </a:rPr>
              <a:t>Demux is used as a decoder within the security systems of banking sectors.</a:t>
            </a:r>
            <a:endParaRPr/>
          </a:p>
          <a:p>
            <a:pPr indent="-182880" lvl="0" marL="182880" rtl="0" algn="just">
              <a:lnSpc>
                <a:spcPct val="100000"/>
              </a:lnSpc>
              <a:spcBef>
                <a:spcPts val="900"/>
              </a:spcBef>
              <a:spcAft>
                <a:spcPts val="0"/>
              </a:spcAft>
              <a:buSzPts val="2400"/>
              <a:buFont typeface="Arial"/>
              <a:buChar char="•"/>
            </a:pPr>
            <a:r>
              <a:rPr b="0" i="0" lang="en-US" sz="2400">
                <a:latin typeface="Arial"/>
                <a:ea typeface="Arial"/>
                <a:cs typeface="Arial"/>
                <a:sym typeface="Arial"/>
              </a:rPr>
              <a:t>The communication system efficiency can be enhanced through the combination of Mux &amp; Demux.</a:t>
            </a:r>
            <a:endParaRPr/>
          </a:p>
          <a:p>
            <a:pPr indent="-30479" lvl="0" marL="182880" rtl="0" algn="just">
              <a:lnSpc>
                <a:spcPct val="100000"/>
              </a:lnSpc>
              <a:spcBef>
                <a:spcPts val="900"/>
              </a:spcBef>
              <a:spcAft>
                <a:spcPts val="0"/>
              </a:spcAft>
              <a:buSzPts val="2400"/>
              <a:buNone/>
            </a:pPr>
            <a:r>
              <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1"/>
          <p:cNvSpPr txBox="1"/>
          <p:nvPr>
            <p:ph type="title"/>
          </p:nvPr>
        </p:nvSpPr>
        <p:spPr>
          <a:xfrm>
            <a:off x="1066800" y="642594"/>
            <a:ext cx="10058400" cy="1371600"/>
          </a:xfrm>
          <a:prstGeom prst="rect">
            <a:avLst/>
          </a:prstGeom>
          <a:solidFill>
            <a:srgbClr val="00206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rial"/>
              <a:buNone/>
            </a:pPr>
            <a:r>
              <a:rPr b="1" i="0" lang="en-US">
                <a:solidFill>
                  <a:schemeClr val="lt1"/>
                </a:solidFill>
                <a:latin typeface="Arial"/>
                <a:ea typeface="Arial"/>
                <a:cs typeface="Arial"/>
                <a:sym typeface="Arial"/>
              </a:rPr>
              <a:t>Disadvantages of Demultiplexe</a:t>
            </a:r>
            <a:r>
              <a:rPr b="0" i="0" lang="en-US">
                <a:solidFill>
                  <a:schemeClr val="lt1"/>
                </a:solidFill>
                <a:latin typeface="Arial"/>
                <a:ea typeface="Arial"/>
                <a:cs typeface="Arial"/>
                <a:sym typeface="Arial"/>
              </a:rPr>
              <a:t>r</a:t>
            </a:r>
            <a:endParaRPr>
              <a:solidFill>
                <a:schemeClr val="lt1"/>
              </a:solidFill>
            </a:endParaRPr>
          </a:p>
        </p:txBody>
      </p:sp>
      <p:sp>
        <p:nvSpPr>
          <p:cNvPr id="508" name="Google Shape;508;p51"/>
          <p:cNvSpPr txBox="1"/>
          <p:nvPr>
            <p:ph idx="1" type="body"/>
          </p:nvPr>
        </p:nvSpPr>
        <p:spPr>
          <a:xfrm>
            <a:off x="1066800" y="2103120"/>
            <a:ext cx="10058400" cy="3931920"/>
          </a:xfrm>
          <a:prstGeom prst="rect">
            <a:avLst/>
          </a:prstGeom>
          <a:solidFill>
            <a:srgbClr val="00B050"/>
          </a:solidFill>
          <a:ln>
            <a:noFill/>
          </a:ln>
        </p:spPr>
        <p:txBody>
          <a:bodyPr anchorCtr="0" anchor="t" bIns="45700" lIns="91425" spcFirstLastPara="1" rIns="91425" wrap="square" tIns="45700">
            <a:normAutofit/>
          </a:bodyPr>
          <a:lstStyle/>
          <a:p>
            <a:pPr indent="-228600" lvl="0" marL="182880" rtl="0" algn="l">
              <a:lnSpc>
                <a:spcPct val="100000"/>
              </a:lnSpc>
              <a:spcBef>
                <a:spcPts val="0"/>
              </a:spcBef>
              <a:spcAft>
                <a:spcPts val="0"/>
              </a:spcAft>
              <a:buSzPts val="3600"/>
              <a:buFont typeface="Arial"/>
              <a:buChar char="•"/>
            </a:pPr>
            <a:r>
              <a:rPr b="0" i="0" lang="en-US" sz="3600">
                <a:latin typeface="Arial"/>
                <a:ea typeface="Arial"/>
                <a:cs typeface="Arial"/>
                <a:sym typeface="Arial"/>
              </a:rPr>
              <a:t>Bandwidth wastage might happen</a:t>
            </a:r>
            <a:endParaRPr/>
          </a:p>
          <a:p>
            <a:pPr indent="-228600" lvl="0" marL="182880" rtl="0" algn="l">
              <a:lnSpc>
                <a:spcPct val="100000"/>
              </a:lnSpc>
              <a:spcBef>
                <a:spcPts val="900"/>
              </a:spcBef>
              <a:spcAft>
                <a:spcPts val="0"/>
              </a:spcAft>
              <a:buSzPts val="3600"/>
              <a:buFont typeface="Arial"/>
              <a:buChar char="•"/>
            </a:pPr>
            <a:r>
              <a:rPr b="0" i="0" lang="en-US" sz="3600">
                <a:latin typeface="Arial"/>
                <a:ea typeface="Arial"/>
                <a:cs typeface="Arial"/>
                <a:sym typeface="Arial"/>
              </a:rPr>
              <a:t>Because of the synchronization of the signals, delays might take place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2"/>
          <p:cNvSpPr txBox="1"/>
          <p:nvPr>
            <p:ph type="title"/>
          </p:nvPr>
        </p:nvSpPr>
        <p:spPr>
          <a:xfrm>
            <a:off x="1066800" y="211016"/>
            <a:ext cx="10058400" cy="1012874"/>
          </a:xfrm>
          <a:prstGeom prst="rect">
            <a:avLst/>
          </a:prstGeom>
          <a:solidFill>
            <a:schemeClr val="accent2"/>
          </a:solidFill>
          <a:ln cap="flat" cmpd="sng" w="12700">
            <a:solidFill>
              <a:srgbClr val="1B5F90"/>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Century Gothic"/>
              <a:buNone/>
            </a:pPr>
            <a:r>
              <a:rPr lang="en-US">
                <a:solidFill>
                  <a:schemeClr val="lt1"/>
                </a:solidFill>
                <a:latin typeface="Century Gothic"/>
                <a:ea typeface="Century Gothic"/>
                <a:cs typeface="Century Gothic"/>
                <a:sym typeface="Century Gothic"/>
              </a:rPr>
              <a:t>CONTENTS</a:t>
            </a:r>
            <a:endParaRPr/>
          </a:p>
        </p:txBody>
      </p:sp>
      <p:grpSp>
        <p:nvGrpSpPr>
          <p:cNvPr id="514" name="Google Shape;514;p52"/>
          <p:cNvGrpSpPr/>
          <p:nvPr/>
        </p:nvGrpSpPr>
        <p:grpSpPr>
          <a:xfrm>
            <a:off x="1066800" y="1503314"/>
            <a:ext cx="10058399" cy="4491451"/>
            <a:chOff x="0" y="40274"/>
            <a:chExt cx="10058399" cy="4491451"/>
          </a:xfrm>
        </p:grpSpPr>
        <p:sp>
          <p:nvSpPr>
            <p:cNvPr id="515" name="Google Shape;515;p52"/>
            <p:cNvSpPr/>
            <p:nvPr/>
          </p:nvSpPr>
          <p:spPr>
            <a:xfrm>
              <a:off x="0" y="40274"/>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2"/>
            <p:cNvSpPr txBox="1"/>
            <p:nvPr/>
          </p:nvSpPr>
          <p:spPr>
            <a:xfrm>
              <a:off x="21075" y="61349"/>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highlight>
                    <a:srgbClr val="FF00FF"/>
                  </a:highlight>
                  <a:latin typeface="Century Gothic"/>
                  <a:ea typeface="Century Gothic"/>
                  <a:cs typeface="Century Gothic"/>
                  <a:sym typeface="Century Gothic"/>
                </a:rPr>
                <a:t>Quine-McCluskey minimization technique</a:t>
              </a:r>
              <a:r>
                <a:rPr b="0" i="0" lang="en-US" sz="1800" u="none" cap="none" strike="noStrike">
                  <a:solidFill>
                    <a:schemeClr val="lt1"/>
                  </a:solidFill>
                  <a:latin typeface="Century Gothic"/>
                  <a:ea typeface="Century Gothic"/>
                  <a:cs typeface="Century Gothic"/>
                  <a:sym typeface="Century Gothic"/>
                </a:rPr>
                <a:t>, </a:t>
              </a:r>
              <a:endParaRPr b="0" i="0" sz="1800" u="none" cap="none" strike="noStrike">
                <a:solidFill>
                  <a:schemeClr val="lt1"/>
                </a:solidFill>
                <a:latin typeface="Century Gothic"/>
                <a:ea typeface="Century Gothic"/>
                <a:cs typeface="Century Gothic"/>
                <a:sym typeface="Century Gothic"/>
              </a:endParaRPr>
            </a:p>
          </p:txBody>
        </p:sp>
        <p:sp>
          <p:nvSpPr>
            <p:cNvPr id="517" name="Google Shape;517;p52"/>
            <p:cNvSpPr/>
            <p:nvPr/>
          </p:nvSpPr>
          <p:spPr>
            <a:xfrm>
              <a:off x="0" y="523844"/>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2"/>
            <p:cNvSpPr txBox="1"/>
            <p:nvPr/>
          </p:nvSpPr>
          <p:spPr>
            <a:xfrm>
              <a:off x="21075" y="544919"/>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highlight>
                    <a:srgbClr val="FF00FF"/>
                  </a:highlight>
                  <a:latin typeface="Century Gothic"/>
                  <a:ea typeface="Century Gothic"/>
                  <a:cs typeface="Century Gothic"/>
                  <a:sym typeface="Century Gothic"/>
                </a:rPr>
                <a:t>Combinational Circuits , </a:t>
              </a:r>
              <a:endParaRPr b="0" i="0" sz="1800" u="none" cap="none" strike="noStrike">
                <a:solidFill>
                  <a:schemeClr val="lt1"/>
                </a:solidFill>
                <a:highlight>
                  <a:srgbClr val="FF00FF"/>
                </a:highlight>
                <a:latin typeface="Century Gothic"/>
                <a:ea typeface="Century Gothic"/>
                <a:cs typeface="Century Gothic"/>
                <a:sym typeface="Century Gothic"/>
              </a:endParaRPr>
            </a:p>
          </p:txBody>
        </p:sp>
        <p:sp>
          <p:nvSpPr>
            <p:cNvPr id="519" name="Google Shape;519;p52"/>
            <p:cNvSpPr/>
            <p:nvPr/>
          </p:nvSpPr>
          <p:spPr>
            <a:xfrm>
              <a:off x="0" y="955574"/>
              <a:ext cx="10058399" cy="72657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2"/>
            <p:cNvSpPr txBox="1"/>
            <p:nvPr/>
          </p:nvSpPr>
          <p:spPr>
            <a:xfrm>
              <a:off x="0" y="955574"/>
              <a:ext cx="10058399" cy="726570"/>
            </a:xfrm>
            <a:prstGeom prst="rect">
              <a:avLst/>
            </a:prstGeom>
            <a:noFill/>
            <a:ln>
              <a:noFill/>
            </a:ln>
          </p:spPr>
          <p:txBody>
            <a:bodyPr anchorCtr="0" anchor="t" bIns="22850" lIns="319350" spcFirstLastPara="1" rIns="128000" wrap="square" tIns="22850">
              <a:noAutofit/>
            </a:bodyPr>
            <a:lstStyle/>
            <a:p>
              <a:pPr indent="-114300" lvl="1" marL="114300" marR="0" rtl="0" algn="l">
                <a:lnSpc>
                  <a:spcPct val="90000"/>
                </a:lnSpc>
                <a:spcBef>
                  <a:spcPts val="0"/>
                </a:spcBef>
                <a:spcAft>
                  <a:spcPts val="0"/>
                </a:spcAft>
                <a:buClr>
                  <a:schemeClr val="dk1"/>
                </a:buClr>
                <a:buSzPts val="1400"/>
                <a:buFont typeface="Century Gothic"/>
                <a:buChar char="•"/>
              </a:pPr>
              <a:r>
                <a:rPr b="0" i="0" lang="en-US" sz="1400" u="none" cap="none" strike="noStrike">
                  <a:solidFill>
                    <a:schemeClr val="dk1"/>
                  </a:solidFill>
                  <a:highlight>
                    <a:srgbClr val="FF00FF"/>
                  </a:highlight>
                  <a:latin typeface="Century Gothic"/>
                  <a:ea typeface="Century Gothic"/>
                  <a:cs typeface="Century Gothic"/>
                  <a:sym typeface="Century Gothic"/>
                </a:rPr>
                <a:t>Multiplexer, Demultiplexer, </a:t>
              </a:r>
              <a:endParaRPr b="0" i="0" sz="1400" u="none" cap="none" strike="noStrike">
                <a:solidFill>
                  <a:schemeClr val="dk1"/>
                </a:solidFill>
                <a:highlight>
                  <a:srgbClr val="FF00FF"/>
                </a:highlight>
                <a:latin typeface="Century Gothic"/>
                <a:ea typeface="Century Gothic"/>
                <a:cs typeface="Century Gothic"/>
                <a:sym typeface="Century Gothic"/>
              </a:endParaRPr>
            </a:p>
            <a:p>
              <a:pPr indent="-114300" lvl="1" marL="114300" marR="0" rtl="0" algn="l">
                <a:lnSpc>
                  <a:spcPct val="90000"/>
                </a:lnSpc>
                <a:spcBef>
                  <a:spcPts val="280"/>
                </a:spcBef>
                <a:spcAft>
                  <a:spcPts val="0"/>
                </a:spcAft>
                <a:buClr>
                  <a:schemeClr val="dk1"/>
                </a:buClr>
                <a:buSzPts val="1400"/>
                <a:buFont typeface="Century Gothic"/>
                <a:buChar char="•"/>
              </a:pPr>
              <a:r>
                <a:rPr b="0" i="0" lang="en-US" sz="1400" u="none" cap="none" strike="noStrike">
                  <a:solidFill>
                    <a:schemeClr val="dk1"/>
                  </a:solidFill>
                  <a:latin typeface="Century Gothic"/>
                  <a:ea typeface="Century Gothic"/>
                  <a:cs typeface="Century Gothic"/>
                  <a:sym typeface="Century Gothic"/>
                </a:rPr>
                <a:t>Decoder, Encoder, </a:t>
              </a:r>
              <a:endParaRPr b="0" i="0" sz="1400" u="none" cap="none" strike="noStrike">
                <a:solidFill>
                  <a:schemeClr val="dk1"/>
                </a:solidFill>
                <a:latin typeface="Century Gothic"/>
                <a:ea typeface="Century Gothic"/>
                <a:cs typeface="Century Gothic"/>
                <a:sym typeface="Century Gothic"/>
              </a:endParaRPr>
            </a:p>
            <a:p>
              <a:pPr indent="-114300" lvl="1" marL="114300" marR="0" rtl="0" algn="l">
                <a:lnSpc>
                  <a:spcPct val="90000"/>
                </a:lnSpc>
                <a:spcBef>
                  <a:spcPts val="280"/>
                </a:spcBef>
                <a:spcAft>
                  <a:spcPts val="0"/>
                </a:spcAft>
                <a:buClr>
                  <a:schemeClr val="dk1"/>
                </a:buClr>
                <a:buSzPts val="1400"/>
                <a:buFont typeface="Century Gothic"/>
                <a:buChar char="•"/>
              </a:pPr>
              <a:r>
                <a:rPr b="0" i="0" lang="en-US" sz="1400" u="none" cap="none" strike="noStrike">
                  <a:solidFill>
                    <a:schemeClr val="dk1"/>
                  </a:solidFill>
                  <a:latin typeface="Century Gothic"/>
                  <a:ea typeface="Century Gothic"/>
                  <a:cs typeface="Century Gothic"/>
                  <a:sym typeface="Century Gothic"/>
                </a:rPr>
                <a:t>Binary adder , Binary adder as subtractor, Carry look ahead adder, Decimal adder, </a:t>
              </a:r>
              <a:endParaRPr b="0" i="0" sz="1400" u="none" cap="none" strike="noStrike">
                <a:solidFill>
                  <a:schemeClr val="dk1"/>
                </a:solidFill>
                <a:latin typeface="Century Gothic"/>
                <a:ea typeface="Century Gothic"/>
                <a:cs typeface="Century Gothic"/>
                <a:sym typeface="Century Gothic"/>
              </a:endParaRPr>
            </a:p>
          </p:txBody>
        </p:sp>
        <p:sp>
          <p:nvSpPr>
            <p:cNvPr id="521" name="Google Shape;521;p52"/>
            <p:cNvSpPr/>
            <p:nvPr/>
          </p:nvSpPr>
          <p:spPr>
            <a:xfrm>
              <a:off x="0" y="1682144"/>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2"/>
            <p:cNvSpPr txBox="1"/>
            <p:nvPr/>
          </p:nvSpPr>
          <p:spPr>
            <a:xfrm>
              <a:off x="21075" y="1703219"/>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Magnitude Comparator, </a:t>
              </a:r>
              <a:endParaRPr b="0" i="0" sz="1800" u="none" cap="none" strike="noStrike">
                <a:solidFill>
                  <a:schemeClr val="lt1"/>
                </a:solidFill>
                <a:latin typeface="Century Gothic"/>
                <a:ea typeface="Century Gothic"/>
                <a:cs typeface="Century Gothic"/>
                <a:sym typeface="Century Gothic"/>
              </a:endParaRPr>
            </a:p>
          </p:txBody>
        </p:sp>
        <p:sp>
          <p:nvSpPr>
            <p:cNvPr id="523" name="Google Shape;523;p52"/>
            <p:cNvSpPr/>
            <p:nvPr/>
          </p:nvSpPr>
          <p:spPr>
            <a:xfrm>
              <a:off x="0" y="2165714"/>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2"/>
            <p:cNvSpPr txBox="1"/>
            <p:nvPr/>
          </p:nvSpPr>
          <p:spPr>
            <a:xfrm>
              <a:off x="21075" y="2186789"/>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Read Only Memory, </a:t>
              </a:r>
              <a:endParaRPr b="0" i="0" sz="1800" u="none" cap="none" strike="noStrike">
                <a:solidFill>
                  <a:schemeClr val="lt1"/>
                </a:solidFill>
                <a:latin typeface="Century Gothic"/>
                <a:ea typeface="Century Gothic"/>
                <a:cs typeface="Century Gothic"/>
                <a:sym typeface="Century Gothic"/>
              </a:endParaRPr>
            </a:p>
          </p:txBody>
        </p:sp>
        <p:sp>
          <p:nvSpPr>
            <p:cNvPr id="525" name="Google Shape;525;p52"/>
            <p:cNvSpPr/>
            <p:nvPr/>
          </p:nvSpPr>
          <p:spPr>
            <a:xfrm>
              <a:off x="0" y="2649284"/>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2"/>
            <p:cNvSpPr txBox="1"/>
            <p:nvPr/>
          </p:nvSpPr>
          <p:spPr>
            <a:xfrm>
              <a:off x="21075" y="2670359"/>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Arithmetic Logic Unit, </a:t>
              </a:r>
              <a:endParaRPr b="0" i="0" sz="1800" u="none" cap="none" strike="noStrike">
                <a:solidFill>
                  <a:schemeClr val="lt1"/>
                </a:solidFill>
                <a:latin typeface="Century Gothic"/>
                <a:ea typeface="Century Gothic"/>
                <a:cs typeface="Century Gothic"/>
                <a:sym typeface="Century Gothic"/>
              </a:endParaRPr>
            </a:p>
          </p:txBody>
        </p:sp>
        <p:sp>
          <p:nvSpPr>
            <p:cNvPr id="527" name="Google Shape;527;p52"/>
            <p:cNvSpPr/>
            <p:nvPr/>
          </p:nvSpPr>
          <p:spPr>
            <a:xfrm>
              <a:off x="0" y="3132854"/>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2"/>
            <p:cNvSpPr txBox="1"/>
            <p:nvPr/>
          </p:nvSpPr>
          <p:spPr>
            <a:xfrm>
              <a:off x="21075" y="3153929"/>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Programmable Logic Arrays, </a:t>
              </a:r>
              <a:endParaRPr b="0" i="0" sz="1800" u="none" cap="none" strike="noStrike">
                <a:solidFill>
                  <a:schemeClr val="lt1"/>
                </a:solidFill>
                <a:latin typeface="Century Gothic"/>
                <a:ea typeface="Century Gothic"/>
                <a:cs typeface="Century Gothic"/>
                <a:sym typeface="Century Gothic"/>
              </a:endParaRPr>
            </a:p>
          </p:txBody>
        </p:sp>
        <p:sp>
          <p:nvSpPr>
            <p:cNvPr id="529" name="Google Shape;529;p52"/>
            <p:cNvSpPr/>
            <p:nvPr/>
          </p:nvSpPr>
          <p:spPr>
            <a:xfrm>
              <a:off x="0" y="3616425"/>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2"/>
            <p:cNvSpPr txBox="1"/>
            <p:nvPr/>
          </p:nvSpPr>
          <p:spPr>
            <a:xfrm>
              <a:off x="21075" y="3637500"/>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HDL Gate and Data Flow modeling , </a:t>
              </a:r>
              <a:endParaRPr b="0" i="0" sz="1800" u="none" cap="none" strike="noStrike">
                <a:solidFill>
                  <a:schemeClr val="lt1"/>
                </a:solidFill>
                <a:latin typeface="Century Gothic"/>
                <a:ea typeface="Century Gothic"/>
                <a:cs typeface="Century Gothic"/>
                <a:sym typeface="Century Gothic"/>
              </a:endParaRPr>
            </a:p>
          </p:txBody>
        </p:sp>
        <p:sp>
          <p:nvSpPr>
            <p:cNvPr id="531" name="Google Shape;531;p52"/>
            <p:cNvSpPr/>
            <p:nvPr/>
          </p:nvSpPr>
          <p:spPr>
            <a:xfrm>
              <a:off x="0" y="4099995"/>
              <a:ext cx="10058399" cy="431730"/>
            </a:xfrm>
            <a:prstGeom prst="roundRect">
              <a:avLst>
                <a:gd fmla="val 16667" name="adj"/>
              </a:avLst>
            </a:prstGeom>
            <a:solidFill>
              <a:srgbClr val="19ACE4"/>
            </a:solidFill>
            <a:ln cap="flat" cmpd="sng" w="127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2"/>
            <p:cNvSpPr txBox="1"/>
            <p:nvPr/>
          </p:nvSpPr>
          <p:spPr>
            <a:xfrm>
              <a:off x="21075" y="4121070"/>
              <a:ext cx="10016249" cy="389580"/>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Century Gothic"/>
                <a:buNone/>
              </a:pPr>
              <a:r>
                <a:rPr b="0" i="0" lang="en-US" sz="1800" u="none" cap="none" strike="noStrike">
                  <a:solidFill>
                    <a:schemeClr val="lt1"/>
                  </a:solidFill>
                  <a:latin typeface="Century Gothic"/>
                  <a:ea typeface="Century Gothic"/>
                  <a:cs typeface="Century Gothic"/>
                  <a:sym typeface="Century Gothic"/>
                </a:rPr>
                <a:t>HDL Behavioral modeling </a:t>
              </a:r>
              <a:endParaRPr b="0" i="0" sz="1800" u="none" cap="none" strike="noStrike">
                <a:solidFill>
                  <a:schemeClr val="lt1"/>
                </a:solidFill>
                <a:latin typeface="Century Gothic"/>
                <a:ea typeface="Century Gothic"/>
                <a:cs typeface="Century Gothic"/>
                <a:sym typeface="Century Gothic"/>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pSp>
        <p:nvGrpSpPr>
          <p:cNvPr id="161" name="Google Shape;161;p6"/>
          <p:cNvGrpSpPr/>
          <p:nvPr/>
        </p:nvGrpSpPr>
        <p:grpSpPr>
          <a:xfrm>
            <a:off x="1066800" y="3735"/>
            <a:ext cx="10058399" cy="815490"/>
            <a:chOff x="0" y="3734"/>
            <a:chExt cx="10058399" cy="815490"/>
          </a:xfrm>
        </p:grpSpPr>
        <p:sp>
          <p:nvSpPr>
            <p:cNvPr id="162" name="Google Shape;162;p6"/>
            <p:cNvSpPr/>
            <p:nvPr/>
          </p:nvSpPr>
          <p:spPr>
            <a:xfrm>
              <a:off x="0" y="3734"/>
              <a:ext cx="10058399" cy="815490"/>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
            <p:cNvSpPr txBox="1"/>
            <p:nvPr/>
          </p:nvSpPr>
          <p:spPr>
            <a:xfrm>
              <a:off x="39809" y="43543"/>
              <a:ext cx="9978781" cy="735872"/>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Century Gothic"/>
                <a:buNone/>
              </a:pPr>
              <a:r>
                <a:rPr b="0" i="0" lang="en-US" sz="3400" u="none" cap="none" strike="noStrike">
                  <a:solidFill>
                    <a:schemeClr val="lt1"/>
                  </a:solidFill>
                  <a:latin typeface="Century Gothic"/>
                  <a:ea typeface="Century Gothic"/>
                  <a:cs typeface="Century Gothic"/>
                  <a:sym typeface="Century Gothic"/>
                </a:rPr>
                <a:t>Logic Gates</a:t>
              </a:r>
              <a:endParaRPr b="0" i="0" sz="3400" u="none" cap="none" strike="noStrike">
                <a:solidFill>
                  <a:schemeClr val="lt1"/>
                </a:solidFill>
                <a:latin typeface="Century Gothic"/>
                <a:ea typeface="Century Gothic"/>
                <a:cs typeface="Century Gothic"/>
                <a:sym typeface="Century Gothic"/>
              </a:endParaRPr>
            </a:p>
          </p:txBody>
        </p:sp>
      </p:grpSp>
      <p:pic>
        <p:nvPicPr>
          <p:cNvPr id="164" name="Google Shape;164;p6"/>
          <p:cNvPicPr preferRelativeResize="0"/>
          <p:nvPr/>
        </p:nvPicPr>
        <p:blipFill rotWithShape="1">
          <a:blip r:embed="rId3">
            <a:alphaModFix/>
          </a:blip>
          <a:srcRect b="0" l="0" r="0" t="0"/>
          <a:stretch/>
        </p:blipFill>
        <p:spPr>
          <a:xfrm>
            <a:off x="1969477" y="985837"/>
            <a:ext cx="8609428" cy="55556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p7"/>
          <p:cNvGrpSpPr/>
          <p:nvPr/>
        </p:nvGrpSpPr>
        <p:grpSpPr>
          <a:xfrm>
            <a:off x="1066800" y="3735"/>
            <a:ext cx="10058399" cy="815490"/>
            <a:chOff x="0" y="3734"/>
            <a:chExt cx="10058399" cy="815490"/>
          </a:xfrm>
        </p:grpSpPr>
        <p:sp>
          <p:nvSpPr>
            <p:cNvPr id="170" name="Google Shape;170;p7"/>
            <p:cNvSpPr/>
            <p:nvPr/>
          </p:nvSpPr>
          <p:spPr>
            <a:xfrm>
              <a:off x="0" y="3734"/>
              <a:ext cx="10058399" cy="815490"/>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txBox="1"/>
            <p:nvPr/>
          </p:nvSpPr>
          <p:spPr>
            <a:xfrm>
              <a:off x="39809" y="43543"/>
              <a:ext cx="9978781" cy="735872"/>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Century Gothic"/>
                <a:buNone/>
              </a:pPr>
              <a:r>
                <a:rPr b="0" i="0" lang="en-US" sz="3400" u="none" cap="none" strike="noStrike">
                  <a:solidFill>
                    <a:schemeClr val="lt1"/>
                  </a:solidFill>
                  <a:latin typeface="Century Gothic"/>
                  <a:ea typeface="Century Gothic"/>
                  <a:cs typeface="Century Gothic"/>
                  <a:sym typeface="Century Gothic"/>
                </a:rPr>
                <a:t>Logic Gates</a:t>
              </a:r>
              <a:endParaRPr b="0" i="0" sz="3400" u="none" cap="none" strike="noStrike">
                <a:solidFill>
                  <a:schemeClr val="lt1"/>
                </a:solidFill>
                <a:latin typeface="Century Gothic"/>
                <a:ea typeface="Century Gothic"/>
                <a:cs typeface="Century Gothic"/>
                <a:sym typeface="Century Gothic"/>
              </a:endParaRPr>
            </a:p>
          </p:txBody>
        </p:sp>
      </p:grpSp>
      <p:pic>
        <p:nvPicPr>
          <p:cNvPr id="172" name="Google Shape;172;p7"/>
          <p:cNvPicPr preferRelativeResize="0"/>
          <p:nvPr/>
        </p:nvPicPr>
        <p:blipFill rotWithShape="1">
          <a:blip r:embed="rId3">
            <a:alphaModFix/>
          </a:blip>
          <a:srcRect b="0" l="0" r="0" t="0"/>
          <a:stretch/>
        </p:blipFill>
        <p:spPr>
          <a:xfrm>
            <a:off x="1659988" y="871537"/>
            <a:ext cx="8806375" cy="59864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8"/>
          <p:cNvGrpSpPr/>
          <p:nvPr/>
        </p:nvGrpSpPr>
        <p:grpSpPr>
          <a:xfrm>
            <a:off x="1066800" y="3735"/>
            <a:ext cx="10058399" cy="815490"/>
            <a:chOff x="0" y="3734"/>
            <a:chExt cx="10058399" cy="815490"/>
          </a:xfrm>
        </p:grpSpPr>
        <p:sp>
          <p:nvSpPr>
            <p:cNvPr id="178" name="Google Shape;178;p8"/>
            <p:cNvSpPr/>
            <p:nvPr/>
          </p:nvSpPr>
          <p:spPr>
            <a:xfrm>
              <a:off x="0" y="3734"/>
              <a:ext cx="10058399" cy="815490"/>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txBox="1"/>
            <p:nvPr/>
          </p:nvSpPr>
          <p:spPr>
            <a:xfrm>
              <a:off x="39809" y="43543"/>
              <a:ext cx="9978781" cy="735872"/>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Century Gothic"/>
                <a:buNone/>
              </a:pPr>
              <a:r>
                <a:rPr b="0" i="0" lang="en-US" sz="3400" u="none" cap="none" strike="noStrike">
                  <a:solidFill>
                    <a:schemeClr val="lt1"/>
                  </a:solidFill>
                  <a:latin typeface="Century Gothic"/>
                  <a:ea typeface="Century Gothic"/>
                  <a:cs typeface="Century Gothic"/>
                  <a:sym typeface="Century Gothic"/>
                </a:rPr>
                <a:t>Logic Gates</a:t>
              </a:r>
              <a:endParaRPr b="0" i="0" sz="3400" u="none" cap="none" strike="noStrike">
                <a:solidFill>
                  <a:schemeClr val="lt1"/>
                </a:solidFill>
                <a:latin typeface="Century Gothic"/>
                <a:ea typeface="Century Gothic"/>
                <a:cs typeface="Century Gothic"/>
                <a:sym typeface="Century Gothic"/>
              </a:endParaRPr>
            </a:p>
          </p:txBody>
        </p:sp>
      </p:grpSp>
      <p:pic>
        <p:nvPicPr>
          <p:cNvPr id="180" name="Google Shape;180;p8"/>
          <p:cNvPicPr preferRelativeResize="0"/>
          <p:nvPr/>
        </p:nvPicPr>
        <p:blipFill rotWithShape="1">
          <a:blip r:embed="rId3">
            <a:alphaModFix/>
          </a:blip>
          <a:srcRect b="0" l="0" r="0" t="0"/>
          <a:stretch/>
        </p:blipFill>
        <p:spPr>
          <a:xfrm>
            <a:off x="1983545" y="942535"/>
            <a:ext cx="8131126" cy="59154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pSp>
        <p:nvGrpSpPr>
          <p:cNvPr id="185" name="Google Shape;185;p9"/>
          <p:cNvGrpSpPr/>
          <p:nvPr/>
        </p:nvGrpSpPr>
        <p:grpSpPr>
          <a:xfrm>
            <a:off x="1066800" y="3735"/>
            <a:ext cx="10058399" cy="815490"/>
            <a:chOff x="0" y="3734"/>
            <a:chExt cx="10058399" cy="815490"/>
          </a:xfrm>
        </p:grpSpPr>
        <p:sp>
          <p:nvSpPr>
            <p:cNvPr id="186" name="Google Shape;186;p9"/>
            <p:cNvSpPr/>
            <p:nvPr/>
          </p:nvSpPr>
          <p:spPr>
            <a:xfrm>
              <a:off x="0" y="3734"/>
              <a:ext cx="10058399" cy="815490"/>
            </a:xfrm>
            <a:prstGeom prst="roundRect">
              <a:avLst>
                <a:gd fmla="val 16667" name="adj"/>
              </a:avLst>
            </a:prstGeom>
            <a:gradFill>
              <a:gsLst>
                <a:gs pos="0">
                  <a:srgbClr val="17ACE4"/>
                </a:gs>
                <a:gs pos="50000">
                  <a:srgbClr val="11ADE7"/>
                </a:gs>
                <a:gs pos="100000">
                  <a:srgbClr val="11ACE6"/>
                </a:gs>
              </a:gsLst>
              <a:lin ang="5400000" scaled="0"/>
            </a:gradFill>
            <a:ln>
              <a:noFill/>
            </a:ln>
            <a:effectLst>
              <a:outerShdw blurRad="38100" rotWithShape="0" algn="ctr" dir="5400000" dist="1270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txBox="1"/>
            <p:nvPr/>
          </p:nvSpPr>
          <p:spPr>
            <a:xfrm>
              <a:off x="39809" y="43543"/>
              <a:ext cx="9978781" cy="735872"/>
            </a:xfrm>
            <a:prstGeom prst="rect">
              <a:avLst/>
            </a:prstGeom>
            <a:noFill/>
            <a:ln>
              <a:noFill/>
            </a:ln>
          </p:spPr>
          <p:txBody>
            <a:bodyPr anchorCtr="0" anchor="ctr" bIns="129525" lIns="129525" spcFirstLastPara="1" rIns="129525" wrap="square" tIns="129525">
              <a:noAutofit/>
            </a:bodyPr>
            <a:lstStyle/>
            <a:p>
              <a:pPr indent="0" lvl="0" marL="0" marR="0" rtl="0" algn="l">
                <a:lnSpc>
                  <a:spcPct val="90000"/>
                </a:lnSpc>
                <a:spcBef>
                  <a:spcPts val="0"/>
                </a:spcBef>
                <a:spcAft>
                  <a:spcPts val="0"/>
                </a:spcAft>
                <a:buClr>
                  <a:schemeClr val="lt1"/>
                </a:buClr>
                <a:buSzPts val="3400"/>
                <a:buFont typeface="Century Gothic"/>
                <a:buNone/>
              </a:pPr>
              <a:r>
                <a:rPr b="0" i="0" lang="en-US" sz="3400" u="none" cap="none" strike="noStrike">
                  <a:solidFill>
                    <a:schemeClr val="lt1"/>
                  </a:solidFill>
                  <a:latin typeface="Century Gothic"/>
                  <a:ea typeface="Century Gothic"/>
                  <a:cs typeface="Century Gothic"/>
                  <a:sym typeface="Century Gothic"/>
                </a:rPr>
                <a:t>Logic Gates</a:t>
              </a:r>
              <a:endParaRPr b="0" i="0" sz="3400" u="none" cap="none" strike="noStrike">
                <a:solidFill>
                  <a:schemeClr val="lt1"/>
                </a:solidFill>
                <a:latin typeface="Century Gothic"/>
                <a:ea typeface="Century Gothic"/>
                <a:cs typeface="Century Gothic"/>
                <a:sym typeface="Century Gothic"/>
              </a:endParaRPr>
            </a:p>
          </p:txBody>
        </p:sp>
      </p:grpSp>
      <p:pic>
        <p:nvPicPr>
          <p:cNvPr id="188" name="Google Shape;188;p9"/>
          <p:cNvPicPr preferRelativeResize="0"/>
          <p:nvPr/>
        </p:nvPicPr>
        <p:blipFill rotWithShape="1">
          <a:blip r:embed="rId3">
            <a:alphaModFix/>
          </a:blip>
          <a:srcRect b="0" l="0" r="0" t="0"/>
          <a:stretch/>
        </p:blipFill>
        <p:spPr>
          <a:xfrm>
            <a:off x="1744395" y="822961"/>
            <a:ext cx="8721968" cy="60350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2021-10-29T05:06:19Z</dcterms:created>
  <dc:creator>ARCHANA T</dc:creator>
</cp:coreProperties>
</file>