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embeddedFontLst>
    <p:embeddedFont>
      <p:font typeface="Inter"/>
      <p:regular r:id="rId74"/>
      <p:bold r:id="rId75"/>
    </p:embeddedFont>
    <p:embeddedFont>
      <p:font typeface="Corbel"/>
      <p:regular r:id="rId76"/>
      <p:bold r:id="rId77"/>
      <p:italic r:id="rId78"/>
      <p:boldItalic r:id="rId79"/>
    </p:embeddedFont>
    <p:embeddedFont>
      <p:font typeface="Varela Round"/>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haQ6nNNe9Z8pRH4W3+tOjvjD2k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8A2C6E-AED5-4286-990B-1C518B1D47B4}">
  <a:tblStyle styleId="{2B8A2C6E-AED5-4286-990B-1C518B1D47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VarelaRound-regular.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ter-bold.fntdata"/><Relationship Id="rId30" Type="http://schemas.openxmlformats.org/officeDocument/2006/relationships/slide" Target="slides/slide25.xml"/><Relationship Id="rId74" Type="http://schemas.openxmlformats.org/officeDocument/2006/relationships/font" Target="fonts/Inter-regular.fntdata"/><Relationship Id="rId33" Type="http://schemas.openxmlformats.org/officeDocument/2006/relationships/slide" Target="slides/slide28.xml"/><Relationship Id="rId77" Type="http://schemas.openxmlformats.org/officeDocument/2006/relationships/font" Target="fonts/Corbel-bold.fntdata"/><Relationship Id="rId32" Type="http://schemas.openxmlformats.org/officeDocument/2006/relationships/slide" Target="slides/slide27.xml"/><Relationship Id="rId76" Type="http://schemas.openxmlformats.org/officeDocument/2006/relationships/font" Target="fonts/Corbel-regular.fntdata"/><Relationship Id="rId35" Type="http://schemas.openxmlformats.org/officeDocument/2006/relationships/slide" Target="slides/slide30.xml"/><Relationship Id="rId79" Type="http://schemas.openxmlformats.org/officeDocument/2006/relationships/font" Target="fonts/Corbel-boldItalic.fntdata"/><Relationship Id="rId34" Type="http://schemas.openxmlformats.org/officeDocument/2006/relationships/slide" Target="slides/slide29.xml"/><Relationship Id="rId78" Type="http://schemas.openxmlformats.org/officeDocument/2006/relationships/font" Target="fonts/Corbel-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70"/>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0"/>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chemeClr val="dk1"/>
              </a:buClr>
              <a:buSzPts val="7200"/>
              <a:buFont typeface="Corbel"/>
              <a:buNone/>
              <a:defRPr b="1" sz="72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0"/>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0" name="Google Shape;20;p7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orbel"/>
                <a:ea typeface="Corbel"/>
                <a:cs typeface="Corbel"/>
                <a:sym typeface="Corbel"/>
              </a:defRPr>
            </a:lvl1pPr>
            <a:lvl2pPr indent="0" lvl="1" marL="0" algn="r">
              <a:spcBef>
                <a:spcPts val="0"/>
              </a:spcBef>
              <a:buNone/>
              <a:defRPr b="0" i="0" sz="1200" u="none" cap="none" strike="noStrike">
                <a:solidFill>
                  <a:schemeClr val="dk1"/>
                </a:solidFill>
                <a:latin typeface="Corbel"/>
                <a:ea typeface="Corbel"/>
                <a:cs typeface="Corbel"/>
                <a:sym typeface="Corbel"/>
              </a:defRPr>
            </a:lvl2pPr>
            <a:lvl3pPr indent="0" lvl="2" marL="0" algn="r">
              <a:spcBef>
                <a:spcPts val="0"/>
              </a:spcBef>
              <a:buNone/>
              <a:defRPr b="0" i="0" sz="1200" u="none" cap="none" strike="noStrike">
                <a:solidFill>
                  <a:schemeClr val="dk1"/>
                </a:solidFill>
                <a:latin typeface="Corbel"/>
                <a:ea typeface="Corbel"/>
                <a:cs typeface="Corbel"/>
                <a:sym typeface="Corbel"/>
              </a:defRPr>
            </a:lvl3pPr>
            <a:lvl4pPr indent="0" lvl="3" marL="0" algn="r">
              <a:spcBef>
                <a:spcPts val="0"/>
              </a:spcBef>
              <a:buNone/>
              <a:defRPr b="0" i="0" sz="1200" u="none" cap="none" strike="noStrike">
                <a:solidFill>
                  <a:schemeClr val="dk1"/>
                </a:solidFill>
                <a:latin typeface="Corbel"/>
                <a:ea typeface="Corbel"/>
                <a:cs typeface="Corbel"/>
                <a:sym typeface="Corbel"/>
              </a:defRPr>
            </a:lvl4pPr>
            <a:lvl5pPr indent="0" lvl="4" marL="0" algn="r">
              <a:spcBef>
                <a:spcPts val="0"/>
              </a:spcBef>
              <a:buNone/>
              <a:defRPr b="0" i="0" sz="1200" u="none" cap="none" strike="noStrike">
                <a:solidFill>
                  <a:schemeClr val="dk1"/>
                </a:solidFill>
                <a:latin typeface="Corbel"/>
                <a:ea typeface="Corbel"/>
                <a:cs typeface="Corbel"/>
                <a:sym typeface="Corbel"/>
              </a:defRPr>
            </a:lvl5pPr>
            <a:lvl6pPr indent="0" lvl="5" marL="0" algn="r">
              <a:spcBef>
                <a:spcPts val="0"/>
              </a:spcBef>
              <a:buNone/>
              <a:defRPr b="0" i="0" sz="1200" u="none" cap="none" strike="noStrike">
                <a:solidFill>
                  <a:schemeClr val="dk1"/>
                </a:solidFill>
                <a:latin typeface="Corbel"/>
                <a:ea typeface="Corbel"/>
                <a:cs typeface="Corbel"/>
                <a:sym typeface="Corbel"/>
              </a:defRPr>
            </a:lvl6pPr>
            <a:lvl7pPr indent="0" lvl="6" marL="0" algn="r">
              <a:spcBef>
                <a:spcPts val="0"/>
              </a:spcBef>
              <a:buNone/>
              <a:defRPr b="0" i="0" sz="1200" u="none" cap="none" strike="noStrike">
                <a:solidFill>
                  <a:schemeClr val="dk1"/>
                </a:solidFill>
                <a:latin typeface="Corbel"/>
                <a:ea typeface="Corbel"/>
                <a:cs typeface="Corbel"/>
                <a:sym typeface="Corbel"/>
              </a:defRPr>
            </a:lvl7pPr>
            <a:lvl8pPr indent="0" lvl="7" marL="0" algn="r">
              <a:spcBef>
                <a:spcPts val="0"/>
              </a:spcBef>
              <a:buNone/>
              <a:defRPr b="0" i="0" sz="1200" u="none" cap="none" strike="noStrike">
                <a:solidFill>
                  <a:schemeClr val="dk1"/>
                </a:solidFill>
                <a:latin typeface="Corbel"/>
                <a:ea typeface="Corbel"/>
                <a:cs typeface="Corbel"/>
                <a:sym typeface="Corbel"/>
              </a:defRPr>
            </a:lvl8pPr>
            <a:lvl9pPr indent="0" lvl="8" marL="0" algn="r">
              <a:spcBef>
                <a:spcPts val="0"/>
              </a:spcBef>
              <a:buNone/>
              <a:defRPr b="0" i="0" sz="12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70"/>
          <p:cNvCxnSpPr/>
          <p:nvPr/>
        </p:nvCxnSpPr>
        <p:spPr>
          <a:xfrm>
            <a:off x="1978660" y="3733800"/>
            <a:ext cx="8229601"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7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79"/>
          <p:cNvSpPr txBox="1"/>
          <p:nvPr>
            <p:ph idx="1" type="body"/>
          </p:nvPr>
        </p:nvSpPr>
        <p:spPr>
          <a:xfrm rot="5400000">
            <a:off x="4060136" y="-859735"/>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9" name="Google Shape;79;p7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80"/>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80"/>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5" name="Google Shape;85;p8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7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7" name="Google Shape;27;p7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7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2"/>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33" name="Google Shape;33;p72"/>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34" name="Google Shape;34;p7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7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3"/>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0" name="Google Shape;40;p73"/>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73"/>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2" name="Google Shape;42;p73"/>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3" name="Google Shape;43;p7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74"/>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dk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4"/>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dk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49" name="Google Shape;49;p7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74"/>
          <p:cNvCxnSpPr/>
          <p:nvPr/>
        </p:nvCxnSpPr>
        <p:spPr>
          <a:xfrm>
            <a:off x="1981200" y="4020408"/>
            <a:ext cx="8229601" cy="0"/>
          </a:xfrm>
          <a:prstGeom prst="straightConnector1">
            <a:avLst/>
          </a:prstGeom>
          <a:noFill/>
          <a:ln cap="flat" cmpd="sng" w="10000">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77"/>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7"/>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5" name="Google Shape;65;p77"/>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6" name="Google Shape;66;p7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7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8"/>
          <p:cNvSpPr/>
          <p:nvPr>
            <p:ph idx="2" type="pic"/>
          </p:nvPr>
        </p:nvSpPr>
        <p:spPr>
          <a:xfrm>
            <a:off x="5413248" y="1069847"/>
            <a:ext cx="6099048" cy="4800600"/>
          </a:xfrm>
          <a:prstGeom prst="rect">
            <a:avLst/>
          </a:prstGeom>
          <a:noFill/>
          <a:ln>
            <a:noFill/>
          </a:ln>
        </p:spPr>
      </p:sp>
      <p:sp>
        <p:nvSpPr>
          <p:cNvPr id="72" name="Google Shape;72;p78"/>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3" name="Google Shape;73;p7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9"/>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0" i="0" sz="44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9"/>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dk1"/>
              </a:buClr>
              <a:buSzPts val="1760"/>
              <a:buFont typeface="Corbel"/>
              <a:buChar char="•"/>
              <a:defRPr b="0" i="0" sz="2200" u="none" cap="none" strike="noStrike">
                <a:solidFill>
                  <a:schemeClr val="dk1"/>
                </a:solidFill>
                <a:latin typeface="Corbel"/>
                <a:ea typeface="Corbel"/>
                <a:cs typeface="Corbel"/>
                <a:sym typeface="Corbel"/>
              </a:defRPr>
            </a:lvl1pPr>
            <a:lvl2pPr indent="-330200" lvl="1" marL="914400" marR="0" rtl="0" algn="l">
              <a:lnSpc>
                <a:spcPct val="90000"/>
              </a:lnSpc>
              <a:spcBef>
                <a:spcPts val="200"/>
              </a:spcBef>
              <a:spcAft>
                <a:spcPts val="0"/>
              </a:spcAft>
              <a:buClr>
                <a:schemeClr val="dk1"/>
              </a:buClr>
              <a:buSzPts val="1600"/>
              <a:buFont typeface="Corbel"/>
              <a:buChar char="•"/>
              <a:defRPr b="0" i="0" sz="2000" u="none" cap="none" strike="noStrike">
                <a:solidFill>
                  <a:schemeClr val="dk1"/>
                </a:solidFill>
                <a:latin typeface="Corbel"/>
                <a:ea typeface="Corbel"/>
                <a:cs typeface="Corbel"/>
                <a:sym typeface="Corbel"/>
              </a:defRPr>
            </a:lvl2pPr>
            <a:lvl3pPr indent="-320039" lvl="2" marL="1371600" marR="0" rtl="0" algn="l">
              <a:lnSpc>
                <a:spcPct val="90000"/>
              </a:lnSpc>
              <a:spcBef>
                <a:spcPts val="400"/>
              </a:spcBef>
              <a:spcAft>
                <a:spcPts val="0"/>
              </a:spcAft>
              <a:buClr>
                <a:schemeClr val="dk1"/>
              </a:buClr>
              <a:buSzPts val="1440"/>
              <a:buFont typeface="Corbel"/>
              <a:buChar char="•"/>
              <a:defRPr b="0" i="0" sz="1800" u="none" cap="none" strike="noStrike">
                <a:solidFill>
                  <a:schemeClr val="dk1"/>
                </a:solidFill>
                <a:latin typeface="Corbel"/>
                <a:ea typeface="Corbel"/>
                <a:cs typeface="Corbel"/>
                <a:sym typeface="Corbel"/>
              </a:defRPr>
            </a:lvl3pPr>
            <a:lvl4pPr indent="-309880" lvl="3" marL="18288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4pPr>
            <a:lvl5pPr indent="-309879" lvl="4" marL="22860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5pPr>
            <a:lvl6pPr indent="-309879" lvl="5" marL="27432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6pPr>
            <a:lvl7pPr indent="-309879" lvl="6" marL="32004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7pPr>
            <a:lvl8pPr indent="-309879" lvl="7" marL="3657600" marR="0" rtl="0" algn="l">
              <a:lnSpc>
                <a:spcPct val="90000"/>
              </a:lnSpc>
              <a:spcBef>
                <a:spcPts val="400"/>
              </a:spcBef>
              <a:spcAft>
                <a:spcPts val="0"/>
              </a:spcAft>
              <a:buClr>
                <a:schemeClr val="dk1"/>
              </a:buClr>
              <a:buSzPts val="1280"/>
              <a:buFont typeface="Corbel"/>
              <a:buChar char="•"/>
              <a:defRPr b="0" i="0" sz="1600" u="none" cap="none" strike="noStrike">
                <a:solidFill>
                  <a:schemeClr val="dk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dk1"/>
              </a:buClr>
              <a:buSzPts val="1280"/>
              <a:buFont typeface="Corbel"/>
              <a:buChar char="•"/>
              <a:defRPr b="0" i="0" sz="1600" u="none" cap="none" strike="noStrike">
                <a:solidFill>
                  <a:schemeClr val="dk1"/>
                </a:solidFill>
                <a:latin typeface="Corbel"/>
                <a:ea typeface="Corbel"/>
                <a:cs typeface="Corbel"/>
                <a:sym typeface="Corbel"/>
              </a:defRPr>
            </a:lvl9pPr>
          </a:lstStyle>
          <a:p/>
        </p:txBody>
      </p:sp>
      <p:sp>
        <p:nvSpPr>
          <p:cNvPr id="13" name="Google Shape;13;p6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6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6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orbel"/>
                <a:ea typeface="Corbel"/>
                <a:cs typeface="Corbel"/>
                <a:sym typeface="Corbel"/>
              </a:defRPr>
            </a:lvl1pPr>
            <a:lvl2pPr indent="0" lvl="1" marL="0" marR="0" rtl="0" algn="r">
              <a:spcBef>
                <a:spcPts val="0"/>
              </a:spcBef>
              <a:buNone/>
              <a:defRPr b="0" i="0" sz="1200" u="none" cap="none" strike="noStrike">
                <a:solidFill>
                  <a:schemeClr val="dk1"/>
                </a:solidFill>
                <a:latin typeface="Corbel"/>
                <a:ea typeface="Corbel"/>
                <a:cs typeface="Corbel"/>
                <a:sym typeface="Corbel"/>
              </a:defRPr>
            </a:lvl2pPr>
            <a:lvl3pPr indent="0" lvl="2" marL="0" marR="0" rtl="0" algn="r">
              <a:spcBef>
                <a:spcPts val="0"/>
              </a:spcBef>
              <a:buNone/>
              <a:defRPr b="0" i="0" sz="1200" u="none" cap="none" strike="noStrike">
                <a:solidFill>
                  <a:schemeClr val="dk1"/>
                </a:solidFill>
                <a:latin typeface="Corbel"/>
                <a:ea typeface="Corbel"/>
                <a:cs typeface="Corbel"/>
                <a:sym typeface="Corbel"/>
              </a:defRPr>
            </a:lvl3pPr>
            <a:lvl4pPr indent="0" lvl="3" marL="0" marR="0" rtl="0" algn="r">
              <a:spcBef>
                <a:spcPts val="0"/>
              </a:spcBef>
              <a:buNone/>
              <a:defRPr b="0" i="0" sz="1200" u="none" cap="none" strike="noStrike">
                <a:solidFill>
                  <a:schemeClr val="dk1"/>
                </a:solidFill>
                <a:latin typeface="Corbel"/>
                <a:ea typeface="Corbel"/>
                <a:cs typeface="Corbel"/>
                <a:sym typeface="Corbel"/>
              </a:defRPr>
            </a:lvl4pPr>
            <a:lvl5pPr indent="0" lvl="4" marL="0" marR="0" rtl="0" algn="r">
              <a:spcBef>
                <a:spcPts val="0"/>
              </a:spcBef>
              <a:buNone/>
              <a:defRPr b="0" i="0" sz="1200" u="none" cap="none" strike="noStrike">
                <a:solidFill>
                  <a:schemeClr val="dk1"/>
                </a:solidFill>
                <a:latin typeface="Corbel"/>
                <a:ea typeface="Corbel"/>
                <a:cs typeface="Corbel"/>
                <a:sym typeface="Corbel"/>
              </a:defRPr>
            </a:lvl5pPr>
            <a:lvl6pPr indent="0" lvl="5" marL="0" marR="0" rtl="0" algn="r">
              <a:spcBef>
                <a:spcPts val="0"/>
              </a:spcBef>
              <a:buNone/>
              <a:defRPr b="0" i="0" sz="1200" u="none" cap="none" strike="noStrike">
                <a:solidFill>
                  <a:schemeClr val="dk1"/>
                </a:solidFill>
                <a:latin typeface="Corbel"/>
                <a:ea typeface="Corbel"/>
                <a:cs typeface="Corbel"/>
                <a:sym typeface="Corbel"/>
              </a:defRPr>
            </a:lvl6pPr>
            <a:lvl7pPr indent="0" lvl="6" marL="0" marR="0" rtl="0" algn="r">
              <a:spcBef>
                <a:spcPts val="0"/>
              </a:spcBef>
              <a:buNone/>
              <a:defRPr b="0" i="0" sz="1200" u="none" cap="none" strike="noStrike">
                <a:solidFill>
                  <a:schemeClr val="dk1"/>
                </a:solidFill>
                <a:latin typeface="Corbel"/>
                <a:ea typeface="Corbel"/>
                <a:cs typeface="Corbel"/>
                <a:sym typeface="Corbel"/>
              </a:defRPr>
            </a:lvl7pPr>
            <a:lvl8pPr indent="0" lvl="7" marL="0" marR="0" rtl="0" algn="r">
              <a:spcBef>
                <a:spcPts val="0"/>
              </a:spcBef>
              <a:buNone/>
              <a:defRPr b="0" i="0" sz="1200" u="none" cap="none" strike="noStrike">
                <a:solidFill>
                  <a:schemeClr val="dk1"/>
                </a:solidFill>
                <a:latin typeface="Corbel"/>
                <a:ea typeface="Corbel"/>
                <a:cs typeface="Corbel"/>
                <a:sym typeface="Corbel"/>
              </a:defRPr>
            </a:lvl8pPr>
            <a:lvl9pPr indent="0" lvl="8" marL="0" marR="0" rtl="0" algn="r">
              <a:spcBef>
                <a:spcPts val="0"/>
              </a:spcBef>
              <a:buNone/>
              <a:defRPr b="0" i="0" sz="12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21.png"/><Relationship Id="rId7" Type="http://schemas.openxmlformats.org/officeDocument/2006/relationships/image" Target="../media/image29.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javatpoint.com/xor-gate-in-digital-electroni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0.png"/><Relationship Id="rId10"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2.png"/><Relationship Id="rId8"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png"/><Relationship Id="rId4" Type="http://schemas.openxmlformats.org/officeDocument/2006/relationships/image" Target="../media/image24.png"/><Relationship Id="rId10" Type="http://schemas.openxmlformats.org/officeDocument/2006/relationships/image" Target="../media/image28.png"/><Relationship Id="rId9"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12191999"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Corbel"/>
              <a:buNone/>
            </a:pPr>
            <a:r>
              <a:t/>
            </a:r>
            <a:endParaRPr b="0" i="0" sz="1800" u="none" cap="none" strike="noStrike">
              <a:solidFill>
                <a:srgbClr val="FFFFFF"/>
              </a:solidFill>
              <a:latin typeface="Corbel"/>
              <a:ea typeface="Corbel"/>
              <a:cs typeface="Corbel"/>
              <a:sym typeface="Corbel"/>
            </a:endParaRPr>
          </a:p>
        </p:txBody>
      </p:sp>
      <p:sp>
        <p:nvSpPr>
          <p:cNvPr id="93" name="Google Shape;93;p1"/>
          <p:cNvSpPr txBox="1"/>
          <p:nvPr>
            <p:ph type="ctrTitle"/>
          </p:nvPr>
        </p:nvSpPr>
        <p:spPr>
          <a:xfrm>
            <a:off x="8369995" y="688255"/>
            <a:ext cx="3590865" cy="4118255"/>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2800"/>
              <a:buFont typeface="Corbel"/>
              <a:buNone/>
            </a:pPr>
            <a:r>
              <a:rPr lang="en-US" sz="2800"/>
              <a:t>UNIT III</a:t>
            </a:r>
            <a:br>
              <a:rPr lang="en-US" sz="2800"/>
            </a:br>
            <a:r>
              <a:rPr lang="en-US" sz="2800"/>
              <a:t>COMBINATIONAL LOGIC CIRCUITS</a:t>
            </a:r>
            <a:endParaRPr sz="2800"/>
          </a:p>
        </p:txBody>
      </p:sp>
      <p:sp>
        <p:nvSpPr>
          <p:cNvPr id="94" name="Google Shape;94;p1"/>
          <p:cNvSpPr txBox="1"/>
          <p:nvPr>
            <p:ph idx="1" type="subTitle"/>
          </p:nvPr>
        </p:nvSpPr>
        <p:spPr>
          <a:xfrm>
            <a:off x="8369995" y="4332849"/>
            <a:ext cx="3133839" cy="190462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120"/>
              <a:buNone/>
            </a:pPr>
            <a:r>
              <a:rPr lang="en-US" sz="1400"/>
              <a:t>II YEAR</a:t>
            </a:r>
            <a:endParaRPr/>
          </a:p>
          <a:p>
            <a:pPr indent="0" lvl="0" marL="0" rtl="0" algn="ctr">
              <a:lnSpc>
                <a:spcPct val="90000"/>
              </a:lnSpc>
              <a:spcBef>
                <a:spcPts val="1400"/>
              </a:spcBef>
              <a:spcAft>
                <a:spcPts val="0"/>
              </a:spcAft>
              <a:buSzPts val="1120"/>
              <a:buNone/>
            </a:pPr>
            <a:r>
              <a:t/>
            </a:r>
            <a:endParaRPr sz="1400"/>
          </a:p>
          <a:p>
            <a:pPr indent="0" lvl="0" marL="0" rtl="0" algn="ctr">
              <a:lnSpc>
                <a:spcPct val="90000"/>
              </a:lnSpc>
              <a:spcBef>
                <a:spcPts val="1400"/>
              </a:spcBef>
              <a:spcAft>
                <a:spcPts val="0"/>
              </a:spcAft>
              <a:buSzPts val="1120"/>
              <a:buNone/>
            </a:pPr>
            <a:r>
              <a:rPr lang="en-US" sz="1400"/>
              <a:t>AIML, BDA</a:t>
            </a:r>
            <a:endParaRPr/>
          </a:p>
        </p:txBody>
      </p:sp>
      <p:pic>
        <p:nvPicPr>
          <p:cNvPr descr="CPU with binary numbers and blueprint" id="95" name="Google Shape;95;p1"/>
          <p:cNvPicPr preferRelativeResize="0"/>
          <p:nvPr/>
        </p:nvPicPr>
        <p:blipFill rotWithShape="1">
          <a:blip r:embed="rId3">
            <a:alphaModFix/>
          </a:blip>
          <a:srcRect b="0" l="19609" r="13708" t="0"/>
          <a:stretch/>
        </p:blipFill>
        <p:spPr>
          <a:xfrm>
            <a:off x="20" y="10"/>
            <a:ext cx="8129852" cy="6857990"/>
          </a:xfrm>
          <a:prstGeom prst="rect">
            <a:avLst/>
          </a:prstGeom>
          <a:noFill/>
          <a:ln>
            <a:noFill/>
          </a:ln>
        </p:spPr>
      </p:pic>
      <p:sp>
        <p:nvSpPr>
          <p:cNvPr id="96" name="Google Shape;96;p1"/>
          <p:cNvSpPr/>
          <p:nvPr/>
        </p:nvSpPr>
        <p:spPr>
          <a:xfrm>
            <a:off x="231140" y="243840"/>
            <a:ext cx="7670768" cy="6377939"/>
          </a:xfrm>
          <a:prstGeom prst="rect">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
          <p:cNvCxnSpPr/>
          <p:nvPr/>
        </p:nvCxnSpPr>
        <p:spPr>
          <a:xfrm>
            <a:off x="10903991" y="5044695"/>
            <a:ext cx="536895"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224" name="Google Shape;224;p10"/>
          <p:cNvGrpSpPr/>
          <p:nvPr/>
        </p:nvGrpSpPr>
        <p:grpSpPr>
          <a:xfrm>
            <a:off x="1156108" y="2621908"/>
            <a:ext cx="9846445" cy="3150712"/>
            <a:chOff x="13108" y="323378"/>
            <a:chExt cx="9846445" cy="3150712"/>
          </a:xfrm>
        </p:grpSpPr>
        <p:sp>
          <p:nvSpPr>
            <p:cNvPr id="225" name="Google Shape;225;p10"/>
            <p:cNvSpPr/>
            <p:nvPr/>
          </p:nvSpPr>
          <p:spPr>
            <a:xfrm>
              <a:off x="13108" y="323378"/>
              <a:ext cx="373577" cy="37357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1310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nvSpPr>
          <p:spPr>
            <a:xfrm>
              <a:off x="1310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Quine-McCluskey minimization technique, </a:t>
              </a:r>
              <a:endParaRPr/>
            </a:p>
          </p:txBody>
        </p:sp>
        <p:sp>
          <p:nvSpPr>
            <p:cNvPr id="228" name="Google Shape;228;p10"/>
            <p:cNvSpPr/>
            <p:nvPr/>
          </p:nvSpPr>
          <p:spPr>
            <a:xfrm>
              <a:off x="1310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1267263" y="323378"/>
              <a:ext cx="373577" cy="37357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1267263"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txBox="1"/>
            <p:nvPr/>
          </p:nvSpPr>
          <p:spPr>
            <a:xfrm>
              <a:off x="1267263"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Combinational Circuits , </a:t>
              </a:r>
              <a:endParaRPr/>
            </a:p>
          </p:txBody>
        </p:sp>
        <p:sp>
          <p:nvSpPr>
            <p:cNvPr id="232" name="Google Shape;232;p10"/>
            <p:cNvSpPr/>
            <p:nvPr/>
          </p:nvSpPr>
          <p:spPr>
            <a:xfrm>
              <a:off x="1267263"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txBox="1"/>
            <p:nvPr/>
          </p:nvSpPr>
          <p:spPr>
            <a:xfrm>
              <a:off x="1267263" y="1776888"/>
              <a:ext cx="1067365" cy="169720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Binary adder , Binary adder as subtractor, Carry look ahead adder, Decimal adder, </a:t>
              </a:r>
              <a:endParaRPr/>
            </a:p>
          </p:txBody>
        </p:sp>
        <p:sp>
          <p:nvSpPr>
            <p:cNvPr id="234" name="Google Shape;234;p10"/>
            <p:cNvSpPr/>
            <p:nvPr/>
          </p:nvSpPr>
          <p:spPr>
            <a:xfrm>
              <a:off x="2521417" y="323378"/>
              <a:ext cx="373577" cy="37357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2521417"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txBox="1"/>
            <p:nvPr/>
          </p:nvSpPr>
          <p:spPr>
            <a:xfrm>
              <a:off x="2521417"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Magnitude Comparator, </a:t>
              </a:r>
              <a:endParaRPr/>
            </a:p>
          </p:txBody>
        </p:sp>
        <p:sp>
          <p:nvSpPr>
            <p:cNvPr id="237" name="Google Shape;237;p10"/>
            <p:cNvSpPr/>
            <p:nvPr/>
          </p:nvSpPr>
          <p:spPr>
            <a:xfrm>
              <a:off x="2521417"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3775571" y="323378"/>
              <a:ext cx="373577" cy="37357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3775571"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txBox="1"/>
            <p:nvPr/>
          </p:nvSpPr>
          <p:spPr>
            <a:xfrm>
              <a:off x="3775571"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Read Only Memory, </a:t>
              </a:r>
              <a:endParaRPr/>
            </a:p>
          </p:txBody>
        </p:sp>
        <p:sp>
          <p:nvSpPr>
            <p:cNvPr id="241" name="Google Shape;241;p10"/>
            <p:cNvSpPr/>
            <p:nvPr/>
          </p:nvSpPr>
          <p:spPr>
            <a:xfrm>
              <a:off x="3775571"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5029725" y="323378"/>
              <a:ext cx="373577" cy="37357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5029725"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txBox="1"/>
            <p:nvPr/>
          </p:nvSpPr>
          <p:spPr>
            <a:xfrm>
              <a:off x="5029725"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Arithmetic Logic Unit, </a:t>
              </a:r>
              <a:endParaRPr/>
            </a:p>
          </p:txBody>
        </p:sp>
        <p:sp>
          <p:nvSpPr>
            <p:cNvPr id="245" name="Google Shape;245;p10"/>
            <p:cNvSpPr/>
            <p:nvPr/>
          </p:nvSpPr>
          <p:spPr>
            <a:xfrm>
              <a:off x="5029725"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6283880" y="323378"/>
              <a:ext cx="373577" cy="37357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6283880"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txBox="1"/>
            <p:nvPr/>
          </p:nvSpPr>
          <p:spPr>
            <a:xfrm>
              <a:off x="6283880"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Programmable Logic Arrays, </a:t>
              </a:r>
              <a:endParaRPr/>
            </a:p>
          </p:txBody>
        </p:sp>
        <p:sp>
          <p:nvSpPr>
            <p:cNvPr id="249" name="Google Shape;249;p10"/>
            <p:cNvSpPr/>
            <p:nvPr/>
          </p:nvSpPr>
          <p:spPr>
            <a:xfrm>
              <a:off x="6283880"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7538034" y="323378"/>
              <a:ext cx="373577" cy="37357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7538034"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txBox="1"/>
            <p:nvPr/>
          </p:nvSpPr>
          <p:spPr>
            <a:xfrm>
              <a:off x="7538034"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Gate and Data Flow modeling , </a:t>
              </a:r>
              <a:endParaRPr/>
            </a:p>
          </p:txBody>
        </p:sp>
        <p:sp>
          <p:nvSpPr>
            <p:cNvPr id="253" name="Google Shape;253;p10"/>
            <p:cNvSpPr/>
            <p:nvPr/>
          </p:nvSpPr>
          <p:spPr>
            <a:xfrm>
              <a:off x="7538034"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8792188" y="323378"/>
              <a:ext cx="373577" cy="37357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879218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txBox="1"/>
            <p:nvPr/>
          </p:nvSpPr>
          <p:spPr>
            <a:xfrm>
              <a:off x="879218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Behavioral modeling </a:t>
              </a:r>
              <a:endParaRPr/>
            </a:p>
          </p:txBody>
        </p:sp>
        <p:sp>
          <p:nvSpPr>
            <p:cNvPr id="257" name="Google Shape;257;p10"/>
            <p:cNvSpPr/>
            <p:nvPr/>
          </p:nvSpPr>
          <p:spPr>
            <a:xfrm>
              <a:off x="879218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11"/>
          <p:cNvGrpSpPr/>
          <p:nvPr/>
        </p:nvGrpSpPr>
        <p:grpSpPr>
          <a:xfrm>
            <a:off x="1143000" y="616200"/>
            <a:ext cx="9875520" cy="1343160"/>
            <a:chOff x="0" y="6600"/>
            <a:chExt cx="9875520" cy="1343160"/>
          </a:xfrm>
        </p:grpSpPr>
        <p:sp>
          <p:nvSpPr>
            <p:cNvPr id="263" name="Google Shape;263;p11"/>
            <p:cNvSpPr/>
            <p:nvPr/>
          </p:nvSpPr>
          <p:spPr>
            <a:xfrm>
              <a:off x="0" y="6600"/>
              <a:ext cx="9875520" cy="134316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txBox="1"/>
            <p:nvPr/>
          </p:nvSpPr>
          <p:spPr>
            <a:xfrm>
              <a:off x="65568" y="72168"/>
              <a:ext cx="9744384"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orbel"/>
                <a:buNone/>
              </a:pPr>
              <a:r>
                <a:rPr b="0" i="0" lang="en-US" sz="5600" u="none" cap="none" strike="noStrike">
                  <a:solidFill>
                    <a:schemeClr val="lt1"/>
                  </a:solidFill>
                  <a:latin typeface="Corbel"/>
                  <a:ea typeface="Corbel"/>
                  <a:cs typeface="Corbel"/>
                  <a:sym typeface="Corbel"/>
                </a:rPr>
                <a:t>Binary Adder</a:t>
              </a:r>
              <a:endParaRPr b="0" i="0" sz="5600" u="none" cap="none" strike="noStrike">
                <a:solidFill>
                  <a:schemeClr val="lt1"/>
                </a:solidFill>
                <a:latin typeface="Corbel"/>
                <a:ea typeface="Corbel"/>
                <a:cs typeface="Corbel"/>
                <a:sym typeface="Corbel"/>
              </a:endParaRPr>
            </a:p>
          </p:txBody>
        </p:sp>
      </p:grpSp>
      <p:sp>
        <p:nvSpPr>
          <p:cNvPr id="265" name="Google Shape;265;p11"/>
          <p:cNvSpPr txBox="1"/>
          <p:nvPr>
            <p:ph idx="1" type="body"/>
          </p:nvPr>
        </p:nvSpPr>
        <p:spPr>
          <a:xfrm>
            <a:off x="1143000" y="2057400"/>
            <a:ext cx="9872871" cy="403860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760"/>
              <a:buChar char="•"/>
            </a:pPr>
            <a:r>
              <a:rPr b="0" i="0" lang="en-US">
                <a:solidFill>
                  <a:srgbClr val="333333"/>
                </a:solidFill>
                <a:latin typeface="Inter"/>
                <a:ea typeface="Inter"/>
                <a:cs typeface="Inter"/>
                <a:sym typeface="Inter"/>
              </a:rPr>
              <a:t>The registers play an important role in performing the micro-operations.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registers hold the digital component and the data which performs the arithmetic operation.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Binary Adder is a logical circuit which is used to perform the addition operation of two binary number of any length.</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Binary Adder is formed with the help of the Full-Adder circuit.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Full-Adders are connected in series, and the output carry of the first Adder will be treated as the input carry of the next Full-Adder.</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610B4B"/>
              </a:buClr>
              <a:buSzPts val="4400"/>
              <a:buFont typeface="Arial"/>
              <a:buNone/>
            </a:pPr>
            <a:r>
              <a:rPr b="0" i="0" lang="en-US">
                <a:solidFill>
                  <a:srgbClr val="610B4B"/>
                </a:solidFill>
                <a:latin typeface="Arial"/>
                <a:ea typeface="Arial"/>
                <a:cs typeface="Arial"/>
                <a:sym typeface="Arial"/>
              </a:rPr>
              <a:t>4-bit Binary Adder</a:t>
            </a:r>
            <a:endParaRPr/>
          </a:p>
        </p:txBody>
      </p:sp>
      <p:pic>
        <p:nvPicPr>
          <p:cNvPr descr="Binary Adder" id="271" name="Google Shape;271;p12"/>
          <p:cNvPicPr preferRelativeResize="0"/>
          <p:nvPr/>
        </p:nvPicPr>
        <p:blipFill rotWithShape="1">
          <a:blip r:embed="rId3">
            <a:alphaModFix/>
          </a:blip>
          <a:srcRect b="0" l="0" r="0" t="0"/>
          <a:stretch/>
        </p:blipFill>
        <p:spPr>
          <a:xfrm>
            <a:off x="1143000" y="2184838"/>
            <a:ext cx="9906000" cy="3911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13"/>
          <p:cNvGrpSpPr/>
          <p:nvPr/>
        </p:nvGrpSpPr>
        <p:grpSpPr>
          <a:xfrm>
            <a:off x="1143000" y="318276"/>
            <a:ext cx="9875520" cy="887445"/>
            <a:chOff x="0" y="11132"/>
            <a:chExt cx="9875520" cy="887445"/>
          </a:xfrm>
        </p:grpSpPr>
        <p:sp>
          <p:nvSpPr>
            <p:cNvPr id="277" name="Google Shape;277;p13"/>
            <p:cNvSpPr/>
            <p:nvPr/>
          </p:nvSpPr>
          <p:spPr>
            <a:xfrm>
              <a:off x="0" y="11132"/>
              <a:ext cx="9875520" cy="887445"/>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nvSpPr>
          <p:spPr>
            <a:xfrm>
              <a:off x="43321" y="54453"/>
              <a:ext cx="9788878" cy="800803"/>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orbel"/>
                <a:buNone/>
              </a:pPr>
              <a:r>
                <a:rPr b="0" i="0" lang="en-US" sz="3700" u="none" cap="none" strike="noStrike">
                  <a:solidFill>
                    <a:schemeClr val="lt1"/>
                  </a:solidFill>
                  <a:latin typeface="Corbel"/>
                  <a:ea typeface="Corbel"/>
                  <a:cs typeface="Corbel"/>
                  <a:sym typeface="Corbel"/>
                </a:rPr>
                <a:t>4-bit Binary Adder</a:t>
              </a:r>
              <a:endParaRPr b="0" i="0" sz="3700" u="none" cap="none" strike="noStrike">
                <a:solidFill>
                  <a:schemeClr val="lt1"/>
                </a:solidFill>
                <a:latin typeface="Corbel"/>
                <a:ea typeface="Corbel"/>
                <a:cs typeface="Corbel"/>
                <a:sym typeface="Corbel"/>
              </a:endParaRPr>
            </a:p>
          </p:txBody>
        </p:sp>
      </p:grpSp>
      <p:grpSp>
        <p:nvGrpSpPr>
          <p:cNvPr id="279" name="Google Shape;279;p13"/>
          <p:cNvGrpSpPr/>
          <p:nvPr/>
        </p:nvGrpSpPr>
        <p:grpSpPr>
          <a:xfrm>
            <a:off x="1143000" y="1366097"/>
            <a:ext cx="9872871" cy="4728373"/>
            <a:chOff x="0" y="1530"/>
            <a:chExt cx="9872871" cy="4728373"/>
          </a:xfrm>
        </p:grpSpPr>
        <p:sp>
          <p:nvSpPr>
            <p:cNvPr id="280" name="Google Shape;280;p13"/>
            <p:cNvSpPr/>
            <p:nvPr/>
          </p:nvSpPr>
          <p:spPr>
            <a:xfrm>
              <a:off x="0" y="1530"/>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97287" y="148273"/>
              <a:ext cx="358704" cy="358704"/>
            </a:xfrm>
            <a:prstGeom prst="rect">
              <a:avLst/>
            </a:prstGeom>
            <a:blipFill rotWithShape="1">
              <a:blip r:embed="rId3">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753278" y="1530"/>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txBox="1"/>
            <p:nvPr/>
          </p:nvSpPr>
          <p:spPr>
            <a:xfrm>
              <a:off x="753278" y="1530"/>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'A' and 'B' are the augend, and addend bits are defined by the subscript numbers. The subscripts start from right to left, and the lower-order bit is defined by subscript '0'.</a:t>
              </a:r>
              <a:endParaRPr b="0" i="0" sz="1500" u="none" cap="none" strike="noStrike">
                <a:solidFill>
                  <a:schemeClr val="dk1"/>
                </a:solidFill>
                <a:latin typeface="Corbel"/>
                <a:ea typeface="Corbel"/>
                <a:cs typeface="Corbel"/>
                <a:sym typeface="Corbel"/>
              </a:endParaRPr>
            </a:p>
          </p:txBody>
        </p:sp>
        <p:sp>
          <p:nvSpPr>
            <p:cNvPr id="284" name="Google Shape;284;p13"/>
            <p:cNvSpPr/>
            <p:nvPr/>
          </p:nvSpPr>
          <p:spPr>
            <a:xfrm>
              <a:off x="0" y="816767"/>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197287" y="963509"/>
              <a:ext cx="358704" cy="358704"/>
            </a:xfrm>
            <a:prstGeom prst="rect">
              <a:avLst/>
            </a:prstGeom>
            <a:blipFill rotWithShape="1">
              <a:blip r:embed="rId4">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53278" y="816767"/>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753278" y="816767"/>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C0, C1, C2, and C3 are the carry inputs which are connected together as a chain using Full Adder. The C4 is the carry output produced by the last Full-Adder.</a:t>
              </a:r>
              <a:endParaRPr b="0" i="0" sz="1500" u="none" cap="none" strike="noStrike">
                <a:solidFill>
                  <a:schemeClr val="dk1"/>
                </a:solidFill>
                <a:latin typeface="Corbel"/>
                <a:ea typeface="Corbel"/>
                <a:cs typeface="Corbel"/>
                <a:sym typeface="Corbel"/>
              </a:endParaRPr>
            </a:p>
          </p:txBody>
        </p:sp>
        <p:sp>
          <p:nvSpPr>
            <p:cNvPr id="288" name="Google Shape;288;p13"/>
            <p:cNvSpPr/>
            <p:nvPr/>
          </p:nvSpPr>
          <p:spPr>
            <a:xfrm>
              <a:off x="0" y="1632003"/>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197287" y="1778746"/>
              <a:ext cx="358704" cy="358704"/>
            </a:xfrm>
            <a:prstGeom prst="rect">
              <a:avLst/>
            </a:prstGeom>
            <a:blipFill rotWithShape="1">
              <a:blip r:embed="rId5">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753278" y="1632003"/>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txBox="1"/>
            <p:nvPr/>
          </p:nvSpPr>
          <p:spPr>
            <a:xfrm>
              <a:off x="753278" y="1632003"/>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C</a:t>
              </a:r>
              <a:r>
                <a:rPr b="0" baseline="-25000" i="0" lang="en-US" sz="1500" u="none" cap="none" strike="noStrike">
                  <a:solidFill>
                    <a:schemeClr val="dk1"/>
                  </a:solidFill>
                  <a:latin typeface="Corbel"/>
                  <a:ea typeface="Corbel"/>
                  <a:cs typeface="Corbel"/>
                  <a:sym typeface="Corbel"/>
                </a:rPr>
                <a:t>out</a:t>
              </a:r>
              <a:r>
                <a:rPr b="0" i="0" lang="en-US" sz="1500" u="none" cap="none" strike="noStrike">
                  <a:solidFill>
                    <a:schemeClr val="dk1"/>
                  </a:solidFill>
                  <a:latin typeface="Corbel"/>
                  <a:ea typeface="Corbel"/>
                  <a:cs typeface="Corbel"/>
                  <a:sym typeface="Corbel"/>
                </a:rPr>
                <a:t> of the first Adder is connected as the C</a:t>
              </a:r>
              <a:r>
                <a:rPr b="0" baseline="-25000" i="0" lang="en-US" sz="1500" u="none" cap="none" strike="noStrike">
                  <a:solidFill>
                    <a:schemeClr val="dk1"/>
                  </a:solidFill>
                  <a:latin typeface="Corbel"/>
                  <a:ea typeface="Corbel"/>
                  <a:cs typeface="Corbel"/>
                  <a:sym typeface="Corbel"/>
                </a:rPr>
                <a:t>in</a:t>
              </a:r>
              <a:r>
                <a:rPr b="0" i="0" lang="en-US" sz="1500" u="none" cap="none" strike="noStrike">
                  <a:solidFill>
                    <a:schemeClr val="dk1"/>
                  </a:solidFill>
                  <a:latin typeface="Corbel"/>
                  <a:ea typeface="Corbel"/>
                  <a:cs typeface="Corbel"/>
                  <a:sym typeface="Corbel"/>
                </a:rPr>
                <a:t> of the next Full-Adder.</a:t>
              </a:r>
              <a:endParaRPr b="0" i="0" sz="1500" u="none" cap="none" strike="noStrike">
                <a:solidFill>
                  <a:schemeClr val="dk1"/>
                </a:solidFill>
                <a:latin typeface="Corbel"/>
                <a:ea typeface="Corbel"/>
                <a:cs typeface="Corbel"/>
                <a:sym typeface="Corbel"/>
              </a:endParaRPr>
            </a:p>
          </p:txBody>
        </p:sp>
        <p:sp>
          <p:nvSpPr>
            <p:cNvPr id="292" name="Google Shape;292;p13"/>
            <p:cNvSpPr/>
            <p:nvPr/>
          </p:nvSpPr>
          <p:spPr>
            <a:xfrm>
              <a:off x="0" y="2447240"/>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97287" y="2593983"/>
              <a:ext cx="358704" cy="358704"/>
            </a:xfrm>
            <a:prstGeom prst="rect">
              <a:avLst/>
            </a:prstGeom>
            <a:blipFill rotWithShape="1">
              <a:blip r:embed="rId6">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753278" y="2447240"/>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txBox="1"/>
            <p:nvPr/>
          </p:nvSpPr>
          <p:spPr>
            <a:xfrm>
              <a:off x="753278" y="2447240"/>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S0, S1, S2, and S3 are the sum outputs that produce the sum of augend and addend bits.</a:t>
              </a:r>
              <a:endParaRPr b="0" i="0" sz="1500" u="none" cap="none" strike="noStrike">
                <a:solidFill>
                  <a:schemeClr val="dk1"/>
                </a:solidFill>
                <a:latin typeface="Corbel"/>
                <a:ea typeface="Corbel"/>
                <a:cs typeface="Corbel"/>
                <a:sym typeface="Corbel"/>
              </a:endParaRPr>
            </a:p>
          </p:txBody>
        </p:sp>
        <p:sp>
          <p:nvSpPr>
            <p:cNvPr id="296" name="Google Shape;296;p13"/>
            <p:cNvSpPr/>
            <p:nvPr/>
          </p:nvSpPr>
          <p:spPr>
            <a:xfrm>
              <a:off x="0" y="3262477"/>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97287" y="3409219"/>
              <a:ext cx="358704" cy="358704"/>
            </a:xfrm>
            <a:prstGeom prst="rect">
              <a:avLst/>
            </a:prstGeom>
            <a:blipFill rotWithShape="1">
              <a:blip r:embed="rId7">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753278" y="3262477"/>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txBox="1"/>
            <p:nvPr/>
          </p:nvSpPr>
          <p:spPr>
            <a:xfrm>
              <a:off x="753278" y="3262477"/>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inputs for the input variable 'A' and 'B' are fetched from different source registers. For example, the bit for the input variable 'A' comes from register 'R1', and a bit for the input variable 'B' comes from register 'R2'.</a:t>
              </a:r>
              <a:endParaRPr b="0" i="0" sz="1500" u="none" cap="none" strike="noStrike">
                <a:solidFill>
                  <a:schemeClr val="dk1"/>
                </a:solidFill>
                <a:latin typeface="Corbel"/>
                <a:ea typeface="Corbel"/>
                <a:cs typeface="Corbel"/>
                <a:sym typeface="Corbel"/>
              </a:endParaRPr>
            </a:p>
          </p:txBody>
        </p:sp>
        <p:sp>
          <p:nvSpPr>
            <p:cNvPr id="300" name="Google Shape;300;p13"/>
            <p:cNvSpPr/>
            <p:nvPr/>
          </p:nvSpPr>
          <p:spPr>
            <a:xfrm>
              <a:off x="0" y="4077714"/>
              <a:ext cx="9872871" cy="652189"/>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197287" y="4224456"/>
              <a:ext cx="358704" cy="358704"/>
            </a:xfrm>
            <a:prstGeom prst="rect">
              <a:avLst/>
            </a:prstGeom>
            <a:blipFill rotWithShape="1">
              <a:blip r:embed="rId8">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753278" y="4077714"/>
              <a:ext cx="9119592" cy="6521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txBox="1"/>
            <p:nvPr/>
          </p:nvSpPr>
          <p:spPr>
            <a:xfrm>
              <a:off x="753278" y="4077714"/>
              <a:ext cx="9119592" cy="652189"/>
            </a:xfrm>
            <a:prstGeom prst="rect">
              <a:avLst/>
            </a:prstGeom>
            <a:noFill/>
            <a:ln>
              <a:noFill/>
            </a:ln>
          </p:spPr>
          <p:txBody>
            <a:bodyPr anchorCtr="0" anchor="ctr" bIns="69000" lIns="69000" spcFirstLastPara="1" rIns="69000" wrap="square" tIns="69000">
              <a:noAutofit/>
            </a:bodyPr>
            <a:lstStyle/>
            <a:p>
              <a:pPr indent="0" lvl="0" marL="0" marR="0" rtl="0" algn="l">
                <a:lnSpc>
                  <a:spcPct val="100000"/>
                </a:lnSpc>
                <a:spcBef>
                  <a:spcPts val="0"/>
                </a:spcBef>
                <a:spcAft>
                  <a:spcPts val="0"/>
                </a:spcAft>
                <a:buClr>
                  <a:schemeClr val="dk1"/>
                </a:buClr>
                <a:buSzPts val="1500"/>
                <a:buFont typeface="Corbel"/>
                <a:buNone/>
              </a:pPr>
              <a:r>
                <a:rPr b="0" i="0" lang="en-US" sz="1500" u="none" cap="none" strike="noStrike">
                  <a:solidFill>
                    <a:schemeClr val="dk1"/>
                  </a:solidFill>
                  <a:latin typeface="Corbel"/>
                  <a:ea typeface="Corbel"/>
                  <a:cs typeface="Corbel"/>
                  <a:sym typeface="Corbel"/>
                </a:rPr>
                <a:t>The outcome produced by adding both input variables is stored into either third register or to one of the source registers.</a:t>
              </a:r>
              <a:endParaRPr b="0" i="0" sz="1500" u="none" cap="none" strike="noStrike">
                <a:solidFill>
                  <a:schemeClr val="dk1"/>
                </a:solidFill>
                <a:latin typeface="Corbel"/>
                <a:ea typeface="Corbel"/>
                <a:cs typeface="Corbel"/>
                <a:sym typeface="Corbe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4"/>
          <p:cNvSpPr txBox="1"/>
          <p:nvPr>
            <p:ph type="title"/>
          </p:nvPr>
        </p:nvSpPr>
        <p:spPr>
          <a:xfrm>
            <a:off x="1143000" y="609600"/>
            <a:ext cx="9875520" cy="135636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Binary Adder-Subtractor</a:t>
            </a:r>
            <a:endParaRPr/>
          </a:p>
        </p:txBody>
      </p:sp>
      <p:sp>
        <p:nvSpPr>
          <p:cNvPr id="309" name="Google Shape;309;p14"/>
          <p:cNvSpPr txBox="1"/>
          <p:nvPr>
            <p:ph idx="1" type="body"/>
          </p:nvPr>
        </p:nvSpPr>
        <p:spPr>
          <a:xfrm>
            <a:off x="1143000" y="2057400"/>
            <a:ext cx="9872871"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lnSpcReduction="10000"/>
          </a:bodyPr>
          <a:lstStyle/>
          <a:p>
            <a:pPr indent="-182880" lvl="0" marL="228600" rtl="0" algn="l">
              <a:lnSpc>
                <a:spcPct val="90000"/>
              </a:lnSpc>
              <a:spcBef>
                <a:spcPts val="0"/>
              </a:spcBef>
              <a:spcAft>
                <a:spcPts val="0"/>
              </a:spcAft>
              <a:buSzPts val="1760"/>
              <a:buChar char="•"/>
            </a:pPr>
            <a:r>
              <a:rPr b="0" i="0" lang="en-US">
                <a:solidFill>
                  <a:srgbClr val="333333"/>
                </a:solidFill>
                <a:latin typeface="Inter"/>
                <a:ea typeface="Inter"/>
                <a:cs typeface="Inter"/>
                <a:sym typeface="Inter"/>
              </a:rPr>
              <a:t>A Binary Adder-Subtractor is a special type of circuit that is used to perform both operations, i.e., Addition and Subtraction. </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The operation which is going to be used depends on the values contained by the control signal. </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In Arithmetic Logical Unit, it is one of the most important components.</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To work with Binary Adder-Subtractor, it is required that we have knowledge of the </a:t>
            </a:r>
            <a:r>
              <a:rPr b="0" i="0" lang="en-US" u="sng" strike="noStrike">
                <a:solidFill>
                  <a:srgbClr val="008000"/>
                </a:solidFill>
                <a:latin typeface="Inter"/>
                <a:ea typeface="Inter"/>
                <a:cs typeface="Inter"/>
                <a:sym typeface="Inter"/>
                <a:hlinkClick r:id="rId3">
                  <a:extLst>
                    <a:ext uri="{A12FA001-AC4F-418D-AE19-62706E023703}">
                      <ahyp:hlinkClr val="tx"/>
                    </a:ext>
                  </a:extLst>
                </a:hlinkClick>
              </a:rPr>
              <a:t>XOR gate</a:t>
            </a:r>
            <a:r>
              <a:rPr b="0" i="0" lang="en-US">
                <a:solidFill>
                  <a:srgbClr val="333333"/>
                </a:solidFill>
                <a:latin typeface="Inter"/>
                <a:ea typeface="Inter"/>
                <a:cs typeface="Inter"/>
                <a:sym typeface="Inter"/>
              </a:rPr>
              <a:t>, Full-Adder, Binary Addition, and subtraction.</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For example, we will take two 4-bit binary numbers 'X' and 'Y' for the operation with digits.</a:t>
            </a:r>
            <a:endParaRPr/>
          </a:p>
          <a:p>
            <a:pPr indent="-182880" lvl="0" marL="228600" rtl="0" algn="l">
              <a:lnSpc>
                <a:spcPct val="90000"/>
              </a:lnSpc>
              <a:spcBef>
                <a:spcPts val="1400"/>
              </a:spcBef>
              <a:spcAft>
                <a:spcPts val="0"/>
              </a:spcAft>
              <a:buSzPts val="1760"/>
              <a:buChar char="•"/>
            </a:pPr>
            <a:r>
              <a:rPr b="0" i="0" lang="en-US">
                <a:solidFill>
                  <a:srgbClr val="333333"/>
                </a:solidFill>
                <a:latin typeface="Cambria"/>
                <a:ea typeface="Cambria"/>
                <a:cs typeface="Cambria"/>
                <a:sym typeface="Cambria"/>
              </a:rPr>
              <a:t>X</a:t>
            </a:r>
            <a:r>
              <a:rPr b="0" baseline="-25000" i="0" lang="en-US">
                <a:solidFill>
                  <a:srgbClr val="333333"/>
                </a:solidFill>
                <a:latin typeface="Cambria"/>
                <a:ea typeface="Cambria"/>
                <a:cs typeface="Cambria"/>
                <a:sym typeface="Cambria"/>
              </a:rPr>
              <a:t>0</a:t>
            </a:r>
            <a:r>
              <a:rPr b="0" i="0" lang="en-US">
                <a:solidFill>
                  <a:srgbClr val="333333"/>
                </a:solidFill>
                <a:latin typeface="Cambria"/>
                <a:ea typeface="Cambria"/>
                <a:cs typeface="Cambria"/>
                <a:sym typeface="Cambria"/>
              </a:rPr>
              <a:t> X</a:t>
            </a:r>
            <a:r>
              <a:rPr b="0" baseline="-25000" i="0" lang="en-US">
                <a:solidFill>
                  <a:srgbClr val="333333"/>
                </a:solidFill>
                <a:latin typeface="Cambria"/>
                <a:ea typeface="Cambria"/>
                <a:cs typeface="Cambria"/>
                <a:sym typeface="Cambria"/>
              </a:rPr>
              <a:t>1</a:t>
            </a:r>
            <a:r>
              <a:rPr b="0" i="0" lang="en-US">
                <a:solidFill>
                  <a:srgbClr val="333333"/>
                </a:solidFill>
                <a:latin typeface="Cambria"/>
                <a:ea typeface="Cambria"/>
                <a:cs typeface="Cambria"/>
                <a:sym typeface="Cambria"/>
              </a:rPr>
              <a:t> X</a:t>
            </a:r>
            <a:r>
              <a:rPr b="0" baseline="-25000" i="0" lang="en-US">
                <a:solidFill>
                  <a:srgbClr val="333333"/>
                </a:solidFill>
                <a:latin typeface="Cambria"/>
                <a:ea typeface="Cambria"/>
                <a:cs typeface="Cambria"/>
                <a:sym typeface="Cambria"/>
              </a:rPr>
              <a:t>2</a:t>
            </a:r>
            <a:r>
              <a:rPr b="0" i="0" lang="en-US">
                <a:solidFill>
                  <a:srgbClr val="333333"/>
                </a:solidFill>
                <a:latin typeface="Cambria"/>
                <a:ea typeface="Cambria"/>
                <a:cs typeface="Cambria"/>
                <a:sym typeface="Cambria"/>
              </a:rPr>
              <a:t> X</a:t>
            </a:r>
            <a:r>
              <a:rPr b="0" baseline="-25000" i="0" lang="en-US">
                <a:solidFill>
                  <a:srgbClr val="333333"/>
                </a:solidFill>
                <a:latin typeface="Cambria"/>
                <a:ea typeface="Cambria"/>
                <a:cs typeface="Cambria"/>
                <a:sym typeface="Cambria"/>
              </a:rPr>
              <a:t>3</a:t>
            </a:r>
            <a:r>
              <a:rPr b="0" i="0" lang="en-US">
                <a:solidFill>
                  <a:srgbClr val="333333"/>
                </a:solidFill>
                <a:latin typeface="Cambria"/>
                <a:ea typeface="Cambria"/>
                <a:cs typeface="Cambria"/>
                <a:sym typeface="Cambria"/>
              </a:rPr>
              <a:t> for X</a:t>
            </a:r>
            <a:br>
              <a:rPr b="0" i="0" lang="en-US">
                <a:solidFill>
                  <a:srgbClr val="333333"/>
                </a:solidFill>
                <a:latin typeface="Cambria"/>
                <a:ea typeface="Cambria"/>
                <a:cs typeface="Cambria"/>
                <a:sym typeface="Cambria"/>
              </a:rPr>
            </a:br>
            <a:r>
              <a:rPr b="0" i="0" lang="en-US">
                <a:solidFill>
                  <a:srgbClr val="333333"/>
                </a:solidFill>
                <a:latin typeface="Cambria"/>
                <a:ea typeface="Cambria"/>
                <a:cs typeface="Cambria"/>
                <a:sym typeface="Cambria"/>
              </a:rPr>
              <a:t>Y</a:t>
            </a:r>
            <a:r>
              <a:rPr b="0" baseline="-25000" i="0" lang="en-US">
                <a:solidFill>
                  <a:srgbClr val="333333"/>
                </a:solidFill>
                <a:latin typeface="Cambria"/>
                <a:ea typeface="Cambria"/>
                <a:cs typeface="Cambria"/>
                <a:sym typeface="Cambria"/>
              </a:rPr>
              <a:t>0</a:t>
            </a:r>
            <a:r>
              <a:rPr b="0" i="0" lang="en-US">
                <a:solidFill>
                  <a:srgbClr val="333333"/>
                </a:solidFill>
                <a:latin typeface="Cambria"/>
                <a:ea typeface="Cambria"/>
                <a:cs typeface="Cambria"/>
                <a:sym typeface="Cambria"/>
              </a:rPr>
              <a:t> Y</a:t>
            </a:r>
            <a:r>
              <a:rPr b="0" baseline="-25000" i="0" lang="en-US">
                <a:solidFill>
                  <a:srgbClr val="333333"/>
                </a:solidFill>
                <a:latin typeface="Cambria"/>
                <a:ea typeface="Cambria"/>
                <a:cs typeface="Cambria"/>
                <a:sym typeface="Cambria"/>
              </a:rPr>
              <a:t>1</a:t>
            </a:r>
            <a:r>
              <a:rPr b="0" i="0" lang="en-US">
                <a:solidFill>
                  <a:srgbClr val="333333"/>
                </a:solidFill>
                <a:latin typeface="Cambria"/>
                <a:ea typeface="Cambria"/>
                <a:cs typeface="Cambria"/>
                <a:sym typeface="Cambria"/>
              </a:rPr>
              <a:t> Y</a:t>
            </a:r>
            <a:r>
              <a:rPr b="0" baseline="-25000" i="0" lang="en-US">
                <a:solidFill>
                  <a:srgbClr val="333333"/>
                </a:solidFill>
                <a:latin typeface="Cambria"/>
                <a:ea typeface="Cambria"/>
                <a:cs typeface="Cambria"/>
                <a:sym typeface="Cambria"/>
              </a:rPr>
              <a:t>2</a:t>
            </a:r>
            <a:r>
              <a:rPr b="0" i="0" lang="en-US">
                <a:solidFill>
                  <a:srgbClr val="333333"/>
                </a:solidFill>
                <a:latin typeface="Cambria"/>
                <a:ea typeface="Cambria"/>
                <a:cs typeface="Cambria"/>
                <a:sym typeface="Cambria"/>
              </a:rPr>
              <a:t> Y</a:t>
            </a:r>
            <a:r>
              <a:rPr b="0" baseline="-25000" i="0" lang="en-US">
                <a:solidFill>
                  <a:srgbClr val="333333"/>
                </a:solidFill>
                <a:latin typeface="Cambria"/>
                <a:ea typeface="Cambria"/>
                <a:cs typeface="Cambria"/>
                <a:sym typeface="Cambria"/>
              </a:rPr>
              <a:t>3</a:t>
            </a:r>
            <a:r>
              <a:rPr b="0" i="0" lang="en-US">
                <a:solidFill>
                  <a:srgbClr val="333333"/>
                </a:solidFill>
                <a:latin typeface="Cambria"/>
                <a:ea typeface="Cambria"/>
                <a:cs typeface="Cambria"/>
                <a:sym typeface="Cambria"/>
              </a:rPr>
              <a:t> for Y</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5"/>
          <p:cNvSpPr txBox="1"/>
          <p:nvPr>
            <p:ph type="title"/>
          </p:nvPr>
        </p:nvSpPr>
        <p:spPr>
          <a:xfrm>
            <a:off x="7558564" y="609600"/>
            <a:ext cx="3912583" cy="135636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n-US" sz="3200">
                <a:solidFill>
                  <a:schemeClr val="dk1"/>
                </a:solidFill>
                <a:latin typeface="Arial"/>
                <a:ea typeface="Arial"/>
                <a:cs typeface="Arial"/>
                <a:sym typeface="Arial"/>
              </a:rPr>
              <a:t>Binary Adder-Subtractor</a:t>
            </a:r>
            <a:endParaRPr sz="3200"/>
          </a:p>
        </p:txBody>
      </p:sp>
      <p:pic>
        <p:nvPicPr>
          <p:cNvPr descr="Binary Adder-Subtractor" id="315" name="Google Shape;315;p15"/>
          <p:cNvPicPr preferRelativeResize="0"/>
          <p:nvPr/>
        </p:nvPicPr>
        <p:blipFill rotWithShape="1">
          <a:blip r:embed="rId3">
            <a:alphaModFix/>
          </a:blip>
          <a:srcRect b="0" l="0" r="0" t="0"/>
          <a:stretch/>
        </p:blipFill>
        <p:spPr>
          <a:xfrm>
            <a:off x="872064" y="1353752"/>
            <a:ext cx="6045576" cy="4148515"/>
          </a:xfrm>
          <a:prstGeom prst="rect">
            <a:avLst/>
          </a:prstGeom>
          <a:noFill/>
          <a:ln>
            <a:noFill/>
          </a:ln>
        </p:spPr>
      </p:pic>
      <p:sp>
        <p:nvSpPr>
          <p:cNvPr id="316" name="Google Shape;316;p15"/>
          <p:cNvSpPr txBox="1"/>
          <p:nvPr>
            <p:ph idx="1" type="body"/>
          </p:nvPr>
        </p:nvSpPr>
        <p:spPr>
          <a:xfrm>
            <a:off x="7558564" y="2057400"/>
            <a:ext cx="3912583"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600"/>
              <a:buChar char="•"/>
            </a:pPr>
            <a:r>
              <a:rPr b="0" i="0" lang="en-US" sz="2000">
                <a:solidFill>
                  <a:schemeClr val="dk1"/>
                </a:solidFill>
                <a:latin typeface="Inter"/>
                <a:ea typeface="Inter"/>
                <a:cs typeface="Inter"/>
                <a:sym typeface="Inter"/>
              </a:rPr>
              <a:t>The Binary Adder-Subtractor is a combination of 4 Full-Adder, which is able to perform the addition and subtraction of 4-bit binary numbers. </a:t>
            </a:r>
            <a:endParaRPr/>
          </a:p>
          <a:p>
            <a:pPr indent="-182880" lvl="0" marL="228600" rtl="0" algn="just">
              <a:lnSpc>
                <a:spcPct val="90000"/>
              </a:lnSpc>
              <a:spcBef>
                <a:spcPts val="1400"/>
              </a:spcBef>
              <a:spcAft>
                <a:spcPts val="0"/>
              </a:spcAft>
              <a:buSzPts val="1600"/>
              <a:buChar char="•"/>
            </a:pPr>
            <a:r>
              <a:rPr b="0" i="0" lang="en-US" sz="2000">
                <a:solidFill>
                  <a:schemeClr val="dk1"/>
                </a:solidFill>
                <a:latin typeface="Inter"/>
                <a:ea typeface="Inter"/>
                <a:cs typeface="Inter"/>
                <a:sym typeface="Inter"/>
              </a:rPr>
              <a:t>The control line determines whether the operation being performed is either subtraction or addition. </a:t>
            </a:r>
            <a:endParaRPr/>
          </a:p>
          <a:p>
            <a:pPr indent="-182880" lvl="0" marL="228600" rtl="0" algn="just">
              <a:lnSpc>
                <a:spcPct val="90000"/>
              </a:lnSpc>
              <a:spcBef>
                <a:spcPts val="1400"/>
              </a:spcBef>
              <a:spcAft>
                <a:spcPts val="0"/>
              </a:spcAft>
              <a:buSzPts val="1600"/>
              <a:buChar char="•"/>
            </a:pPr>
            <a:r>
              <a:rPr b="0" i="0" lang="en-US" sz="2000">
                <a:solidFill>
                  <a:schemeClr val="dk1"/>
                </a:solidFill>
                <a:latin typeface="Inter"/>
                <a:ea typeface="Inter"/>
                <a:cs typeface="Inter"/>
                <a:sym typeface="Inter"/>
              </a:rPr>
              <a:t>This determination is done by the binary values 0 and 1, which is hold by K.</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6"/>
          <p:cNvSpPr txBox="1"/>
          <p:nvPr>
            <p:ph type="title"/>
          </p:nvPr>
        </p:nvSpPr>
        <p:spPr>
          <a:xfrm>
            <a:off x="1143000" y="434926"/>
            <a:ext cx="9875520" cy="6846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rbel"/>
              <a:buNone/>
            </a:pPr>
            <a:r>
              <a:rPr lang="en-US"/>
              <a:t>Example</a:t>
            </a:r>
            <a:endParaRPr/>
          </a:p>
        </p:txBody>
      </p:sp>
      <p:sp>
        <p:nvSpPr>
          <p:cNvPr id="322" name="Google Shape;322;p16"/>
          <p:cNvSpPr txBox="1"/>
          <p:nvPr>
            <p:ph idx="1" type="body"/>
          </p:nvPr>
        </p:nvSpPr>
        <p:spPr>
          <a:xfrm>
            <a:off x="1143000" y="1119554"/>
            <a:ext cx="4754880" cy="4961205"/>
          </a:xfrm>
          <a:prstGeom prst="rect">
            <a:avLst/>
          </a:prstGeom>
          <a:solidFill>
            <a:srgbClr val="D7E1AD"/>
          </a:solidFill>
          <a:ln cap="flat" cmpd="sng" w="10000">
            <a:solidFill>
              <a:schemeClr val="accent1"/>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182880" lvl="0" marL="228600" rtl="0" algn="just">
              <a:lnSpc>
                <a:spcPct val="90000"/>
              </a:lnSpc>
              <a:spcBef>
                <a:spcPts val="0"/>
              </a:spcBef>
              <a:spcAft>
                <a:spcPts val="0"/>
              </a:spcAft>
              <a:buSzPct val="80000"/>
              <a:buChar char="•"/>
            </a:pPr>
            <a:r>
              <a:rPr b="0" i="0" lang="en-US">
                <a:solidFill>
                  <a:srgbClr val="333333"/>
                </a:solidFill>
                <a:latin typeface="Inter"/>
                <a:ea typeface="Inter"/>
                <a:cs typeface="Inter"/>
                <a:sym typeface="Inter"/>
              </a:rPr>
              <a:t>We assume that we have two 3 bit numbers, i.e., X=100 and Y=011, and feed them in Full-Adder as an input.</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X</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 0     X</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 = 0     X</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 = 1</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 1     Y</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 = 1    &amp; Y</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 = 0</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For K=0:</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⨁K=Y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and C</a:t>
            </a:r>
            <a:r>
              <a:rPr b="0" baseline="-25000" i="0" lang="en-US">
                <a:solidFill>
                  <a:srgbClr val="333333"/>
                </a:solidFill>
                <a:latin typeface="Inter"/>
                <a:ea typeface="Inter"/>
                <a:cs typeface="Inter"/>
                <a:sym typeface="Inter"/>
              </a:rPr>
              <a:t>in</a:t>
            </a:r>
            <a:r>
              <a:rPr b="0" i="0" lang="en-US">
                <a:solidFill>
                  <a:srgbClr val="333333"/>
                </a:solidFill>
                <a:latin typeface="Inter"/>
                <a:ea typeface="Inter"/>
                <a:cs typeface="Inter"/>
                <a:sym typeface="Inter"/>
              </a:rPr>
              <a:t>=K=0</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So, from first Full-Adder</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in</a:t>
            </a:r>
            <a:endParaRPr b="0" i="0">
              <a:solidFill>
                <a:srgbClr val="333333"/>
              </a:solidFill>
              <a:latin typeface="Inter"/>
              <a:ea typeface="Inter"/>
              <a:cs typeface="Inter"/>
              <a:sym typeface="Inte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0+1+0</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=1</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=0</a:t>
            </a:r>
            <a:endParaRPr/>
          </a:p>
        </p:txBody>
      </p:sp>
      <p:sp>
        <p:nvSpPr>
          <p:cNvPr id="323" name="Google Shape;323;p16"/>
          <p:cNvSpPr txBox="1"/>
          <p:nvPr>
            <p:ph idx="2" type="body"/>
          </p:nvPr>
        </p:nvSpPr>
        <p:spPr>
          <a:xfrm>
            <a:off x="6267612" y="1119554"/>
            <a:ext cx="4754880" cy="4961206"/>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182880" lvl="0" marL="228600" rtl="0" algn="l">
              <a:lnSpc>
                <a:spcPct val="90000"/>
              </a:lnSpc>
              <a:spcBef>
                <a:spcPts val="0"/>
              </a:spcBef>
              <a:spcAft>
                <a:spcPts val="0"/>
              </a:spcAft>
              <a:buSzPct val="80000"/>
              <a:buChar char="•"/>
            </a:pPr>
            <a:r>
              <a:rPr b="0" i="0" lang="en-US">
                <a:solidFill>
                  <a:srgbClr val="333333"/>
                </a:solidFill>
                <a:latin typeface="Inter"/>
                <a:ea typeface="Inter"/>
                <a:cs typeface="Inter"/>
                <a:sym typeface="Inter"/>
              </a:rPr>
              <a:t>Similarly,</a:t>
            </a:r>
            <a:endParaRPr/>
          </a:p>
          <a:p>
            <a:pPr indent="-182880" lvl="0" marL="228600" rtl="0" algn="l">
              <a:lnSpc>
                <a:spcPct val="90000"/>
              </a:lnSpc>
              <a:spcBef>
                <a:spcPts val="1400"/>
              </a:spcBef>
              <a:spcAft>
                <a:spcPts val="0"/>
              </a:spcAft>
              <a:buSzPct val="8000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 = 0+1+0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=1 and C</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=0</a:t>
            </a:r>
            <a:endParaRPr/>
          </a:p>
          <a:p>
            <a:pPr indent="-182880" lvl="0" marL="228600" rtl="0" algn="l">
              <a:lnSpc>
                <a:spcPct val="90000"/>
              </a:lnSpc>
              <a:spcBef>
                <a:spcPts val="1400"/>
              </a:spcBef>
              <a:spcAft>
                <a:spcPts val="0"/>
              </a:spcAft>
              <a:buSzPct val="80000"/>
              <a:buChar char="•"/>
            </a:pPr>
            <a:r>
              <a:rPr b="0" i="0" lang="en-US">
                <a:solidFill>
                  <a:srgbClr val="333333"/>
                </a:solidFill>
                <a:latin typeface="Inter"/>
                <a:ea typeface="Inter"/>
                <a:cs typeface="Inter"/>
                <a:sym typeface="Inter"/>
              </a:rPr>
              <a:t>Similarly,</a:t>
            </a:r>
            <a:endParaRPr/>
          </a:p>
          <a:p>
            <a:pPr indent="-182880" lvl="0" marL="228600" rtl="0" algn="l">
              <a:lnSpc>
                <a:spcPct val="90000"/>
              </a:lnSpc>
              <a:spcBef>
                <a:spcPts val="1400"/>
              </a:spcBef>
              <a:spcAft>
                <a:spcPts val="0"/>
              </a:spcAft>
              <a:buSzPct val="8000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1</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 = 1+0+0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=1 and C</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=0</a:t>
            </a:r>
            <a:endParaRPr/>
          </a:p>
          <a:p>
            <a:pPr indent="-182880" lvl="0" marL="228600" rtl="0" algn="l">
              <a:lnSpc>
                <a:spcPct val="90000"/>
              </a:lnSpc>
              <a:spcBef>
                <a:spcPts val="1400"/>
              </a:spcBef>
              <a:spcAft>
                <a:spcPts val="0"/>
              </a:spcAft>
              <a:buSzPct val="80000"/>
              <a:buChar char="•"/>
            </a:pPr>
            <a:r>
              <a:rPr b="0" i="0" lang="en-US">
                <a:solidFill>
                  <a:srgbClr val="333333"/>
                </a:solidFill>
                <a:latin typeface="Inter"/>
                <a:ea typeface="Inter"/>
                <a:cs typeface="Inter"/>
                <a:sym typeface="Inter"/>
              </a:rPr>
              <a:t>Thus,</a:t>
            </a:r>
            <a:endParaRPr/>
          </a:p>
          <a:p>
            <a:pPr indent="-182880" lvl="0" marL="228600" rtl="0" algn="l">
              <a:lnSpc>
                <a:spcPct val="90000"/>
              </a:lnSpc>
              <a:spcBef>
                <a:spcPts val="1400"/>
              </a:spcBef>
              <a:spcAft>
                <a:spcPts val="0"/>
              </a:spcAft>
              <a:buSzPct val="80000"/>
              <a:buChar char="•"/>
            </a:pPr>
            <a:r>
              <a:rPr b="0" i="0" lang="en-US">
                <a:solidFill>
                  <a:srgbClr val="333333"/>
                </a:solidFill>
                <a:latin typeface="Inter"/>
                <a:ea typeface="Inter"/>
                <a:cs typeface="Inter"/>
                <a:sym typeface="Inter"/>
              </a:rPr>
              <a:t>X= 100 =4</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Y = 011 = 3</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Sum = 0111 = 7</a:t>
            </a:r>
            <a:endParaRPr/>
          </a:p>
          <a:p>
            <a:pPr indent="-79502" lvl="0" marL="228600" rtl="0" algn="l">
              <a:lnSpc>
                <a:spcPct val="90000"/>
              </a:lnSpc>
              <a:spcBef>
                <a:spcPts val="1400"/>
              </a:spcBef>
              <a:spcAft>
                <a:spcPts val="0"/>
              </a:spcAft>
              <a:buSzPct val="8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1143000" y="434926"/>
            <a:ext cx="9875520" cy="6846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rbel"/>
              <a:buNone/>
            </a:pPr>
            <a:r>
              <a:rPr lang="en-US"/>
              <a:t>Example</a:t>
            </a:r>
            <a:endParaRPr/>
          </a:p>
        </p:txBody>
      </p:sp>
      <p:sp>
        <p:nvSpPr>
          <p:cNvPr id="329" name="Google Shape;329;p17"/>
          <p:cNvSpPr txBox="1"/>
          <p:nvPr>
            <p:ph idx="1" type="body"/>
          </p:nvPr>
        </p:nvSpPr>
        <p:spPr>
          <a:xfrm>
            <a:off x="1143000" y="1119554"/>
            <a:ext cx="4754880" cy="4961205"/>
          </a:xfrm>
          <a:prstGeom prst="rect">
            <a:avLst/>
          </a:prstGeom>
          <a:solidFill>
            <a:srgbClr val="D7E1AD"/>
          </a:solidFill>
          <a:ln cap="flat" cmpd="sng" w="100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solidFill>
                  <a:srgbClr val="333333"/>
                </a:solidFill>
                <a:latin typeface="Inter"/>
                <a:ea typeface="Inter"/>
                <a:cs typeface="Inter"/>
                <a:sym typeface="Inter"/>
              </a:rPr>
              <a:t>For K=1</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⨁K=Y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and C</a:t>
            </a:r>
            <a:r>
              <a:rPr b="0" baseline="-25000" i="0" lang="en-US">
                <a:solidFill>
                  <a:srgbClr val="333333"/>
                </a:solidFill>
                <a:latin typeface="Inter"/>
                <a:ea typeface="Inter"/>
                <a:cs typeface="Inter"/>
                <a:sym typeface="Inter"/>
              </a:rPr>
              <a:t>in</a:t>
            </a:r>
            <a:r>
              <a:rPr b="0" i="0" lang="en-US">
                <a:solidFill>
                  <a:srgbClr val="333333"/>
                </a:solidFill>
                <a:latin typeface="Inter"/>
                <a:ea typeface="Inter"/>
                <a:cs typeface="Inter"/>
                <a:sym typeface="Inter"/>
              </a:rPr>
              <a:t>=k=1</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So,</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in</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0 </a:t>
            </a:r>
            <a:r>
              <a:rPr b="0" i="0" lang="en-US">
                <a:solidFill>
                  <a:srgbClr val="333333"/>
                </a:solidFill>
                <a:latin typeface="Inter"/>
                <a:ea typeface="Inter"/>
                <a:cs typeface="Inter"/>
                <a:sym typeface="Inter"/>
              </a:rPr>
              <a:t>= 0+0+1</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=1 and C</a:t>
            </a:r>
            <a:r>
              <a:rPr b="0" baseline="-25000" i="0" lang="en-US">
                <a:solidFill>
                  <a:srgbClr val="333333"/>
                </a:solidFill>
                <a:latin typeface="Inter"/>
                <a:ea typeface="Inter"/>
                <a:cs typeface="Inter"/>
                <a:sym typeface="Inter"/>
              </a:rPr>
              <a:t>0</a:t>
            </a:r>
            <a:r>
              <a:rPr b="0" i="0" lang="en-US">
                <a:solidFill>
                  <a:srgbClr val="333333"/>
                </a:solidFill>
                <a:latin typeface="Inter"/>
                <a:ea typeface="Inter"/>
                <a:cs typeface="Inter"/>
                <a:sym typeface="Inter"/>
              </a:rPr>
              <a:t>=0</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Similarly,</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1 </a:t>
            </a:r>
            <a:r>
              <a:rPr b="0" i="0" lang="en-US">
                <a:solidFill>
                  <a:srgbClr val="333333"/>
                </a:solidFill>
                <a:latin typeface="Inter"/>
                <a:ea typeface="Inter"/>
                <a:cs typeface="Inter"/>
                <a:sym typeface="Inter"/>
              </a:rPr>
              <a:t>= 0+0+0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=0 and C</a:t>
            </a:r>
            <a:r>
              <a:rPr b="0" baseline="-25000" i="0" lang="en-US">
                <a:solidFill>
                  <a:srgbClr val="333333"/>
                </a:solidFill>
                <a:latin typeface="Inter"/>
                <a:ea typeface="Inter"/>
                <a:cs typeface="Inter"/>
                <a:sym typeface="Inter"/>
              </a:rPr>
              <a:t>1</a:t>
            </a:r>
            <a:r>
              <a:rPr b="0" i="0" lang="en-US">
                <a:solidFill>
                  <a:srgbClr val="333333"/>
                </a:solidFill>
                <a:latin typeface="Inter"/>
                <a:ea typeface="Inter"/>
                <a:cs typeface="Inter"/>
                <a:sym typeface="Inter"/>
              </a:rPr>
              <a:t>=0</a:t>
            </a:r>
            <a:endParaRPr/>
          </a:p>
          <a:p>
            <a:pPr indent="-71120" lvl="0" marL="228600" rtl="0" algn="l">
              <a:lnSpc>
                <a:spcPct val="90000"/>
              </a:lnSpc>
              <a:spcBef>
                <a:spcPts val="1400"/>
              </a:spcBef>
              <a:spcAft>
                <a:spcPts val="0"/>
              </a:spcAft>
              <a:buSzPts val="1760"/>
              <a:buNone/>
            </a:pPr>
            <a:r>
              <a:t/>
            </a:r>
            <a:endParaRPr b="0" i="0">
              <a:solidFill>
                <a:srgbClr val="333333"/>
              </a:solidFill>
              <a:latin typeface="Inter"/>
              <a:ea typeface="Inter"/>
              <a:cs typeface="Inter"/>
              <a:sym typeface="Inter"/>
            </a:endParaRPr>
          </a:p>
        </p:txBody>
      </p:sp>
      <p:sp>
        <p:nvSpPr>
          <p:cNvPr id="330" name="Google Shape;330;p17"/>
          <p:cNvSpPr txBox="1"/>
          <p:nvPr>
            <p:ph idx="2" type="body"/>
          </p:nvPr>
        </p:nvSpPr>
        <p:spPr>
          <a:xfrm>
            <a:off x="6267612" y="1119554"/>
            <a:ext cx="4754880" cy="4961206"/>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solidFill>
                  <a:srgbClr val="333333"/>
                </a:solidFill>
                <a:latin typeface="Inter"/>
                <a:ea typeface="Inter"/>
                <a:cs typeface="Inter"/>
                <a:sym typeface="Inter"/>
              </a:rPr>
              <a:t>Similarly,</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 = X</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+Y</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'+C</a:t>
            </a:r>
            <a:r>
              <a:rPr b="0" baseline="-25000" i="0" lang="en-US">
                <a:solidFill>
                  <a:srgbClr val="333333"/>
                </a:solidFill>
                <a:latin typeface="Inter"/>
                <a:ea typeface="Inter"/>
                <a:cs typeface="Inter"/>
                <a:sym typeface="Inter"/>
              </a:rPr>
              <a:t>1</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2 </a:t>
            </a:r>
            <a:r>
              <a:rPr b="0" i="0" lang="en-US">
                <a:solidFill>
                  <a:srgbClr val="333333"/>
                </a:solidFill>
                <a:latin typeface="Inter"/>
                <a:ea typeface="Inter"/>
                <a:cs typeface="Inter"/>
                <a:sym typeface="Inter"/>
              </a:rPr>
              <a:t>= 1+1+0</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S</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=0 and C</a:t>
            </a:r>
            <a:r>
              <a:rPr b="0" baseline="-25000" i="0" lang="en-US">
                <a:solidFill>
                  <a:srgbClr val="333333"/>
                </a:solidFill>
                <a:latin typeface="Inter"/>
                <a:ea typeface="Inter"/>
                <a:cs typeface="Inter"/>
                <a:sym typeface="Inter"/>
              </a:rPr>
              <a:t>2</a:t>
            </a:r>
            <a:r>
              <a:rPr b="0" i="0" lang="en-US">
                <a:solidFill>
                  <a:srgbClr val="333333"/>
                </a:solidFill>
                <a:latin typeface="Inter"/>
                <a:ea typeface="Inter"/>
                <a:cs typeface="Inter"/>
                <a:sym typeface="Inter"/>
              </a:rPr>
              <a:t>=0</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Thus,</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X = 010 = 4</a:t>
            </a:r>
            <a:br>
              <a:rPr b="0" i="0" lang="en-US">
                <a:solidFill>
                  <a:srgbClr val="333333"/>
                </a:solidFill>
                <a:latin typeface="Inter"/>
                <a:ea typeface="Inter"/>
                <a:cs typeface="Inter"/>
                <a:sym typeface="Inter"/>
              </a:rPr>
            </a:br>
            <a:r>
              <a:rPr b="0" i="0" lang="en-US">
                <a:solidFill>
                  <a:srgbClr val="333333"/>
                </a:solidFill>
                <a:latin typeface="Inter"/>
                <a:ea typeface="Inter"/>
                <a:cs typeface="Inter"/>
                <a:sym typeface="Inter"/>
              </a:rPr>
              <a:t>Y = 011 = 3</a:t>
            </a:r>
            <a:endParaRPr/>
          </a:p>
          <a:p>
            <a:pPr indent="-182880" lvl="0" marL="228600" rtl="0" algn="l">
              <a:lnSpc>
                <a:spcPct val="90000"/>
              </a:lnSpc>
              <a:spcBef>
                <a:spcPts val="1400"/>
              </a:spcBef>
              <a:spcAft>
                <a:spcPts val="0"/>
              </a:spcAft>
              <a:buSzPts val="1760"/>
              <a:buChar char="•"/>
            </a:pPr>
            <a:r>
              <a:rPr b="0" i="0" lang="en-US">
                <a:solidFill>
                  <a:srgbClr val="333333"/>
                </a:solidFill>
                <a:latin typeface="Inter"/>
                <a:ea typeface="Inter"/>
                <a:cs typeface="Inter"/>
                <a:sym typeface="Inter"/>
              </a:rPr>
              <a:t>Difference = 001 =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336" name="Google Shape;336;p18"/>
          <p:cNvGrpSpPr/>
          <p:nvPr/>
        </p:nvGrpSpPr>
        <p:grpSpPr>
          <a:xfrm>
            <a:off x="1156108" y="2621908"/>
            <a:ext cx="9846445" cy="3150712"/>
            <a:chOff x="13108" y="323378"/>
            <a:chExt cx="9846445" cy="3150712"/>
          </a:xfrm>
        </p:grpSpPr>
        <p:sp>
          <p:nvSpPr>
            <p:cNvPr id="337" name="Google Shape;337;p18"/>
            <p:cNvSpPr/>
            <p:nvPr/>
          </p:nvSpPr>
          <p:spPr>
            <a:xfrm>
              <a:off x="13108" y="323378"/>
              <a:ext cx="373577" cy="37357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310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txBox="1"/>
            <p:nvPr/>
          </p:nvSpPr>
          <p:spPr>
            <a:xfrm>
              <a:off x="1310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Quine-McCluskey minimization technique, </a:t>
              </a:r>
              <a:endParaRPr/>
            </a:p>
          </p:txBody>
        </p:sp>
        <p:sp>
          <p:nvSpPr>
            <p:cNvPr id="340" name="Google Shape;340;p18"/>
            <p:cNvSpPr/>
            <p:nvPr/>
          </p:nvSpPr>
          <p:spPr>
            <a:xfrm>
              <a:off x="1310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1267263" y="323378"/>
              <a:ext cx="373577" cy="37357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1267263"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txBox="1"/>
            <p:nvPr/>
          </p:nvSpPr>
          <p:spPr>
            <a:xfrm>
              <a:off x="1267263"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Combinational Circuits , </a:t>
              </a:r>
              <a:endParaRPr/>
            </a:p>
          </p:txBody>
        </p:sp>
        <p:sp>
          <p:nvSpPr>
            <p:cNvPr id="344" name="Google Shape;344;p18"/>
            <p:cNvSpPr/>
            <p:nvPr/>
          </p:nvSpPr>
          <p:spPr>
            <a:xfrm>
              <a:off x="1267263"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1267263" y="1776888"/>
              <a:ext cx="1067365" cy="169720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Binary adder , Binary adder as subtractor, Carry look ahead adder, Decimal adder, </a:t>
              </a:r>
              <a:endParaRPr/>
            </a:p>
          </p:txBody>
        </p:sp>
        <p:sp>
          <p:nvSpPr>
            <p:cNvPr id="346" name="Google Shape;346;p18"/>
            <p:cNvSpPr/>
            <p:nvPr/>
          </p:nvSpPr>
          <p:spPr>
            <a:xfrm>
              <a:off x="2521417" y="323378"/>
              <a:ext cx="373577" cy="37357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521417"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txBox="1"/>
            <p:nvPr/>
          </p:nvSpPr>
          <p:spPr>
            <a:xfrm>
              <a:off x="2521417"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Magnitude Comparator, </a:t>
              </a:r>
              <a:endParaRPr/>
            </a:p>
          </p:txBody>
        </p:sp>
        <p:sp>
          <p:nvSpPr>
            <p:cNvPr id="349" name="Google Shape;349;p18"/>
            <p:cNvSpPr/>
            <p:nvPr/>
          </p:nvSpPr>
          <p:spPr>
            <a:xfrm>
              <a:off x="2521417"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3775571" y="323378"/>
              <a:ext cx="373577" cy="37357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775571"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txBox="1"/>
            <p:nvPr/>
          </p:nvSpPr>
          <p:spPr>
            <a:xfrm>
              <a:off x="3775571"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Read Only Memory, </a:t>
              </a:r>
              <a:endParaRPr/>
            </a:p>
          </p:txBody>
        </p:sp>
        <p:sp>
          <p:nvSpPr>
            <p:cNvPr id="353" name="Google Shape;353;p18"/>
            <p:cNvSpPr/>
            <p:nvPr/>
          </p:nvSpPr>
          <p:spPr>
            <a:xfrm>
              <a:off x="3775571"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5029725" y="323378"/>
              <a:ext cx="373577" cy="37357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5029725"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txBox="1"/>
            <p:nvPr/>
          </p:nvSpPr>
          <p:spPr>
            <a:xfrm>
              <a:off x="5029725"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Arithmetic Logic Unit, </a:t>
              </a:r>
              <a:endParaRPr/>
            </a:p>
          </p:txBody>
        </p:sp>
        <p:sp>
          <p:nvSpPr>
            <p:cNvPr id="357" name="Google Shape;357;p18"/>
            <p:cNvSpPr/>
            <p:nvPr/>
          </p:nvSpPr>
          <p:spPr>
            <a:xfrm>
              <a:off x="5029725"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6283880" y="323378"/>
              <a:ext cx="373577" cy="37357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6283880"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txBox="1"/>
            <p:nvPr/>
          </p:nvSpPr>
          <p:spPr>
            <a:xfrm>
              <a:off x="6283880"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Programmable Logic Arrays, </a:t>
              </a:r>
              <a:endParaRPr/>
            </a:p>
          </p:txBody>
        </p:sp>
        <p:sp>
          <p:nvSpPr>
            <p:cNvPr id="361" name="Google Shape;361;p18"/>
            <p:cNvSpPr/>
            <p:nvPr/>
          </p:nvSpPr>
          <p:spPr>
            <a:xfrm>
              <a:off x="6283880"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538034" y="323378"/>
              <a:ext cx="373577" cy="37357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7538034"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txBox="1"/>
            <p:nvPr/>
          </p:nvSpPr>
          <p:spPr>
            <a:xfrm>
              <a:off x="7538034"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Gate and Data Flow modeling , </a:t>
              </a:r>
              <a:endParaRPr/>
            </a:p>
          </p:txBody>
        </p:sp>
        <p:sp>
          <p:nvSpPr>
            <p:cNvPr id="365" name="Google Shape;365;p18"/>
            <p:cNvSpPr/>
            <p:nvPr/>
          </p:nvSpPr>
          <p:spPr>
            <a:xfrm>
              <a:off x="7538034"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792188" y="323378"/>
              <a:ext cx="373577" cy="37357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218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txBox="1"/>
            <p:nvPr/>
          </p:nvSpPr>
          <p:spPr>
            <a:xfrm>
              <a:off x="879218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Behavioral modeling </a:t>
              </a:r>
              <a:endParaRPr/>
            </a:p>
          </p:txBody>
        </p:sp>
        <p:sp>
          <p:nvSpPr>
            <p:cNvPr id="369" name="Google Shape;369;p18"/>
            <p:cNvSpPr/>
            <p:nvPr/>
          </p:nvSpPr>
          <p:spPr>
            <a:xfrm>
              <a:off x="879218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19"/>
          <p:cNvGrpSpPr/>
          <p:nvPr/>
        </p:nvGrpSpPr>
        <p:grpSpPr>
          <a:xfrm>
            <a:off x="1143000" y="616200"/>
            <a:ext cx="9875520" cy="1343160"/>
            <a:chOff x="0" y="6600"/>
            <a:chExt cx="9875520" cy="1343160"/>
          </a:xfrm>
        </p:grpSpPr>
        <p:sp>
          <p:nvSpPr>
            <p:cNvPr id="375" name="Google Shape;375;p19"/>
            <p:cNvSpPr/>
            <p:nvPr/>
          </p:nvSpPr>
          <p:spPr>
            <a:xfrm>
              <a:off x="0" y="6600"/>
              <a:ext cx="9875520" cy="1343160"/>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txBox="1"/>
            <p:nvPr/>
          </p:nvSpPr>
          <p:spPr>
            <a:xfrm>
              <a:off x="65568" y="72168"/>
              <a:ext cx="9744384"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orbel"/>
                <a:buNone/>
              </a:pPr>
              <a:r>
                <a:rPr b="0" i="0" lang="en-US" sz="5600" u="none" cap="none" strike="noStrike">
                  <a:solidFill>
                    <a:schemeClr val="lt1"/>
                  </a:solidFill>
                  <a:latin typeface="Corbel"/>
                  <a:ea typeface="Corbel"/>
                  <a:cs typeface="Corbel"/>
                  <a:sym typeface="Corbel"/>
                </a:rPr>
                <a:t>Carry Look Ahead Adder</a:t>
              </a:r>
              <a:endParaRPr b="0" i="0" sz="5600" u="none" cap="none" strike="noStrike">
                <a:solidFill>
                  <a:schemeClr val="lt1"/>
                </a:solidFill>
                <a:latin typeface="Corbel"/>
                <a:ea typeface="Corbel"/>
                <a:cs typeface="Corbel"/>
                <a:sym typeface="Corbel"/>
              </a:endParaRPr>
            </a:p>
          </p:txBody>
        </p:sp>
      </p:grpSp>
      <p:sp>
        <p:nvSpPr>
          <p:cNvPr id="377" name="Google Shape;377;p19"/>
          <p:cNvSpPr txBox="1"/>
          <p:nvPr>
            <p:ph idx="1" type="body"/>
          </p:nvPr>
        </p:nvSpPr>
        <p:spPr>
          <a:xfrm>
            <a:off x="1143000" y="2057400"/>
            <a:ext cx="4793565"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solidFill>
                  <a:srgbClr val="000000"/>
                </a:solidFill>
                <a:latin typeface="Arial"/>
                <a:ea typeface="Arial"/>
                <a:cs typeface="Arial"/>
                <a:sym typeface="Arial"/>
              </a:rPr>
              <a:t>A carry look-ahead adder reduces the propagation delay by introducing more complex hardware. </a:t>
            </a:r>
            <a:endParaRPr/>
          </a:p>
          <a:p>
            <a:pPr indent="-182880" lvl="0" marL="228600" rtl="0" algn="l">
              <a:lnSpc>
                <a:spcPct val="90000"/>
              </a:lnSpc>
              <a:spcBef>
                <a:spcPts val="1400"/>
              </a:spcBef>
              <a:spcAft>
                <a:spcPts val="0"/>
              </a:spcAft>
              <a:buSzPts val="1760"/>
              <a:buChar char="•"/>
            </a:pPr>
            <a:r>
              <a:rPr b="0" i="0" lang="en-US">
                <a:solidFill>
                  <a:srgbClr val="000000"/>
                </a:solidFill>
                <a:latin typeface="Arial"/>
                <a:ea typeface="Arial"/>
                <a:cs typeface="Arial"/>
                <a:sym typeface="Arial"/>
              </a:rPr>
              <a:t>In this design, the ripple carry design is suitably transformed such that the carry logic over fixed groups of bits of the adder is reduced to two-level logic.</a:t>
            </a:r>
            <a:endParaRPr/>
          </a:p>
        </p:txBody>
      </p:sp>
      <p:pic>
        <p:nvPicPr>
          <p:cNvPr id="378" name="Google Shape;378;p19"/>
          <p:cNvPicPr preferRelativeResize="0"/>
          <p:nvPr/>
        </p:nvPicPr>
        <p:blipFill rotWithShape="1">
          <a:blip r:embed="rId3">
            <a:alphaModFix/>
          </a:blip>
          <a:srcRect b="0" l="0" r="0" t="0"/>
          <a:stretch/>
        </p:blipFill>
        <p:spPr>
          <a:xfrm>
            <a:off x="6096000" y="1965960"/>
            <a:ext cx="5748997" cy="49452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103" name="Google Shape;103;p2"/>
          <p:cNvGrpSpPr/>
          <p:nvPr/>
        </p:nvGrpSpPr>
        <p:grpSpPr>
          <a:xfrm>
            <a:off x="1156108" y="2621908"/>
            <a:ext cx="9846445" cy="3150712"/>
            <a:chOff x="13108" y="323378"/>
            <a:chExt cx="9846445" cy="3150712"/>
          </a:xfrm>
        </p:grpSpPr>
        <p:sp>
          <p:nvSpPr>
            <p:cNvPr id="104" name="Google Shape;104;p2"/>
            <p:cNvSpPr/>
            <p:nvPr/>
          </p:nvSpPr>
          <p:spPr>
            <a:xfrm>
              <a:off x="13108" y="323378"/>
              <a:ext cx="373577" cy="37357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310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1310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Quine-McCluskey minimization technique, </a:t>
              </a:r>
              <a:endParaRPr/>
            </a:p>
          </p:txBody>
        </p:sp>
        <p:sp>
          <p:nvSpPr>
            <p:cNvPr id="107" name="Google Shape;107;p2"/>
            <p:cNvSpPr/>
            <p:nvPr/>
          </p:nvSpPr>
          <p:spPr>
            <a:xfrm>
              <a:off x="1310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267263" y="323378"/>
              <a:ext cx="373577" cy="37357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267263"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1267263"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Combinational Circuits , </a:t>
              </a:r>
              <a:endParaRPr/>
            </a:p>
          </p:txBody>
        </p:sp>
        <p:sp>
          <p:nvSpPr>
            <p:cNvPr id="111" name="Google Shape;111;p2"/>
            <p:cNvSpPr/>
            <p:nvPr/>
          </p:nvSpPr>
          <p:spPr>
            <a:xfrm>
              <a:off x="1267263"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1267263" y="1776888"/>
              <a:ext cx="1067365" cy="169720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Binary adder , Binary adder as subtractor, Carry look ahead adder, Decimal adder, </a:t>
              </a:r>
              <a:endParaRPr/>
            </a:p>
          </p:txBody>
        </p:sp>
        <p:sp>
          <p:nvSpPr>
            <p:cNvPr id="113" name="Google Shape;113;p2"/>
            <p:cNvSpPr/>
            <p:nvPr/>
          </p:nvSpPr>
          <p:spPr>
            <a:xfrm>
              <a:off x="2521417" y="323378"/>
              <a:ext cx="373577" cy="37357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2521417"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2521417"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Magnitude Comparator, </a:t>
              </a:r>
              <a:endParaRPr/>
            </a:p>
          </p:txBody>
        </p:sp>
        <p:sp>
          <p:nvSpPr>
            <p:cNvPr id="116" name="Google Shape;116;p2"/>
            <p:cNvSpPr/>
            <p:nvPr/>
          </p:nvSpPr>
          <p:spPr>
            <a:xfrm>
              <a:off x="2521417"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775571" y="323378"/>
              <a:ext cx="373577" cy="37357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3775571"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3775571"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Read Only Memory, </a:t>
              </a:r>
              <a:endParaRPr/>
            </a:p>
          </p:txBody>
        </p:sp>
        <p:sp>
          <p:nvSpPr>
            <p:cNvPr id="120" name="Google Shape;120;p2"/>
            <p:cNvSpPr/>
            <p:nvPr/>
          </p:nvSpPr>
          <p:spPr>
            <a:xfrm>
              <a:off x="3775571"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029725" y="323378"/>
              <a:ext cx="373577" cy="37357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029725"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5029725"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Arithmetic Logic Unit, </a:t>
              </a:r>
              <a:endParaRPr/>
            </a:p>
          </p:txBody>
        </p:sp>
        <p:sp>
          <p:nvSpPr>
            <p:cNvPr id="124" name="Google Shape;124;p2"/>
            <p:cNvSpPr/>
            <p:nvPr/>
          </p:nvSpPr>
          <p:spPr>
            <a:xfrm>
              <a:off x="5029725"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283880" y="323378"/>
              <a:ext cx="373577" cy="37357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283880"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6283880"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Programmable Logic Arrays, </a:t>
              </a:r>
              <a:endParaRPr/>
            </a:p>
          </p:txBody>
        </p:sp>
        <p:sp>
          <p:nvSpPr>
            <p:cNvPr id="128" name="Google Shape;128;p2"/>
            <p:cNvSpPr/>
            <p:nvPr/>
          </p:nvSpPr>
          <p:spPr>
            <a:xfrm>
              <a:off x="6283880"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7538034" y="323378"/>
              <a:ext cx="373577" cy="37357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538034"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7538034"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Gate and Data Flow modeling , </a:t>
              </a:r>
              <a:endParaRPr/>
            </a:p>
          </p:txBody>
        </p:sp>
        <p:sp>
          <p:nvSpPr>
            <p:cNvPr id="132" name="Google Shape;132;p2"/>
            <p:cNvSpPr/>
            <p:nvPr/>
          </p:nvSpPr>
          <p:spPr>
            <a:xfrm>
              <a:off x="7538034"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8792188" y="323378"/>
              <a:ext cx="373577" cy="37357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879218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txBox="1"/>
            <p:nvPr/>
          </p:nvSpPr>
          <p:spPr>
            <a:xfrm>
              <a:off x="879218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Behavioral modeling </a:t>
              </a:r>
              <a:endParaRPr/>
            </a:p>
          </p:txBody>
        </p:sp>
        <p:sp>
          <p:nvSpPr>
            <p:cNvPr id="136" name="Google Shape;136;p2"/>
            <p:cNvSpPr/>
            <p:nvPr/>
          </p:nvSpPr>
          <p:spPr>
            <a:xfrm>
              <a:off x="879218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grpSp>
        <p:nvGrpSpPr>
          <p:cNvPr id="383" name="Google Shape;383;p20"/>
          <p:cNvGrpSpPr/>
          <p:nvPr/>
        </p:nvGrpSpPr>
        <p:grpSpPr>
          <a:xfrm>
            <a:off x="7558564" y="627900"/>
            <a:ext cx="3912583" cy="1319759"/>
            <a:chOff x="0" y="18300"/>
            <a:chExt cx="3912583" cy="1319759"/>
          </a:xfrm>
        </p:grpSpPr>
        <p:sp>
          <p:nvSpPr>
            <p:cNvPr id="384" name="Google Shape;384;p20"/>
            <p:cNvSpPr/>
            <p:nvPr/>
          </p:nvSpPr>
          <p:spPr>
            <a:xfrm>
              <a:off x="0" y="18300"/>
              <a:ext cx="3912583" cy="1319759"/>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txBox="1"/>
            <p:nvPr/>
          </p:nvSpPr>
          <p:spPr>
            <a:xfrm>
              <a:off x="64425" y="82725"/>
              <a:ext cx="3783733" cy="119090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Corbel"/>
                <a:buNone/>
              </a:pPr>
              <a:r>
                <a:rPr b="1" i="0" lang="en-US" sz="2400" u="none" cap="none" strike="noStrike">
                  <a:solidFill>
                    <a:schemeClr val="lt1"/>
                  </a:solidFill>
                  <a:latin typeface="Corbel"/>
                  <a:ea typeface="Corbel"/>
                  <a:cs typeface="Corbel"/>
                  <a:sym typeface="Corbel"/>
                </a:rPr>
                <a:t>4-Bit Carry Look-ahead Adder</a:t>
              </a:r>
              <a:br>
                <a:rPr b="1" i="0" lang="en-US" sz="2400" u="none" cap="none" strike="noStrike">
                  <a:solidFill>
                    <a:schemeClr val="lt1"/>
                  </a:solidFill>
                  <a:latin typeface="Corbel"/>
                  <a:ea typeface="Corbel"/>
                  <a:cs typeface="Corbel"/>
                  <a:sym typeface="Corbel"/>
                </a:rPr>
              </a:br>
              <a:endParaRPr b="0" i="0" sz="2400" u="none" cap="none" strike="noStrike">
                <a:solidFill>
                  <a:schemeClr val="lt1"/>
                </a:solidFill>
                <a:latin typeface="Corbel"/>
                <a:ea typeface="Corbel"/>
                <a:cs typeface="Corbel"/>
                <a:sym typeface="Corbel"/>
              </a:endParaRPr>
            </a:p>
          </p:txBody>
        </p:sp>
      </p:grpSp>
      <p:pic>
        <p:nvPicPr>
          <p:cNvPr descr="4-bit-Carry-Look-ahead-Adder-Logic-Diagram" id="386" name="Google Shape;386;p20"/>
          <p:cNvPicPr preferRelativeResize="0"/>
          <p:nvPr/>
        </p:nvPicPr>
        <p:blipFill rotWithShape="1">
          <a:blip r:embed="rId3">
            <a:alphaModFix/>
          </a:blip>
          <a:srcRect b="0" l="0" r="0" t="0"/>
          <a:stretch/>
        </p:blipFill>
        <p:spPr>
          <a:xfrm>
            <a:off x="872064" y="1546324"/>
            <a:ext cx="6045576" cy="3763371"/>
          </a:xfrm>
          <a:prstGeom prst="rect">
            <a:avLst/>
          </a:prstGeom>
          <a:noFill/>
          <a:ln>
            <a:noFill/>
          </a:ln>
        </p:spPr>
      </p:pic>
      <p:sp>
        <p:nvSpPr>
          <p:cNvPr id="387" name="Google Shape;387;p20"/>
          <p:cNvSpPr txBox="1"/>
          <p:nvPr>
            <p:ph idx="1" type="body"/>
          </p:nvPr>
        </p:nvSpPr>
        <p:spPr>
          <a:xfrm>
            <a:off x="7558564" y="2057400"/>
            <a:ext cx="3912583"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280"/>
              <a:buChar char="•"/>
            </a:pPr>
            <a:r>
              <a:rPr b="0" i="0" lang="en-US" sz="1600">
                <a:solidFill>
                  <a:schemeClr val="dk1"/>
                </a:solidFill>
                <a:latin typeface="Arial"/>
                <a:ea typeface="Arial"/>
                <a:cs typeface="Arial"/>
                <a:sym typeface="Arial"/>
              </a:rPr>
              <a:t>In this adder, the carry input at any stage of the adder is independent of the carry bits generated at the independent stages. </a:t>
            </a:r>
            <a:endParaRPr/>
          </a:p>
          <a:p>
            <a:pPr indent="-182880" lvl="0" marL="228600" rtl="0" algn="l">
              <a:lnSpc>
                <a:spcPct val="90000"/>
              </a:lnSpc>
              <a:spcBef>
                <a:spcPts val="1400"/>
              </a:spcBef>
              <a:spcAft>
                <a:spcPts val="0"/>
              </a:spcAft>
              <a:buSzPts val="1280"/>
              <a:buChar char="•"/>
            </a:pPr>
            <a:r>
              <a:rPr b="0" i="0" lang="en-US" sz="1600">
                <a:solidFill>
                  <a:schemeClr val="dk1"/>
                </a:solidFill>
                <a:latin typeface="Arial"/>
                <a:ea typeface="Arial"/>
                <a:cs typeface="Arial"/>
                <a:sym typeface="Arial"/>
              </a:rPr>
              <a:t>Here the output of any stage is dependent only on the bits which are added in the previous stages and the carry input provided at the beginning stage. </a:t>
            </a:r>
            <a:endParaRPr/>
          </a:p>
          <a:p>
            <a:pPr indent="-182880" lvl="0" marL="228600" rtl="0" algn="l">
              <a:lnSpc>
                <a:spcPct val="90000"/>
              </a:lnSpc>
              <a:spcBef>
                <a:spcPts val="1400"/>
              </a:spcBef>
              <a:spcAft>
                <a:spcPts val="0"/>
              </a:spcAft>
              <a:buSzPts val="1280"/>
              <a:buChar char="•"/>
            </a:pPr>
            <a:r>
              <a:rPr b="0" i="0" lang="en-US" sz="1600">
                <a:solidFill>
                  <a:schemeClr val="dk1"/>
                </a:solidFill>
                <a:latin typeface="Arial"/>
                <a:ea typeface="Arial"/>
                <a:cs typeface="Arial"/>
                <a:sym typeface="Arial"/>
              </a:rPr>
              <a:t>Hence, the circuit at any stage does not have to wait for the generation of carry-bit from the previous stage and carry bit can be evaluated at any instant of time.</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21"/>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3" name="Google Shape;393;p21"/>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txBox="1"/>
          <p:nvPr>
            <p:ph type="title"/>
          </p:nvPr>
        </p:nvSpPr>
        <p:spPr>
          <a:xfrm>
            <a:off x="643467" y="643466"/>
            <a:ext cx="3602736" cy="52696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i="0" lang="en-US" sz="3200">
                <a:latin typeface="Arial"/>
                <a:ea typeface="Arial"/>
                <a:cs typeface="Arial"/>
                <a:sym typeface="Arial"/>
              </a:rPr>
              <a:t>Truth Table of Carry Look-ahead Adder</a:t>
            </a:r>
            <a:endParaRPr sz="3200"/>
          </a:p>
        </p:txBody>
      </p:sp>
      <p:cxnSp>
        <p:nvCxnSpPr>
          <p:cNvPr id="395" name="Google Shape;395;p21"/>
          <p:cNvCxnSpPr/>
          <p:nvPr/>
        </p:nvCxnSpPr>
        <p:spPr>
          <a:xfrm>
            <a:off x="4654296" y="1265557"/>
            <a:ext cx="7031" cy="3931920"/>
          </a:xfrm>
          <a:prstGeom prst="straightConnector1">
            <a:avLst/>
          </a:prstGeom>
          <a:noFill/>
          <a:ln cap="flat" cmpd="sng" w="12700">
            <a:solidFill>
              <a:schemeClr val="dk1"/>
            </a:solidFill>
            <a:prstDash val="solid"/>
            <a:round/>
            <a:headEnd len="sm" w="sm" type="none"/>
            <a:tailEnd len="sm" w="sm" type="none"/>
          </a:ln>
        </p:spPr>
      </p:cxnSp>
      <p:sp>
        <p:nvSpPr>
          <p:cNvPr id="396" name="Google Shape;396;p21"/>
          <p:cNvSpPr txBox="1"/>
          <p:nvPr>
            <p:ph idx="1" type="body"/>
          </p:nvPr>
        </p:nvSpPr>
        <p:spPr>
          <a:xfrm>
            <a:off x="5065182" y="643466"/>
            <a:ext cx="6173333" cy="5269650"/>
          </a:xfrm>
          <a:prstGeom prst="rect">
            <a:avLst/>
          </a:prstGeom>
          <a:noFill/>
          <a:ln>
            <a:noFill/>
          </a:ln>
        </p:spPr>
        <p:txBody>
          <a:bodyPr anchorCtr="0" anchor="ctr" bIns="45700" lIns="91425" spcFirstLastPara="1" rIns="91425" wrap="square" tIns="45700">
            <a:normAutofit lnSpcReduction="10000"/>
          </a:bodyPr>
          <a:lstStyle/>
          <a:p>
            <a:pPr indent="-182880" lvl="0" marL="228600" rtl="0" algn="l">
              <a:lnSpc>
                <a:spcPct val="90000"/>
              </a:lnSpc>
              <a:spcBef>
                <a:spcPts val="0"/>
              </a:spcBef>
              <a:spcAft>
                <a:spcPts val="0"/>
              </a:spcAft>
              <a:buSzPts val="1600"/>
              <a:buChar char="•"/>
            </a:pPr>
            <a:r>
              <a:rPr b="0" i="0" lang="en-US" sz="2000">
                <a:latin typeface="Arial"/>
                <a:ea typeface="Arial"/>
                <a:cs typeface="Arial"/>
                <a:sym typeface="Arial"/>
              </a:rPr>
              <a:t>For deriving the truth table of this adder, two new terms are introduced – Carry generate and carry propagate. </a:t>
            </a:r>
            <a:endParaRPr/>
          </a:p>
          <a:p>
            <a:pPr indent="-182880" lvl="0" marL="228600" rtl="0" algn="l">
              <a:lnSpc>
                <a:spcPct val="90000"/>
              </a:lnSpc>
              <a:spcBef>
                <a:spcPts val="1400"/>
              </a:spcBef>
              <a:spcAft>
                <a:spcPts val="0"/>
              </a:spcAft>
              <a:buSzPts val="1600"/>
              <a:buChar char="•"/>
            </a:pPr>
            <a:r>
              <a:rPr b="0" i="0" lang="en-US" sz="2000">
                <a:latin typeface="Arial"/>
                <a:ea typeface="Arial"/>
                <a:cs typeface="Arial"/>
                <a:sym typeface="Arial"/>
              </a:rPr>
              <a:t>Carry generate Gi =1 whenever there is a carry Ci+1 generated. It depends on Ai and Bi inputs. Gi is 1 when both Ai and Bi are 1. </a:t>
            </a:r>
            <a:endParaRPr/>
          </a:p>
          <a:p>
            <a:pPr indent="-182880" lvl="0" marL="228600" rtl="0" algn="l">
              <a:lnSpc>
                <a:spcPct val="90000"/>
              </a:lnSpc>
              <a:spcBef>
                <a:spcPts val="1400"/>
              </a:spcBef>
              <a:spcAft>
                <a:spcPts val="0"/>
              </a:spcAft>
              <a:buSzPts val="1600"/>
              <a:buChar char="•"/>
            </a:pPr>
            <a:r>
              <a:rPr b="0" i="0" lang="en-US" sz="2000">
                <a:latin typeface="Arial"/>
                <a:ea typeface="Arial"/>
                <a:cs typeface="Arial"/>
                <a:sym typeface="Arial"/>
              </a:rPr>
              <a:t>Hence, Gi is calculated as Gi = Ai. Bi.</a:t>
            </a:r>
            <a:endParaRPr/>
          </a:p>
          <a:p>
            <a:pPr indent="-182880" lvl="0" marL="228600" rtl="0" algn="l">
              <a:lnSpc>
                <a:spcPct val="90000"/>
              </a:lnSpc>
              <a:spcBef>
                <a:spcPts val="1400"/>
              </a:spcBef>
              <a:spcAft>
                <a:spcPts val="0"/>
              </a:spcAft>
              <a:buSzPts val="1600"/>
              <a:buChar char="•"/>
            </a:pPr>
            <a:r>
              <a:rPr b="0" i="0" lang="en-US" sz="2000">
                <a:latin typeface="Arial"/>
                <a:ea typeface="Arial"/>
                <a:cs typeface="Arial"/>
                <a:sym typeface="Arial"/>
              </a:rPr>
              <a:t>Carry propagated Pi is associated with the propagation of carry from Ci to Ci+1. It is calculated as Pi = Ai ⊕ Bi. </a:t>
            </a:r>
            <a:endParaRPr/>
          </a:p>
          <a:p>
            <a:pPr indent="-182880" lvl="0" marL="228600" rtl="0" algn="l">
              <a:lnSpc>
                <a:spcPct val="90000"/>
              </a:lnSpc>
              <a:spcBef>
                <a:spcPts val="1400"/>
              </a:spcBef>
              <a:spcAft>
                <a:spcPts val="0"/>
              </a:spcAft>
              <a:buSzPts val="1600"/>
              <a:buChar char="•"/>
            </a:pPr>
            <a:r>
              <a:rPr b="0" i="0" lang="en-US" sz="2000">
                <a:latin typeface="Arial"/>
                <a:ea typeface="Arial"/>
                <a:cs typeface="Arial"/>
                <a:sym typeface="Arial"/>
              </a:rPr>
              <a:t>The truth table of this adder can be derived from modifying the truth table of a full adder.</a:t>
            </a:r>
            <a:endParaRPr/>
          </a:p>
          <a:p>
            <a:pPr indent="-182880" lvl="0" marL="228600" rtl="0" algn="l">
              <a:lnSpc>
                <a:spcPct val="90000"/>
              </a:lnSpc>
              <a:spcBef>
                <a:spcPts val="1400"/>
              </a:spcBef>
              <a:spcAft>
                <a:spcPts val="0"/>
              </a:spcAft>
              <a:buSzPts val="1600"/>
              <a:buChar char="•"/>
            </a:pPr>
            <a:r>
              <a:rPr b="0" i="0" lang="en-US" sz="2000">
                <a:latin typeface="Arial"/>
                <a:ea typeface="Arial"/>
                <a:cs typeface="Arial"/>
                <a:sym typeface="Arial"/>
              </a:rPr>
              <a:t>Using the Gi and Pi terms the Sum Si and Carry Ci+1 are given as below –</a:t>
            </a:r>
            <a:endParaRPr/>
          </a:p>
          <a:p>
            <a:pPr indent="-182880" lvl="0" marL="228600" rtl="0" algn="l">
              <a:lnSpc>
                <a:spcPct val="90000"/>
              </a:lnSpc>
              <a:spcBef>
                <a:spcPts val="1400"/>
              </a:spcBef>
              <a:spcAft>
                <a:spcPts val="0"/>
              </a:spcAft>
              <a:buSzPts val="1600"/>
              <a:buFont typeface="Arial"/>
              <a:buChar char="•"/>
            </a:pPr>
            <a:r>
              <a:rPr b="0" i="0" lang="en-US" sz="2000">
                <a:latin typeface="Arial"/>
                <a:ea typeface="Arial"/>
                <a:cs typeface="Arial"/>
                <a:sym typeface="Arial"/>
              </a:rPr>
              <a:t>Si = Pi ⊕ Gi.</a:t>
            </a:r>
            <a:endParaRPr/>
          </a:p>
          <a:p>
            <a:pPr indent="-182880" lvl="0" marL="228600" rtl="0" algn="l">
              <a:lnSpc>
                <a:spcPct val="90000"/>
              </a:lnSpc>
              <a:spcBef>
                <a:spcPts val="1400"/>
              </a:spcBef>
              <a:spcAft>
                <a:spcPts val="0"/>
              </a:spcAft>
              <a:buSzPts val="1600"/>
              <a:buFont typeface="Arial"/>
              <a:buChar char="•"/>
            </a:pPr>
            <a:r>
              <a:rPr b="0" i="0" lang="en-US" sz="2000">
                <a:latin typeface="Arial"/>
                <a:ea typeface="Arial"/>
                <a:cs typeface="Arial"/>
                <a:sym typeface="Arial"/>
              </a:rPr>
              <a:t>Ci+1 = Ci.Pi +Gi.</a:t>
            </a:r>
            <a:endParaRPr/>
          </a:p>
          <a:p>
            <a:pPr indent="-81279" lvl="0" marL="228600" rtl="0" algn="l">
              <a:lnSpc>
                <a:spcPct val="90000"/>
              </a:lnSpc>
              <a:spcBef>
                <a:spcPts val="1400"/>
              </a:spcBef>
              <a:spcAft>
                <a:spcPts val="0"/>
              </a:spcAft>
              <a:buSzPts val="16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0" name="Shape 400"/>
        <p:cNvGrpSpPr/>
        <p:nvPr/>
      </p:nvGrpSpPr>
      <p:grpSpPr>
        <a:xfrm>
          <a:off x="0" y="0"/>
          <a:ext cx="0" cy="0"/>
          <a:chOff x="0" y="0"/>
          <a:chExt cx="0" cy="0"/>
        </a:xfrm>
      </p:grpSpPr>
      <p:pic>
        <p:nvPicPr>
          <p:cNvPr descr="Metal tic-tac-toe game pieces" id="401" name="Google Shape;401;p22"/>
          <p:cNvPicPr preferRelativeResize="0"/>
          <p:nvPr/>
        </p:nvPicPr>
        <p:blipFill rotWithShape="1">
          <a:blip r:embed="rId3">
            <a:alphaModFix/>
          </a:blip>
          <a:srcRect b="5761" l="0" r="0" t="19239"/>
          <a:stretch/>
        </p:blipFill>
        <p:spPr>
          <a:xfrm>
            <a:off x="20" y="10"/>
            <a:ext cx="12191980" cy="6857990"/>
          </a:xfrm>
          <a:prstGeom prst="rect">
            <a:avLst/>
          </a:prstGeom>
          <a:noFill/>
          <a:ln>
            <a:noFill/>
          </a:ln>
        </p:spPr>
      </p:pic>
      <p:sp>
        <p:nvSpPr>
          <p:cNvPr id="402" name="Google Shape;402;p22"/>
          <p:cNvSpPr/>
          <p:nvPr/>
        </p:nvSpPr>
        <p:spPr>
          <a:xfrm>
            <a:off x="231140" y="243840"/>
            <a:ext cx="11724640" cy="6377939"/>
          </a:xfrm>
          <a:prstGeom prst="rect">
            <a:avLst/>
          </a:prstGeom>
          <a:solidFill>
            <a:schemeClr val="lt1">
              <a:alpha val="91764"/>
            </a:schemeClr>
          </a:solidFill>
          <a:ln cap="flat" cmpd="sng" w="12700">
            <a:solidFill>
              <a:schemeClr val="dk1">
                <a:alpha val="8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txBox="1"/>
          <p:nvPr>
            <p:ph type="title"/>
          </p:nvPr>
        </p:nvSpPr>
        <p:spPr>
          <a:xfrm>
            <a:off x="1143000" y="609600"/>
            <a:ext cx="9875520" cy="1356360"/>
          </a:xfrm>
          <a:prstGeom prst="rect">
            <a:avLst/>
          </a:prstGeom>
          <a:solidFill>
            <a:srgbClr val="EB977C"/>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b="1" i="0" lang="en-US"/>
              <a:t>4-Bit Carry Look-ahead Adder</a:t>
            </a:r>
            <a:endParaRPr/>
          </a:p>
        </p:txBody>
      </p:sp>
      <p:sp>
        <p:nvSpPr>
          <p:cNvPr id="404" name="Google Shape;404;p22"/>
          <p:cNvSpPr txBox="1"/>
          <p:nvPr>
            <p:ph idx="1" type="body"/>
          </p:nvPr>
        </p:nvSpPr>
        <p:spPr>
          <a:xfrm>
            <a:off x="1143000" y="2057400"/>
            <a:ext cx="9872871" cy="4038600"/>
          </a:xfrm>
          <a:prstGeom prst="rect">
            <a:avLst/>
          </a:prstGeom>
          <a:solidFill>
            <a:srgbClr val="92D050"/>
          </a:solid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latin typeface="Arial"/>
                <a:ea typeface="Arial"/>
                <a:cs typeface="Arial"/>
                <a:sym typeface="Arial"/>
              </a:rPr>
              <a:t>Therefore, the carry bits C1, C2, C3, and C4 can be calculated as</a:t>
            </a:r>
            <a:endParaRPr/>
          </a:p>
          <a:p>
            <a:pPr indent="-182880" lvl="0" marL="228600" rtl="0" algn="l">
              <a:lnSpc>
                <a:spcPct val="90000"/>
              </a:lnSpc>
              <a:spcBef>
                <a:spcPts val="1400"/>
              </a:spcBef>
              <a:spcAft>
                <a:spcPts val="0"/>
              </a:spcAft>
              <a:buSzPts val="1760"/>
              <a:buFont typeface="Arial"/>
              <a:buChar char="•"/>
            </a:pPr>
            <a:r>
              <a:rPr b="0" i="0" lang="en-US">
                <a:latin typeface="Arial"/>
                <a:ea typeface="Arial"/>
                <a:cs typeface="Arial"/>
                <a:sym typeface="Arial"/>
              </a:rPr>
              <a:t>C1 = C0.P0+G0.</a:t>
            </a:r>
            <a:endParaRPr/>
          </a:p>
          <a:p>
            <a:pPr indent="-182880" lvl="0" marL="228600" rtl="0" algn="l">
              <a:lnSpc>
                <a:spcPct val="90000"/>
              </a:lnSpc>
              <a:spcBef>
                <a:spcPts val="1400"/>
              </a:spcBef>
              <a:spcAft>
                <a:spcPts val="0"/>
              </a:spcAft>
              <a:buSzPts val="1760"/>
              <a:buFont typeface="Arial"/>
              <a:buChar char="•"/>
            </a:pPr>
            <a:r>
              <a:rPr b="0" i="0" lang="en-US">
                <a:latin typeface="Arial"/>
                <a:ea typeface="Arial"/>
                <a:cs typeface="Arial"/>
                <a:sym typeface="Arial"/>
              </a:rPr>
              <a:t>C2 = C1.P1+G1 = ( C0.P0+G0).P1+G1.</a:t>
            </a:r>
            <a:endParaRPr/>
          </a:p>
          <a:p>
            <a:pPr indent="-182880" lvl="0" marL="228600" rtl="0" algn="l">
              <a:lnSpc>
                <a:spcPct val="90000"/>
              </a:lnSpc>
              <a:spcBef>
                <a:spcPts val="1400"/>
              </a:spcBef>
              <a:spcAft>
                <a:spcPts val="0"/>
              </a:spcAft>
              <a:buSzPts val="1760"/>
              <a:buFont typeface="Arial"/>
              <a:buChar char="•"/>
            </a:pPr>
            <a:r>
              <a:rPr b="0" i="0" lang="en-US">
                <a:latin typeface="Arial"/>
                <a:ea typeface="Arial"/>
                <a:cs typeface="Arial"/>
                <a:sym typeface="Arial"/>
              </a:rPr>
              <a:t>C3 = C2.P2+G2 = (C1.P1+G1).P2+G2.</a:t>
            </a:r>
            <a:endParaRPr/>
          </a:p>
          <a:p>
            <a:pPr indent="-182880" lvl="0" marL="228600" rtl="0" algn="l">
              <a:lnSpc>
                <a:spcPct val="90000"/>
              </a:lnSpc>
              <a:spcBef>
                <a:spcPts val="1400"/>
              </a:spcBef>
              <a:spcAft>
                <a:spcPts val="0"/>
              </a:spcAft>
              <a:buSzPts val="1760"/>
              <a:buFont typeface="Arial"/>
              <a:buChar char="•"/>
            </a:pPr>
            <a:r>
              <a:rPr b="0" i="0" lang="en-US">
                <a:latin typeface="Arial"/>
                <a:ea typeface="Arial"/>
                <a:cs typeface="Arial"/>
                <a:sym typeface="Arial"/>
              </a:rPr>
              <a:t>C4 = C3.P3+G3 = C0.P0.P1.P2.P3 + P3.P2.P1.G0 + P3.P2.G1 + G2.P3 + G3.</a:t>
            </a:r>
            <a:endParaRPr/>
          </a:p>
          <a:p>
            <a:pPr indent="-182880" lvl="0" marL="228600" rtl="0" algn="l">
              <a:lnSpc>
                <a:spcPct val="90000"/>
              </a:lnSpc>
              <a:spcBef>
                <a:spcPts val="1400"/>
              </a:spcBef>
              <a:spcAft>
                <a:spcPts val="0"/>
              </a:spcAft>
              <a:buSzPts val="1760"/>
              <a:buChar char="•"/>
            </a:pPr>
            <a:r>
              <a:rPr b="0" i="0" lang="en-US">
                <a:latin typeface="Arial"/>
                <a:ea typeface="Arial"/>
                <a:cs typeface="Arial"/>
                <a:sym typeface="Arial"/>
              </a:rPr>
              <a:t>It can be observed from the equations that carry Ci+1 only depends on the carry C0, not on the intermediate carry bits.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1143000" y="253218"/>
            <a:ext cx="9875520" cy="1111348"/>
          </a:xfrm>
          <a:prstGeom prst="rect">
            <a:avLst/>
          </a:prstGeom>
          <a:solidFill>
            <a:srgbClr val="FFCDA5"/>
          </a:solidFill>
          <a:ln cap="flat" cmpd="sng" w="10000">
            <a:solidFill>
              <a:schemeClr val="accent3"/>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67676"/>
              </a:buClr>
              <a:buSzPct val="100000"/>
              <a:buFont typeface="Arial"/>
              <a:buNone/>
            </a:pPr>
            <a:r>
              <a:rPr b="0" i="1" lang="en-US">
                <a:solidFill>
                  <a:srgbClr val="767676"/>
                </a:solidFill>
                <a:latin typeface="Arial"/>
                <a:ea typeface="Arial"/>
                <a:cs typeface="Arial"/>
                <a:sym typeface="Arial"/>
              </a:rPr>
              <a:t>4-bit-Carry-Look-ahead-Adder-Circuit-Diagram</a:t>
            </a:r>
            <a:endParaRPr/>
          </a:p>
        </p:txBody>
      </p:sp>
      <p:pic>
        <p:nvPicPr>
          <p:cNvPr descr="4-bit-Carry-Look-ahead-Adder-Circuit-Diagram" id="410" name="Google Shape;410;p23"/>
          <p:cNvPicPr preferRelativeResize="0"/>
          <p:nvPr/>
        </p:nvPicPr>
        <p:blipFill rotWithShape="1">
          <a:blip r:embed="rId3">
            <a:alphaModFix/>
          </a:blip>
          <a:srcRect b="0" l="0" r="0" t="0"/>
          <a:stretch/>
        </p:blipFill>
        <p:spPr>
          <a:xfrm>
            <a:off x="1143000" y="1699846"/>
            <a:ext cx="9875520" cy="472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4"/>
          <p:cNvSpPr txBox="1"/>
          <p:nvPr>
            <p:ph type="title"/>
          </p:nvPr>
        </p:nvSpPr>
        <p:spPr>
          <a:xfrm>
            <a:off x="1143000" y="609600"/>
            <a:ext cx="9875520" cy="1356360"/>
          </a:xfrm>
          <a:prstGeom prst="rect">
            <a:avLst/>
          </a:prstGeom>
          <a:solidFill>
            <a:srgbClr val="7C891D"/>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latin typeface="Arial"/>
                <a:ea typeface="Arial"/>
                <a:cs typeface="Arial"/>
                <a:sym typeface="Arial"/>
              </a:rPr>
              <a:t>Advantages of Carry Look-ahead Adder</a:t>
            </a:r>
            <a:endParaRPr/>
          </a:p>
        </p:txBody>
      </p:sp>
      <p:sp>
        <p:nvSpPr>
          <p:cNvPr id="416" name="Google Shape;416;p24"/>
          <p:cNvSpPr txBox="1"/>
          <p:nvPr>
            <p:ph idx="1" type="body"/>
          </p:nvPr>
        </p:nvSpPr>
        <p:spPr>
          <a:xfrm>
            <a:off x="1143000" y="2057400"/>
            <a:ext cx="9872871" cy="403860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760"/>
              <a:buChar char="•"/>
            </a:pPr>
            <a:r>
              <a:rPr b="0" i="0" lang="en-US">
                <a:solidFill>
                  <a:srgbClr val="666666"/>
                </a:solidFill>
                <a:latin typeface="Arial"/>
                <a:ea typeface="Arial"/>
                <a:cs typeface="Arial"/>
                <a:sym typeface="Arial"/>
              </a:rPr>
              <a:t>In this adder, the propagation delay is reduced. </a:t>
            </a:r>
            <a:endParaRPr/>
          </a:p>
          <a:p>
            <a:pPr indent="-182880" lvl="0" marL="228600" rtl="0" algn="just">
              <a:lnSpc>
                <a:spcPct val="90000"/>
              </a:lnSpc>
              <a:spcBef>
                <a:spcPts val="1400"/>
              </a:spcBef>
              <a:spcAft>
                <a:spcPts val="0"/>
              </a:spcAft>
              <a:buSzPts val="1760"/>
              <a:buChar char="•"/>
            </a:pPr>
            <a:r>
              <a:rPr b="0" i="0" lang="en-US">
                <a:solidFill>
                  <a:srgbClr val="666666"/>
                </a:solidFill>
                <a:latin typeface="Arial"/>
                <a:ea typeface="Arial"/>
                <a:cs typeface="Arial"/>
                <a:sym typeface="Arial"/>
              </a:rPr>
              <a:t>The carry output at any stage is dependent only on the initial carry bit of the beginning stage. </a:t>
            </a:r>
            <a:endParaRPr/>
          </a:p>
          <a:p>
            <a:pPr indent="-182880" lvl="0" marL="228600" rtl="0" algn="just">
              <a:lnSpc>
                <a:spcPct val="90000"/>
              </a:lnSpc>
              <a:spcBef>
                <a:spcPts val="1400"/>
              </a:spcBef>
              <a:spcAft>
                <a:spcPts val="0"/>
              </a:spcAft>
              <a:buSzPts val="1760"/>
              <a:buChar char="•"/>
            </a:pPr>
            <a:r>
              <a:rPr b="0" i="0" lang="en-US">
                <a:solidFill>
                  <a:srgbClr val="666666"/>
                </a:solidFill>
                <a:latin typeface="Arial"/>
                <a:ea typeface="Arial"/>
                <a:cs typeface="Arial"/>
                <a:sym typeface="Arial"/>
              </a:rPr>
              <a:t>Using this adder it is possible to calculate the intermediate results. </a:t>
            </a:r>
            <a:endParaRPr/>
          </a:p>
          <a:p>
            <a:pPr indent="-182880" lvl="0" marL="228600" rtl="0" algn="just">
              <a:lnSpc>
                <a:spcPct val="90000"/>
              </a:lnSpc>
              <a:spcBef>
                <a:spcPts val="1400"/>
              </a:spcBef>
              <a:spcAft>
                <a:spcPts val="0"/>
              </a:spcAft>
              <a:buSzPts val="1760"/>
              <a:buChar char="•"/>
            </a:pPr>
            <a:r>
              <a:rPr b="0" i="0" lang="en-US">
                <a:solidFill>
                  <a:srgbClr val="666666"/>
                </a:solidFill>
                <a:latin typeface="Arial"/>
                <a:ea typeface="Arial"/>
                <a:cs typeface="Arial"/>
                <a:sym typeface="Arial"/>
              </a:rPr>
              <a:t>This adder is the fastest adder used for computation.</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5"/>
          <p:cNvSpPr txBox="1"/>
          <p:nvPr>
            <p:ph type="title"/>
          </p:nvPr>
        </p:nvSpPr>
        <p:spPr>
          <a:xfrm>
            <a:off x="1143000" y="609600"/>
            <a:ext cx="9875520" cy="1356360"/>
          </a:xfrm>
          <a:prstGeom prst="rect">
            <a:avLst/>
          </a:prstGeom>
          <a:solidFill>
            <a:schemeClr val="accent1"/>
          </a:solidFill>
          <a:ln cap="flat" cmpd="sng" w="19050">
            <a:solidFill>
              <a:srgbClr val="79851C"/>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latin typeface="Arial"/>
                <a:ea typeface="Arial"/>
                <a:cs typeface="Arial"/>
                <a:sym typeface="Arial"/>
              </a:rPr>
              <a:t>Applications</a:t>
            </a:r>
            <a:endParaRPr/>
          </a:p>
        </p:txBody>
      </p:sp>
      <p:sp>
        <p:nvSpPr>
          <p:cNvPr id="422" name="Google Shape;422;p25"/>
          <p:cNvSpPr txBox="1"/>
          <p:nvPr>
            <p:ph idx="1" type="body"/>
          </p:nvPr>
        </p:nvSpPr>
        <p:spPr>
          <a:xfrm>
            <a:off x="1143000" y="2057400"/>
            <a:ext cx="9872871" cy="4038600"/>
          </a:xfrm>
          <a:prstGeom prst="rect">
            <a:avLst/>
          </a:prstGeom>
          <a:solidFill>
            <a:srgbClr val="FFCDA5"/>
          </a:solidFill>
          <a:ln cap="flat" cmpd="sng" w="10000">
            <a:solidFill>
              <a:schemeClr val="accent3"/>
            </a:solidFill>
            <a:prstDash val="solid"/>
            <a:round/>
            <a:headEnd len="sm" w="sm" type="none"/>
            <a:tailEnd len="sm" w="sm" type="none"/>
          </a:ln>
        </p:spPr>
        <p:txBody>
          <a:bodyPr anchorCtr="0" anchor="t" bIns="45700" lIns="91425" spcFirstLastPara="1" rIns="91425" wrap="square" tIns="45700">
            <a:normAutofit fontScale="92500"/>
          </a:bodyPr>
          <a:lstStyle/>
          <a:p>
            <a:pPr indent="-182880" lvl="0" marL="228600" rtl="0" algn="just">
              <a:lnSpc>
                <a:spcPct val="90000"/>
              </a:lnSpc>
              <a:spcBef>
                <a:spcPts val="0"/>
              </a:spcBef>
              <a:spcAft>
                <a:spcPts val="0"/>
              </a:spcAft>
              <a:buSzPct val="80000"/>
              <a:buChar char="•"/>
            </a:pPr>
            <a:r>
              <a:rPr b="0" i="0" lang="en-US">
                <a:solidFill>
                  <a:schemeClr val="dk1"/>
                </a:solidFill>
                <a:latin typeface="Arial"/>
                <a:ea typeface="Arial"/>
                <a:cs typeface="Arial"/>
                <a:sym typeface="Arial"/>
              </a:rPr>
              <a:t>High-speed Carry Look-ahead Adders are used as implemented as IC’s. Hence, it is easy to embed the adder in circuits. </a:t>
            </a:r>
            <a:endParaRPr/>
          </a:p>
          <a:p>
            <a:pPr indent="-182880" lvl="0" marL="228600" rtl="0" algn="just">
              <a:lnSpc>
                <a:spcPct val="90000"/>
              </a:lnSpc>
              <a:spcBef>
                <a:spcPts val="1400"/>
              </a:spcBef>
              <a:spcAft>
                <a:spcPts val="0"/>
              </a:spcAft>
              <a:buSzPct val="80000"/>
              <a:buChar char="•"/>
            </a:pPr>
            <a:r>
              <a:rPr b="0" i="0" lang="en-US">
                <a:solidFill>
                  <a:schemeClr val="dk1"/>
                </a:solidFill>
                <a:latin typeface="Arial"/>
                <a:ea typeface="Arial"/>
                <a:cs typeface="Arial"/>
                <a:sym typeface="Arial"/>
              </a:rPr>
              <a:t>By combining two or more adders calculations of higher bit boolean functions can be done easily. </a:t>
            </a:r>
            <a:endParaRPr/>
          </a:p>
          <a:p>
            <a:pPr indent="-182880" lvl="0" marL="228600" rtl="0" algn="just">
              <a:lnSpc>
                <a:spcPct val="90000"/>
              </a:lnSpc>
              <a:spcBef>
                <a:spcPts val="1400"/>
              </a:spcBef>
              <a:spcAft>
                <a:spcPts val="0"/>
              </a:spcAft>
              <a:buSzPct val="80000"/>
              <a:buChar char="•"/>
            </a:pPr>
            <a:r>
              <a:rPr b="0" i="0" lang="en-US">
                <a:solidFill>
                  <a:schemeClr val="dk1"/>
                </a:solidFill>
                <a:latin typeface="Arial"/>
                <a:ea typeface="Arial"/>
                <a:cs typeface="Arial"/>
                <a:sym typeface="Arial"/>
              </a:rPr>
              <a:t>Here the increase in the number of gates is also moderate when used for higher bits.</a:t>
            </a:r>
            <a:endParaRPr/>
          </a:p>
          <a:p>
            <a:pPr indent="-182880" lvl="0" marL="228600" rtl="0" algn="just">
              <a:lnSpc>
                <a:spcPct val="90000"/>
              </a:lnSpc>
              <a:spcBef>
                <a:spcPts val="1400"/>
              </a:spcBef>
              <a:spcAft>
                <a:spcPts val="0"/>
              </a:spcAft>
              <a:buSzPct val="80000"/>
              <a:buChar char="•"/>
            </a:pPr>
            <a:r>
              <a:rPr b="0" i="0" lang="en-US">
                <a:solidFill>
                  <a:schemeClr val="dk1"/>
                </a:solidFill>
                <a:latin typeface="Arial"/>
                <a:ea typeface="Arial"/>
                <a:cs typeface="Arial"/>
                <a:sym typeface="Arial"/>
              </a:rPr>
              <a:t>For this Adder there is a tradeoff between area and speed. </a:t>
            </a:r>
            <a:endParaRPr/>
          </a:p>
          <a:p>
            <a:pPr indent="-182880" lvl="0" marL="228600" rtl="0" algn="just">
              <a:lnSpc>
                <a:spcPct val="90000"/>
              </a:lnSpc>
              <a:spcBef>
                <a:spcPts val="1400"/>
              </a:spcBef>
              <a:spcAft>
                <a:spcPts val="0"/>
              </a:spcAft>
              <a:buSzPct val="80000"/>
              <a:buChar char="•"/>
            </a:pPr>
            <a:r>
              <a:rPr b="0" i="0" lang="en-US">
                <a:solidFill>
                  <a:schemeClr val="dk1"/>
                </a:solidFill>
                <a:latin typeface="Arial"/>
                <a:ea typeface="Arial"/>
                <a:cs typeface="Arial"/>
                <a:sym typeface="Arial"/>
              </a:rPr>
              <a:t>When used for higher bit calculations, it provides high speed but the complexity of the circuit is also increased thereby increasing the area occupied by the circuit. </a:t>
            </a:r>
            <a:endParaRPr/>
          </a:p>
          <a:p>
            <a:pPr indent="-182880" lvl="0" marL="228600" rtl="0" algn="just">
              <a:lnSpc>
                <a:spcPct val="90000"/>
              </a:lnSpc>
              <a:spcBef>
                <a:spcPts val="1400"/>
              </a:spcBef>
              <a:spcAft>
                <a:spcPts val="0"/>
              </a:spcAft>
              <a:buSzPct val="80000"/>
              <a:buChar char="•"/>
            </a:pPr>
            <a:r>
              <a:rPr b="0" i="0" lang="en-US">
                <a:solidFill>
                  <a:schemeClr val="dk1"/>
                </a:solidFill>
                <a:latin typeface="Arial"/>
                <a:ea typeface="Arial"/>
                <a:cs typeface="Arial"/>
                <a:sym typeface="Arial"/>
              </a:rPr>
              <a:t>This adder is usually implemented as 4-bit modules which are cascaded together when used for higher calculations. This adder is costlier compared to other adders.</a:t>
            </a:r>
            <a:endParaRPr/>
          </a:p>
          <a:p>
            <a:pPr indent="-79502" lvl="0" marL="228600" rtl="0" algn="l">
              <a:lnSpc>
                <a:spcPct val="90000"/>
              </a:lnSpc>
              <a:spcBef>
                <a:spcPts val="1400"/>
              </a:spcBef>
              <a:spcAft>
                <a:spcPts val="0"/>
              </a:spcAft>
              <a:buSzPct val="80000"/>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428" name="Google Shape;428;p26"/>
          <p:cNvGrpSpPr/>
          <p:nvPr/>
        </p:nvGrpSpPr>
        <p:grpSpPr>
          <a:xfrm>
            <a:off x="1156108" y="2621908"/>
            <a:ext cx="9846445" cy="3150712"/>
            <a:chOff x="13108" y="323378"/>
            <a:chExt cx="9846445" cy="3150712"/>
          </a:xfrm>
        </p:grpSpPr>
        <p:sp>
          <p:nvSpPr>
            <p:cNvPr id="429" name="Google Shape;429;p26"/>
            <p:cNvSpPr/>
            <p:nvPr/>
          </p:nvSpPr>
          <p:spPr>
            <a:xfrm>
              <a:off x="13108" y="323378"/>
              <a:ext cx="373577" cy="37357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1310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txBox="1"/>
            <p:nvPr/>
          </p:nvSpPr>
          <p:spPr>
            <a:xfrm>
              <a:off x="1310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Quine-McCluskey minimization technique, </a:t>
              </a:r>
              <a:endParaRPr/>
            </a:p>
          </p:txBody>
        </p:sp>
        <p:sp>
          <p:nvSpPr>
            <p:cNvPr id="432" name="Google Shape;432;p26"/>
            <p:cNvSpPr/>
            <p:nvPr/>
          </p:nvSpPr>
          <p:spPr>
            <a:xfrm>
              <a:off x="1310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1267263" y="323378"/>
              <a:ext cx="373577" cy="37357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1267263"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txBox="1"/>
            <p:nvPr/>
          </p:nvSpPr>
          <p:spPr>
            <a:xfrm>
              <a:off x="1267263"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Combinational Circuits , </a:t>
              </a:r>
              <a:endParaRPr/>
            </a:p>
          </p:txBody>
        </p:sp>
        <p:sp>
          <p:nvSpPr>
            <p:cNvPr id="436" name="Google Shape;436;p26"/>
            <p:cNvSpPr/>
            <p:nvPr/>
          </p:nvSpPr>
          <p:spPr>
            <a:xfrm>
              <a:off x="1267263"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txBox="1"/>
            <p:nvPr/>
          </p:nvSpPr>
          <p:spPr>
            <a:xfrm>
              <a:off x="1267263" y="1776888"/>
              <a:ext cx="1067365" cy="169720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Binary adder , Binary adder as subtractor, Carry look ahead adder, Decimal adder, </a:t>
              </a:r>
              <a:endParaRPr/>
            </a:p>
          </p:txBody>
        </p:sp>
        <p:sp>
          <p:nvSpPr>
            <p:cNvPr id="438" name="Google Shape;438;p26"/>
            <p:cNvSpPr/>
            <p:nvPr/>
          </p:nvSpPr>
          <p:spPr>
            <a:xfrm>
              <a:off x="2521417" y="323378"/>
              <a:ext cx="373577" cy="37357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2521417"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txBox="1"/>
            <p:nvPr/>
          </p:nvSpPr>
          <p:spPr>
            <a:xfrm>
              <a:off x="2521417"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Magnitude Comparator, </a:t>
              </a:r>
              <a:endParaRPr/>
            </a:p>
          </p:txBody>
        </p:sp>
        <p:sp>
          <p:nvSpPr>
            <p:cNvPr id="441" name="Google Shape;441;p26"/>
            <p:cNvSpPr/>
            <p:nvPr/>
          </p:nvSpPr>
          <p:spPr>
            <a:xfrm>
              <a:off x="2521417"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3775571" y="323378"/>
              <a:ext cx="373577" cy="37357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3775571"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txBox="1"/>
            <p:nvPr/>
          </p:nvSpPr>
          <p:spPr>
            <a:xfrm>
              <a:off x="3775571"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Read Only Memory, </a:t>
              </a:r>
              <a:endParaRPr/>
            </a:p>
          </p:txBody>
        </p:sp>
        <p:sp>
          <p:nvSpPr>
            <p:cNvPr id="445" name="Google Shape;445;p26"/>
            <p:cNvSpPr/>
            <p:nvPr/>
          </p:nvSpPr>
          <p:spPr>
            <a:xfrm>
              <a:off x="3775571"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5029725" y="323378"/>
              <a:ext cx="373577" cy="37357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5029725"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txBox="1"/>
            <p:nvPr/>
          </p:nvSpPr>
          <p:spPr>
            <a:xfrm>
              <a:off x="5029725"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Arithmetic Logic Unit, </a:t>
              </a:r>
              <a:endParaRPr/>
            </a:p>
          </p:txBody>
        </p:sp>
        <p:sp>
          <p:nvSpPr>
            <p:cNvPr id="449" name="Google Shape;449;p26"/>
            <p:cNvSpPr/>
            <p:nvPr/>
          </p:nvSpPr>
          <p:spPr>
            <a:xfrm>
              <a:off x="5029725"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6283880" y="323378"/>
              <a:ext cx="373577" cy="37357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6283880"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txBox="1"/>
            <p:nvPr/>
          </p:nvSpPr>
          <p:spPr>
            <a:xfrm>
              <a:off x="6283880"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Programmable Logic Arrays, </a:t>
              </a:r>
              <a:endParaRPr/>
            </a:p>
          </p:txBody>
        </p:sp>
        <p:sp>
          <p:nvSpPr>
            <p:cNvPr id="453" name="Google Shape;453;p26"/>
            <p:cNvSpPr/>
            <p:nvPr/>
          </p:nvSpPr>
          <p:spPr>
            <a:xfrm>
              <a:off x="6283880"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7538034" y="323378"/>
              <a:ext cx="373577" cy="37357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7538034"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txBox="1"/>
            <p:nvPr/>
          </p:nvSpPr>
          <p:spPr>
            <a:xfrm>
              <a:off x="7538034"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Gate and Data Flow modeling , </a:t>
              </a:r>
              <a:endParaRPr/>
            </a:p>
          </p:txBody>
        </p:sp>
        <p:sp>
          <p:nvSpPr>
            <p:cNvPr id="457" name="Google Shape;457;p26"/>
            <p:cNvSpPr/>
            <p:nvPr/>
          </p:nvSpPr>
          <p:spPr>
            <a:xfrm>
              <a:off x="7538034"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8792188" y="323378"/>
              <a:ext cx="373577" cy="37357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879218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txBox="1"/>
            <p:nvPr/>
          </p:nvSpPr>
          <p:spPr>
            <a:xfrm>
              <a:off x="879218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Behavioral modeling </a:t>
              </a:r>
              <a:endParaRPr/>
            </a:p>
          </p:txBody>
        </p:sp>
        <p:sp>
          <p:nvSpPr>
            <p:cNvPr id="461" name="Google Shape;461;p26"/>
            <p:cNvSpPr/>
            <p:nvPr/>
          </p:nvSpPr>
          <p:spPr>
            <a:xfrm>
              <a:off x="879218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grpSp>
        <p:nvGrpSpPr>
          <p:cNvPr id="466" name="Google Shape;466;p27"/>
          <p:cNvGrpSpPr/>
          <p:nvPr/>
        </p:nvGrpSpPr>
        <p:grpSpPr>
          <a:xfrm>
            <a:off x="7558564" y="611520"/>
            <a:ext cx="3912583" cy="1352520"/>
            <a:chOff x="0" y="1920"/>
            <a:chExt cx="3912583" cy="1352520"/>
          </a:xfrm>
        </p:grpSpPr>
        <p:sp>
          <p:nvSpPr>
            <p:cNvPr id="467" name="Google Shape;467;p27"/>
            <p:cNvSpPr/>
            <p:nvPr/>
          </p:nvSpPr>
          <p:spPr>
            <a:xfrm>
              <a:off x="0" y="1920"/>
              <a:ext cx="3912583" cy="135252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txBox="1"/>
            <p:nvPr/>
          </p:nvSpPr>
          <p:spPr>
            <a:xfrm>
              <a:off x="66025" y="67945"/>
              <a:ext cx="3780533" cy="1220470"/>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orbel"/>
                <a:buNone/>
              </a:pPr>
              <a:r>
                <a:rPr b="0" i="0" lang="en-US" sz="3400" u="none" cap="none" strike="noStrike">
                  <a:solidFill>
                    <a:schemeClr val="lt1"/>
                  </a:solidFill>
                  <a:latin typeface="Corbel"/>
                  <a:ea typeface="Corbel"/>
                  <a:cs typeface="Corbel"/>
                  <a:sym typeface="Corbel"/>
                </a:rPr>
                <a:t>Decimal or BCD Adder</a:t>
              </a:r>
              <a:endParaRPr b="0" i="0" sz="3400" u="none" cap="none" strike="noStrike">
                <a:solidFill>
                  <a:schemeClr val="lt1"/>
                </a:solidFill>
                <a:latin typeface="Corbel"/>
                <a:ea typeface="Corbel"/>
                <a:cs typeface="Corbel"/>
                <a:sym typeface="Corbel"/>
              </a:endParaRPr>
            </a:p>
          </p:txBody>
        </p:sp>
      </p:grpSp>
      <p:pic>
        <p:nvPicPr>
          <p:cNvPr descr="Decimal or BCD Adder" id="469" name="Google Shape;469;p27"/>
          <p:cNvPicPr preferRelativeResize="0"/>
          <p:nvPr/>
        </p:nvPicPr>
        <p:blipFill rotWithShape="1">
          <a:blip r:embed="rId3">
            <a:alphaModFix/>
          </a:blip>
          <a:srcRect b="0" l="0" r="0" t="0"/>
          <a:stretch/>
        </p:blipFill>
        <p:spPr>
          <a:xfrm>
            <a:off x="1100546" y="857675"/>
            <a:ext cx="5588611" cy="5140669"/>
          </a:xfrm>
          <a:prstGeom prst="rect">
            <a:avLst/>
          </a:prstGeom>
          <a:noFill/>
          <a:ln>
            <a:noFill/>
          </a:ln>
        </p:spPr>
      </p:pic>
      <p:sp>
        <p:nvSpPr>
          <p:cNvPr id="470" name="Google Shape;470;p27"/>
          <p:cNvSpPr txBox="1"/>
          <p:nvPr>
            <p:ph idx="1" type="body"/>
          </p:nvPr>
        </p:nvSpPr>
        <p:spPr>
          <a:xfrm>
            <a:off x="7558564" y="2057400"/>
            <a:ext cx="3912583" cy="403860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600"/>
              <a:buChar char="•"/>
            </a:pPr>
            <a:r>
              <a:rPr b="0" i="0" lang="en-US" sz="2000">
                <a:solidFill>
                  <a:schemeClr val="dk1"/>
                </a:solidFill>
                <a:latin typeface="Inter"/>
                <a:ea typeface="Inter"/>
                <a:cs typeface="Inter"/>
                <a:sym typeface="Inter"/>
              </a:rPr>
              <a:t>The BCD-Adder is used in the computers and the calculators that perform arithmetic operation directly in the decimal number system. </a:t>
            </a:r>
            <a:endParaRPr/>
          </a:p>
          <a:p>
            <a:pPr indent="-182880" lvl="0" marL="228600" rtl="0" algn="just">
              <a:lnSpc>
                <a:spcPct val="90000"/>
              </a:lnSpc>
              <a:spcBef>
                <a:spcPts val="1400"/>
              </a:spcBef>
              <a:spcAft>
                <a:spcPts val="0"/>
              </a:spcAft>
              <a:buSzPts val="1600"/>
              <a:buChar char="•"/>
            </a:pPr>
            <a:r>
              <a:rPr b="0" i="0" lang="en-US" sz="2000">
                <a:solidFill>
                  <a:schemeClr val="dk1"/>
                </a:solidFill>
                <a:latin typeface="Inter"/>
                <a:ea typeface="Inter"/>
                <a:cs typeface="Inter"/>
                <a:sym typeface="Inter"/>
              </a:rPr>
              <a:t>The BCD-Adder accepts the binary-coded form of decimal numbers. </a:t>
            </a:r>
            <a:endParaRPr/>
          </a:p>
          <a:p>
            <a:pPr indent="-182880" lvl="0" marL="228600" rtl="0" algn="just">
              <a:lnSpc>
                <a:spcPct val="90000"/>
              </a:lnSpc>
              <a:spcBef>
                <a:spcPts val="1400"/>
              </a:spcBef>
              <a:spcAft>
                <a:spcPts val="0"/>
              </a:spcAft>
              <a:buSzPts val="1600"/>
              <a:buChar char="•"/>
            </a:pPr>
            <a:r>
              <a:rPr b="0" i="0" lang="en-US" sz="2000">
                <a:solidFill>
                  <a:schemeClr val="dk1"/>
                </a:solidFill>
                <a:latin typeface="Inter"/>
                <a:ea typeface="Inter"/>
                <a:cs typeface="Inter"/>
                <a:sym typeface="Inter"/>
              </a:rPr>
              <a:t>The Decimal-Adder requires a minimum of nine inputs and five outputs.</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8"/>
          <p:cNvSpPr txBox="1"/>
          <p:nvPr>
            <p:ph type="title"/>
          </p:nvPr>
        </p:nvSpPr>
        <p:spPr>
          <a:xfrm>
            <a:off x="1140351" y="375798"/>
            <a:ext cx="9875520" cy="7724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t>Truth Table</a:t>
            </a:r>
            <a:endParaRPr/>
          </a:p>
        </p:txBody>
      </p:sp>
      <p:pic>
        <p:nvPicPr>
          <p:cNvPr descr="Decimal or BCD Adder" id="476" name="Google Shape;476;p28"/>
          <p:cNvPicPr preferRelativeResize="0"/>
          <p:nvPr/>
        </p:nvPicPr>
        <p:blipFill rotWithShape="1">
          <a:blip r:embed="rId3">
            <a:alphaModFix/>
          </a:blip>
          <a:srcRect b="0" l="0" r="0" t="0"/>
          <a:stretch/>
        </p:blipFill>
        <p:spPr>
          <a:xfrm>
            <a:off x="1505243" y="1026942"/>
            <a:ext cx="8328073" cy="57491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9"/>
          <p:cNvSpPr txBox="1"/>
          <p:nvPr>
            <p:ph type="title"/>
          </p:nvPr>
        </p:nvSpPr>
        <p:spPr>
          <a:xfrm>
            <a:off x="1143000" y="609600"/>
            <a:ext cx="9875520" cy="8534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t>BCD Adder</a:t>
            </a:r>
            <a:endParaRPr/>
          </a:p>
        </p:txBody>
      </p:sp>
      <p:sp>
        <p:nvSpPr>
          <p:cNvPr id="482" name="Google Shape;482;p29"/>
          <p:cNvSpPr txBox="1"/>
          <p:nvPr>
            <p:ph idx="1" type="body"/>
          </p:nvPr>
        </p:nvSpPr>
        <p:spPr>
          <a:xfrm>
            <a:off x="1143000" y="1589649"/>
            <a:ext cx="9872871" cy="4506351"/>
          </a:xfrm>
          <a:prstGeom prst="rect">
            <a:avLst/>
          </a:prstGeom>
          <a:noFill/>
          <a:ln>
            <a:noFill/>
          </a:ln>
        </p:spPr>
        <p:txBody>
          <a:bodyPr anchorCtr="0" anchor="t" bIns="45700" lIns="91425" spcFirstLastPara="1" rIns="91425" wrap="square" tIns="45700">
            <a:normAutofit fontScale="85000" lnSpcReduction="20000"/>
          </a:bodyPr>
          <a:lstStyle/>
          <a:p>
            <a:pPr indent="-182880" lvl="0" marL="228600" rtl="0" algn="just">
              <a:lnSpc>
                <a:spcPct val="90000"/>
              </a:lnSpc>
              <a:spcBef>
                <a:spcPts val="0"/>
              </a:spcBef>
              <a:spcAft>
                <a:spcPts val="0"/>
              </a:spcAft>
              <a:buSzPct val="80000"/>
              <a:buChar char="•"/>
            </a:pPr>
            <a:r>
              <a:rPr b="0" i="0" lang="en-US">
                <a:solidFill>
                  <a:srgbClr val="333333"/>
                </a:solidFill>
                <a:latin typeface="Inter"/>
                <a:ea typeface="Inter"/>
                <a:cs typeface="Inter"/>
                <a:sym typeface="Inter"/>
              </a:rPr>
              <a:t>From the above table, it is clear that if the produced sum is between 1 to 9, the Binary and the BCD code is the same. But for 10 to 19 decimal numbers, both the codes are different. In the above table, the binary sum combinations from 10 to 19 give invalid BCD. There are the following points that help the circuit to identify the invalid BCD.</a:t>
            </a:r>
            <a:endParaRPr/>
          </a:p>
          <a:p>
            <a:pPr indent="-182880" lvl="0" marL="228600" rtl="0" algn="just">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It is obvious from the table that a correction is needed when the </a:t>
            </a:r>
            <a:r>
              <a:rPr b="1" i="0" lang="en-US">
                <a:solidFill>
                  <a:srgbClr val="000000"/>
                </a:solidFill>
                <a:latin typeface="Inter"/>
                <a:ea typeface="Inter"/>
                <a:cs typeface="Inter"/>
                <a:sym typeface="Inter"/>
              </a:rPr>
              <a:t>'Binary Sum'</a:t>
            </a:r>
            <a:r>
              <a:rPr b="0" i="0" lang="en-US">
                <a:solidFill>
                  <a:srgbClr val="000000"/>
                </a:solidFill>
                <a:latin typeface="Inter"/>
                <a:ea typeface="Inter"/>
                <a:cs typeface="Inter"/>
                <a:sym typeface="Inter"/>
              </a:rPr>
              <a:t> has an output carry K=1.</a:t>
            </a:r>
            <a:endParaRPr/>
          </a:p>
          <a:p>
            <a:pPr indent="-182880" lvl="0" marL="228600" rtl="0" algn="just">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The other six combinations from 10 to 15 need correction in which the bit on the 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 position is 1.</a:t>
            </a:r>
            <a:endParaRPr/>
          </a:p>
          <a:p>
            <a:pPr indent="-182880" lvl="0" marL="228600" rtl="0" algn="just">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In the Binary sum of 8 and 9, the bit on the 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 position is also 1. So, the second step fails, and we need to modify it.</a:t>
            </a:r>
            <a:endParaRPr/>
          </a:p>
          <a:p>
            <a:pPr indent="-182880" lvl="0" marL="228600" rtl="0" algn="just">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To distinguish these two numbers, we specify that the bit on the Z</a:t>
            </a:r>
            <a:r>
              <a:rPr b="0" baseline="-25000" i="0" lang="en-US">
                <a:solidFill>
                  <a:srgbClr val="000000"/>
                </a:solidFill>
                <a:latin typeface="Inter"/>
                <a:ea typeface="Inter"/>
                <a:cs typeface="Inter"/>
                <a:sym typeface="Inter"/>
              </a:rPr>
              <a:t>4</a:t>
            </a:r>
            <a:r>
              <a:rPr b="0" i="0" lang="en-US">
                <a:solidFill>
                  <a:srgbClr val="000000"/>
                </a:solidFill>
                <a:latin typeface="Inter"/>
                <a:ea typeface="Inter"/>
                <a:cs typeface="Inter"/>
                <a:sym typeface="Inter"/>
              </a:rPr>
              <a:t> or Z</a:t>
            </a:r>
            <a:r>
              <a:rPr b="0" baseline="-25000" i="0" lang="en-US">
                <a:solidFill>
                  <a:srgbClr val="000000"/>
                </a:solidFill>
                <a:latin typeface="Inter"/>
                <a:ea typeface="Inter"/>
                <a:cs typeface="Inter"/>
                <a:sym typeface="Inter"/>
              </a:rPr>
              <a:t>2</a:t>
            </a:r>
            <a:r>
              <a:rPr b="0" i="0" lang="en-US">
                <a:solidFill>
                  <a:srgbClr val="000000"/>
                </a:solidFill>
                <a:latin typeface="Inter"/>
                <a:ea typeface="Inter"/>
                <a:cs typeface="Inter"/>
                <a:sym typeface="Inter"/>
              </a:rPr>
              <a:t> position also needs to be 1 with the bit of Z</a:t>
            </a:r>
            <a:r>
              <a:rPr b="0" baseline="-25000" i="0" lang="en-US">
                <a:solidFill>
                  <a:srgbClr val="000000"/>
                </a:solidFill>
                <a:latin typeface="Inter"/>
                <a:ea typeface="Inter"/>
                <a:cs typeface="Inter"/>
                <a:sym typeface="Inter"/>
              </a:rPr>
              <a:t>8</a:t>
            </a:r>
            <a:endParaRPr b="0" i="0">
              <a:solidFill>
                <a:srgbClr val="000000"/>
              </a:solidFill>
              <a:latin typeface="Inter"/>
              <a:ea typeface="Inter"/>
              <a:cs typeface="Inter"/>
              <a:sym typeface="Inter"/>
            </a:endParaRPr>
          </a:p>
          <a:p>
            <a:pPr indent="-182880" lvl="0" marL="228600" rtl="0" algn="just">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The condition for a correction and an output carry can be expressed by the Boolean function:</a:t>
            </a:r>
            <a:endParaRPr/>
          </a:p>
          <a:p>
            <a:pPr indent="-182880" lvl="0" marL="228600" rtl="0" algn="just">
              <a:lnSpc>
                <a:spcPct val="90000"/>
              </a:lnSpc>
              <a:spcBef>
                <a:spcPts val="1400"/>
              </a:spcBef>
              <a:spcAft>
                <a:spcPts val="0"/>
              </a:spcAft>
              <a:buSzPct val="80000"/>
              <a:buChar char="•"/>
            </a:pPr>
            <a:r>
              <a:rPr b="1" i="0" lang="en-US">
                <a:solidFill>
                  <a:srgbClr val="333333"/>
                </a:solidFill>
                <a:latin typeface="Inter"/>
                <a:ea typeface="Inter"/>
                <a:cs typeface="Inter"/>
                <a:sym typeface="Inter"/>
              </a:rPr>
              <a:t>C=K+Z</a:t>
            </a:r>
            <a:r>
              <a:rPr b="1" baseline="-25000" i="0" lang="en-US">
                <a:solidFill>
                  <a:srgbClr val="333333"/>
                </a:solidFill>
                <a:latin typeface="Inter"/>
                <a:ea typeface="Inter"/>
                <a:cs typeface="Inter"/>
                <a:sym typeface="Inter"/>
              </a:rPr>
              <a:t>8</a:t>
            </a:r>
            <a:r>
              <a:rPr b="1" i="0" lang="en-US">
                <a:solidFill>
                  <a:srgbClr val="333333"/>
                </a:solidFill>
                <a:latin typeface="Inter"/>
                <a:ea typeface="Inter"/>
                <a:cs typeface="Inter"/>
                <a:sym typeface="Inter"/>
              </a:rPr>
              <a:t>.Z</a:t>
            </a:r>
            <a:r>
              <a:rPr b="1" baseline="-25000" i="0" lang="en-US">
                <a:solidFill>
                  <a:srgbClr val="333333"/>
                </a:solidFill>
                <a:latin typeface="Inter"/>
                <a:ea typeface="Inter"/>
                <a:cs typeface="Inter"/>
                <a:sym typeface="Inter"/>
              </a:rPr>
              <a:t>4</a:t>
            </a:r>
            <a:r>
              <a:rPr b="1" i="0" lang="en-US">
                <a:solidFill>
                  <a:srgbClr val="333333"/>
                </a:solidFill>
                <a:latin typeface="Inter"/>
                <a:ea typeface="Inter"/>
                <a:cs typeface="Inter"/>
                <a:sym typeface="Inter"/>
              </a:rPr>
              <a:t>+Z</a:t>
            </a:r>
            <a:r>
              <a:rPr b="1" baseline="-25000" i="0" lang="en-US">
                <a:solidFill>
                  <a:srgbClr val="333333"/>
                </a:solidFill>
                <a:latin typeface="Inter"/>
                <a:ea typeface="Inter"/>
                <a:cs typeface="Inter"/>
                <a:sym typeface="Inter"/>
              </a:rPr>
              <a:t>8</a:t>
            </a:r>
            <a:r>
              <a:rPr b="1" i="0" lang="en-US">
                <a:solidFill>
                  <a:srgbClr val="333333"/>
                </a:solidFill>
                <a:latin typeface="Inter"/>
                <a:ea typeface="Inter"/>
                <a:cs typeface="Inter"/>
                <a:sym typeface="Inter"/>
              </a:rPr>
              <a:t>.Z</a:t>
            </a:r>
            <a:r>
              <a:rPr b="1" baseline="-25000" i="0" lang="en-US">
                <a:solidFill>
                  <a:srgbClr val="333333"/>
                </a:solidFill>
                <a:latin typeface="Inter"/>
                <a:ea typeface="Inter"/>
                <a:cs typeface="Inter"/>
                <a:sym typeface="Inter"/>
              </a:rPr>
              <a:t>2</a:t>
            </a:r>
            <a:endParaRPr b="0" i="0">
              <a:solidFill>
                <a:srgbClr val="333333"/>
              </a:solidFill>
              <a:latin typeface="Inter"/>
              <a:ea typeface="Inter"/>
              <a:cs typeface="Inter"/>
              <a:sym typeface="Inte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Once the circuit found the invalid BCD, the circuit adds the binary number of 6 into the invalid BCD code to make it valid.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3"/>
          <p:cNvSpPr txBox="1"/>
          <p:nvPr>
            <p:ph type="title"/>
          </p:nvPr>
        </p:nvSpPr>
        <p:spPr>
          <a:xfrm>
            <a:off x="5465779" y="609600"/>
            <a:ext cx="6005369" cy="135636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solidFill>
                  <a:schemeClr val="dk1"/>
                </a:solidFill>
                <a:latin typeface="Corbel"/>
                <a:ea typeface="Corbel"/>
                <a:cs typeface="Corbel"/>
                <a:sym typeface="Corbel"/>
              </a:rPr>
              <a:t>ENCODER</a:t>
            </a:r>
            <a:endParaRPr/>
          </a:p>
        </p:txBody>
      </p:sp>
      <p:pic>
        <p:nvPicPr>
          <p:cNvPr descr="Encoders" id="142" name="Google Shape;142;p3"/>
          <p:cNvPicPr preferRelativeResize="0"/>
          <p:nvPr/>
        </p:nvPicPr>
        <p:blipFill rotWithShape="1">
          <a:blip r:embed="rId3">
            <a:alphaModFix/>
          </a:blip>
          <a:srcRect b="0" l="0" r="0" t="0"/>
          <a:stretch/>
        </p:blipFill>
        <p:spPr>
          <a:xfrm>
            <a:off x="872064" y="2302549"/>
            <a:ext cx="4593715" cy="2250920"/>
          </a:xfrm>
          <a:prstGeom prst="rect">
            <a:avLst/>
          </a:prstGeom>
          <a:noFill/>
          <a:ln>
            <a:noFill/>
          </a:ln>
        </p:spPr>
      </p:pic>
      <p:sp>
        <p:nvSpPr>
          <p:cNvPr id="143" name="Google Shape;143;p3"/>
          <p:cNvSpPr txBox="1"/>
          <p:nvPr>
            <p:ph idx="1" type="body"/>
          </p:nvPr>
        </p:nvSpPr>
        <p:spPr>
          <a:xfrm>
            <a:off x="5465778" y="2057400"/>
            <a:ext cx="6005369" cy="4038600"/>
          </a:xfrm>
          <a:prstGeom prst="rect">
            <a:avLst/>
          </a:prstGeom>
          <a:solidFill>
            <a:srgbClr val="AFD0E2"/>
          </a:solidFill>
          <a:ln>
            <a:noFill/>
          </a:ln>
        </p:spPr>
        <p:txBody>
          <a:bodyPr anchorCtr="0" anchor="t" bIns="45700" lIns="91425" spcFirstLastPara="1" rIns="91425" wrap="square" tIns="45700">
            <a:normAutofit lnSpcReduction="10000"/>
          </a:bodyPr>
          <a:lstStyle/>
          <a:p>
            <a:pPr indent="-182880" lvl="0" marL="228600" rtl="0" algn="l">
              <a:lnSpc>
                <a:spcPct val="90000"/>
              </a:lnSpc>
              <a:spcBef>
                <a:spcPts val="0"/>
              </a:spcBef>
              <a:spcAft>
                <a:spcPts val="0"/>
              </a:spcAft>
              <a:buSzPts val="1600"/>
              <a:buChar char="•"/>
            </a:pPr>
            <a:r>
              <a:rPr b="0" i="0" lang="en-US" sz="2000">
                <a:latin typeface="Inter"/>
                <a:ea typeface="Inter"/>
                <a:cs typeface="Inter"/>
                <a:sym typeface="Inter"/>
              </a:rPr>
              <a:t>The combinational circuits that change the binary information into N output lines are known as </a:t>
            </a:r>
            <a:r>
              <a:rPr b="1" i="0" lang="en-US" sz="2000">
                <a:latin typeface="Inter"/>
                <a:ea typeface="Inter"/>
                <a:cs typeface="Inter"/>
                <a:sym typeface="Inter"/>
              </a:rPr>
              <a:t>Encoders</a:t>
            </a:r>
            <a:r>
              <a:rPr b="0" i="0" lang="en-US" sz="2000">
                <a:latin typeface="Inter"/>
                <a:ea typeface="Inter"/>
                <a:cs typeface="Inter"/>
                <a:sym typeface="Inter"/>
              </a:rPr>
              <a:t>. </a:t>
            </a:r>
            <a:endParaRPr/>
          </a:p>
          <a:p>
            <a:pPr indent="-182880" lvl="0" marL="228600" rtl="0" algn="l">
              <a:lnSpc>
                <a:spcPct val="90000"/>
              </a:lnSpc>
              <a:spcBef>
                <a:spcPts val="1400"/>
              </a:spcBef>
              <a:spcAft>
                <a:spcPts val="0"/>
              </a:spcAft>
              <a:buSzPts val="1600"/>
              <a:buChar char="•"/>
            </a:pPr>
            <a:r>
              <a:rPr b="0" i="0" lang="en-US" sz="2000">
                <a:latin typeface="Inter"/>
                <a:ea typeface="Inter"/>
                <a:cs typeface="Inter"/>
                <a:sym typeface="Inter"/>
              </a:rPr>
              <a:t>The binary information is passed in the form of 2</a:t>
            </a:r>
            <a:r>
              <a:rPr b="0" baseline="30000" i="0" lang="en-US" sz="2000">
                <a:latin typeface="Inter"/>
                <a:ea typeface="Inter"/>
                <a:cs typeface="Inter"/>
                <a:sym typeface="Inter"/>
              </a:rPr>
              <a:t>N</a:t>
            </a:r>
            <a:r>
              <a:rPr b="0" i="0" lang="en-US" sz="2000">
                <a:latin typeface="Inter"/>
                <a:ea typeface="Inter"/>
                <a:cs typeface="Inter"/>
                <a:sym typeface="Inter"/>
              </a:rPr>
              <a:t> input lines. </a:t>
            </a:r>
            <a:endParaRPr/>
          </a:p>
          <a:p>
            <a:pPr indent="-182880" lvl="0" marL="228600" rtl="0" algn="l">
              <a:lnSpc>
                <a:spcPct val="90000"/>
              </a:lnSpc>
              <a:spcBef>
                <a:spcPts val="1400"/>
              </a:spcBef>
              <a:spcAft>
                <a:spcPts val="0"/>
              </a:spcAft>
              <a:buSzPts val="1600"/>
              <a:buChar char="•"/>
            </a:pPr>
            <a:r>
              <a:rPr b="0" i="0" lang="en-US" sz="2000">
                <a:latin typeface="Inter"/>
                <a:ea typeface="Inter"/>
                <a:cs typeface="Inter"/>
                <a:sym typeface="Inter"/>
              </a:rPr>
              <a:t>The output lines define the N-bit code for the binary information. In simple words, the </a:t>
            </a:r>
            <a:r>
              <a:rPr b="1" i="0" lang="en-US" sz="2000">
                <a:latin typeface="Inter"/>
                <a:ea typeface="Inter"/>
                <a:cs typeface="Inter"/>
                <a:sym typeface="Inter"/>
              </a:rPr>
              <a:t>Encoder</a:t>
            </a:r>
            <a:r>
              <a:rPr b="0" i="0" lang="en-US" sz="2000">
                <a:latin typeface="Inter"/>
                <a:ea typeface="Inter"/>
                <a:cs typeface="Inter"/>
                <a:sym typeface="Inter"/>
              </a:rPr>
              <a:t> performs the reverse operation of the </a:t>
            </a:r>
            <a:r>
              <a:rPr b="1" i="0" lang="en-US" sz="2000">
                <a:latin typeface="Inter"/>
                <a:ea typeface="Inter"/>
                <a:cs typeface="Inter"/>
                <a:sym typeface="Inter"/>
              </a:rPr>
              <a:t>Decoder</a:t>
            </a:r>
            <a:r>
              <a:rPr b="0" i="0" lang="en-US" sz="2000">
                <a:latin typeface="Inter"/>
                <a:ea typeface="Inter"/>
                <a:cs typeface="Inter"/>
                <a:sym typeface="Inter"/>
              </a:rPr>
              <a:t>. </a:t>
            </a:r>
            <a:endParaRPr/>
          </a:p>
          <a:p>
            <a:pPr indent="-182880" lvl="0" marL="228600" rtl="0" algn="l">
              <a:lnSpc>
                <a:spcPct val="90000"/>
              </a:lnSpc>
              <a:spcBef>
                <a:spcPts val="1400"/>
              </a:spcBef>
              <a:spcAft>
                <a:spcPts val="0"/>
              </a:spcAft>
              <a:buSzPts val="1600"/>
              <a:buChar char="•"/>
            </a:pPr>
            <a:r>
              <a:rPr b="0" i="0" lang="en-US" sz="2000">
                <a:latin typeface="Inter"/>
                <a:ea typeface="Inter"/>
                <a:cs typeface="Inter"/>
                <a:sym typeface="Inter"/>
              </a:rPr>
              <a:t>At a time, only one input line is activated for simplicity. </a:t>
            </a:r>
            <a:endParaRPr/>
          </a:p>
          <a:p>
            <a:pPr indent="-182880" lvl="0" marL="228600" rtl="0" algn="l">
              <a:lnSpc>
                <a:spcPct val="90000"/>
              </a:lnSpc>
              <a:spcBef>
                <a:spcPts val="1400"/>
              </a:spcBef>
              <a:spcAft>
                <a:spcPts val="0"/>
              </a:spcAft>
              <a:buSzPts val="1600"/>
              <a:buChar char="•"/>
            </a:pPr>
            <a:r>
              <a:rPr b="0" i="0" lang="en-US" sz="2000">
                <a:latin typeface="Inter"/>
                <a:ea typeface="Inter"/>
                <a:cs typeface="Inter"/>
                <a:sym typeface="Inter"/>
              </a:rPr>
              <a:t>The produced N-bit output code is equivalent to the binary information.</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grpSp>
        <p:nvGrpSpPr>
          <p:cNvPr id="487" name="Google Shape;487;p30"/>
          <p:cNvGrpSpPr/>
          <p:nvPr/>
        </p:nvGrpSpPr>
        <p:grpSpPr>
          <a:xfrm>
            <a:off x="7558564" y="760109"/>
            <a:ext cx="3912583" cy="1055340"/>
            <a:chOff x="0" y="150509"/>
            <a:chExt cx="3912583" cy="1055340"/>
          </a:xfrm>
        </p:grpSpPr>
        <p:sp>
          <p:nvSpPr>
            <p:cNvPr id="488" name="Google Shape;488;p30"/>
            <p:cNvSpPr/>
            <p:nvPr/>
          </p:nvSpPr>
          <p:spPr>
            <a:xfrm>
              <a:off x="0" y="150509"/>
              <a:ext cx="3912583" cy="105534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txBox="1"/>
            <p:nvPr/>
          </p:nvSpPr>
          <p:spPr>
            <a:xfrm>
              <a:off x="51517" y="202026"/>
              <a:ext cx="3809549" cy="952306"/>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Corbel"/>
                <a:buNone/>
              </a:pPr>
              <a:r>
                <a:rPr b="0" i="0" lang="en-US" sz="4400" u="none" cap="none" strike="noStrike">
                  <a:solidFill>
                    <a:schemeClr val="lt1"/>
                  </a:solidFill>
                  <a:latin typeface="Corbel"/>
                  <a:ea typeface="Corbel"/>
                  <a:cs typeface="Corbel"/>
                  <a:sym typeface="Corbel"/>
                </a:rPr>
                <a:t>Decimal Adder</a:t>
              </a:r>
              <a:endParaRPr b="0" i="0" sz="4400" u="none" cap="none" strike="noStrike">
                <a:solidFill>
                  <a:schemeClr val="lt1"/>
                </a:solidFill>
                <a:latin typeface="Corbel"/>
                <a:ea typeface="Corbel"/>
                <a:cs typeface="Corbel"/>
                <a:sym typeface="Corbel"/>
              </a:endParaRPr>
            </a:p>
          </p:txBody>
        </p:sp>
      </p:grpSp>
      <p:pic>
        <p:nvPicPr>
          <p:cNvPr descr="Decimal or BCD Adder" id="490" name="Google Shape;490;p30"/>
          <p:cNvPicPr preferRelativeResize="0"/>
          <p:nvPr/>
        </p:nvPicPr>
        <p:blipFill rotWithShape="1">
          <a:blip r:embed="rId3">
            <a:alphaModFix/>
          </a:blip>
          <a:srcRect b="0" l="0" r="0" t="0"/>
          <a:stretch/>
        </p:blipFill>
        <p:spPr>
          <a:xfrm>
            <a:off x="340890" y="858665"/>
            <a:ext cx="5588611" cy="5140669"/>
          </a:xfrm>
          <a:prstGeom prst="rect">
            <a:avLst/>
          </a:prstGeom>
          <a:noFill/>
          <a:ln>
            <a:noFill/>
          </a:ln>
        </p:spPr>
      </p:pic>
      <p:sp>
        <p:nvSpPr>
          <p:cNvPr id="491" name="Google Shape;491;p30"/>
          <p:cNvSpPr txBox="1"/>
          <p:nvPr>
            <p:ph idx="1" type="body"/>
          </p:nvPr>
        </p:nvSpPr>
        <p:spPr>
          <a:xfrm>
            <a:off x="5929501" y="2057400"/>
            <a:ext cx="5921609" cy="4512212"/>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280"/>
              <a:buFont typeface="Corbel"/>
              <a:buAutoNum type="arabicPeriod"/>
            </a:pPr>
            <a:r>
              <a:rPr b="0" i="0" lang="en-US" sz="1600">
                <a:solidFill>
                  <a:srgbClr val="000000"/>
                </a:solidFill>
                <a:latin typeface="Inter"/>
                <a:ea typeface="Inter"/>
                <a:cs typeface="Inter"/>
                <a:sym typeface="Inter"/>
              </a:rPr>
              <a:t>We take a 4-bit Binary-Adder, which takes addend and augend bits as an input with an input carry </a:t>
            </a:r>
            <a:r>
              <a:rPr b="1" i="0" lang="en-US" sz="1600">
                <a:solidFill>
                  <a:srgbClr val="000000"/>
                </a:solidFill>
                <a:latin typeface="Inter"/>
                <a:ea typeface="Inter"/>
                <a:cs typeface="Inter"/>
                <a:sym typeface="Inter"/>
              </a:rPr>
              <a:t>'Carry in'</a:t>
            </a:r>
            <a:r>
              <a:rPr b="0" i="0" lang="en-US" sz="1600">
                <a:solidFill>
                  <a:srgbClr val="000000"/>
                </a:solidFill>
                <a:latin typeface="Inter"/>
                <a:ea typeface="Inter"/>
                <a:cs typeface="Inter"/>
                <a:sym typeface="Inter"/>
              </a:rPr>
              <a:t>.</a:t>
            </a: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The Binary-Adder produces five outputs, i.e., Z8, Z4, Z2, Z1, and an output carry K.</a:t>
            </a: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With the help of the output carry K and Z8, Z4, Z2, Z1 outputs, the logical circuit is designed to identify the C</a:t>
            </a:r>
            <a:r>
              <a:rPr b="0" baseline="-25000" i="0" lang="en-US" sz="1600">
                <a:solidFill>
                  <a:srgbClr val="000000"/>
                </a:solidFill>
                <a:latin typeface="Inter"/>
                <a:ea typeface="Inter"/>
                <a:cs typeface="Inter"/>
                <a:sym typeface="Inter"/>
              </a:rPr>
              <a:t>out</a:t>
            </a:r>
            <a:endParaRPr b="0" i="0" sz="1600">
              <a:solidFill>
                <a:srgbClr val="000000"/>
              </a:solidFill>
              <a:latin typeface="Inter"/>
              <a:ea typeface="Inter"/>
              <a:cs typeface="Inter"/>
              <a:sym typeface="Inte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The Z8, Z4, Z2, and Z1 outputs of the binary adder are passed into the 2</a:t>
            </a:r>
            <a:r>
              <a:rPr b="0" baseline="30000" i="0" lang="en-US" sz="1600">
                <a:solidFill>
                  <a:srgbClr val="000000"/>
                </a:solidFill>
                <a:latin typeface="Inter"/>
                <a:ea typeface="Inter"/>
                <a:cs typeface="Inter"/>
                <a:sym typeface="Inter"/>
              </a:rPr>
              <a:t>nd</a:t>
            </a:r>
            <a:r>
              <a:rPr b="0" i="0" lang="en-US" sz="1600">
                <a:solidFill>
                  <a:srgbClr val="000000"/>
                </a:solidFill>
                <a:latin typeface="Inter"/>
                <a:ea typeface="Inter"/>
                <a:cs typeface="Inter"/>
                <a:sym typeface="Inter"/>
              </a:rPr>
              <a:t> 4-bit binary adder as an Augend.</a:t>
            </a: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The addend bit of the 2</a:t>
            </a:r>
            <a:r>
              <a:rPr b="0" baseline="30000" i="0" lang="en-US" sz="1600">
                <a:solidFill>
                  <a:srgbClr val="000000"/>
                </a:solidFill>
                <a:latin typeface="Inter"/>
                <a:ea typeface="Inter"/>
                <a:cs typeface="Inter"/>
                <a:sym typeface="Inter"/>
              </a:rPr>
              <a:t>nd</a:t>
            </a:r>
            <a:r>
              <a:rPr b="0" i="0" lang="en-US" sz="1600">
                <a:solidFill>
                  <a:srgbClr val="000000"/>
                </a:solidFill>
                <a:latin typeface="Inter"/>
                <a:ea typeface="Inter"/>
                <a:cs typeface="Inter"/>
                <a:sym typeface="Inter"/>
              </a:rPr>
              <a:t> 4-bit binary adder is designed in such a way that the 1</a:t>
            </a:r>
            <a:r>
              <a:rPr b="0" baseline="30000" i="0" lang="en-US" sz="1600">
                <a:solidFill>
                  <a:srgbClr val="000000"/>
                </a:solidFill>
                <a:latin typeface="Inter"/>
                <a:ea typeface="Inter"/>
                <a:cs typeface="Inter"/>
                <a:sym typeface="Inter"/>
              </a:rPr>
              <a:t>st</a:t>
            </a:r>
            <a:r>
              <a:rPr b="0" i="0" lang="en-US" sz="1600">
                <a:solidFill>
                  <a:srgbClr val="000000"/>
                </a:solidFill>
                <a:latin typeface="Inter"/>
                <a:ea typeface="Inter"/>
                <a:cs typeface="Inter"/>
                <a:sym typeface="Inter"/>
              </a:rPr>
              <a:t> and the 4</a:t>
            </a:r>
            <a:r>
              <a:rPr b="0" baseline="30000" i="0" lang="en-US" sz="1600">
                <a:solidFill>
                  <a:srgbClr val="000000"/>
                </a:solidFill>
                <a:latin typeface="Inter"/>
                <a:ea typeface="Inter"/>
                <a:cs typeface="Inter"/>
                <a:sym typeface="Inter"/>
              </a:rPr>
              <a:t>th</a:t>
            </a:r>
            <a:r>
              <a:rPr b="0" i="0" lang="en-US" sz="1600">
                <a:solidFill>
                  <a:srgbClr val="000000"/>
                </a:solidFill>
                <a:latin typeface="Inter"/>
                <a:ea typeface="Inter"/>
                <a:cs typeface="Inter"/>
                <a:sym typeface="Inter"/>
              </a:rPr>
              <a:t> bit of the addend number are 0 and the 2</a:t>
            </a:r>
            <a:r>
              <a:rPr b="0" baseline="30000" i="0" lang="en-US" sz="1600">
                <a:solidFill>
                  <a:srgbClr val="000000"/>
                </a:solidFill>
                <a:latin typeface="Inter"/>
                <a:ea typeface="Inter"/>
                <a:cs typeface="Inter"/>
                <a:sym typeface="Inter"/>
              </a:rPr>
              <a:t>nd</a:t>
            </a:r>
            <a:r>
              <a:rPr b="0" i="0" lang="en-US" sz="1600">
                <a:solidFill>
                  <a:srgbClr val="000000"/>
                </a:solidFill>
                <a:latin typeface="Inter"/>
                <a:ea typeface="Inter"/>
                <a:cs typeface="Inter"/>
                <a:sym typeface="Inter"/>
              </a:rPr>
              <a:t> and the 3</a:t>
            </a:r>
            <a:r>
              <a:rPr b="0" baseline="30000" i="0" lang="en-US" sz="1600">
                <a:solidFill>
                  <a:srgbClr val="000000"/>
                </a:solidFill>
                <a:latin typeface="Inter"/>
                <a:ea typeface="Inter"/>
                <a:cs typeface="Inter"/>
                <a:sym typeface="Inter"/>
              </a:rPr>
              <a:t>rd</a:t>
            </a:r>
            <a:r>
              <a:rPr b="0" i="0" lang="en-US" sz="1600">
                <a:solidFill>
                  <a:srgbClr val="000000"/>
                </a:solidFill>
                <a:latin typeface="Inter"/>
                <a:ea typeface="Inter"/>
                <a:cs typeface="Inter"/>
                <a:sym typeface="Inter"/>
              </a:rPr>
              <a:t> bit are the same as C</a:t>
            </a:r>
            <a:r>
              <a:rPr b="0" baseline="-25000" i="0" lang="en-US" sz="1600">
                <a:solidFill>
                  <a:srgbClr val="000000"/>
                </a:solidFill>
                <a:latin typeface="Inter"/>
                <a:ea typeface="Inter"/>
                <a:cs typeface="Inter"/>
                <a:sym typeface="Inter"/>
              </a:rPr>
              <a:t>out</a:t>
            </a:r>
            <a:r>
              <a:rPr b="0" i="0" lang="en-US" sz="1600">
                <a:solidFill>
                  <a:srgbClr val="000000"/>
                </a:solidFill>
                <a:latin typeface="Inter"/>
                <a:ea typeface="Inter"/>
                <a:cs typeface="Inter"/>
                <a:sym typeface="Inter"/>
              </a:rPr>
              <a:t>. </a:t>
            </a: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When the value of C</a:t>
            </a:r>
            <a:r>
              <a:rPr b="0" baseline="-25000" i="0" lang="en-US" sz="1600">
                <a:solidFill>
                  <a:srgbClr val="000000"/>
                </a:solidFill>
                <a:latin typeface="Inter"/>
                <a:ea typeface="Inter"/>
                <a:cs typeface="Inter"/>
                <a:sym typeface="Inter"/>
              </a:rPr>
              <a:t>out</a:t>
            </a:r>
            <a:r>
              <a:rPr b="0" i="0" lang="en-US" sz="1600">
                <a:solidFill>
                  <a:srgbClr val="000000"/>
                </a:solidFill>
                <a:latin typeface="Inter"/>
                <a:ea typeface="Inter"/>
                <a:cs typeface="Inter"/>
                <a:sym typeface="Inter"/>
              </a:rPr>
              <a:t> is 0, the addend number will be 0000, which produce the same result as the 1</a:t>
            </a:r>
            <a:r>
              <a:rPr b="0" baseline="30000" i="0" lang="en-US" sz="1600">
                <a:solidFill>
                  <a:srgbClr val="000000"/>
                </a:solidFill>
                <a:latin typeface="Inter"/>
                <a:ea typeface="Inter"/>
                <a:cs typeface="Inter"/>
                <a:sym typeface="Inter"/>
              </a:rPr>
              <a:t>st</a:t>
            </a:r>
            <a:r>
              <a:rPr b="0" i="0" lang="en-US" sz="1600">
                <a:solidFill>
                  <a:srgbClr val="000000"/>
                </a:solidFill>
                <a:latin typeface="Inter"/>
                <a:ea typeface="Inter"/>
                <a:cs typeface="Inter"/>
                <a:sym typeface="Inter"/>
              </a:rPr>
              <a:t> 4-bit binary number. </a:t>
            </a:r>
            <a:endParaRPr/>
          </a:p>
          <a:p>
            <a:pPr indent="-182880" lvl="0" marL="228600" rtl="0" algn="just">
              <a:lnSpc>
                <a:spcPct val="90000"/>
              </a:lnSpc>
              <a:spcBef>
                <a:spcPts val="1400"/>
              </a:spcBef>
              <a:spcAft>
                <a:spcPts val="0"/>
              </a:spcAft>
              <a:buSzPts val="1280"/>
              <a:buFont typeface="Corbel"/>
              <a:buAutoNum type="arabicPeriod"/>
            </a:pPr>
            <a:r>
              <a:rPr b="0" i="0" lang="en-US" sz="1600">
                <a:solidFill>
                  <a:srgbClr val="000000"/>
                </a:solidFill>
                <a:latin typeface="Inter"/>
                <a:ea typeface="Inter"/>
                <a:cs typeface="Inter"/>
                <a:sym typeface="Inter"/>
              </a:rPr>
              <a:t>But when the value of the C</a:t>
            </a:r>
            <a:r>
              <a:rPr b="0" baseline="-25000" i="0" lang="en-US" sz="1600">
                <a:solidFill>
                  <a:srgbClr val="000000"/>
                </a:solidFill>
                <a:latin typeface="Inter"/>
                <a:ea typeface="Inter"/>
                <a:cs typeface="Inter"/>
                <a:sym typeface="Inter"/>
              </a:rPr>
              <a:t>out</a:t>
            </a:r>
            <a:r>
              <a:rPr b="0" i="0" lang="en-US" sz="1600">
                <a:solidFill>
                  <a:srgbClr val="000000"/>
                </a:solidFill>
                <a:latin typeface="Inter"/>
                <a:ea typeface="Inter"/>
                <a:cs typeface="Inter"/>
                <a:sym typeface="Inter"/>
              </a:rPr>
              <a:t> is 1, the addend bit will be 0110, i.e., 6, which adds with the augent to get the valid BCD number.</a:t>
            </a:r>
            <a:endParaRPr/>
          </a:p>
          <a:p>
            <a:pPr indent="-81279" lvl="0" marL="228600" rtl="0" algn="l">
              <a:lnSpc>
                <a:spcPct val="90000"/>
              </a:lnSpc>
              <a:spcBef>
                <a:spcPts val="1400"/>
              </a:spcBef>
              <a:spcAft>
                <a:spcPts val="0"/>
              </a:spcAft>
              <a:buSzPts val="1600"/>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1"/>
          <p:cNvSpPr txBox="1"/>
          <p:nvPr>
            <p:ph type="title"/>
          </p:nvPr>
        </p:nvSpPr>
        <p:spPr>
          <a:xfrm>
            <a:off x="1143000" y="609600"/>
            <a:ext cx="9875520" cy="135636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33333"/>
              </a:buClr>
              <a:buSzPts val="4400"/>
              <a:buFont typeface="Inter"/>
              <a:buNone/>
            </a:pPr>
            <a:r>
              <a:rPr b="1" i="0" lang="en-US">
                <a:solidFill>
                  <a:srgbClr val="333333"/>
                </a:solidFill>
                <a:latin typeface="Inter"/>
                <a:ea typeface="Inter"/>
                <a:cs typeface="Inter"/>
                <a:sym typeface="Inter"/>
              </a:rPr>
              <a:t>Example: 1001+1000</a:t>
            </a:r>
            <a:endParaRPr/>
          </a:p>
        </p:txBody>
      </p:sp>
      <p:sp>
        <p:nvSpPr>
          <p:cNvPr id="497" name="Google Shape;497;p31"/>
          <p:cNvSpPr txBox="1"/>
          <p:nvPr>
            <p:ph idx="1" type="body"/>
          </p:nvPr>
        </p:nvSpPr>
        <p:spPr>
          <a:xfrm>
            <a:off x="1143000" y="2057399"/>
            <a:ext cx="4754880" cy="40233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182880" lvl="0" marL="228600" rtl="0" algn="l">
              <a:lnSpc>
                <a:spcPct val="90000"/>
              </a:lnSpc>
              <a:spcBef>
                <a:spcPts val="0"/>
              </a:spcBef>
              <a:spcAft>
                <a:spcPts val="0"/>
              </a:spcAft>
              <a:buSzPct val="80000"/>
              <a:buFont typeface="Corbel"/>
              <a:buAutoNum type="arabicPeriod"/>
            </a:pPr>
            <a:r>
              <a:rPr b="0" i="0" lang="en-US">
                <a:solidFill>
                  <a:srgbClr val="000000"/>
                </a:solidFill>
                <a:latin typeface="Inter"/>
                <a:ea typeface="Inter"/>
                <a:cs typeface="Inter"/>
                <a:sym typeface="Inter"/>
              </a:rPr>
              <a:t>First, add both the numbers using a 4-bit binary adder and pass the input carry to 0.</a:t>
            </a:r>
            <a:endParaRPr/>
          </a:p>
          <a:p>
            <a:pPr indent="-182880" lvl="0" marL="228600" rtl="0" algn="l">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The binary adder produced the result 0001 and carried output 'K' 1.</a:t>
            </a:r>
            <a:endParaRPr/>
          </a:p>
          <a:p>
            <a:pPr indent="-182880" lvl="0" marL="228600" rtl="0" algn="l">
              <a:lnSpc>
                <a:spcPct val="90000"/>
              </a:lnSpc>
              <a:spcBef>
                <a:spcPts val="1400"/>
              </a:spcBef>
              <a:spcAft>
                <a:spcPts val="0"/>
              </a:spcAft>
              <a:buSzPct val="80000"/>
              <a:buFont typeface="Corbel"/>
              <a:buAutoNum type="arabicPeriod"/>
            </a:pPr>
            <a:r>
              <a:rPr b="0" i="0" lang="en-US">
                <a:solidFill>
                  <a:srgbClr val="000000"/>
                </a:solidFill>
                <a:latin typeface="Inter"/>
                <a:ea typeface="Inter"/>
                <a:cs typeface="Inter"/>
                <a:sym typeface="Inter"/>
              </a:rPr>
              <a:t>Then, find the 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value to identify that the produced BCD is invalid or valid using the expression 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=K+Z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4</a:t>
            </a: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2</a:t>
            </a:r>
            <a:r>
              <a:rPr b="0" i="0" lang="en-US">
                <a:solidFill>
                  <a:srgbClr val="000000"/>
                </a:solidFill>
                <a:latin typeface="Inter"/>
                <a:ea typeface="Inter"/>
                <a:cs typeface="Inter"/>
                <a:sym typeface="Inter"/>
              </a:rPr>
              <a:t>.</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K = 1</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 = 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4</a:t>
            </a:r>
            <a:r>
              <a:rPr b="0" i="0" lang="en-US">
                <a:solidFill>
                  <a:srgbClr val="000000"/>
                </a:solidFill>
                <a:latin typeface="Inter"/>
                <a:ea typeface="Inter"/>
                <a:cs typeface="Inter"/>
                <a:sym typeface="Inter"/>
              </a:rPr>
              <a:t> = 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Z</a:t>
            </a:r>
            <a:r>
              <a:rPr b="0" baseline="-25000" i="0" lang="en-US">
                <a:solidFill>
                  <a:srgbClr val="000000"/>
                </a:solidFill>
                <a:latin typeface="Inter"/>
                <a:ea typeface="Inter"/>
                <a:cs typeface="Inter"/>
                <a:sym typeface="Inter"/>
              </a:rPr>
              <a:t>2</a:t>
            </a:r>
            <a:r>
              <a:rPr b="0" i="0" lang="en-US">
                <a:solidFill>
                  <a:srgbClr val="000000"/>
                </a:solidFill>
                <a:latin typeface="Inter"/>
                <a:ea typeface="Inter"/>
                <a:cs typeface="Inter"/>
                <a:sym typeface="Inter"/>
              </a:rPr>
              <a:t> = 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 1+0*0+0*0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 1+0+0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 1</a:t>
            </a:r>
            <a:endParaRPr/>
          </a:p>
          <a:p>
            <a:pPr indent="-79502" lvl="0" marL="228600" rtl="0" algn="l">
              <a:lnSpc>
                <a:spcPct val="90000"/>
              </a:lnSpc>
              <a:spcBef>
                <a:spcPts val="1400"/>
              </a:spcBef>
              <a:spcAft>
                <a:spcPts val="0"/>
              </a:spcAft>
              <a:buSzPct val="80000"/>
              <a:buNone/>
            </a:pPr>
            <a:r>
              <a:t/>
            </a:r>
            <a:endParaRPr/>
          </a:p>
        </p:txBody>
      </p:sp>
      <p:sp>
        <p:nvSpPr>
          <p:cNvPr id="498" name="Google Shape;498;p31"/>
          <p:cNvSpPr txBox="1"/>
          <p:nvPr>
            <p:ph idx="2" type="body"/>
          </p:nvPr>
        </p:nvSpPr>
        <p:spPr>
          <a:xfrm>
            <a:off x="6267612" y="2057400"/>
            <a:ext cx="4754880" cy="40233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457200" lvl="0" marL="502919" rtl="0" algn="l">
              <a:lnSpc>
                <a:spcPct val="90000"/>
              </a:lnSpc>
              <a:spcBef>
                <a:spcPts val="0"/>
              </a:spcBef>
              <a:spcAft>
                <a:spcPts val="0"/>
              </a:spcAft>
              <a:buSzPct val="80000"/>
              <a:buFont typeface="Corbel"/>
              <a:buAutoNum type="arabicPeriod" startAt="4"/>
            </a:pPr>
            <a:r>
              <a:rPr b="0" i="0" lang="en-US">
                <a:solidFill>
                  <a:srgbClr val="000000"/>
                </a:solidFill>
                <a:latin typeface="Inter"/>
                <a:ea typeface="Inter"/>
                <a:cs typeface="Inter"/>
                <a:sym typeface="Inter"/>
              </a:rPr>
              <a:t>The value of 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is 1, which expresses that the produced BCD code is invalid. Then, add the output of the 1</a:t>
            </a:r>
            <a:r>
              <a:rPr b="0" baseline="30000" i="0" lang="en-US">
                <a:solidFill>
                  <a:srgbClr val="000000"/>
                </a:solidFill>
                <a:latin typeface="Inter"/>
                <a:ea typeface="Inter"/>
                <a:cs typeface="Inter"/>
                <a:sym typeface="Inter"/>
              </a:rPr>
              <a:t>st</a:t>
            </a:r>
            <a:r>
              <a:rPr b="0" i="0" lang="en-US">
                <a:solidFill>
                  <a:srgbClr val="000000"/>
                </a:solidFill>
                <a:latin typeface="Inter"/>
                <a:ea typeface="Inter"/>
                <a:cs typeface="Inter"/>
                <a:sym typeface="Inter"/>
              </a:rPr>
              <a:t> 4-bit binary adder with 0110.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 0001+0110</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 0111</a:t>
            </a:r>
            <a:endParaRPr/>
          </a:p>
          <a:p>
            <a:pPr indent="-182880" lvl="0" marL="228600" rtl="0" algn="l">
              <a:lnSpc>
                <a:spcPct val="90000"/>
              </a:lnSpc>
              <a:spcBef>
                <a:spcPts val="1400"/>
              </a:spcBef>
              <a:spcAft>
                <a:spcPts val="0"/>
              </a:spcAft>
              <a:buSzPct val="80000"/>
              <a:buFont typeface="Corbel"/>
              <a:buAutoNum type="arabicPeriod" startAt="4"/>
            </a:pPr>
            <a:r>
              <a:rPr b="0" i="0" lang="en-US">
                <a:solidFill>
                  <a:srgbClr val="000000"/>
                </a:solidFill>
                <a:latin typeface="Inter"/>
                <a:ea typeface="Inter"/>
                <a:cs typeface="Inter"/>
                <a:sym typeface="Inter"/>
              </a:rPr>
              <a:t>The BCD is represented by the carry output as:</a:t>
            </a:r>
            <a:br>
              <a:rPr b="0" i="0" lang="en-US">
                <a:solidFill>
                  <a:srgbClr val="000000"/>
                </a:solidFill>
                <a:latin typeface="Inter"/>
                <a:ea typeface="Inter"/>
                <a:cs typeface="Inter"/>
                <a:sym typeface="Inter"/>
              </a:rPr>
            </a:br>
            <a:r>
              <a:rPr b="0" i="0" lang="en-US">
                <a:solidFill>
                  <a:srgbClr val="000000"/>
                </a:solidFill>
                <a:latin typeface="Inter"/>
                <a:ea typeface="Inter"/>
                <a:cs typeface="Inter"/>
                <a:sym typeface="Inter"/>
              </a:rPr>
              <a:t>BCD=C</a:t>
            </a:r>
            <a:r>
              <a:rPr b="0" baseline="-25000" i="0" lang="en-US">
                <a:solidFill>
                  <a:srgbClr val="000000"/>
                </a:solidFill>
                <a:latin typeface="Inter"/>
                <a:ea typeface="Inter"/>
                <a:cs typeface="Inter"/>
                <a:sym typeface="Inter"/>
              </a:rPr>
              <a:t>out</a:t>
            </a:r>
            <a:r>
              <a:rPr b="0" i="0" lang="en-US">
                <a:solidFill>
                  <a:srgbClr val="000000"/>
                </a:solidFill>
                <a:latin typeface="Inter"/>
                <a:ea typeface="Inter"/>
                <a:cs typeface="Inter"/>
                <a:sym typeface="Inter"/>
              </a:rPr>
              <a:t> Z</a:t>
            </a:r>
            <a:r>
              <a:rPr b="0" baseline="-25000" i="0" lang="en-US">
                <a:solidFill>
                  <a:srgbClr val="000000"/>
                </a:solidFill>
                <a:latin typeface="Inter"/>
                <a:ea typeface="Inter"/>
                <a:cs typeface="Inter"/>
                <a:sym typeface="Inter"/>
              </a:rPr>
              <a:t>8</a:t>
            </a:r>
            <a:r>
              <a:rPr b="0" i="0" lang="en-US">
                <a:solidFill>
                  <a:srgbClr val="000000"/>
                </a:solidFill>
                <a:latin typeface="Inter"/>
                <a:ea typeface="Inter"/>
                <a:cs typeface="Inter"/>
                <a:sym typeface="Inter"/>
              </a:rPr>
              <a:t> Z</a:t>
            </a:r>
            <a:r>
              <a:rPr b="0" baseline="-25000" i="0" lang="en-US">
                <a:solidFill>
                  <a:srgbClr val="000000"/>
                </a:solidFill>
                <a:latin typeface="Inter"/>
                <a:ea typeface="Inter"/>
                <a:cs typeface="Inter"/>
                <a:sym typeface="Inter"/>
              </a:rPr>
              <a:t>4</a:t>
            </a:r>
            <a:r>
              <a:rPr b="0" i="0" lang="en-US">
                <a:solidFill>
                  <a:srgbClr val="000000"/>
                </a:solidFill>
                <a:latin typeface="Inter"/>
                <a:ea typeface="Inter"/>
                <a:cs typeface="Inter"/>
                <a:sym typeface="Inter"/>
              </a:rPr>
              <a:t> Z</a:t>
            </a:r>
            <a:r>
              <a:rPr b="0" baseline="-25000" i="0" lang="en-US">
                <a:solidFill>
                  <a:srgbClr val="000000"/>
                </a:solidFill>
                <a:latin typeface="Inter"/>
                <a:ea typeface="Inter"/>
                <a:cs typeface="Inter"/>
                <a:sym typeface="Inter"/>
              </a:rPr>
              <a:t>2</a:t>
            </a:r>
            <a:r>
              <a:rPr b="0" i="0" lang="en-US">
                <a:solidFill>
                  <a:srgbClr val="000000"/>
                </a:solidFill>
                <a:latin typeface="Inter"/>
                <a:ea typeface="Inter"/>
                <a:cs typeface="Inter"/>
                <a:sym typeface="Inter"/>
              </a:rPr>
              <a:t> Z</a:t>
            </a:r>
            <a:r>
              <a:rPr b="0" baseline="-25000" i="0" lang="en-US">
                <a:solidFill>
                  <a:srgbClr val="000000"/>
                </a:solidFill>
                <a:latin typeface="Inter"/>
                <a:ea typeface="Inter"/>
                <a:cs typeface="Inter"/>
                <a:sym typeface="Inter"/>
              </a:rPr>
              <a:t>1</a:t>
            </a:r>
            <a:r>
              <a:rPr b="0" i="0" lang="en-US">
                <a:solidFill>
                  <a:srgbClr val="000000"/>
                </a:solidFill>
                <a:latin typeface="Inter"/>
                <a:ea typeface="Inter"/>
                <a:cs typeface="Inter"/>
                <a:sym typeface="Inter"/>
              </a:rPr>
              <a:t>=1 0 1 1 1</a:t>
            </a:r>
            <a:endParaRPr/>
          </a:p>
          <a:p>
            <a:pPr indent="-79502" lvl="0" marL="228600" rtl="0" algn="l">
              <a:lnSpc>
                <a:spcPct val="90000"/>
              </a:lnSpc>
              <a:spcBef>
                <a:spcPts val="1400"/>
              </a:spcBef>
              <a:spcAft>
                <a:spcPts val="0"/>
              </a:spcAft>
              <a:buSzPct val="8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504" name="Google Shape;504;p32"/>
          <p:cNvGrpSpPr/>
          <p:nvPr/>
        </p:nvGrpSpPr>
        <p:grpSpPr>
          <a:xfrm>
            <a:off x="1156108" y="2621908"/>
            <a:ext cx="9846445" cy="3150712"/>
            <a:chOff x="13108" y="323378"/>
            <a:chExt cx="9846445" cy="3150712"/>
          </a:xfrm>
        </p:grpSpPr>
        <p:sp>
          <p:nvSpPr>
            <p:cNvPr id="505" name="Google Shape;505;p32"/>
            <p:cNvSpPr/>
            <p:nvPr/>
          </p:nvSpPr>
          <p:spPr>
            <a:xfrm>
              <a:off x="13108" y="323378"/>
              <a:ext cx="373577" cy="37357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1310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txBox="1"/>
            <p:nvPr/>
          </p:nvSpPr>
          <p:spPr>
            <a:xfrm>
              <a:off x="1310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Quine-McCluskey minimization technique, </a:t>
              </a:r>
              <a:endParaRPr/>
            </a:p>
          </p:txBody>
        </p:sp>
        <p:sp>
          <p:nvSpPr>
            <p:cNvPr id="508" name="Google Shape;508;p32"/>
            <p:cNvSpPr/>
            <p:nvPr/>
          </p:nvSpPr>
          <p:spPr>
            <a:xfrm>
              <a:off x="1310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1267263" y="323378"/>
              <a:ext cx="373577" cy="37357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1267263"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txBox="1"/>
            <p:nvPr/>
          </p:nvSpPr>
          <p:spPr>
            <a:xfrm>
              <a:off x="1267263"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Combinational Circuits , </a:t>
              </a:r>
              <a:endParaRPr/>
            </a:p>
          </p:txBody>
        </p:sp>
        <p:sp>
          <p:nvSpPr>
            <p:cNvPr id="512" name="Google Shape;512;p32"/>
            <p:cNvSpPr/>
            <p:nvPr/>
          </p:nvSpPr>
          <p:spPr>
            <a:xfrm>
              <a:off x="1267263"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txBox="1"/>
            <p:nvPr/>
          </p:nvSpPr>
          <p:spPr>
            <a:xfrm>
              <a:off x="1267263" y="1776888"/>
              <a:ext cx="1067365" cy="169720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Binary adder , Binary adder as subtractor, Carry look ahead adder, Decimal adder, </a:t>
              </a:r>
              <a:endParaRPr/>
            </a:p>
          </p:txBody>
        </p:sp>
        <p:sp>
          <p:nvSpPr>
            <p:cNvPr id="514" name="Google Shape;514;p32"/>
            <p:cNvSpPr/>
            <p:nvPr/>
          </p:nvSpPr>
          <p:spPr>
            <a:xfrm>
              <a:off x="2521417" y="323378"/>
              <a:ext cx="373577" cy="37357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2521417"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txBox="1"/>
            <p:nvPr/>
          </p:nvSpPr>
          <p:spPr>
            <a:xfrm>
              <a:off x="2521417"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Magnitude Comparator, </a:t>
              </a:r>
              <a:endParaRPr/>
            </a:p>
          </p:txBody>
        </p:sp>
        <p:sp>
          <p:nvSpPr>
            <p:cNvPr id="517" name="Google Shape;517;p32"/>
            <p:cNvSpPr/>
            <p:nvPr/>
          </p:nvSpPr>
          <p:spPr>
            <a:xfrm>
              <a:off x="2521417"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3775571" y="323378"/>
              <a:ext cx="373577" cy="37357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3775571"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txBox="1"/>
            <p:nvPr/>
          </p:nvSpPr>
          <p:spPr>
            <a:xfrm>
              <a:off x="3775571"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Read Only Memory, </a:t>
              </a:r>
              <a:endParaRPr/>
            </a:p>
          </p:txBody>
        </p:sp>
        <p:sp>
          <p:nvSpPr>
            <p:cNvPr id="521" name="Google Shape;521;p32"/>
            <p:cNvSpPr/>
            <p:nvPr/>
          </p:nvSpPr>
          <p:spPr>
            <a:xfrm>
              <a:off x="3775571"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5029725" y="323378"/>
              <a:ext cx="373577" cy="373577"/>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5029725"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txBox="1"/>
            <p:nvPr/>
          </p:nvSpPr>
          <p:spPr>
            <a:xfrm>
              <a:off x="5029725"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Arithmetic Logic Unit, </a:t>
              </a:r>
              <a:endParaRPr/>
            </a:p>
          </p:txBody>
        </p:sp>
        <p:sp>
          <p:nvSpPr>
            <p:cNvPr id="525" name="Google Shape;525;p32"/>
            <p:cNvSpPr/>
            <p:nvPr/>
          </p:nvSpPr>
          <p:spPr>
            <a:xfrm>
              <a:off x="5029725"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6283880" y="323378"/>
              <a:ext cx="373577" cy="373577"/>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6283880"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txBox="1"/>
            <p:nvPr/>
          </p:nvSpPr>
          <p:spPr>
            <a:xfrm>
              <a:off x="6283880"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Programmable Logic Arrays, </a:t>
              </a:r>
              <a:endParaRPr/>
            </a:p>
          </p:txBody>
        </p:sp>
        <p:sp>
          <p:nvSpPr>
            <p:cNvPr id="529" name="Google Shape;529;p32"/>
            <p:cNvSpPr/>
            <p:nvPr/>
          </p:nvSpPr>
          <p:spPr>
            <a:xfrm>
              <a:off x="6283880"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7538034" y="323378"/>
              <a:ext cx="373577" cy="373577"/>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7538034"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txBox="1"/>
            <p:nvPr/>
          </p:nvSpPr>
          <p:spPr>
            <a:xfrm>
              <a:off x="7538034"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Gate and Data Flow modeling , </a:t>
              </a:r>
              <a:endParaRPr/>
            </a:p>
          </p:txBody>
        </p:sp>
        <p:sp>
          <p:nvSpPr>
            <p:cNvPr id="533" name="Google Shape;533;p32"/>
            <p:cNvSpPr/>
            <p:nvPr/>
          </p:nvSpPr>
          <p:spPr>
            <a:xfrm>
              <a:off x="7538034"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8792188" y="323378"/>
              <a:ext cx="373577" cy="373577"/>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8792188" y="832436"/>
              <a:ext cx="1067365" cy="8814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txBox="1"/>
            <p:nvPr/>
          </p:nvSpPr>
          <p:spPr>
            <a:xfrm>
              <a:off x="8792188" y="832436"/>
              <a:ext cx="1067365" cy="881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i="0" lang="en-US" sz="1400" u="none" cap="none" strike="noStrike">
                  <a:solidFill>
                    <a:schemeClr val="dk1"/>
                  </a:solidFill>
                  <a:latin typeface="Corbel"/>
                  <a:ea typeface="Corbel"/>
                  <a:cs typeface="Corbel"/>
                  <a:sym typeface="Corbel"/>
                </a:rPr>
                <a:t>HDL Behavioral modeling </a:t>
              </a:r>
              <a:endParaRPr/>
            </a:p>
          </p:txBody>
        </p:sp>
        <p:sp>
          <p:nvSpPr>
            <p:cNvPr id="537" name="Google Shape;537;p32"/>
            <p:cNvSpPr/>
            <p:nvPr/>
          </p:nvSpPr>
          <p:spPr>
            <a:xfrm>
              <a:off x="8792188" y="1776888"/>
              <a:ext cx="1067365" cy="16972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1" name="Shape 541"/>
        <p:cNvGrpSpPr/>
        <p:nvPr/>
      </p:nvGrpSpPr>
      <p:grpSpPr>
        <a:xfrm>
          <a:off x="0" y="0"/>
          <a:ext cx="0" cy="0"/>
          <a:chOff x="0" y="0"/>
          <a:chExt cx="0" cy="0"/>
        </a:xfrm>
      </p:grpSpPr>
      <p:sp>
        <p:nvSpPr>
          <p:cNvPr id="542" name="Google Shape;542;p33"/>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3" name="Google Shape;543;p33"/>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txBox="1"/>
          <p:nvPr>
            <p:ph type="title"/>
          </p:nvPr>
        </p:nvSpPr>
        <p:spPr>
          <a:xfrm>
            <a:off x="643467" y="643466"/>
            <a:ext cx="3602736" cy="526965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orbel"/>
              <a:buNone/>
            </a:pPr>
            <a:r>
              <a:rPr lang="en-US" sz="3200"/>
              <a:t>Magnitude Comparator</a:t>
            </a:r>
            <a:endParaRPr sz="3200"/>
          </a:p>
        </p:txBody>
      </p:sp>
      <p:cxnSp>
        <p:nvCxnSpPr>
          <p:cNvPr id="545" name="Google Shape;545;p33"/>
          <p:cNvCxnSpPr/>
          <p:nvPr/>
        </p:nvCxnSpPr>
        <p:spPr>
          <a:xfrm>
            <a:off x="4654296" y="1265557"/>
            <a:ext cx="7031" cy="3931920"/>
          </a:xfrm>
          <a:prstGeom prst="straightConnector1">
            <a:avLst/>
          </a:prstGeom>
          <a:noFill/>
          <a:ln cap="flat" cmpd="sng" w="12700">
            <a:solidFill>
              <a:schemeClr val="dk1"/>
            </a:solidFill>
            <a:prstDash val="solid"/>
            <a:round/>
            <a:headEnd len="sm" w="sm" type="none"/>
            <a:tailEnd len="sm" w="sm" type="none"/>
          </a:ln>
        </p:spPr>
      </p:cxnSp>
      <p:sp>
        <p:nvSpPr>
          <p:cNvPr id="546" name="Google Shape;546;p33"/>
          <p:cNvSpPr txBox="1"/>
          <p:nvPr>
            <p:ph idx="1" type="body"/>
          </p:nvPr>
        </p:nvSpPr>
        <p:spPr>
          <a:xfrm>
            <a:off x="5065182" y="643466"/>
            <a:ext cx="6173333" cy="5269650"/>
          </a:xfrm>
          <a:prstGeom prst="rect">
            <a:avLst/>
          </a:prstGeom>
          <a:noFill/>
          <a:ln>
            <a:noFill/>
          </a:ln>
        </p:spPr>
        <p:txBody>
          <a:bodyPr anchorCtr="0" anchor="ctr" bIns="45700" lIns="91425" spcFirstLastPara="1" rIns="91425" wrap="square" tIns="45700">
            <a:normAutofit/>
          </a:bodyPr>
          <a:lstStyle/>
          <a:p>
            <a:pPr indent="-182880" lvl="0" marL="228600" rtl="0" algn="l">
              <a:lnSpc>
                <a:spcPct val="90000"/>
              </a:lnSpc>
              <a:spcBef>
                <a:spcPts val="0"/>
              </a:spcBef>
              <a:spcAft>
                <a:spcPts val="0"/>
              </a:spcAft>
              <a:buSzPts val="1600"/>
              <a:buChar char="•"/>
            </a:pPr>
            <a:r>
              <a:rPr b="0" i="0" lang="en-US" sz="2000">
                <a:latin typeface="Varela Round"/>
                <a:ea typeface="Varela Round"/>
                <a:cs typeface="Varela Round"/>
                <a:sym typeface="Varela Round"/>
              </a:rPr>
              <a:t>A Comparator is a </a:t>
            </a:r>
            <a:r>
              <a:rPr b="0" i="0" lang="en-US" sz="2000" u="none" strike="noStrike">
                <a:latin typeface="Varela Round"/>
                <a:ea typeface="Varela Round"/>
                <a:cs typeface="Varela Round"/>
                <a:sym typeface="Varela Round"/>
              </a:rPr>
              <a:t>combinational circuit</a:t>
            </a:r>
            <a:r>
              <a:rPr b="0" i="0" lang="en-US" sz="2000">
                <a:latin typeface="Varela Round"/>
                <a:ea typeface="Varela Round"/>
                <a:cs typeface="Varela Round"/>
                <a:sym typeface="Varela Round"/>
              </a:rPr>
              <a:t> that gives output in terms of A&gt;B, A&lt;B, and A=B. </a:t>
            </a:r>
            <a:endParaRPr/>
          </a:p>
          <a:p>
            <a:pPr indent="-182880" lvl="0" marL="228600" rtl="0" algn="l">
              <a:lnSpc>
                <a:spcPct val="90000"/>
              </a:lnSpc>
              <a:spcBef>
                <a:spcPts val="1400"/>
              </a:spcBef>
              <a:spcAft>
                <a:spcPts val="0"/>
              </a:spcAft>
              <a:buSzPts val="1600"/>
              <a:buChar char="•"/>
            </a:pPr>
            <a:r>
              <a:rPr b="0" i="0" lang="en-US" sz="2000">
                <a:latin typeface="Varela Round"/>
                <a:ea typeface="Varela Round"/>
                <a:cs typeface="Varela Round"/>
                <a:sym typeface="Varela Round"/>
              </a:rPr>
              <a:t>This is entirely expected from the name. </a:t>
            </a:r>
            <a:endParaRPr/>
          </a:p>
          <a:p>
            <a:pPr indent="-182880" lvl="0" marL="228600" rtl="0" algn="l">
              <a:lnSpc>
                <a:spcPct val="90000"/>
              </a:lnSpc>
              <a:spcBef>
                <a:spcPts val="1400"/>
              </a:spcBef>
              <a:spcAft>
                <a:spcPts val="0"/>
              </a:spcAft>
              <a:buSzPts val="1600"/>
              <a:buChar char="•"/>
            </a:pPr>
            <a:r>
              <a:rPr b="0" i="0" lang="en-US" sz="2000">
                <a:latin typeface="Varela Round"/>
                <a:ea typeface="Varela Round"/>
                <a:cs typeface="Varela Round"/>
                <a:sym typeface="Varela Round"/>
              </a:rPr>
              <a:t>A digital comparator’s purpose is to compare numbers and represent their relationship with each other.</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3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Varela Round"/>
              <a:buNone/>
            </a:pPr>
            <a:r>
              <a:rPr b="1" i="0" lang="en-US">
                <a:latin typeface="Varela Round"/>
                <a:ea typeface="Varela Round"/>
                <a:cs typeface="Varela Round"/>
                <a:sym typeface="Varela Round"/>
              </a:rPr>
              <a:t>1-bit Comparator</a:t>
            </a:r>
            <a:endParaRPr/>
          </a:p>
        </p:txBody>
      </p:sp>
      <p:graphicFrame>
        <p:nvGraphicFramePr>
          <p:cNvPr id="552" name="Google Shape;552;p34"/>
          <p:cNvGraphicFramePr/>
          <p:nvPr/>
        </p:nvGraphicFramePr>
        <p:xfrm>
          <a:off x="1191333" y="2353225"/>
          <a:ext cx="3000000" cy="3000000"/>
        </p:xfrm>
        <a:graphic>
          <a:graphicData uri="http://schemas.openxmlformats.org/drawingml/2006/table">
            <a:tbl>
              <a:tblPr>
                <a:noFill/>
                <a:tableStyleId>{2B8A2C6E-AED5-4286-990B-1C518B1D47B4}</a:tableStyleId>
              </a:tblPr>
              <a:tblGrid>
                <a:gridCol w="1424025"/>
                <a:gridCol w="1424025"/>
                <a:gridCol w="2309325"/>
                <a:gridCol w="2309325"/>
                <a:gridCol w="2309325"/>
              </a:tblGrid>
              <a:tr h="737625">
                <a:tc>
                  <a:txBody>
                    <a:bodyPr/>
                    <a:lstStyle/>
                    <a:p>
                      <a:pPr indent="0" lvl="0" marL="0" marR="0" rtl="0" algn="l">
                        <a:spcBef>
                          <a:spcPts val="0"/>
                        </a:spcBef>
                        <a:spcAft>
                          <a:spcPts val="0"/>
                        </a:spcAft>
                        <a:buNone/>
                      </a:pPr>
                      <a:r>
                        <a:rPr b="1" i="0" lang="en-US" sz="3300" u="none" cap="none" strike="noStrike">
                          <a:latin typeface="Arial"/>
                          <a:ea typeface="Arial"/>
                          <a:cs typeface="Arial"/>
                          <a:sym typeface="Arial"/>
                        </a:rPr>
                        <a:t>A</a:t>
                      </a:r>
                      <a:endParaRPr b="0" i="0" sz="3300" u="none" cap="none" strike="noStrike">
                        <a:latin typeface="Arial"/>
                        <a:ea typeface="Arial"/>
                        <a:cs typeface="Arial"/>
                        <a:sym typeface="Arial"/>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300" u="none" cap="none" strike="noStrike">
                          <a:latin typeface="Arial"/>
                          <a:ea typeface="Arial"/>
                          <a:cs typeface="Arial"/>
                          <a:sym typeface="Arial"/>
                        </a:rPr>
                        <a:t>B</a:t>
                      </a:r>
                      <a:endParaRPr b="0" i="0" sz="3300" u="none" cap="none" strike="noStrike">
                        <a:latin typeface="Arial"/>
                        <a:ea typeface="Arial"/>
                        <a:cs typeface="Arial"/>
                        <a:sym typeface="Arial"/>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300" u="none" cap="none" strike="noStrike">
                          <a:latin typeface="Arial"/>
                          <a:ea typeface="Arial"/>
                          <a:cs typeface="Arial"/>
                          <a:sym typeface="Arial"/>
                        </a:rPr>
                        <a:t>A&gt;B</a:t>
                      </a:r>
                      <a:endParaRPr b="0" i="0" sz="3300" u="none" cap="none" strike="noStrike">
                        <a:latin typeface="Arial"/>
                        <a:ea typeface="Arial"/>
                        <a:cs typeface="Arial"/>
                        <a:sym typeface="Arial"/>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300" u="none" cap="none" strike="noStrike">
                          <a:latin typeface="Arial"/>
                          <a:ea typeface="Arial"/>
                          <a:cs typeface="Arial"/>
                          <a:sym typeface="Arial"/>
                        </a:rPr>
                        <a:t>A&lt;B</a:t>
                      </a:r>
                      <a:endParaRPr b="0" i="0" sz="3300" u="none" cap="none" strike="noStrike">
                        <a:latin typeface="Arial"/>
                        <a:ea typeface="Arial"/>
                        <a:cs typeface="Arial"/>
                        <a:sym typeface="Arial"/>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i="0" lang="en-US" sz="3300" u="none" cap="none" strike="noStrike">
                          <a:latin typeface="Arial"/>
                          <a:ea typeface="Arial"/>
                          <a:cs typeface="Arial"/>
                          <a:sym typeface="Arial"/>
                        </a:rPr>
                        <a:t>A=B</a:t>
                      </a:r>
                      <a:endParaRPr b="0" i="0" sz="3300" u="none" cap="none" strike="noStrike">
                        <a:latin typeface="Arial"/>
                        <a:ea typeface="Arial"/>
                        <a:cs typeface="Arial"/>
                        <a:sym typeface="Arial"/>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37625">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r>
              <a:tr h="737625">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37625">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7F7F7"/>
                    </a:solidFill>
                  </a:tcPr>
                </a:tc>
              </a:tr>
              <a:tr h="737625">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0</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en-US" sz="3300" u="none" cap="none" strike="noStrike">
                          <a:latin typeface="Arial"/>
                          <a:ea typeface="Arial"/>
                          <a:cs typeface="Arial"/>
                          <a:sym typeface="Arial"/>
                        </a:rPr>
                        <a:t>1</a:t>
                      </a:r>
                      <a:endParaRPr/>
                    </a:p>
                  </a:txBody>
                  <a:tcPr marT="83825" marB="83825" marR="167650" marL="16765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6" name="Shape 556"/>
        <p:cNvGrpSpPr/>
        <p:nvPr/>
      </p:nvGrpSpPr>
      <p:grpSpPr>
        <a:xfrm>
          <a:off x="0" y="0"/>
          <a:ext cx="0" cy="0"/>
          <a:chOff x="0" y="0"/>
          <a:chExt cx="0" cy="0"/>
        </a:xfrm>
      </p:grpSpPr>
      <p:sp>
        <p:nvSpPr>
          <p:cNvPr id="557" name="Google Shape;557;p35"/>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35"/>
          <p:cNvCxnSpPr/>
          <p:nvPr/>
        </p:nvCxnSpPr>
        <p:spPr>
          <a:xfrm>
            <a:off x="1978660" y="3733800"/>
            <a:ext cx="8229601" cy="0"/>
          </a:xfrm>
          <a:prstGeom prst="straightConnector1">
            <a:avLst/>
          </a:prstGeom>
          <a:noFill/>
          <a:ln cap="flat" cmpd="sng" w="10000">
            <a:solidFill>
              <a:schemeClr val="dk1"/>
            </a:solidFill>
            <a:prstDash val="solid"/>
            <a:round/>
            <a:headEnd len="sm" w="sm" type="none"/>
            <a:tailEnd len="sm" w="sm" type="none"/>
          </a:ln>
        </p:spPr>
      </p:cxnSp>
      <p:sp>
        <p:nvSpPr>
          <p:cNvPr id="560" name="Google Shape;560;p35"/>
          <p:cNvSpPr/>
          <p:nvPr/>
        </p:nvSpPr>
        <p:spPr>
          <a:xfrm>
            <a:off x="0" y="6856"/>
            <a:ext cx="12192000" cy="6858000"/>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p:nvPr/>
        </p:nvSpPr>
        <p:spPr>
          <a:xfrm>
            <a:off x="228600" y="246888"/>
            <a:ext cx="11724640" cy="6377939"/>
          </a:xfrm>
          <a:prstGeom prst="rect">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1-bit comparator" id="562" name="Google Shape;562;p35"/>
          <p:cNvPicPr preferRelativeResize="0"/>
          <p:nvPr>
            <p:ph idx="1" type="body"/>
          </p:nvPr>
        </p:nvPicPr>
        <p:blipFill rotWithShape="1">
          <a:blip r:embed="rId3">
            <a:alphaModFix/>
          </a:blip>
          <a:srcRect b="0" l="0" r="0" t="0"/>
          <a:stretch/>
        </p:blipFill>
        <p:spPr>
          <a:xfrm>
            <a:off x="1147464" y="857675"/>
            <a:ext cx="5494776" cy="5140669"/>
          </a:xfrm>
          <a:prstGeom prst="rect">
            <a:avLst/>
          </a:prstGeom>
          <a:noFill/>
          <a:ln>
            <a:noFill/>
          </a:ln>
        </p:spPr>
      </p:pic>
      <p:sp>
        <p:nvSpPr>
          <p:cNvPr id="563" name="Google Shape;563;p35"/>
          <p:cNvSpPr/>
          <p:nvPr/>
        </p:nvSpPr>
        <p:spPr>
          <a:xfrm>
            <a:off x="7552944" y="246887"/>
            <a:ext cx="4397755" cy="6377939"/>
          </a:xfrm>
          <a:prstGeom prst="rect">
            <a:avLst/>
          </a:prstGeom>
          <a:no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4" name="Google Shape;564;p35"/>
          <p:cNvCxnSpPr/>
          <p:nvPr/>
        </p:nvCxnSpPr>
        <p:spPr>
          <a:xfrm>
            <a:off x="8370284" y="4405863"/>
            <a:ext cx="2763075" cy="0"/>
          </a:xfrm>
          <a:prstGeom prst="straightConnector1">
            <a:avLst/>
          </a:prstGeom>
          <a:noFill/>
          <a:ln cap="flat" cmpd="sng" w="10000">
            <a:solidFill>
              <a:schemeClr val="dk1"/>
            </a:solidFill>
            <a:prstDash val="solid"/>
            <a:round/>
            <a:headEnd len="sm" w="sm" type="none"/>
            <a:tailEnd len="sm" w="sm" type="none"/>
          </a:ln>
        </p:spPr>
      </p:cxnSp>
      <p:sp>
        <p:nvSpPr>
          <p:cNvPr id="565" name="Google Shape;565;p35"/>
          <p:cNvSpPr txBox="1"/>
          <p:nvPr>
            <p:ph type="title"/>
          </p:nvPr>
        </p:nvSpPr>
        <p:spPr>
          <a:xfrm>
            <a:off x="8195138" y="857675"/>
            <a:ext cx="3113366" cy="3622844"/>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dk1"/>
              </a:buClr>
              <a:buSzPts val="3400"/>
              <a:buFont typeface="Corbel"/>
              <a:buNone/>
            </a:pPr>
            <a:r>
              <a:rPr b="1" i="0" lang="en-US" sz="3400" cap="none"/>
              <a:t>1-BIT COMPARATOR</a:t>
            </a:r>
            <a:br>
              <a:rPr b="1" i="0" lang="en-US" sz="3400" cap="none"/>
            </a:br>
            <a:endParaRPr b="1" sz="3400" cap="none"/>
          </a:p>
        </p:txBody>
      </p:sp>
      <p:sp>
        <p:nvSpPr>
          <p:cNvPr id="566" name="Google Shape;566;p35"/>
          <p:cNvSpPr txBox="1"/>
          <p:nvPr/>
        </p:nvSpPr>
        <p:spPr>
          <a:xfrm>
            <a:off x="4389125" y="351698"/>
            <a:ext cx="2925000" cy="2308800"/>
          </a:xfrm>
          <a:prstGeom prst="rect">
            <a:avLst/>
          </a:pr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404040"/>
                </a:solidFill>
                <a:latin typeface="Varela Round"/>
                <a:ea typeface="Varela Round"/>
                <a:cs typeface="Varela Round"/>
                <a:sym typeface="Varela Round"/>
              </a:rPr>
              <a:t>X(which stands for A&gt;B) = AB’</a:t>
            </a:r>
            <a:endParaRPr/>
          </a:p>
          <a:p>
            <a:pPr indent="0" lvl="0" marL="0" marR="0" rtl="0" algn="l">
              <a:spcBef>
                <a:spcPts val="0"/>
              </a:spcBef>
              <a:spcAft>
                <a:spcPts val="0"/>
              </a:spcAft>
              <a:buNone/>
            </a:pPr>
            <a:r>
              <a:rPr b="0" i="0" lang="en-US" sz="1800">
                <a:solidFill>
                  <a:srgbClr val="404040"/>
                </a:solidFill>
                <a:latin typeface="Varela Round"/>
                <a:ea typeface="Varela Round"/>
                <a:cs typeface="Varela Round"/>
                <a:sym typeface="Varela Round"/>
              </a:rPr>
              <a:t>Y (A&lt;B )= A’B</a:t>
            </a:r>
            <a:endParaRPr sz="1800">
              <a:solidFill>
                <a:srgbClr val="404040"/>
              </a:solidFill>
              <a:latin typeface="Varela Round"/>
              <a:ea typeface="Varela Round"/>
              <a:cs typeface="Varela Round"/>
              <a:sym typeface="Varela Round"/>
            </a:endParaRPr>
          </a:p>
          <a:p>
            <a:pPr indent="0" lvl="0" marL="0" marR="0" rtl="0" algn="l">
              <a:spcBef>
                <a:spcPts val="0"/>
              </a:spcBef>
              <a:spcAft>
                <a:spcPts val="0"/>
              </a:spcAft>
              <a:buNone/>
            </a:pPr>
            <a:r>
              <a:rPr b="0" i="0" lang="en-US" sz="1800">
                <a:solidFill>
                  <a:srgbClr val="404040"/>
                </a:solidFill>
                <a:latin typeface="Varela Round"/>
                <a:ea typeface="Varela Round"/>
                <a:cs typeface="Varela Round"/>
                <a:sym typeface="Varela Round"/>
              </a:rPr>
              <a:t>Z (A=B)= A’B’ + AB</a:t>
            </a:r>
            <a:endParaRPr/>
          </a:p>
          <a:p>
            <a:pPr indent="0" lvl="0" marL="0" marR="0" rtl="0" algn="l">
              <a:spcBef>
                <a:spcPts val="0"/>
              </a:spcBef>
              <a:spcAft>
                <a:spcPts val="0"/>
              </a:spcAft>
              <a:buNone/>
            </a:pPr>
            <a:r>
              <a:rPr b="0" i="0" lang="en-US" sz="1800">
                <a:solidFill>
                  <a:srgbClr val="404040"/>
                </a:solidFill>
                <a:latin typeface="Varela Round"/>
                <a:ea typeface="Varela Round"/>
                <a:cs typeface="Varela Round"/>
                <a:sym typeface="Varela Round"/>
              </a:rPr>
              <a:t>This is similar to the equation of an </a:t>
            </a:r>
            <a:r>
              <a:rPr b="0" i="0" lang="en-US" sz="1800" u="none" strike="noStrike">
                <a:solidFill>
                  <a:srgbClr val="4169E1"/>
                </a:solidFill>
                <a:latin typeface="Varela Round"/>
                <a:ea typeface="Varela Round"/>
                <a:cs typeface="Varela Round"/>
                <a:sym typeface="Varela Round"/>
              </a:rPr>
              <a:t>EXNOR gate</a:t>
            </a:r>
            <a:r>
              <a:rPr b="0" i="0" lang="en-US" sz="1800">
                <a:solidFill>
                  <a:srgbClr val="404040"/>
                </a:solidFill>
                <a:latin typeface="Varela Round"/>
                <a:ea typeface="Varela Round"/>
                <a:cs typeface="Varela Round"/>
                <a:sym typeface="Varela Round"/>
              </a:rPr>
              <a:t>. Hence,</a:t>
            </a:r>
            <a:endParaRPr sz="1800">
              <a:solidFill>
                <a:srgbClr val="404040"/>
              </a:solidFill>
              <a:latin typeface="Varela Round"/>
              <a:ea typeface="Varela Round"/>
              <a:cs typeface="Varela Round"/>
              <a:sym typeface="Varela Round"/>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572" name="Google Shape;572;p36"/>
          <p:cNvGrpSpPr/>
          <p:nvPr/>
        </p:nvGrpSpPr>
        <p:grpSpPr>
          <a:xfrm>
            <a:off x="338930" y="2652410"/>
            <a:ext cx="11575098" cy="2999805"/>
            <a:chOff x="1305" y="443782"/>
            <a:chExt cx="11575098" cy="2999805"/>
          </a:xfrm>
        </p:grpSpPr>
        <p:sp>
          <p:nvSpPr>
            <p:cNvPr id="573" name="Google Shape;573;p36"/>
            <p:cNvSpPr/>
            <p:nvPr/>
          </p:nvSpPr>
          <p:spPr>
            <a:xfrm>
              <a:off x="1305" y="443782"/>
              <a:ext cx="425250" cy="4252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13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txBox="1"/>
            <p:nvPr/>
          </p:nvSpPr>
          <p:spPr>
            <a:xfrm>
              <a:off x="13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Quine-McCluskey minimization technique, </a:t>
              </a:r>
              <a:endParaRPr/>
            </a:p>
          </p:txBody>
        </p:sp>
        <p:sp>
          <p:nvSpPr>
            <p:cNvPr id="576" name="Google Shape;576;p36"/>
            <p:cNvSpPr/>
            <p:nvPr/>
          </p:nvSpPr>
          <p:spPr>
            <a:xfrm>
              <a:off x="13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1428930" y="443782"/>
              <a:ext cx="425250" cy="4252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142893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txBox="1"/>
            <p:nvPr/>
          </p:nvSpPr>
          <p:spPr>
            <a:xfrm>
              <a:off x="142893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Combinational Circuits , </a:t>
              </a:r>
              <a:endParaRPr/>
            </a:p>
          </p:txBody>
        </p:sp>
        <p:sp>
          <p:nvSpPr>
            <p:cNvPr id="580" name="Google Shape;580;p36"/>
            <p:cNvSpPr/>
            <p:nvPr/>
          </p:nvSpPr>
          <p:spPr>
            <a:xfrm>
              <a:off x="142893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txBox="1"/>
            <p:nvPr/>
          </p:nvSpPr>
          <p:spPr>
            <a:xfrm>
              <a:off x="1428930" y="1946489"/>
              <a:ext cx="1215000" cy="149709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lang="en-US" sz="1100">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Binary adder , Binary adder as subtractor, Carry look ahead adder, Decimal adder, </a:t>
              </a:r>
              <a:endParaRPr/>
            </a:p>
          </p:txBody>
        </p:sp>
        <p:sp>
          <p:nvSpPr>
            <p:cNvPr id="582" name="Google Shape;582;p36"/>
            <p:cNvSpPr/>
            <p:nvPr/>
          </p:nvSpPr>
          <p:spPr>
            <a:xfrm>
              <a:off x="2856555" y="443782"/>
              <a:ext cx="425250" cy="4252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85655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txBox="1"/>
            <p:nvPr/>
          </p:nvSpPr>
          <p:spPr>
            <a:xfrm>
              <a:off x="285655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Magnitude Comparator, </a:t>
              </a:r>
              <a:endParaRPr/>
            </a:p>
          </p:txBody>
        </p:sp>
        <p:sp>
          <p:nvSpPr>
            <p:cNvPr id="585" name="Google Shape;585;p36"/>
            <p:cNvSpPr/>
            <p:nvPr/>
          </p:nvSpPr>
          <p:spPr>
            <a:xfrm>
              <a:off x="285655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4284180" y="443782"/>
              <a:ext cx="425250" cy="42525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428418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txBox="1"/>
            <p:nvPr/>
          </p:nvSpPr>
          <p:spPr>
            <a:xfrm>
              <a:off x="428418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Read Only Memory, </a:t>
              </a:r>
              <a:endParaRPr/>
            </a:p>
          </p:txBody>
        </p:sp>
        <p:sp>
          <p:nvSpPr>
            <p:cNvPr id="589" name="Google Shape;589;p36"/>
            <p:cNvSpPr/>
            <p:nvPr/>
          </p:nvSpPr>
          <p:spPr>
            <a:xfrm>
              <a:off x="428418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5711805" y="443782"/>
              <a:ext cx="425250" cy="42525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57118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txBox="1"/>
            <p:nvPr/>
          </p:nvSpPr>
          <p:spPr>
            <a:xfrm>
              <a:off x="57118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Arithmetic Logic Unit, </a:t>
              </a:r>
              <a:endParaRPr/>
            </a:p>
          </p:txBody>
        </p:sp>
        <p:sp>
          <p:nvSpPr>
            <p:cNvPr id="593" name="Google Shape;593;p36"/>
            <p:cNvSpPr/>
            <p:nvPr/>
          </p:nvSpPr>
          <p:spPr>
            <a:xfrm>
              <a:off x="57118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7322792" y="443782"/>
              <a:ext cx="425250" cy="42525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139430" y="998024"/>
              <a:ext cx="1581723"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txBox="1"/>
            <p:nvPr/>
          </p:nvSpPr>
          <p:spPr>
            <a:xfrm>
              <a:off x="7139430" y="998024"/>
              <a:ext cx="1581723"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Programmable Logic Arrays, </a:t>
              </a:r>
              <a:endParaRPr/>
            </a:p>
          </p:txBody>
        </p:sp>
        <p:sp>
          <p:nvSpPr>
            <p:cNvPr id="597" name="Google Shape;597;p36"/>
            <p:cNvSpPr/>
            <p:nvPr/>
          </p:nvSpPr>
          <p:spPr>
            <a:xfrm>
              <a:off x="7322792"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8933778" y="443782"/>
              <a:ext cx="425250" cy="425250"/>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8933778"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txBox="1"/>
            <p:nvPr/>
          </p:nvSpPr>
          <p:spPr>
            <a:xfrm>
              <a:off x="8933778"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Gate and Data Flow modeling , </a:t>
              </a:r>
              <a:endParaRPr/>
            </a:p>
          </p:txBody>
        </p:sp>
        <p:sp>
          <p:nvSpPr>
            <p:cNvPr id="601" name="Google Shape;601;p36"/>
            <p:cNvSpPr/>
            <p:nvPr/>
          </p:nvSpPr>
          <p:spPr>
            <a:xfrm>
              <a:off x="8933778"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10361403" y="443782"/>
              <a:ext cx="425250" cy="42525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10361403"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txBox="1"/>
            <p:nvPr/>
          </p:nvSpPr>
          <p:spPr>
            <a:xfrm>
              <a:off x="10361403"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Behavioral modeling </a:t>
              </a:r>
              <a:endParaRPr/>
            </a:p>
          </p:txBody>
        </p:sp>
        <p:sp>
          <p:nvSpPr>
            <p:cNvPr id="605" name="Google Shape;605;p36"/>
            <p:cNvSpPr/>
            <p:nvPr/>
          </p:nvSpPr>
          <p:spPr>
            <a:xfrm>
              <a:off x="10361403"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p37"/>
          <p:cNvGrpSpPr/>
          <p:nvPr/>
        </p:nvGrpSpPr>
        <p:grpSpPr>
          <a:xfrm>
            <a:off x="1143000" y="673912"/>
            <a:ext cx="6169855" cy="1319175"/>
            <a:chOff x="0" y="64312"/>
            <a:chExt cx="6169855" cy="1319175"/>
          </a:xfrm>
        </p:grpSpPr>
        <p:sp>
          <p:nvSpPr>
            <p:cNvPr id="611" name="Google Shape;611;p37"/>
            <p:cNvSpPr/>
            <p:nvPr/>
          </p:nvSpPr>
          <p:spPr>
            <a:xfrm>
              <a:off x="0" y="64312"/>
              <a:ext cx="6169855" cy="1319175"/>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txBox="1"/>
            <p:nvPr/>
          </p:nvSpPr>
          <p:spPr>
            <a:xfrm>
              <a:off x="64397" y="128709"/>
              <a:ext cx="6041061"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Clr>
                  <a:schemeClr val="lt1"/>
                </a:buClr>
                <a:buSzPts val="5500"/>
                <a:buFont typeface="Corbel"/>
                <a:buNone/>
              </a:pPr>
              <a:r>
                <a:rPr lang="en-US" sz="5500">
                  <a:solidFill>
                    <a:schemeClr val="lt1"/>
                  </a:solidFill>
                  <a:latin typeface="Corbel"/>
                  <a:ea typeface="Corbel"/>
                  <a:cs typeface="Corbel"/>
                  <a:sym typeface="Corbel"/>
                </a:rPr>
                <a:t>Read Only Memory</a:t>
              </a:r>
              <a:endParaRPr sz="5500">
                <a:solidFill>
                  <a:schemeClr val="lt1"/>
                </a:solidFill>
                <a:latin typeface="Corbel"/>
                <a:ea typeface="Corbel"/>
                <a:cs typeface="Corbel"/>
                <a:sym typeface="Corbel"/>
              </a:endParaRPr>
            </a:p>
          </p:txBody>
        </p:sp>
      </p:grpSp>
      <p:sp>
        <p:nvSpPr>
          <p:cNvPr id="613" name="Google Shape;613;p37"/>
          <p:cNvSpPr txBox="1"/>
          <p:nvPr>
            <p:ph idx="1" type="body"/>
          </p:nvPr>
        </p:nvSpPr>
        <p:spPr>
          <a:xfrm>
            <a:off x="1143000" y="2057400"/>
            <a:ext cx="9872871" cy="4038600"/>
          </a:xfrm>
          <a:prstGeom prst="rect">
            <a:avLst/>
          </a:prstGeom>
          <a:solidFill>
            <a:srgbClr val="FFCDA5"/>
          </a:solidFill>
          <a:ln cap="flat" cmpd="sng" w="10000">
            <a:solidFill>
              <a:schemeClr val="accent3"/>
            </a:solidFill>
            <a:prstDash val="solid"/>
            <a:round/>
            <a:headEnd len="sm" w="sm" type="none"/>
            <a:tailEnd len="sm" w="sm" type="none"/>
          </a:ln>
        </p:spPr>
        <p:txBody>
          <a:bodyPr anchorCtr="0" anchor="t" bIns="45700" lIns="91425" spcFirstLastPara="1" rIns="91425" wrap="square" tIns="45700">
            <a:normAutofit fontScale="92500" lnSpcReduction="20000"/>
          </a:bodyPr>
          <a:lstStyle/>
          <a:p>
            <a:pPr indent="-182880" lvl="0" marL="228600" rtl="0" algn="just">
              <a:lnSpc>
                <a:spcPct val="90000"/>
              </a:lnSpc>
              <a:spcBef>
                <a:spcPts val="0"/>
              </a:spcBef>
              <a:spcAft>
                <a:spcPts val="0"/>
              </a:spcAft>
              <a:buSzPct val="80000"/>
              <a:buChar char="•"/>
            </a:pPr>
            <a:r>
              <a:rPr b="0" i="0" lang="en-US">
                <a:solidFill>
                  <a:srgbClr val="333333"/>
                </a:solidFill>
                <a:latin typeface="Inter"/>
                <a:ea typeface="Inter"/>
                <a:cs typeface="Inter"/>
                <a:sym typeface="Inter"/>
              </a:rPr>
              <a:t>ROM, which stands for read only memory, is a memory device or storage medium that stores information permanently. </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It is also the primary memory unit of a computer along with the random-access memory (RAM). </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It is called read only memory as we can only read the programs and data stored on it but cannot write on it. </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It is restricted to reading words that are permanently stored within the unit.</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The manufacturer of ROM fills the programs into the ROM at the time of manufacturing the ROM. </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After this, the content of the ROM can't be altered, which means you can't reprogram, rewrite, or erase its content later. </a:t>
            </a:r>
            <a:endParaRPr/>
          </a:p>
          <a:p>
            <a:pPr indent="-182880" lvl="0" marL="228600" rtl="0" algn="just">
              <a:lnSpc>
                <a:spcPct val="90000"/>
              </a:lnSpc>
              <a:spcBef>
                <a:spcPts val="1400"/>
              </a:spcBef>
              <a:spcAft>
                <a:spcPts val="0"/>
              </a:spcAft>
              <a:buSzPct val="80000"/>
              <a:buChar char="•"/>
            </a:pPr>
            <a:r>
              <a:rPr b="0" i="0" lang="en-US">
                <a:solidFill>
                  <a:srgbClr val="333333"/>
                </a:solidFill>
                <a:latin typeface="Inter"/>
                <a:ea typeface="Inter"/>
                <a:cs typeface="Inter"/>
                <a:sym typeface="Inter"/>
              </a:rPr>
              <a:t>However, there are some types of ROM where you can modify the data.</a:t>
            </a:r>
            <a:endParaRPr/>
          </a:p>
          <a:p>
            <a:pPr indent="-79502" lvl="0" marL="228600" rtl="0" algn="l">
              <a:lnSpc>
                <a:spcPct val="90000"/>
              </a:lnSpc>
              <a:spcBef>
                <a:spcPts val="1400"/>
              </a:spcBef>
              <a:spcAft>
                <a:spcPts val="0"/>
              </a:spcAft>
              <a:buSzPct val="80000"/>
              <a:buNone/>
            </a:pPr>
            <a:r>
              <a:t/>
            </a:r>
            <a:endParaRPr/>
          </a:p>
        </p:txBody>
      </p:sp>
      <p:pic>
        <p:nvPicPr>
          <p:cNvPr descr="ROM" id="614" name="Google Shape;614;p37"/>
          <p:cNvPicPr preferRelativeResize="0"/>
          <p:nvPr/>
        </p:nvPicPr>
        <p:blipFill rotWithShape="1">
          <a:blip r:embed="rId3">
            <a:alphaModFix/>
          </a:blip>
          <a:srcRect b="0" l="0" r="0" t="0"/>
          <a:stretch/>
        </p:blipFill>
        <p:spPr>
          <a:xfrm>
            <a:off x="7312855" y="327660"/>
            <a:ext cx="4572000" cy="1638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8"/>
          <p:cNvSpPr txBox="1"/>
          <p:nvPr>
            <p:ph type="title"/>
          </p:nvPr>
        </p:nvSpPr>
        <p:spPr>
          <a:xfrm>
            <a:off x="1143000" y="609600"/>
            <a:ext cx="9875520" cy="1356360"/>
          </a:xfrm>
          <a:prstGeom prst="rect">
            <a:avLst/>
          </a:prstGeom>
          <a:solidFill>
            <a:schemeClr val="accent3"/>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t>ROM</a:t>
            </a:r>
            <a:endParaRPr/>
          </a:p>
        </p:txBody>
      </p:sp>
      <p:sp>
        <p:nvSpPr>
          <p:cNvPr id="620" name="Google Shape;620;p38"/>
          <p:cNvSpPr txBox="1"/>
          <p:nvPr>
            <p:ph idx="1" type="body"/>
          </p:nvPr>
        </p:nvSpPr>
        <p:spPr>
          <a:xfrm>
            <a:off x="1143000" y="2057400"/>
            <a:ext cx="9872871" cy="4038600"/>
          </a:xfrm>
          <a:prstGeom prst="rect">
            <a:avLst/>
          </a:prstGeom>
          <a:solidFill>
            <a:srgbClr val="F2B9A7"/>
          </a:solidFill>
          <a:ln>
            <a:noFill/>
          </a:ln>
        </p:spPr>
        <p:txBody>
          <a:bodyPr anchorCtr="0" anchor="t" bIns="45700" lIns="91425" spcFirstLastPara="1" rIns="91425" wrap="square" tIns="45700">
            <a:normAutofit lnSpcReduction="10000"/>
          </a:bodyPr>
          <a:lstStyle/>
          <a:p>
            <a:pPr indent="-182880" lvl="0" marL="228600" rtl="0" algn="just">
              <a:lnSpc>
                <a:spcPct val="90000"/>
              </a:lnSpc>
              <a:spcBef>
                <a:spcPts val="0"/>
              </a:spcBef>
              <a:spcAft>
                <a:spcPts val="0"/>
              </a:spcAft>
              <a:buSzPts val="1760"/>
              <a:buChar char="•"/>
            </a:pPr>
            <a:r>
              <a:rPr b="0" i="0" lang="en-US">
                <a:solidFill>
                  <a:srgbClr val="333333"/>
                </a:solidFill>
                <a:latin typeface="Inter"/>
                <a:ea typeface="Inter"/>
                <a:cs typeface="Inter"/>
                <a:sym typeface="Inter"/>
              </a:rPr>
              <a:t>ROM contains special internal electronic fuses that can be programmed for a specific interconnection pattern (information).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binary information stored in the chip is specified by the designer and then embedded in the unit at the time of manufacturing to form the required interconnection pattern (information).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Once the pattern (information) is established, it stays within the unit even when the power is turned off.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So, it is a non-volatile memory as it holds the information even when the power is turned off, or you shut down your computer.</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information is added to a RAM in the form of bits by a process known as programming the ROM as bits are stored in the hardware configuration of the device. So, ROM is a Programmable Logic Device (PLD).</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9"/>
          <p:cNvSpPr txBox="1"/>
          <p:nvPr>
            <p:ph type="title"/>
          </p:nvPr>
        </p:nvSpPr>
        <p:spPr>
          <a:xfrm>
            <a:off x="1158240" y="302456"/>
            <a:ext cx="9875520" cy="473612"/>
          </a:xfrm>
          <a:prstGeom prst="rect">
            <a:avLst/>
          </a:prstGeom>
          <a:solidFill>
            <a:schemeClr val="accent2"/>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rbel"/>
              <a:buNone/>
            </a:pPr>
            <a:r>
              <a:rPr lang="en-US"/>
              <a:t>ROM -  EXAMPLE</a:t>
            </a:r>
            <a:endParaRPr/>
          </a:p>
        </p:txBody>
      </p:sp>
      <p:sp>
        <p:nvSpPr>
          <p:cNvPr id="626" name="Google Shape;626;p39"/>
          <p:cNvSpPr txBox="1"/>
          <p:nvPr>
            <p:ph idx="1" type="body"/>
          </p:nvPr>
        </p:nvSpPr>
        <p:spPr>
          <a:xfrm>
            <a:off x="1143000" y="886265"/>
            <a:ext cx="9872871" cy="5669279"/>
          </a:xfrm>
          <a:prstGeom prst="rect">
            <a:avLst/>
          </a:prstGeom>
          <a:solidFill>
            <a:srgbClr val="E1EB9E"/>
          </a:solidFill>
          <a:ln>
            <a:noFill/>
          </a:ln>
        </p:spPr>
        <p:txBody>
          <a:bodyPr anchorCtr="0" anchor="t" bIns="45700" lIns="91425" spcFirstLastPara="1" rIns="91425" wrap="square" tIns="45700">
            <a:normAutofit lnSpcReduction="10000"/>
          </a:bodyPr>
          <a:lstStyle/>
          <a:p>
            <a:pPr indent="-182880" lvl="0" marL="228600" rtl="0" algn="just">
              <a:lnSpc>
                <a:spcPct val="90000"/>
              </a:lnSpc>
              <a:spcBef>
                <a:spcPts val="0"/>
              </a:spcBef>
              <a:spcAft>
                <a:spcPts val="0"/>
              </a:spcAft>
              <a:buSzPts val="1760"/>
              <a:buChar char="•"/>
            </a:pPr>
            <a:r>
              <a:rPr b="0" i="0" lang="en-US">
                <a:solidFill>
                  <a:srgbClr val="333333"/>
                </a:solidFill>
                <a:latin typeface="Inter"/>
                <a:ea typeface="Inter"/>
                <a:cs typeface="Inter"/>
                <a:sym typeface="Inter"/>
              </a:rPr>
              <a:t>When you start your computer, the screen does not appear instantly.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It takes time to appear as there are startup instructions stored in ROM which are required to start the computer during the booting process.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work of the booting process is to start the computer. It loads the operating system into the main memory (RAM) installed on your computer.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The BIOS program, which is also present in the computer memory (ROM) is used by the microprocessor of the computer to start the computer during the booting process.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It allows you to open the computer and connects the computer with the operating system.</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ROM is also used to store Firmware, which is a software program which remains attached to the hardware or programmed on a hardware device like a keyboard, hard drive, video cards, etc.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It is stored in the flash ROM of a hardware device. It provides instructions to the device to communicate and interact with other devices.</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grpSp>
        <p:nvGrpSpPr>
          <p:cNvPr id="148" name="Google Shape;148;p4"/>
          <p:cNvGrpSpPr/>
          <p:nvPr/>
        </p:nvGrpSpPr>
        <p:grpSpPr>
          <a:xfrm>
            <a:off x="653145" y="2010425"/>
            <a:ext cx="3069770" cy="2804489"/>
            <a:chOff x="0" y="1400826"/>
            <a:chExt cx="3069770" cy="2804489"/>
          </a:xfrm>
        </p:grpSpPr>
        <p:sp>
          <p:nvSpPr>
            <p:cNvPr id="149" name="Google Shape;149;p4"/>
            <p:cNvSpPr/>
            <p:nvPr/>
          </p:nvSpPr>
          <p:spPr>
            <a:xfrm>
              <a:off x="0" y="1400826"/>
              <a:ext cx="3069770" cy="2804489"/>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136904" y="1537730"/>
              <a:ext cx="2795962" cy="2530681"/>
            </a:xfrm>
            <a:prstGeom prst="rect">
              <a:avLst/>
            </a:prstGeom>
            <a:noFill/>
            <a:ln>
              <a:noFill/>
            </a:ln>
          </p:spPr>
          <p:txBody>
            <a:bodyPr anchorCtr="0" anchor="ctr" bIns="194300" lIns="194300" spcFirstLastPara="1" rIns="194300" wrap="square" tIns="194300">
              <a:noAutofit/>
            </a:bodyPr>
            <a:lstStyle/>
            <a:p>
              <a:pPr indent="0" lvl="0" marL="0" marR="0" rtl="0" algn="l">
                <a:lnSpc>
                  <a:spcPct val="90000"/>
                </a:lnSpc>
                <a:spcBef>
                  <a:spcPts val="0"/>
                </a:spcBef>
                <a:spcAft>
                  <a:spcPts val="0"/>
                </a:spcAft>
                <a:buClr>
                  <a:schemeClr val="lt1"/>
                </a:buClr>
                <a:buSzPts val="5100"/>
                <a:buFont typeface="Corbel"/>
                <a:buNone/>
              </a:pPr>
              <a:r>
                <a:rPr b="0" i="0" lang="en-US" sz="5100" u="none" cap="none" strike="noStrike">
                  <a:solidFill>
                    <a:schemeClr val="lt1"/>
                  </a:solidFill>
                  <a:latin typeface="Corbel"/>
                  <a:ea typeface="Corbel"/>
                  <a:cs typeface="Corbel"/>
                  <a:sym typeface="Corbel"/>
                </a:rPr>
                <a:t>4 to 2 line Encoder:</a:t>
              </a:r>
              <a:endParaRPr b="0" i="0" sz="5100" u="none" cap="none" strike="noStrike">
                <a:solidFill>
                  <a:schemeClr val="lt1"/>
                </a:solidFill>
                <a:latin typeface="Corbel"/>
                <a:ea typeface="Corbel"/>
                <a:cs typeface="Corbel"/>
                <a:sym typeface="Corbel"/>
              </a:endParaRPr>
            </a:p>
          </p:txBody>
        </p:sp>
      </p:grpSp>
      <p:sp>
        <p:nvSpPr>
          <p:cNvPr id="151" name="Google Shape;151;p4"/>
          <p:cNvSpPr txBox="1"/>
          <p:nvPr>
            <p:ph idx="1" type="body"/>
          </p:nvPr>
        </p:nvSpPr>
        <p:spPr>
          <a:xfrm>
            <a:off x="4545004" y="609600"/>
            <a:ext cx="6961196" cy="3777343"/>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2240"/>
              <a:buChar char="•"/>
            </a:pPr>
            <a:r>
              <a:rPr b="0" i="0" lang="en-US" sz="2800">
                <a:solidFill>
                  <a:schemeClr val="dk1"/>
                </a:solidFill>
                <a:latin typeface="Inter"/>
                <a:ea typeface="Inter"/>
                <a:cs typeface="Inter"/>
                <a:sym typeface="Inter"/>
              </a:rPr>
              <a:t>In 4 to 2 line encoder, there are total of four inputs, i.e., Y</a:t>
            </a:r>
            <a:r>
              <a:rPr b="0" baseline="-25000" i="0" lang="en-US" sz="2800">
                <a:solidFill>
                  <a:schemeClr val="dk1"/>
                </a:solidFill>
                <a:latin typeface="Inter"/>
                <a:ea typeface="Inter"/>
                <a:cs typeface="Inter"/>
                <a:sym typeface="Inter"/>
              </a:rPr>
              <a:t>0</a:t>
            </a:r>
            <a:r>
              <a:rPr b="0" i="0" lang="en-US" sz="2800">
                <a:solidFill>
                  <a:schemeClr val="dk1"/>
                </a:solidFill>
                <a:latin typeface="Inter"/>
                <a:ea typeface="Inter"/>
                <a:cs typeface="Inter"/>
                <a:sym typeface="Inter"/>
              </a:rPr>
              <a:t>, Y</a:t>
            </a:r>
            <a:r>
              <a:rPr b="0" baseline="-25000" i="0" lang="en-US" sz="2800">
                <a:solidFill>
                  <a:schemeClr val="dk1"/>
                </a:solidFill>
                <a:latin typeface="Inter"/>
                <a:ea typeface="Inter"/>
                <a:cs typeface="Inter"/>
                <a:sym typeface="Inter"/>
              </a:rPr>
              <a:t>1</a:t>
            </a:r>
            <a:r>
              <a:rPr b="0" i="0" lang="en-US" sz="2800">
                <a:solidFill>
                  <a:schemeClr val="dk1"/>
                </a:solidFill>
                <a:latin typeface="Inter"/>
                <a:ea typeface="Inter"/>
                <a:cs typeface="Inter"/>
                <a:sym typeface="Inter"/>
              </a:rPr>
              <a:t>, Y</a:t>
            </a:r>
            <a:r>
              <a:rPr b="0" baseline="-25000" i="0" lang="en-US" sz="2800">
                <a:solidFill>
                  <a:schemeClr val="dk1"/>
                </a:solidFill>
                <a:latin typeface="Inter"/>
                <a:ea typeface="Inter"/>
                <a:cs typeface="Inter"/>
                <a:sym typeface="Inter"/>
              </a:rPr>
              <a:t>2</a:t>
            </a:r>
            <a:r>
              <a:rPr b="0" i="0" lang="en-US" sz="2800">
                <a:solidFill>
                  <a:schemeClr val="dk1"/>
                </a:solidFill>
                <a:latin typeface="Inter"/>
                <a:ea typeface="Inter"/>
                <a:cs typeface="Inter"/>
                <a:sym typeface="Inter"/>
              </a:rPr>
              <a:t>, and Y</a:t>
            </a:r>
            <a:r>
              <a:rPr b="0" baseline="-25000" i="0" lang="en-US" sz="2800">
                <a:solidFill>
                  <a:schemeClr val="dk1"/>
                </a:solidFill>
                <a:latin typeface="Inter"/>
                <a:ea typeface="Inter"/>
                <a:cs typeface="Inter"/>
                <a:sym typeface="Inter"/>
              </a:rPr>
              <a:t>3</a:t>
            </a:r>
            <a:r>
              <a:rPr b="0" i="0" lang="en-US" sz="2800">
                <a:solidFill>
                  <a:schemeClr val="dk1"/>
                </a:solidFill>
                <a:latin typeface="Inter"/>
                <a:ea typeface="Inter"/>
                <a:cs typeface="Inter"/>
                <a:sym typeface="Inter"/>
              </a:rPr>
              <a:t>, and two outputs, i.e., A</a:t>
            </a:r>
            <a:r>
              <a:rPr b="0" baseline="-25000" i="0" lang="en-US" sz="2800">
                <a:solidFill>
                  <a:schemeClr val="dk1"/>
                </a:solidFill>
                <a:latin typeface="Inter"/>
                <a:ea typeface="Inter"/>
                <a:cs typeface="Inter"/>
                <a:sym typeface="Inter"/>
              </a:rPr>
              <a:t>0</a:t>
            </a:r>
            <a:r>
              <a:rPr b="0" i="0" lang="en-US" sz="2800">
                <a:solidFill>
                  <a:schemeClr val="dk1"/>
                </a:solidFill>
                <a:latin typeface="Inter"/>
                <a:ea typeface="Inter"/>
                <a:cs typeface="Inter"/>
                <a:sym typeface="Inter"/>
              </a:rPr>
              <a:t> and A</a:t>
            </a:r>
            <a:r>
              <a:rPr b="0" baseline="-25000" i="0" lang="en-US" sz="2800">
                <a:solidFill>
                  <a:schemeClr val="dk1"/>
                </a:solidFill>
                <a:latin typeface="Inter"/>
                <a:ea typeface="Inter"/>
                <a:cs typeface="Inter"/>
                <a:sym typeface="Inter"/>
              </a:rPr>
              <a:t>1</a:t>
            </a:r>
            <a:r>
              <a:rPr b="0" i="0" lang="en-US" sz="2800">
                <a:solidFill>
                  <a:schemeClr val="dk1"/>
                </a:solidFill>
                <a:latin typeface="Inter"/>
                <a:ea typeface="Inter"/>
                <a:cs typeface="Inter"/>
                <a:sym typeface="Inter"/>
              </a:rPr>
              <a:t>. </a:t>
            </a:r>
            <a:endParaRPr/>
          </a:p>
          <a:p>
            <a:pPr indent="-182880" lvl="0" marL="228600" rtl="0" algn="l">
              <a:lnSpc>
                <a:spcPct val="90000"/>
              </a:lnSpc>
              <a:spcBef>
                <a:spcPts val="1400"/>
              </a:spcBef>
              <a:spcAft>
                <a:spcPts val="0"/>
              </a:spcAft>
              <a:buSzPts val="2240"/>
              <a:buChar char="•"/>
            </a:pPr>
            <a:r>
              <a:rPr b="0" i="0" lang="en-US" sz="2800">
                <a:solidFill>
                  <a:schemeClr val="dk1"/>
                </a:solidFill>
                <a:latin typeface="Inter"/>
                <a:ea typeface="Inter"/>
                <a:cs typeface="Inter"/>
                <a:sym typeface="Inter"/>
              </a:rPr>
              <a:t>In 4-input lines, one input-line is set to true at a time to get the respective binary code in the output side. </a:t>
            </a:r>
            <a:endParaRPr/>
          </a:p>
          <a:p>
            <a:pPr indent="-182880" lvl="0" marL="228600" rtl="0" algn="l">
              <a:lnSpc>
                <a:spcPct val="90000"/>
              </a:lnSpc>
              <a:spcBef>
                <a:spcPts val="1400"/>
              </a:spcBef>
              <a:spcAft>
                <a:spcPts val="0"/>
              </a:spcAft>
              <a:buSzPts val="2240"/>
              <a:buChar char="•"/>
            </a:pPr>
            <a:r>
              <a:rPr b="0" i="0" lang="en-US" sz="2800">
                <a:solidFill>
                  <a:schemeClr val="dk1"/>
                </a:solidFill>
                <a:latin typeface="Inter"/>
                <a:ea typeface="Inter"/>
                <a:cs typeface="Inter"/>
                <a:sym typeface="Inter"/>
              </a:rPr>
              <a:t>Below are the block diagram and the truth table of the 4 to 2 line encoder.</a:t>
            </a:r>
            <a:endParaRPr sz="2800"/>
          </a:p>
        </p:txBody>
      </p:sp>
      <p:pic>
        <p:nvPicPr>
          <p:cNvPr descr="Encoders" id="152" name="Google Shape;152;p4"/>
          <p:cNvPicPr preferRelativeResize="0"/>
          <p:nvPr/>
        </p:nvPicPr>
        <p:blipFill rotWithShape="1">
          <a:blip r:embed="rId3">
            <a:alphaModFix/>
          </a:blip>
          <a:srcRect b="0" l="0" r="0" t="0"/>
          <a:stretch/>
        </p:blipFill>
        <p:spPr>
          <a:xfrm>
            <a:off x="4545004" y="4573595"/>
            <a:ext cx="3649215" cy="164214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0"/>
          <p:cNvSpPr txBox="1"/>
          <p:nvPr>
            <p:ph type="title"/>
          </p:nvPr>
        </p:nvSpPr>
        <p:spPr>
          <a:xfrm>
            <a:off x="1143000" y="609600"/>
            <a:ext cx="9875520" cy="783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Types of ROM:</a:t>
            </a:r>
            <a:endParaRPr/>
          </a:p>
        </p:txBody>
      </p:sp>
      <p:sp>
        <p:nvSpPr>
          <p:cNvPr id="632" name="Google Shape;632;p40"/>
          <p:cNvSpPr txBox="1"/>
          <p:nvPr>
            <p:ph idx="1" type="body"/>
          </p:nvPr>
        </p:nvSpPr>
        <p:spPr>
          <a:xfrm>
            <a:off x="1143000" y="1392702"/>
            <a:ext cx="9872871" cy="4703298"/>
          </a:xfrm>
          <a:prstGeom prst="rect">
            <a:avLst/>
          </a:prstGeom>
          <a:noFill/>
          <a:ln>
            <a:noFill/>
          </a:ln>
        </p:spPr>
        <p:txBody>
          <a:bodyPr anchorCtr="0" anchor="t" bIns="45700" lIns="91425" spcFirstLastPara="1" rIns="91425" wrap="square" tIns="45700">
            <a:normAutofit lnSpcReduction="10000"/>
          </a:bodyPr>
          <a:lstStyle/>
          <a:p>
            <a:pPr indent="-182880" lvl="0" marL="228600" rtl="0" algn="just">
              <a:lnSpc>
                <a:spcPct val="90000"/>
              </a:lnSpc>
              <a:spcBef>
                <a:spcPts val="0"/>
              </a:spcBef>
              <a:spcAft>
                <a:spcPts val="0"/>
              </a:spcAft>
              <a:buSzPts val="1920"/>
              <a:buChar char="•"/>
            </a:pPr>
            <a:r>
              <a:rPr b="0" i="0" lang="en-US" sz="2400">
                <a:solidFill>
                  <a:srgbClr val="610B4B"/>
                </a:solidFill>
                <a:latin typeface="Arial"/>
                <a:ea typeface="Arial"/>
                <a:cs typeface="Arial"/>
                <a:sym typeface="Arial"/>
              </a:rPr>
              <a:t>1) Masked Read Only Memory (MROM):</a:t>
            </a:r>
            <a:endParaRPr/>
          </a:p>
          <a:p>
            <a:pPr indent="-182880" lvl="0" marL="228600" rtl="0" algn="just">
              <a:lnSpc>
                <a:spcPct val="90000"/>
              </a:lnSpc>
              <a:spcBef>
                <a:spcPts val="1400"/>
              </a:spcBef>
              <a:spcAft>
                <a:spcPts val="0"/>
              </a:spcAft>
              <a:buSzPts val="1920"/>
              <a:buChar char="•"/>
            </a:pPr>
            <a:r>
              <a:rPr b="0" i="0" lang="en-US" sz="2400">
                <a:solidFill>
                  <a:srgbClr val="333333"/>
                </a:solidFill>
                <a:latin typeface="Inter"/>
                <a:ea typeface="Inter"/>
                <a:cs typeface="Inter"/>
                <a:sym typeface="Inter"/>
              </a:rPr>
              <a:t>It is a hardware memory device in which programs and instructions are stored at the time of manufacturing by the manufacturer. So it is programmed during the manufacturing process and can't be modified, reprogrammed, or erased later.</a:t>
            </a:r>
            <a:endParaRPr/>
          </a:p>
          <a:p>
            <a:pPr indent="-182880" lvl="0" marL="228600" rtl="0" algn="just">
              <a:lnSpc>
                <a:spcPct val="90000"/>
              </a:lnSpc>
              <a:spcBef>
                <a:spcPts val="1400"/>
              </a:spcBef>
              <a:spcAft>
                <a:spcPts val="0"/>
              </a:spcAft>
              <a:buSzPts val="1920"/>
              <a:buChar char="•"/>
            </a:pPr>
            <a:r>
              <a:rPr b="0" i="0" lang="en-US" sz="2400">
                <a:solidFill>
                  <a:srgbClr val="610B4B"/>
                </a:solidFill>
                <a:latin typeface="Arial"/>
                <a:ea typeface="Arial"/>
                <a:cs typeface="Arial"/>
                <a:sym typeface="Arial"/>
              </a:rPr>
              <a:t>2) Programmable Read Only Memory (PROM):</a:t>
            </a:r>
            <a:endParaRPr/>
          </a:p>
          <a:p>
            <a:pPr indent="-182880" lvl="0" marL="228600" rtl="0" algn="just">
              <a:lnSpc>
                <a:spcPct val="90000"/>
              </a:lnSpc>
              <a:spcBef>
                <a:spcPts val="1400"/>
              </a:spcBef>
              <a:spcAft>
                <a:spcPts val="0"/>
              </a:spcAft>
              <a:buSzPts val="1920"/>
              <a:buChar char="•"/>
            </a:pPr>
            <a:r>
              <a:rPr b="0" i="0" lang="en-US" sz="2400">
                <a:solidFill>
                  <a:srgbClr val="333333"/>
                </a:solidFill>
                <a:latin typeface="Inter"/>
                <a:ea typeface="Inter"/>
                <a:cs typeface="Inter"/>
                <a:sym typeface="Inter"/>
              </a:rPr>
              <a:t>PROM is a blank version of ROM. It is manufactured as blank memory and programmed after manufacturing. We can say that it is kept blank at the time of manufacturing. You can purchase and then program it once using a special tool called a programmer.</a:t>
            </a:r>
            <a:endParaRPr/>
          </a:p>
          <a:p>
            <a:pPr indent="-182880" lvl="0" marL="228600" rtl="0" algn="just">
              <a:lnSpc>
                <a:spcPct val="90000"/>
              </a:lnSpc>
              <a:spcBef>
                <a:spcPts val="1400"/>
              </a:spcBef>
              <a:spcAft>
                <a:spcPts val="0"/>
              </a:spcAft>
              <a:buSzPts val="1920"/>
              <a:buChar char="•"/>
            </a:pPr>
            <a:r>
              <a:rPr b="1" i="0" lang="en-US" sz="2400">
                <a:solidFill>
                  <a:srgbClr val="333333"/>
                </a:solidFill>
                <a:latin typeface="Inter"/>
                <a:ea typeface="Inter"/>
                <a:cs typeface="Inter"/>
                <a:sym typeface="Inter"/>
              </a:rPr>
              <a:t>Uses:</a:t>
            </a:r>
            <a:r>
              <a:rPr b="0" i="0" lang="en-US" sz="2400">
                <a:solidFill>
                  <a:srgbClr val="333333"/>
                </a:solidFill>
                <a:latin typeface="Inter"/>
                <a:ea typeface="Inter"/>
                <a:cs typeface="Inter"/>
                <a:sym typeface="Inter"/>
              </a:rPr>
              <a:t> It is used in cell phones, video game consoles, medical devices, RFID tags, and more.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1"/>
          <p:cNvSpPr txBox="1"/>
          <p:nvPr>
            <p:ph type="title"/>
          </p:nvPr>
        </p:nvSpPr>
        <p:spPr>
          <a:xfrm>
            <a:off x="1143000" y="609600"/>
            <a:ext cx="9875520" cy="783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Types of ROM:</a:t>
            </a:r>
            <a:endParaRPr/>
          </a:p>
        </p:txBody>
      </p:sp>
      <p:sp>
        <p:nvSpPr>
          <p:cNvPr id="638" name="Google Shape;638;p41"/>
          <p:cNvSpPr txBox="1"/>
          <p:nvPr>
            <p:ph idx="1" type="body"/>
          </p:nvPr>
        </p:nvSpPr>
        <p:spPr>
          <a:xfrm>
            <a:off x="1143000" y="1392702"/>
            <a:ext cx="9872871" cy="4703298"/>
          </a:xfrm>
          <a:prstGeom prst="rect">
            <a:avLst/>
          </a:prstGeom>
          <a:noFill/>
          <a:ln>
            <a:noFill/>
          </a:ln>
        </p:spPr>
        <p:txBody>
          <a:bodyPr anchorCtr="0" anchor="t" bIns="45700" lIns="91425" spcFirstLastPara="1" rIns="91425" wrap="square" tIns="45700">
            <a:normAutofit lnSpcReduction="10000"/>
          </a:bodyPr>
          <a:lstStyle/>
          <a:p>
            <a:pPr indent="-182880" lvl="0" marL="228600" rtl="0" algn="just">
              <a:lnSpc>
                <a:spcPct val="90000"/>
              </a:lnSpc>
              <a:spcBef>
                <a:spcPts val="0"/>
              </a:spcBef>
              <a:spcAft>
                <a:spcPts val="0"/>
              </a:spcAft>
              <a:buSzPts val="1920"/>
              <a:buChar char="•"/>
            </a:pPr>
            <a:r>
              <a:rPr b="0" i="0" lang="en-US" sz="2400">
                <a:solidFill>
                  <a:srgbClr val="610B4B"/>
                </a:solidFill>
                <a:latin typeface="Arial"/>
                <a:ea typeface="Arial"/>
                <a:cs typeface="Arial"/>
                <a:sym typeface="Arial"/>
              </a:rPr>
              <a:t>3) Erasable and Programmable Read Only Memory (EPROM):</a:t>
            </a:r>
            <a:endParaRPr/>
          </a:p>
          <a:p>
            <a:pPr indent="-182880" lvl="0" marL="228600" rtl="0" algn="just">
              <a:lnSpc>
                <a:spcPct val="90000"/>
              </a:lnSpc>
              <a:spcBef>
                <a:spcPts val="1400"/>
              </a:spcBef>
              <a:spcAft>
                <a:spcPts val="0"/>
              </a:spcAft>
              <a:buSzPts val="1600"/>
              <a:buChar char="•"/>
            </a:pPr>
            <a:r>
              <a:rPr b="0" i="0" lang="en-US" sz="2000">
                <a:solidFill>
                  <a:srgbClr val="333333"/>
                </a:solidFill>
                <a:latin typeface="Inter"/>
                <a:ea typeface="Inter"/>
                <a:cs typeface="Inter"/>
                <a:sym typeface="Inter"/>
              </a:rPr>
              <a:t>EPROM is a type of ROM that can be reprogramed and erased many times. The method to erase the data is very different; it comes with a quartz window through which a specific frequency of ultraviolet light is passed for around 40 minutes to erase the data. So, it retains its content until it is exposed to the ultraviolet light. You need a special device called a PROM programmer or PROM burner to reprogram the EPROM.</a:t>
            </a:r>
            <a:endParaRPr/>
          </a:p>
          <a:p>
            <a:pPr indent="-182880" lvl="0" marL="228600" rtl="0" algn="just">
              <a:lnSpc>
                <a:spcPct val="90000"/>
              </a:lnSpc>
              <a:spcBef>
                <a:spcPts val="1400"/>
              </a:spcBef>
              <a:spcAft>
                <a:spcPts val="0"/>
              </a:spcAft>
              <a:buSzPts val="1600"/>
              <a:buChar char="•"/>
            </a:pPr>
            <a:r>
              <a:rPr b="1" i="0" lang="en-US" sz="2000">
                <a:solidFill>
                  <a:srgbClr val="333333"/>
                </a:solidFill>
                <a:latin typeface="Inter"/>
                <a:ea typeface="Inter"/>
                <a:cs typeface="Inter"/>
                <a:sym typeface="Inter"/>
              </a:rPr>
              <a:t>Uses:</a:t>
            </a:r>
            <a:r>
              <a:rPr b="0" i="0" lang="en-US" sz="2000">
                <a:solidFill>
                  <a:srgbClr val="333333"/>
                </a:solidFill>
                <a:latin typeface="Inter"/>
                <a:ea typeface="Inter"/>
                <a:cs typeface="Inter"/>
                <a:sym typeface="Inter"/>
              </a:rPr>
              <a:t> It is used in some micro-controllers to store program, e.g., some versions of Intel 8048 and the Freescale 68HC11.</a:t>
            </a:r>
            <a:endParaRPr/>
          </a:p>
          <a:p>
            <a:pPr indent="-182880" lvl="0" marL="228600" rtl="0" algn="just">
              <a:lnSpc>
                <a:spcPct val="90000"/>
              </a:lnSpc>
              <a:spcBef>
                <a:spcPts val="1400"/>
              </a:spcBef>
              <a:spcAft>
                <a:spcPts val="0"/>
              </a:spcAft>
              <a:buSzPts val="1600"/>
              <a:buChar char="•"/>
            </a:pPr>
            <a:r>
              <a:rPr b="0" i="0" lang="en-US" sz="2000">
                <a:solidFill>
                  <a:srgbClr val="610B4B"/>
                </a:solidFill>
                <a:latin typeface="Arial"/>
                <a:ea typeface="Arial"/>
                <a:cs typeface="Arial"/>
                <a:sym typeface="Arial"/>
              </a:rPr>
              <a:t>4) Electrically Erasable and Programmable Read Only Memory (EEPROM):</a:t>
            </a:r>
            <a:endParaRPr/>
          </a:p>
          <a:p>
            <a:pPr indent="-182880" lvl="0" marL="228600" rtl="0" algn="just">
              <a:lnSpc>
                <a:spcPct val="90000"/>
              </a:lnSpc>
              <a:spcBef>
                <a:spcPts val="1400"/>
              </a:spcBef>
              <a:spcAft>
                <a:spcPts val="0"/>
              </a:spcAft>
              <a:buSzPts val="1600"/>
              <a:buChar char="•"/>
            </a:pPr>
            <a:r>
              <a:rPr b="0" i="0" lang="en-US" sz="2000">
                <a:solidFill>
                  <a:srgbClr val="333333"/>
                </a:solidFill>
                <a:latin typeface="Inter"/>
                <a:ea typeface="Inter"/>
                <a:cs typeface="Inter"/>
                <a:sym typeface="Inter"/>
              </a:rPr>
              <a:t>ROM is a type of read only memory that can be erased and reprogrammed repeatedly, up to 10000 times. It is also known as Flash EEPROM as it is similar to flash memory. It is erased and reprogrammed electrically without using ultraviolet light. Access time is between 45 and 200 nanoseconds.</a:t>
            </a:r>
            <a:endParaRPr/>
          </a:p>
          <a:p>
            <a:pPr indent="-182880" lvl="0" marL="228600" rtl="0" algn="just">
              <a:lnSpc>
                <a:spcPct val="90000"/>
              </a:lnSpc>
              <a:spcBef>
                <a:spcPts val="1400"/>
              </a:spcBef>
              <a:spcAft>
                <a:spcPts val="0"/>
              </a:spcAft>
              <a:buSzPts val="1600"/>
              <a:buChar char="•"/>
            </a:pPr>
            <a:r>
              <a:rPr b="1" i="0" lang="en-US" sz="2000">
                <a:solidFill>
                  <a:srgbClr val="333333"/>
                </a:solidFill>
                <a:latin typeface="Inter"/>
                <a:ea typeface="Inter"/>
                <a:cs typeface="Inter"/>
                <a:sym typeface="Inter"/>
              </a:rPr>
              <a:t>Uses:</a:t>
            </a:r>
            <a:r>
              <a:rPr b="0" i="0" lang="en-US" sz="2000">
                <a:solidFill>
                  <a:srgbClr val="333333"/>
                </a:solidFill>
                <a:latin typeface="Inter"/>
                <a:ea typeface="Inter"/>
                <a:cs typeface="Inter"/>
                <a:sym typeface="Inter"/>
              </a:rPr>
              <a:t> The BIOS of a computer is stored in this memory.</a:t>
            </a:r>
            <a:endParaRPr b="0" i="0" sz="2400">
              <a:solidFill>
                <a:srgbClr val="610B4B"/>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2"/>
          <p:cNvSpPr txBox="1"/>
          <p:nvPr>
            <p:ph type="title"/>
          </p:nvPr>
        </p:nvSpPr>
        <p:spPr>
          <a:xfrm>
            <a:off x="1143000" y="609600"/>
            <a:ext cx="9875520" cy="783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Types of ROM:</a:t>
            </a:r>
            <a:endParaRPr/>
          </a:p>
        </p:txBody>
      </p:sp>
      <p:sp>
        <p:nvSpPr>
          <p:cNvPr id="644" name="Google Shape;644;p42"/>
          <p:cNvSpPr txBox="1"/>
          <p:nvPr>
            <p:ph idx="1" type="body"/>
          </p:nvPr>
        </p:nvSpPr>
        <p:spPr>
          <a:xfrm>
            <a:off x="1143000" y="1392702"/>
            <a:ext cx="9872871" cy="4703298"/>
          </a:xfrm>
          <a:prstGeom prst="rect">
            <a:avLst/>
          </a:prstGeom>
          <a:noFill/>
          <a:ln>
            <a:noFill/>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600"/>
              <a:buChar char="•"/>
            </a:pPr>
            <a:r>
              <a:rPr b="0" i="0" lang="en-US" sz="2000">
                <a:solidFill>
                  <a:srgbClr val="610B4B"/>
                </a:solidFill>
                <a:latin typeface="Arial"/>
                <a:ea typeface="Arial"/>
                <a:cs typeface="Arial"/>
                <a:sym typeface="Arial"/>
              </a:rPr>
              <a:t>5) FLASH ROM:</a:t>
            </a:r>
            <a:endParaRPr/>
          </a:p>
          <a:p>
            <a:pPr indent="-182880" lvl="0" marL="228600" rtl="0" algn="just">
              <a:lnSpc>
                <a:spcPct val="90000"/>
              </a:lnSpc>
              <a:spcBef>
                <a:spcPts val="1400"/>
              </a:spcBef>
              <a:spcAft>
                <a:spcPts val="0"/>
              </a:spcAft>
              <a:buSzPts val="1600"/>
              <a:buChar char="•"/>
            </a:pPr>
            <a:r>
              <a:rPr b="0" i="0" lang="en-US" sz="2000">
                <a:solidFill>
                  <a:srgbClr val="333333"/>
                </a:solidFill>
                <a:latin typeface="Inter"/>
                <a:ea typeface="Inter"/>
                <a:cs typeface="Inter"/>
                <a:sym typeface="Inter"/>
              </a:rPr>
              <a:t>It is an advanced version of EEPROM. It stores information in an arrangement or array of memory cells made from floating-gate transistors. The advantage of using this memory is that you can delete or write blocks of data around 512 bytes at a particular time. Whereas, in EEPROM, you can delete or write only 1 byte of data at a time. So, this memory is faster than EEPROM.</a:t>
            </a:r>
            <a:endParaRPr/>
          </a:p>
          <a:p>
            <a:pPr indent="-182880" lvl="0" marL="228600" rtl="0" algn="just">
              <a:lnSpc>
                <a:spcPct val="90000"/>
              </a:lnSpc>
              <a:spcBef>
                <a:spcPts val="1400"/>
              </a:spcBef>
              <a:spcAft>
                <a:spcPts val="0"/>
              </a:spcAft>
              <a:buSzPts val="1600"/>
              <a:buChar char="•"/>
            </a:pPr>
            <a:r>
              <a:rPr b="0" i="0" lang="en-US" sz="2000">
                <a:solidFill>
                  <a:srgbClr val="333333"/>
                </a:solidFill>
                <a:latin typeface="Inter"/>
                <a:ea typeface="Inter"/>
                <a:cs typeface="Inter"/>
                <a:sym typeface="Inter"/>
              </a:rPr>
              <a:t>It can be reprogrammed without removing it from the computer. Its access time is very high, around 45 to 90 nanoseconds. It is also highly durable as it can bear high temperature and intense pressure.</a:t>
            </a:r>
            <a:endParaRPr/>
          </a:p>
          <a:p>
            <a:pPr indent="-182880" lvl="0" marL="228600" rtl="0" algn="just">
              <a:lnSpc>
                <a:spcPct val="90000"/>
              </a:lnSpc>
              <a:spcBef>
                <a:spcPts val="1400"/>
              </a:spcBef>
              <a:spcAft>
                <a:spcPts val="0"/>
              </a:spcAft>
              <a:buSzPts val="1600"/>
              <a:buChar char="•"/>
            </a:pPr>
            <a:r>
              <a:rPr b="1" i="0" lang="en-US" sz="2000">
                <a:solidFill>
                  <a:srgbClr val="333333"/>
                </a:solidFill>
                <a:latin typeface="Inter"/>
                <a:ea typeface="Inter"/>
                <a:cs typeface="Inter"/>
                <a:sym typeface="Inter"/>
              </a:rPr>
              <a:t>Uses:</a:t>
            </a:r>
            <a:r>
              <a:rPr b="0" i="0" lang="en-US" sz="2000">
                <a:solidFill>
                  <a:srgbClr val="333333"/>
                </a:solidFill>
                <a:latin typeface="Inter"/>
                <a:ea typeface="Inter"/>
                <a:cs typeface="Inter"/>
                <a:sym typeface="Inter"/>
              </a:rPr>
              <a:t> It is used for storage and transferring data between a personal computer and digital devices. It is used in USB flash drives, MP3 players, digital cameras, modems and solid-state drives (SSDs). The BIOS of many modern computers are stored on a flash memory chip, called flash BIOS.</a:t>
            </a:r>
            <a:endParaRPr/>
          </a:p>
          <a:p>
            <a:pPr indent="-60959" lvl="0" marL="228600" rtl="0" algn="just">
              <a:lnSpc>
                <a:spcPct val="90000"/>
              </a:lnSpc>
              <a:spcBef>
                <a:spcPts val="1400"/>
              </a:spcBef>
              <a:spcAft>
                <a:spcPts val="0"/>
              </a:spcAft>
              <a:buSzPts val="1920"/>
              <a:buNone/>
            </a:pPr>
            <a:r>
              <a:t/>
            </a:r>
            <a:endParaRPr b="0" i="0" sz="2400">
              <a:solidFill>
                <a:srgbClr val="610B4B"/>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650" name="Google Shape;650;p43"/>
          <p:cNvGrpSpPr/>
          <p:nvPr/>
        </p:nvGrpSpPr>
        <p:grpSpPr>
          <a:xfrm>
            <a:off x="338930" y="2652410"/>
            <a:ext cx="11575098" cy="2999805"/>
            <a:chOff x="1305" y="443782"/>
            <a:chExt cx="11575098" cy="2999805"/>
          </a:xfrm>
        </p:grpSpPr>
        <p:sp>
          <p:nvSpPr>
            <p:cNvPr id="651" name="Google Shape;651;p43"/>
            <p:cNvSpPr/>
            <p:nvPr/>
          </p:nvSpPr>
          <p:spPr>
            <a:xfrm>
              <a:off x="1305" y="443782"/>
              <a:ext cx="425250" cy="4252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13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txBox="1"/>
            <p:nvPr/>
          </p:nvSpPr>
          <p:spPr>
            <a:xfrm>
              <a:off x="13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Quine-McCluskey minimization technique, </a:t>
              </a:r>
              <a:endParaRPr/>
            </a:p>
          </p:txBody>
        </p:sp>
        <p:sp>
          <p:nvSpPr>
            <p:cNvPr id="654" name="Google Shape;654;p43"/>
            <p:cNvSpPr/>
            <p:nvPr/>
          </p:nvSpPr>
          <p:spPr>
            <a:xfrm>
              <a:off x="13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1428930" y="443782"/>
              <a:ext cx="425250" cy="4252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142893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txBox="1"/>
            <p:nvPr/>
          </p:nvSpPr>
          <p:spPr>
            <a:xfrm>
              <a:off x="142893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Combinational Circuits , </a:t>
              </a:r>
              <a:endParaRPr/>
            </a:p>
          </p:txBody>
        </p:sp>
        <p:sp>
          <p:nvSpPr>
            <p:cNvPr id="658" name="Google Shape;658;p43"/>
            <p:cNvSpPr/>
            <p:nvPr/>
          </p:nvSpPr>
          <p:spPr>
            <a:xfrm>
              <a:off x="142893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txBox="1"/>
            <p:nvPr/>
          </p:nvSpPr>
          <p:spPr>
            <a:xfrm>
              <a:off x="1428930" y="1946489"/>
              <a:ext cx="1215000" cy="149709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lang="en-US" sz="1100">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Binary adder , Binary adder as subtractor, Carry look ahead adder, Decimal adder, </a:t>
              </a:r>
              <a:endParaRPr/>
            </a:p>
          </p:txBody>
        </p:sp>
        <p:sp>
          <p:nvSpPr>
            <p:cNvPr id="660" name="Google Shape;660;p43"/>
            <p:cNvSpPr/>
            <p:nvPr/>
          </p:nvSpPr>
          <p:spPr>
            <a:xfrm>
              <a:off x="2856555" y="443782"/>
              <a:ext cx="425250" cy="4252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a:off x="285655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3"/>
            <p:cNvSpPr txBox="1"/>
            <p:nvPr/>
          </p:nvSpPr>
          <p:spPr>
            <a:xfrm>
              <a:off x="285655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Magnitude Comparator, </a:t>
              </a:r>
              <a:endParaRPr/>
            </a:p>
          </p:txBody>
        </p:sp>
        <p:sp>
          <p:nvSpPr>
            <p:cNvPr id="663" name="Google Shape;663;p43"/>
            <p:cNvSpPr/>
            <p:nvPr/>
          </p:nvSpPr>
          <p:spPr>
            <a:xfrm>
              <a:off x="285655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3"/>
            <p:cNvSpPr/>
            <p:nvPr/>
          </p:nvSpPr>
          <p:spPr>
            <a:xfrm>
              <a:off x="4284180" y="443782"/>
              <a:ext cx="425250" cy="42525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3"/>
            <p:cNvSpPr/>
            <p:nvPr/>
          </p:nvSpPr>
          <p:spPr>
            <a:xfrm>
              <a:off x="428418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txBox="1"/>
            <p:nvPr/>
          </p:nvSpPr>
          <p:spPr>
            <a:xfrm>
              <a:off x="428418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Read Only Memory, </a:t>
              </a:r>
              <a:endParaRPr/>
            </a:p>
          </p:txBody>
        </p:sp>
        <p:sp>
          <p:nvSpPr>
            <p:cNvPr id="667" name="Google Shape;667;p43"/>
            <p:cNvSpPr/>
            <p:nvPr/>
          </p:nvSpPr>
          <p:spPr>
            <a:xfrm>
              <a:off x="428418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3"/>
            <p:cNvSpPr/>
            <p:nvPr/>
          </p:nvSpPr>
          <p:spPr>
            <a:xfrm>
              <a:off x="5711805" y="443782"/>
              <a:ext cx="425250" cy="42525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3"/>
            <p:cNvSpPr/>
            <p:nvPr/>
          </p:nvSpPr>
          <p:spPr>
            <a:xfrm>
              <a:off x="57118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3"/>
            <p:cNvSpPr txBox="1"/>
            <p:nvPr/>
          </p:nvSpPr>
          <p:spPr>
            <a:xfrm>
              <a:off x="57118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Arithmetic Logic Unit, </a:t>
              </a:r>
              <a:endParaRPr/>
            </a:p>
          </p:txBody>
        </p:sp>
        <p:sp>
          <p:nvSpPr>
            <p:cNvPr id="671" name="Google Shape;671;p43"/>
            <p:cNvSpPr/>
            <p:nvPr/>
          </p:nvSpPr>
          <p:spPr>
            <a:xfrm>
              <a:off x="57118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p:cNvSpPr/>
            <p:nvPr/>
          </p:nvSpPr>
          <p:spPr>
            <a:xfrm>
              <a:off x="7322792" y="443782"/>
              <a:ext cx="425250" cy="42525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7139430" y="998024"/>
              <a:ext cx="1581723"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txBox="1"/>
            <p:nvPr/>
          </p:nvSpPr>
          <p:spPr>
            <a:xfrm>
              <a:off x="7139430" y="998024"/>
              <a:ext cx="1581723"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Programmable Logic Arrays, </a:t>
              </a:r>
              <a:endParaRPr/>
            </a:p>
          </p:txBody>
        </p:sp>
        <p:sp>
          <p:nvSpPr>
            <p:cNvPr id="675" name="Google Shape;675;p43"/>
            <p:cNvSpPr/>
            <p:nvPr/>
          </p:nvSpPr>
          <p:spPr>
            <a:xfrm>
              <a:off x="7322792"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8933778" y="443782"/>
              <a:ext cx="425250" cy="425250"/>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8933778"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txBox="1"/>
            <p:nvPr/>
          </p:nvSpPr>
          <p:spPr>
            <a:xfrm>
              <a:off x="8933778"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Gate and Data Flow modeling , </a:t>
              </a:r>
              <a:endParaRPr/>
            </a:p>
          </p:txBody>
        </p:sp>
        <p:sp>
          <p:nvSpPr>
            <p:cNvPr id="679" name="Google Shape;679;p43"/>
            <p:cNvSpPr/>
            <p:nvPr/>
          </p:nvSpPr>
          <p:spPr>
            <a:xfrm>
              <a:off x="8933778"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10361403" y="443782"/>
              <a:ext cx="425250" cy="42525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10361403"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txBox="1"/>
            <p:nvPr/>
          </p:nvSpPr>
          <p:spPr>
            <a:xfrm>
              <a:off x="10361403"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Behavioral modeling </a:t>
              </a:r>
              <a:endParaRPr/>
            </a:p>
          </p:txBody>
        </p:sp>
        <p:sp>
          <p:nvSpPr>
            <p:cNvPr id="683" name="Google Shape;683;p43"/>
            <p:cNvSpPr/>
            <p:nvPr/>
          </p:nvSpPr>
          <p:spPr>
            <a:xfrm>
              <a:off x="10361403"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8" name="Shape 688"/>
        <p:cNvGrpSpPr/>
        <p:nvPr/>
      </p:nvGrpSpPr>
      <p:grpSpPr>
        <a:xfrm>
          <a:off x="0" y="0"/>
          <a:ext cx="0" cy="0"/>
          <a:chOff x="0" y="0"/>
          <a:chExt cx="0" cy="0"/>
        </a:xfrm>
      </p:grpSpPr>
      <p:sp>
        <p:nvSpPr>
          <p:cNvPr id="689" name="Google Shape;689;p44"/>
          <p:cNvSpPr txBox="1"/>
          <p:nvPr>
            <p:ph type="title"/>
          </p:nvPr>
        </p:nvSpPr>
        <p:spPr>
          <a:xfrm>
            <a:off x="6096000" y="419686"/>
            <a:ext cx="5364444" cy="684628"/>
          </a:xfrm>
          <a:prstGeom prst="rect">
            <a:avLst/>
          </a:prstGeom>
          <a:solidFill>
            <a:srgbClr val="89B8D4"/>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sz="3600"/>
              <a:t>ARITHMETIC LOGIC UNIT</a:t>
            </a:r>
            <a:endParaRPr sz="3600"/>
          </a:p>
        </p:txBody>
      </p:sp>
      <p:pic>
        <p:nvPicPr>
          <p:cNvPr descr="What is ALU" id="690" name="Google Shape;690;p44"/>
          <p:cNvPicPr preferRelativeResize="0"/>
          <p:nvPr/>
        </p:nvPicPr>
        <p:blipFill rotWithShape="1">
          <a:blip r:embed="rId3">
            <a:alphaModFix/>
          </a:blip>
          <a:srcRect b="0" l="0" r="0" t="0"/>
          <a:stretch/>
        </p:blipFill>
        <p:spPr>
          <a:xfrm>
            <a:off x="379828" y="609600"/>
            <a:ext cx="5598941" cy="2862650"/>
          </a:xfrm>
          <a:prstGeom prst="rect">
            <a:avLst/>
          </a:prstGeom>
          <a:noFill/>
          <a:ln>
            <a:noFill/>
          </a:ln>
        </p:spPr>
      </p:pic>
      <p:sp>
        <p:nvSpPr>
          <p:cNvPr id="691" name="Google Shape;691;p44"/>
          <p:cNvSpPr txBox="1"/>
          <p:nvPr>
            <p:ph idx="1" type="body"/>
          </p:nvPr>
        </p:nvSpPr>
        <p:spPr>
          <a:xfrm>
            <a:off x="6106703" y="1294228"/>
            <a:ext cx="5364444" cy="4801772"/>
          </a:xfrm>
          <a:prstGeom prst="rect">
            <a:avLst/>
          </a:prstGeom>
          <a:solidFill>
            <a:schemeClr val="accent5"/>
          </a:solidFill>
          <a:ln>
            <a:noFill/>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2240"/>
              <a:buChar char="•"/>
            </a:pPr>
            <a:r>
              <a:rPr b="0" i="0" lang="en-US" sz="2800">
                <a:solidFill>
                  <a:srgbClr val="333333"/>
                </a:solidFill>
                <a:latin typeface="Inter"/>
                <a:ea typeface="Inter"/>
                <a:cs typeface="Inter"/>
                <a:sym typeface="Inter"/>
              </a:rPr>
              <a:t>In the computer system, ALU is a main component of the central processing unit, which stands for arithmetic logic unit and performs arithmetic and logic operations. </a:t>
            </a:r>
            <a:endParaRPr/>
          </a:p>
          <a:p>
            <a:pPr indent="-182880" lvl="0" marL="228600" rtl="0" algn="just">
              <a:lnSpc>
                <a:spcPct val="90000"/>
              </a:lnSpc>
              <a:spcBef>
                <a:spcPts val="1400"/>
              </a:spcBef>
              <a:spcAft>
                <a:spcPts val="0"/>
              </a:spcAft>
              <a:buSzPts val="2240"/>
              <a:buChar char="•"/>
            </a:pPr>
            <a:r>
              <a:rPr b="0" i="0" lang="en-US" sz="2800">
                <a:solidFill>
                  <a:srgbClr val="333333"/>
                </a:solidFill>
                <a:latin typeface="Inter"/>
                <a:ea typeface="Inter"/>
                <a:cs typeface="Inter"/>
                <a:sym typeface="Inter"/>
              </a:rPr>
              <a:t>It is also known as an integer unit (IU) that is an integrated circuit within a CPU or GPU, which is the last component to perform calculations in the processor. </a:t>
            </a:r>
            <a:endParaRPr/>
          </a:p>
        </p:txBody>
      </p:sp>
      <p:sp>
        <p:nvSpPr>
          <p:cNvPr id="692" name="Google Shape;692;p44"/>
          <p:cNvSpPr txBox="1"/>
          <p:nvPr/>
        </p:nvSpPr>
        <p:spPr>
          <a:xfrm>
            <a:off x="485335" y="3910819"/>
            <a:ext cx="5387926" cy="2677656"/>
          </a:xfrm>
          <a:prstGeom prst="rect">
            <a:avLst/>
          </a:prstGeom>
          <a:solidFill>
            <a:srgbClr val="F2B9A7"/>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a:solidFill>
                  <a:srgbClr val="333333"/>
                </a:solidFill>
                <a:latin typeface="Inter"/>
                <a:ea typeface="Inter"/>
                <a:cs typeface="Inter"/>
                <a:sym typeface="Inter"/>
              </a:rPr>
              <a:t>It has the ability to perform all processes related to arithmetic and logic operations such as addition, subtraction, and shifting operations, including Boolean comparisons (XOR, OR, AND, and NOT operations)</a:t>
            </a:r>
            <a:endParaRPr sz="2400">
              <a:solidFill>
                <a:schemeClr val="dk1"/>
              </a:solidFill>
              <a:latin typeface="Corbel"/>
              <a:ea typeface="Corbel"/>
              <a:cs typeface="Corbel"/>
              <a:sym typeface="Corbel"/>
            </a:endParaRPr>
          </a:p>
          <a:p>
            <a:pPr indent="0" lvl="0" marL="0" marR="0" rtl="0" algn="just">
              <a:spcBef>
                <a:spcPts val="0"/>
              </a:spcBef>
              <a:spcAft>
                <a:spcPts val="0"/>
              </a:spcAft>
              <a:buNone/>
            </a:pPr>
            <a:r>
              <a:t/>
            </a:r>
            <a:endParaRPr sz="2400">
              <a:solidFill>
                <a:schemeClr val="dk1"/>
              </a:solidFill>
              <a:latin typeface="Corbel"/>
              <a:ea typeface="Corbel"/>
              <a:cs typeface="Corbel"/>
              <a:sym typeface="Corbe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7" name="Shape 697"/>
        <p:cNvGrpSpPr/>
        <p:nvPr/>
      </p:nvGrpSpPr>
      <p:grpSpPr>
        <a:xfrm>
          <a:off x="0" y="0"/>
          <a:ext cx="0" cy="0"/>
          <a:chOff x="0" y="0"/>
          <a:chExt cx="0" cy="0"/>
        </a:xfrm>
      </p:grpSpPr>
      <p:sp>
        <p:nvSpPr>
          <p:cNvPr id="698" name="Google Shape;698;p45"/>
          <p:cNvSpPr txBox="1"/>
          <p:nvPr>
            <p:ph type="title"/>
          </p:nvPr>
        </p:nvSpPr>
        <p:spPr>
          <a:xfrm>
            <a:off x="1143000" y="609600"/>
            <a:ext cx="9875520" cy="1356360"/>
          </a:xfrm>
          <a:prstGeom prst="rect">
            <a:avLst/>
          </a:prstGeom>
          <a:solidFill>
            <a:srgbClr val="89B8D4"/>
          </a:solid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333333"/>
              </a:buClr>
              <a:buSzPts val="3600"/>
              <a:buFont typeface="Inter"/>
              <a:buNone/>
            </a:pPr>
            <a:r>
              <a:rPr b="0" i="0" lang="en-US" sz="3600">
                <a:solidFill>
                  <a:srgbClr val="333333"/>
                </a:solidFill>
                <a:latin typeface="Inter"/>
                <a:ea typeface="Inter"/>
                <a:cs typeface="Inter"/>
                <a:sym typeface="Inter"/>
              </a:rPr>
              <a:t>The operations performed by ALU are:</a:t>
            </a:r>
            <a:endParaRPr/>
          </a:p>
        </p:txBody>
      </p:sp>
      <p:sp>
        <p:nvSpPr>
          <p:cNvPr id="699" name="Google Shape;699;p45"/>
          <p:cNvSpPr txBox="1"/>
          <p:nvPr>
            <p:ph idx="1" type="body"/>
          </p:nvPr>
        </p:nvSpPr>
        <p:spPr>
          <a:xfrm>
            <a:off x="1143000" y="2057400"/>
            <a:ext cx="9872871" cy="4038600"/>
          </a:xfrm>
          <a:prstGeom prst="rect">
            <a:avLst/>
          </a:prstGeom>
          <a:solidFill>
            <a:srgbClr val="FFEBCB"/>
          </a:solidFill>
          <a:ln>
            <a:noFill/>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920"/>
              <a:buFont typeface="Arial"/>
              <a:buChar char="•"/>
            </a:pPr>
            <a:r>
              <a:rPr b="1" i="0" lang="en-US" sz="2400">
                <a:solidFill>
                  <a:srgbClr val="000000"/>
                </a:solidFill>
                <a:latin typeface="Inter"/>
                <a:ea typeface="Inter"/>
                <a:cs typeface="Inter"/>
                <a:sym typeface="Inter"/>
              </a:rPr>
              <a:t>Logical Operations:</a:t>
            </a:r>
            <a:r>
              <a:rPr b="0" i="0" lang="en-US" sz="2400">
                <a:solidFill>
                  <a:srgbClr val="000000"/>
                </a:solidFill>
                <a:latin typeface="Inter"/>
                <a:ea typeface="Inter"/>
                <a:cs typeface="Inter"/>
                <a:sym typeface="Inter"/>
              </a:rPr>
              <a:t> The logical operations consist of NOR, NOT, AND, NAND, OR, XOR, and more.</a:t>
            </a:r>
            <a:endParaRPr/>
          </a:p>
          <a:p>
            <a:pPr indent="-182880" lvl="0" marL="228600" rtl="0" algn="just">
              <a:lnSpc>
                <a:spcPct val="90000"/>
              </a:lnSpc>
              <a:spcBef>
                <a:spcPts val="1400"/>
              </a:spcBef>
              <a:spcAft>
                <a:spcPts val="0"/>
              </a:spcAft>
              <a:buSzPts val="1920"/>
              <a:buFont typeface="Arial"/>
              <a:buChar char="•"/>
            </a:pPr>
            <a:r>
              <a:rPr b="1" i="0" lang="en-US" sz="2400">
                <a:solidFill>
                  <a:srgbClr val="000000"/>
                </a:solidFill>
                <a:latin typeface="Inter"/>
                <a:ea typeface="Inter"/>
                <a:cs typeface="Inter"/>
                <a:sym typeface="Inter"/>
              </a:rPr>
              <a:t>Bit-Shifting Operations:</a:t>
            </a:r>
            <a:r>
              <a:rPr b="0" i="0" lang="en-US" sz="2400">
                <a:solidFill>
                  <a:srgbClr val="000000"/>
                </a:solidFill>
                <a:latin typeface="Inter"/>
                <a:ea typeface="Inter"/>
                <a:cs typeface="Inter"/>
                <a:sym typeface="Inter"/>
              </a:rPr>
              <a:t> It is responsible for displacement in the locations of the bits to the by right or left by a certain number of places that are known as a multiplication operation.</a:t>
            </a:r>
            <a:endParaRPr/>
          </a:p>
          <a:p>
            <a:pPr indent="-182880" lvl="0" marL="228600" rtl="0" algn="just">
              <a:lnSpc>
                <a:spcPct val="90000"/>
              </a:lnSpc>
              <a:spcBef>
                <a:spcPts val="1400"/>
              </a:spcBef>
              <a:spcAft>
                <a:spcPts val="0"/>
              </a:spcAft>
              <a:buSzPts val="1920"/>
              <a:buFont typeface="Arial"/>
              <a:buChar char="•"/>
            </a:pPr>
            <a:r>
              <a:rPr b="1" i="0" lang="en-US" sz="2400">
                <a:solidFill>
                  <a:srgbClr val="000000"/>
                </a:solidFill>
                <a:latin typeface="Inter"/>
                <a:ea typeface="Inter"/>
                <a:cs typeface="Inter"/>
                <a:sym typeface="Inter"/>
              </a:rPr>
              <a:t>Arithmetic Operations:</a:t>
            </a:r>
            <a:r>
              <a:rPr b="0" i="0" lang="en-US" sz="2400">
                <a:solidFill>
                  <a:srgbClr val="000000"/>
                </a:solidFill>
                <a:latin typeface="Inter"/>
                <a:ea typeface="Inter"/>
                <a:cs typeface="Inter"/>
                <a:sym typeface="Inter"/>
              </a:rPr>
              <a:t> Although it performs multiplication and division, this refers to bit addition and subtraction. But multiplication and division operations are more costly to make. In the place of multiplication, addition can be used as a substitute and subtraction for division.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Arithmetic Logic Unit (ALU) Signals</a:t>
            </a:r>
            <a:endParaRPr/>
          </a:p>
        </p:txBody>
      </p:sp>
      <p:pic>
        <p:nvPicPr>
          <p:cNvPr descr="What is ALU" id="705" name="Google Shape;705;p46"/>
          <p:cNvPicPr preferRelativeResize="0"/>
          <p:nvPr/>
        </p:nvPicPr>
        <p:blipFill rotWithShape="1">
          <a:blip r:embed="rId3">
            <a:alphaModFix/>
          </a:blip>
          <a:srcRect b="0" l="0" r="0" t="0"/>
          <a:stretch/>
        </p:blipFill>
        <p:spPr>
          <a:xfrm>
            <a:off x="1219200" y="1600200"/>
            <a:ext cx="9753600" cy="4648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grpSp>
        <p:nvGrpSpPr>
          <p:cNvPr id="710" name="Google Shape;710;p47"/>
          <p:cNvGrpSpPr/>
          <p:nvPr/>
        </p:nvGrpSpPr>
        <p:grpSpPr>
          <a:xfrm>
            <a:off x="1140351" y="462187"/>
            <a:ext cx="9875520" cy="599625"/>
            <a:chOff x="0" y="7332"/>
            <a:chExt cx="9875520" cy="599625"/>
          </a:xfrm>
        </p:grpSpPr>
        <p:sp>
          <p:nvSpPr>
            <p:cNvPr id="711" name="Google Shape;711;p47"/>
            <p:cNvSpPr/>
            <p:nvPr/>
          </p:nvSpPr>
          <p:spPr>
            <a:xfrm>
              <a:off x="0" y="7332"/>
              <a:ext cx="9875520" cy="599625"/>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txBox="1"/>
            <p:nvPr/>
          </p:nvSpPr>
          <p:spPr>
            <a:xfrm>
              <a:off x="29271" y="36603"/>
              <a:ext cx="9816978" cy="541083"/>
            </a:xfrm>
            <a:prstGeom prst="rect">
              <a:avLst/>
            </a:prstGeom>
            <a:noFill/>
            <a:ln>
              <a:noFill/>
            </a:ln>
          </p:spPr>
          <p:txBody>
            <a:bodyPr anchorCtr="0" anchor="ctr"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orbel"/>
                <a:buNone/>
              </a:pPr>
              <a:r>
                <a:rPr b="0" i="0" lang="en-US" sz="2500">
                  <a:solidFill>
                    <a:schemeClr val="lt1"/>
                  </a:solidFill>
                  <a:latin typeface="Corbel"/>
                  <a:ea typeface="Corbel"/>
                  <a:cs typeface="Corbel"/>
                  <a:sym typeface="Corbel"/>
                </a:rPr>
                <a:t>Arithmetic Logic Unit (ALU) Signals</a:t>
              </a:r>
              <a:endParaRPr sz="2500">
                <a:solidFill>
                  <a:schemeClr val="lt1"/>
                </a:solidFill>
                <a:latin typeface="Corbel"/>
                <a:ea typeface="Corbel"/>
                <a:cs typeface="Corbel"/>
                <a:sym typeface="Corbel"/>
              </a:endParaRPr>
            </a:p>
          </p:txBody>
        </p:sp>
      </p:grpSp>
      <p:sp>
        <p:nvSpPr>
          <p:cNvPr id="713" name="Google Shape;713;p47"/>
          <p:cNvSpPr txBox="1"/>
          <p:nvPr>
            <p:ph idx="1" type="body"/>
          </p:nvPr>
        </p:nvSpPr>
        <p:spPr>
          <a:xfrm>
            <a:off x="1143000" y="1266092"/>
            <a:ext cx="9872871" cy="4829908"/>
          </a:xfrm>
          <a:prstGeom prst="rect">
            <a:avLst/>
          </a:prstGeom>
          <a:solidFill>
            <a:srgbClr val="E7E58F"/>
          </a:solidFill>
          <a:ln>
            <a:noFill/>
          </a:ln>
        </p:spPr>
        <p:txBody>
          <a:bodyPr anchorCtr="0" anchor="t" bIns="45700" lIns="91425" spcFirstLastPara="1" rIns="91425" wrap="square" tIns="45700">
            <a:normAutofit fontScale="92500" lnSpcReduction="10000"/>
          </a:bodyPr>
          <a:lstStyle/>
          <a:p>
            <a:pPr indent="-182880" lvl="0" marL="228600" rtl="0" algn="just">
              <a:lnSpc>
                <a:spcPct val="90000"/>
              </a:lnSpc>
              <a:spcBef>
                <a:spcPts val="0"/>
              </a:spcBef>
              <a:spcAft>
                <a:spcPts val="0"/>
              </a:spcAft>
              <a:buSzPct val="80000"/>
              <a:buChar char="•"/>
            </a:pPr>
            <a:r>
              <a:rPr b="0" i="0" lang="en-US">
                <a:solidFill>
                  <a:srgbClr val="333333"/>
                </a:solidFill>
                <a:latin typeface="Inter"/>
                <a:ea typeface="Inter"/>
                <a:cs typeface="Inter"/>
                <a:sym typeface="Inter"/>
              </a:rPr>
              <a:t>ALU input gets signals from the external circuits, and in response, external electronics get outputs signals from ALU.</a:t>
            </a:r>
            <a:endParaRPr/>
          </a:p>
          <a:p>
            <a:pPr indent="-182880" lvl="0" marL="228600" rtl="0" algn="just">
              <a:lnSpc>
                <a:spcPct val="90000"/>
              </a:lnSpc>
              <a:spcBef>
                <a:spcPts val="1400"/>
              </a:spcBef>
              <a:spcAft>
                <a:spcPts val="0"/>
              </a:spcAft>
              <a:buSzPct val="80000"/>
              <a:buChar char="•"/>
            </a:pPr>
            <a:r>
              <a:rPr b="1" i="0" lang="en-US">
                <a:solidFill>
                  <a:srgbClr val="333333"/>
                </a:solidFill>
                <a:latin typeface="Inter"/>
                <a:ea typeface="Inter"/>
                <a:cs typeface="Inter"/>
                <a:sym typeface="Inter"/>
              </a:rPr>
              <a:t>Data:</a:t>
            </a:r>
            <a:r>
              <a:rPr b="0" i="0" lang="en-US">
                <a:solidFill>
                  <a:srgbClr val="333333"/>
                </a:solidFill>
                <a:latin typeface="Inter"/>
                <a:ea typeface="Inter"/>
                <a:cs typeface="Inter"/>
                <a:sym typeface="Inter"/>
              </a:rPr>
              <a:t> Three parallel buses are contained by the ALU, which include two input and output operand. These three buses handle the number of signals, which are the same.</a:t>
            </a:r>
            <a:endParaRPr/>
          </a:p>
          <a:p>
            <a:pPr indent="-182880" lvl="0" marL="228600" rtl="0" algn="just">
              <a:lnSpc>
                <a:spcPct val="90000"/>
              </a:lnSpc>
              <a:spcBef>
                <a:spcPts val="1400"/>
              </a:spcBef>
              <a:spcAft>
                <a:spcPts val="0"/>
              </a:spcAft>
              <a:buSzPct val="80000"/>
              <a:buChar char="•"/>
            </a:pPr>
            <a:r>
              <a:rPr b="1" i="0" lang="en-US">
                <a:solidFill>
                  <a:srgbClr val="333333"/>
                </a:solidFill>
                <a:latin typeface="Inter"/>
                <a:ea typeface="Inter"/>
                <a:cs typeface="Inter"/>
                <a:sym typeface="Inter"/>
              </a:rPr>
              <a:t>Opcode:</a:t>
            </a:r>
            <a:r>
              <a:rPr b="0" i="0" lang="en-US">
                <a:solidFill>
                  <a:srgbClr val="333333"/>
                </a:solidFill>
                <a:latin typeface="Inter"/>
                <a:ea typeface="Inter"/>
                <a:cs typeface="Inter"/>
                <a:sym typeface="Inter"/>
              </a:rPr>
              <a:t> When the ALU is going to perform the operation, it is described by the operation selection code what type of operation an ALU is going to perform arithmetic or logic operation.</a:t>
            </a:r>
            <a:endParaRPr/>
          </a:p>
          <a:p>
            <a:pPr indent="-182880" lvl="0" marL="228600" rtl="0" algn="just">
              <a:lnSpc>
                <a:spcPct val="90000"/>
              </a:lnSpc>
              <a:spcBef>
                <a:spcPts val="1400"/>
              </a:spcBef>
              <a:spcAft>
                <a:spcPts val="0"/>
              </a:spcAft>
              <a:buSzPct val="80000"/>
              <a:buChar char="•"/>
            </a:pPr>
            <a:r>
              <a:rPr b="1" i="0" lang="en-US">
                <a:solidFill>
                  <a:srgbClr val="333333"/>
                </a:solidFill>
                <a:latin typeface="Inter"/>
                <a:ea typeface="Inter"/>
                <a:cs typeface="Inter"/>
                <a:sym typeface="Inter"/>
              </a:rPr>
              <a:t>Status</a:t>
            </a:r>
            <a:endParaRPr b="0" i="0">
              <a:solidFill>
                <a:srgbClr val="333333"/>
              </a:solidFill>
              <a:latin typeface="Inter"/>
              <a:ea typeface="Inter"/>
              <a:cs typeface="Inter"/>
              <a:sym typeface="Inter"/>
            </a:endParaRPr>
          </a:p>
          <a:p>
            <a:pPr indent="-182880" lvl="1" marL="457200" rtl="0" algn="just">
              <a:lnSpc>
                <a:spcPct val="90000"/>
              </a:lnSpc>
              <a:spcBef>
                <a:spcPts val="200"/>
              </a:spcBef>
              <a:spcAft>
                <a:spcPts val="0"/>
              </a:spcAft>
              <a:buSzPct val="80000"/>
              <a:buFont typeface="Arial"/>
              <a:buChar char="•"/>
            </a:pPr>
            <a:r>
              <a:rPr b="1" i="0" lang="en-US">
                <a:solidFill>
                  <a:srgbClr val="000000"/>
                </a:solidFill>
                <a:latin typeface="Inter"/>
                <a:ea typeface="Inter"/>
                <a:cs typeface="Inter"/>
                <a:sym typeface="Inter"/>
              </a:rPr>
              <a:t>Output:</a:t>
            </a:r>
            <a:r>
              <a:rPr b="0" i="0" lang="en-US">
                <a:solidFill>
                  <a:srgbClr val="000000"/>
                </a:solidFill>
                <a:latin typeface="Inter"/>
                <a:ea typeface="Inter"/>
                <a:cs typeface="Inter"/>
                <a:sym typeface="Inter"/>
              </a:rPr>
              <a:t> The results of the ALU operations are provided by the status outputs in the form of supplemental data as they are multiple signals. Usually, status signals like overflow, zero, carry out, negative, and more are contained by general ALUs. When the ALU completes each operation, the external registers contained the status output signals. These signals are stored in the external registers that led to making them available for future ALU operations.</a:t>
            </a:r>
            <a:endParaRPr/>
          </a:p>
          <a:p>
            <a:pPr indent="-182880" lvl="1" marL="457200" rtl="0" algn="just">
              <a:lnSpc>
                <a:spcPct val="90000"/>
              </a:lnSpc>
              <a:spcBef>
                <a:spcPts val="600"/>
              </a:spcBef>
              <a:spcAft>
                <a:spcPts val="0"/>
              </a:spcAft>
              <a:buSzPct val="80000"/>
              <a:buFont typeface="Arial"/>
              <a:buChar char="•"/>
            </a:pPr>
            <a:r>
              <a:rPr b="1" i="0" lang="en-US">
                <a:solidFill>
                  <a:srgbClr val="000000"/>
                </a:solidFill>
                <a:latin typeface="Inter"/>
                <a:ea typeface="Inter"/>
                <a:cs typeface="Inter"/>
                <a:sym typeface="Inter"/>
              </a:rPr>
              <a:t>Input:</a:t>
            </a:r>
            <a:r>
              <a:rPr b="0" i="0" lang="en-US">
                <a:solidFill>
                  <a:srgbClr val="000000"/>
                </a:solidFill>
                <a:latin typeface="Inter"/>
                <a:ea typeface="Inter"/>
                <a:cs typeface="Inter"/>
                <a:sym typeface="Inter"/>
              </a:rPr>
              <a:t> When ALU once performs the operation, the status inputs allow ALU to access further information to complete the operation successfully. Furthermore, stored carry-out from a previous ALU operation is known as a single "carry-in" bit.</a:t>
            </a:r>
            <a:endParaRPr/>
          </a:p>
          <a:p>
            <a:pPr indent="-79502" lvl="0" marL="228600" rtl="0" algn="l">
              <a:lnSpc>
                <a:spcPct val="90000"/>
              </a:lnSpc>
              <a:spcBef>
                <a:spcPts val="1800"/>
              </a:spcBef>
              <a:spcAft>
                <a:spcPts val="0"/>
              </a:spcAft>
              <a:buSzPct val="800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48"/>
          <p:cNvSpPr txBox="1"/>
          <p:nvPr>
            <p:ph type="title"/>
          </p:nvPr>
        </p:nvSpPr>
        <p:spPr>
          <a:xfrm>
            <a:off x="6106704" y="609600"/>
            <a:ext cx="5364444" cy="1356360"/>
          </a:xfrm>
          <a:prstGeom prst="rect">
            <a:avLst/>
          </a:prstGeom>
          <a:solidFill>
            <a:srgbClr val="00B0F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Configurations of the ALU</a:t>
            </a:r>
            <a:endParaRPr/>
          </a:p>
        </p:txBody>
      </p:sp>
      <p:pic>
        <p:nvPicPr>
          <p:cNvPr descr="PC" id="719" name="Google Shape;719;p48"/>
          <p:cNvPicPr preferRelativeResize="0"/>
          <p:nvPr/>
        </p:nvPicPr>
        <p:blipFill rotWithShape="1">
          <a:blip r:embed="rId3">
            <a:alphaModFix/>
          </a:blip>
          <a:srcRect b="0" l="0" r="0" t="0"/>
          <a:stretch/>
        </p:blipFill>
        <p:spPr>
          <a:xfrm>
            <a:off x="872064" y="1131152"/>
            <a:ext cx="4593715" cy="4593715"/>
          </a:xfrm>
          <a:prstGeom prst="rect">
            <a:avLst/>
          </a:prstGeom>
          <a:noFill/>
          <a:ln>
            <a:noFill/>
          </a:ln>
        </p:spPr>
      </p:pic>
      <p:sp>
        <p:nvSpPr>
          <p:cNvPr id="720" name="Google Shape;720;p48"/>
          <p:cNvSpPr txBox="1"/>
          <p:nvPr>
            <p:ph idx="1" type="body"/>
          </p:nvPr>
        </p:nvSpPr>
        <p:spPr>
          <a:xfrm>
            <a:off x="6106703" y="2057400"/>
            <a:ext cx="5364444" cy="4038600"/>
          </a:xfrm>
          <a:prstGeom prst="rect">
            <a:avLst/>
          </a:prstGeom>
          <a:solidFill>
            <a:srgbClr val="FED898"/>
          </a:solid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latin typeface="Inter"/>
                <a:ea typeface="Inter"/>
                <a:cs typeface="Inter"/>
                <a:sym typeface="Inter"/>
              </a:rPr>
              <a:t>The description of how ALU interacts with the processor is given below. Every arithmetic logic unit includes the following configurations:</a:t>
            </a:r>
            <a:endParaRPr/>
          </a:p>
          <a:p>
            <a:pPr indent="-182880" lvl="1" marL="457200" rtl="0" algn="l">
              <a:lnSpc>
                <a:spcPct val="90000"/>
              </a:lnSpc>
              <a:spcBef>
                <a:spcPts val="200"/>
              </a:spcBef>
              <a:spcAft>
                <a:spcPts val="0"/>
              </a:spcAft>
              <a:buSzPts val="1600"/>
              <a:buFont typeface="Arial"/>
              <a:buChar char="•"/>
            </a:pPr>
            <a:r>
              <a:rPr b="0" i="0" lang="en-US">
                <a:latin typeface="Inter"/>
                <a:ea typeface="Inter"/>
                <a:cs typeface="Inter"/>
                <a:sym typeface="Inter"/>
              </a:rPr>
              <a:t>Instruction Set Architecture</a:t>
            </a:r>
            <a:endParaRPr/>
          </a:p>
          <a:p>
            <a:pPr indent="-182880" lvl="1" marL="457200" rtl="0" algn="l">
              <a:lnSpc>
                <a:spcPct val="90000"/>
              </a:lnSpc>
              <a:spcBef>
                <a:spcPts val="600"/>
              </a:spcBef>
              <a:spcAft>
                <a:spcPts val="0"/>
              </a:spcAft>
              <a:buSzPts val="1600"/>
              <a:buFont typeface="Arial"/>
              <a:buChar char="•"/>
            </a:pPr>
            <a:r>
              <a:rPr b="0" i="0" lang="en-US">
                <a:latin typeface="Inter"/>
                <a:ea typeface="Inter"/>
                <a:cs typeface="Inter"/>
                <a:sym typeface="Inter"/>
              </a:rPr>
              <a:t>Accumulator</a:t>
            </a:r>
            <a:endParaRPr/>
          </a:p>
          <a:p>
            <a:pPr indent="-182880" lvl="1" marL="457200" rtl="0" algn="l">
              <a:lnSpc>
                <a:spcPct val="90000"/>
              </a:lnSpc>
              <a:spcBef>
                <a:spcPts val="600"/>
              </a:spcBef>
              <a:spcAft>
                <a:spcPts val="0"/>
              </a:spcAft>
              <a:buSzPts val="1600"/>
              <a:buFont typeface="Arial"/>
              <a:buChar char="•"/>
            </a:pPr>
            <a:r>
              <a:rPr b="0" i="0" lang="en-US">
                <a:latin typeface="Inter"/>
                <a:ea typeface="Inter"/>
                <a:cs typeface="Inter"/>
                <a:sym typeface="Inter"/>
              </a:rPr>
              <a:t>Stack</a:t>
            </a:r>
            <a:endParaRPr/>
          </a:p>
          <a:p>
            <a:pPr indent="-182880" lvl="1" marL="457200" rtl="0" algn="l">
              <a:lnSpc>
                <a:spcPct val="90000"/>
              </a:lnSpc>
              <a:spcBef>
                <a:spcPts val="600"/>
              </a:spcBef>
              <a:spcAft>
                <a:spcPts val="0"/>
              </a:spcAft>
              <a:buSzPts val="1600"/>
              <a:buFont typeface="Arial"/>
              <a:buChar char="•"/>
            </a:pPr>
            <a:r>
              <a:rPr b="0" i="0" lang="en-US">
                <a:latin typeface="Inter"/>
                <a:ea typeface="Inter"/>
                <a:cs typeface="Inter"/>
                <a:sym typeface="Inter"/>
              </a:rPr>
              <a:t>Register to Register</a:t>
            </a:r>
            <a:endParaRPr/>
          </a:p>
          <a:p>
            <a:pPr indent="-182880" lvl="1" marL="457200" rtl="0" algn="l">
              <a:lnSpc>
                <a:spcPct val="90000"/>
              </a:lnSpc>
              <a:spcBef>
                <a:spcPts val="600"/>
              </a:spcBef>
              <a:spcAft>
                <a:spcPts val="0"/>
              </a:spcAft>
              <a:buSzPts val="1600"/>
              <a:buFont typeface="Arial"/>
              <a:buChar char="•"/>
            </a:pPr>
            <a:r>
              <a:rPr b="0" i="0" lang="en-US">
                <a:latin typeface="Inter"/>
                <a:ea typeface="Inter"/>
                <a:cs typeface="Inter"/>
                <a:sym typeface="Inter"/>
              </a:rPr>
              <a:t>Register Stack</a:t>
            </a:r>
            <a:endParaRPr/>
          </a:p>
          <a:p>
            <a:pPr indent="-182880" lvl="1" marL="457200" rtl="0" algn="l">
              <a:lnSpc>
                <a:spcPct val="90000"/>
              </a:lnSpc>
              <a:spcBef>
                <a:spcPts val="600"/>
              </a:spcBef>
              <a:spcAft>
                <a:spcPts val="0"/>
              </a:spcAft>
              <a:buSzPts val="1600"/>
              <a:buFont typeface="Arial"/>
              <a:buChar char="•"/>
            </a:pPr>
            <a:r>
              <a:rPr b="0" i="0" lang="en-US">
                <a:latin typeface="Inter"/>
                <a:ea typeface="Inter"/>
                <a:cs typeface="Inter"/>
                <a:sym typeface="Inter"/>
              </a:rPr>
              <a:t>Register Memory</a:t>
            </a:r>
            <a:endParaRPr/>
          </a:p>
          <a:p>
            <a:pPr indent="-71120" lvl="0" marL="228600" rtl="0" algn="l">
              <a:lnSpc>
                <a:spcPct val="90000"/>
              </a:lnSpc>
              <a:spcBef>
                <a:spcPts val="1800"/>
              </a:spcBef>
              <a:spcAft>
                <a:spcPts val="0"/>
              </a:spcAft>
              <a:buSzPts val="176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4" name="Shape 724"/>
        <p:cNvGrpSpPr/>
        <p:nvPr/>
      </p:nvGrpSpPr>
      <p:grpSpPr>
        <a:xfrm>
          <a:off x="0" y="0"/>
          <a:ext cx="0" cy="0"/>
          <a:chOff x="0" y="0"/>
          <a:chExt cx="0" cy="0"/>
        </a:xfrm>
      </p:grpSpPr>
      <p:pic>
        <p:nvPicPr>
          <p:cNvPr descr="CPU with binary numbers and blueprint" id="725" name="Google Shape;725;p49"/>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726" name="Google Shape;726;p49"/>
          <p:cNvSpPr/>
          <p:nvPr/>
        </p:nvSpPr>
        <p:spPr>
          <a:xfrm>
            <a:off x="231140" y="243840"/>
            <a:ext cx="11724640" cy="6377939"/>
          </a:xfrm>
          <a:prstGeom prst="rect">
            <a:avLst/>
          </a:prstGeom>
          <a:solidFill>
            <a:schemeClr val="lt1">
              <a:alpha val="91764"/>
            </a:schemeClr>
          </a:solidFill>
          <a:ln cap="flat" cmpd="sng" w="12700">
            <a:solidFill>
              <a:schemeClr val="dk1">
                <a:alpha val="8000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9"/>
          <p:cNvSpPr txBox="1"/>
          <p:nvPr>
            <p:ph type="title"/>
          </p:nvPr>
        </p:nvSpPr>
        <p:spPr>
          <a:xfrm>
            <a:off x="1143000" y="609600"/>
            <a:ext cx="9875520" cy="712763"/>
          </a:xfrm>
          <a:prstGeom prst="rect">
            <a:avLst/>
          </a:prstGeom>
          <a:solidFill>
            <a:srgbClr val="92D05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Advantages of ALU</a:t>
            </a:r>
            <a:endParaRPr/>
          </a:p>
        </p:txBody>
      </p:sp>
      <p:sp>
        <p:nvSpPr>
          <p:cNvPr id="728" name="Google Shape;728;p49"/>
          <p:cNvSpPr txBox="1"/>
          <p:nvPr>
            <p:ph idx="1" type="body"/>
          </p:nvPr>
        </p:nvSpPr>
        <p:spPr>
          <a:xfrm>
            <a:off x="1143000" y="1566193"/>
            <a:ext cx="9872871" cy="4529807"/>
          </a:xfrm>
          <a:prstGeom prst="rect">
            <a:avLst/>
          </a:prstGeom>
          <a:solidFill>
            <a:srgbClr val="FFC465"/>
          </a:solidFill>
          <a:ln>
            <a:noFill/>
          </a:ln>
        </p:spPr>
        <p:txBody>
          <a:bodyPr anchorCtr="0" anchor="t" bIns="45700" lIns="91425" spcFirstLastPara="1" rIns="91425" wrap="square" tIns="45700">
            <a:normAutofit fontScale="92500" lnSpcReduction="20000"/>
          </a:bodyPr>
          <a:lstStyle/>
          <a:p>
            <a:pPr indent="-182880" lvl="0" marL="228600" rtl="0" algn="l">
              <a:lnSpc>
                <a:spcPct val="90000"/>
              </a:lnSpc>
              <a:spcBef>
                <a:spcPts val="0"/>
              </a:spcBef>
              <a:spcAft>
                <a:spcPts val="0"/>
              </a:spcAft>
              <a:buSzPct val="80000"/>
              <a:buFont typeface="Arial"/>
              <a:buChar char="•"/>
            </a:pPr>
            <a:r>
              <a:rPr b="0" i="0" lang="en-US" sz="2400">
                <a:latin typeface="Inter"/>
                <a:ea typeface="Inter"/>
                <a:cs typeface="Inter"/>
                <a:sym typeface="Inter"/>
              </a:rPr>
              <a:t>It supports parallel architecture and applications with high performance.</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It has the ability to get the desired output simultaneously and combine integer and floating-point variables.</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It has the capability of performing instructions on a very large set and has a high range of accuracy.</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Two arithmetic operations in the same code like addition and multiplication or addition and subtraction, or any two operands can be combined by the ALU. For case, A+B*C.</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Through the whole program, they remain uniform, and they are spaced in a way that they cannot interrupt part in between.</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In general, it is very fast; hence, it provides results quickly.</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There are no sensitivity issues and no memory wastage with ALU.</a:t>
            </a:r>
            <a:endParaRPr/>
          </a:p>
          <a:p>
            <a:pPr indent="-182880" lvl="0" marL="228600" rtl="0" algn="l">
              <a:lnSpc>
                <a:spcPct val="90000"/>
              </a:lnSpc>
              <a:spcBef>
                <a:spcPts val="1400"/>
              </a:spcBef>
              <a:spcAft>
                <a:spcPts val="0"/>
              </a:spcAft>
              <a:buSzPct val="80000"/>
              <a:buFont typeface="Arial"/>
              <a:buChar char="•"/>
            </a:pPr>
            <a:r>
              <a:rPr b="0" i="0" lang="en-US" sz="2400">
                <a:latin typeface="Inter"/>
                <a:ea typeface="Inter"/>
                <a:cs typeface="Inter"/>
                <a:sym typeface="Inter"/>
              </a:rPr>
              <a:t>They are less expensive and minimize the logic gate requirements.</a:t>
            </a:r>
            <a:endParaRPr/>
          </a:p>
          <a:p>
            <a:pPr indent="-88900" lvl="0" marL="228600" rtl="0" algn="l">
              <a:lnSpc>
                <a:spcPct val="90000"/>
              </a:lnSpc>
              <a:spcBef>
                <a:spcPts val="1400"/>
              </a:spcBef>
              <a:spcAft>
                <a:spcPts val="0"/>
              </a:spcAft>
              <a:buSzPct val="80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grpSp>
        <p:nvGrpSpPr>
          <p:cNvPr id="157" name="Google Shape;157;p5"/>
          <p:cNvGrpSpPr/>
          <p:nvPr/>
        </p:nvGrpSpPr>
        <p:grpSpPr>
          <a:xfrm>
            <a:off x="1143001" y="616200"/>
            <a:ext cx="6486236" cy="1343160"/>
            <a:chOff x="0" y="6600"/>
            <a:chExt cx="6486236" cy="1343160"/>
          </a:xfrm>
        </p:grpSpPr>
        <p:sp>
          <p:nvSpPr>
            <p:cNvPr id="158" name="Google Shape;158;p5"/>
            <p:cNvSpPr/>
            <p:nvPr/>
          </p:nvSpPr>
          <p:spPr>
            <a:xfrm>
              <a:off x="0" y="6600"/>
              <a:ext cx="6486236" cy="134316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65568" y="72168"/>
              <a:ext cx="6355100"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orbel"/>
                <a:buNone/>
              </a:pPr>
              <a:r>
                <a:rPr b="0" i="0" lang="en-US" sz="5600" u="none" cap="none" strike="noStrike">
                  <a:solidFill>
                    <a:schemeClr val="lt1"/>
                  </a:solidFill>
                  <a:latin typeface="Corbel"/>
                  <a:ea typeface="Corbel"/>
                  <a:cs typeface="Corbel"/>
                  <a:sym typeface="Corbel"/>
                </a:rPr>
                <a:t>4 to 2 line Encoder:</a:t>
              </a:r>
              <a:endParaRPr b="0" i="0" sz="5600" u="none" cap="none" strike="noStrike">
                <a:solidFill>
                  <a:schemeClr val="lt1"/>
                </a:solidFill>
                <a:latin typeface="Corbel"/>
                <a:ea typeface="Corbel"/>
                <a:cs typeface="Corbel"/>
                <a:sym typeface="Corbel"/>
              </a:endParaRPr>
            </a:p>
          </p:txBody>
        </p:sp>
      </p:grpSp>
      <p:sp>
        <p:nvSpPr>
          <p:cNvPr id="160" name="Google Shape;160;p5"/>
          <p:cNvSpPr txBox="1"/>
          <p:nvPr>
            <p:ph idx="1" type="body"/>
          </p:nvPr>
        </p:nvSpPr>
        <p:spPr>
          <a:xfrm>
            <a:off x="1143000" y="2057400"/>
            <a:ext cx="6486237" cy="4038600"/>
          </a:xfrm>
          <a:prstGeom prst="rect">
            <a:avLst/>
          </a:prstGeom>
          <a:solidFill>
            <a:srgbClr val="92D050"/>
          </a:solid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2560"/>
              <a:buChar char="•"/>
            </a:pPr>
            <a:r>
              <a:rPr b="0" i="0" lang="en-US" sz="3200">
                <a:latin typeface="Inter"/>
                <a:ea typeface="Inter"/>
                <a:cs typeface="Inter"/>
                <a:sym typeface="Inter"/>
              </a:rPr>
              <a:t>The logical expression of the term A0 and A1 is as follows:</a:t>
            </a:r>
            <a:endParaRPr/>
          </a:p>
          <a:p>
            <a:pPr indent="-182880" lvl="0" marL="228600" rtl="0" algn="l">
              <a:lnSpc>
                <a:spcPct val="90000"/>
              </a:lnSpc>
              <a:spcBef>
                <a:spcPts val="1400"/>
              </a:spcBef>
              <a:spcAft>
                <a:spcPts val="0"/>
              </a:spcAft>
              <a:buSzPts val="2560"/>
              <a:buChar char="•"/>
            </a:pPr>
            <a:r>
              <a:rPr b="0" i="0" lang="en-US" sz="3200">
                <a:latin typeface="Inter"/>
                <a:ea typeface="Inter"/>
                <a:cs typeface="Inter"/>
                <a:sym typeface="Inter"/>
              </a:rPr>
              <a:t>A</a:t>
            </a:r>
            <a:r>
              <a:rPr b="0" baseline="-25000" i="0" lang="en-US" sz="3200">
                <a:latin typeface="Inter"/>
                <a:ea typeface="Inter"/>
                <a:cs typeface="Inter"/>
                <a:sym typeface="Inter"/>
              </a:rPr>
              <a:t>1</a:t>
            </a:r>
            <a:r>
              <a:rPr b="0" i="0" lang="en-US" sz="3200">
                <a:latin typeface="Inter"/>
                <a:ea typeface="Inter"/>
                <a:cs typeface="Inter"/>
                <a:sym typeface="Inter"/>
              </a:rPr>
              <a:t>=Y</a:t>
            </a:r>
            <a:r>
              <a:rPr b="0" baseline="-25000" i="0" lang="en-US" sz="3200">
                <a:latin typeface="Inter"/>
                <a:ea typeface="Inter"/>
                <a:cs typeface="Inter"/>
                <a:sym typeface="Inter"/>
              </a:rPr>
              <a:t>3</a:t>
            </a:r>
            <a:r>
              <a:rPr b="0" i="0" lang="en-US" sz="3200">
                <a:latin typeface="Inter"/>
                <a:ea typeface="Inter"/>
                <a:cs typeface="Inter"/>
                <a:sym typeface="Inter"/>
              </a:rPr>
              <a:t>+Y</a:t>
            </a:r>
            <a:r>
              <a:rPr b="0" baseline="-25000" i="0" lang="en-US" sz="3200">
                <a:latin typeface="Inter"/>
                <a:ea typeface="Inter"/>
                <a:cs typeface="Inter"/>
                <a:sym typeface="Inter"/>
              </a:rPr>
              <a:t>2</a:t>
            </a:r>
            <a:br>
              <a:rPr b="0" i="0" lang="en-US" sz="3200">
                <a:latin typeface="Inter"/>
                <a:ea typeface="Inter"/>
                <a:cs typeface="Inter"/>
                <a:sym typeface="Inter"/>
              </a:rPr>
            </a:br>
            <a:r>
              <a:rPr b="0" i="0" lang="en-US" sz="3200">
                <a:latin typeface="Inter"/>
                <a:ea typeface="Inter"/>
                <a:cs typeface="Inter"/>
                <a:sym typeface="Inter"/>
              </a:rPr>
              <a:t>A</a:t>
            </a:r>
            <a:r>
              <a:rPr b="0" baseline="-25000" i="0" lang="en-US" sz="3200">
                <a:latin typeface="Inter"/>
                <a:ea typeface="Inter"/>
                <a:cs typeface="Inter"/>
                <a:sym typeface="Inter"/>
              </a:rPr>
              <a:t>0</a:t>
            </a:r>
            <a:r>
              <a:rPr b="0" i="0" lang="en-US" sz="3200">
                <a:latin typeface="Inter"/>
                <a:ea typeface="Inter"/>
                <a:cs typeface="Inter"/>
                <a:sym typeface="Inter"/>
              </a:rPr>
              <a:t>=Y</a:t>
            </a:r>
            <a:r>
              <a:rPr b="0" baseline="-25000" i="0" lang="en-US" sz="3200">
                <a:latin typeface="Inter"/>
                <a:ea typeface="Inter"/>
                <a:cs typeface="Inter"/>
                <a:sym typeface="Inter"/>
              </a:rPr>
              <a:t>3</a:t>
            </a:r>
            <a:r>
              <a:rPr b="0" i="0" lang="en-US" sz="3200">
                <a:latin typeface="Inter"/>
                <a:ea typeface="Inter"/>
                <a:cs typeface="Inter"/>
                <a:sym typeface="Inter"/>
              </a:rPr>
              <a:t>+Y</a:t>
            </a:r>
            <a:r>
              <a:rPr b="0" baseline="-25000" i="0" lang="en-US" sz="3200">
                <a:latin typeface="Inter"/>
                <a:ea typeface="Inter"/>
                <a:cs typeface="Inter"/>
                <a:sym typeface="Inter"/>
              </a:rPr>
              <a:t>1</a:t>
            </a:r>
            <a:endParaRPr b="0" i="0" sz="3200">
              <a:latin typeface="Inter"/>
              <a:ea typeface="Inter"/>
              <a:cs typeface="Inter"/>
              <a:sym typeface="Inter"/>
            </a:endParaRPr>
          </a:p>
          <a:p>
            <a:pPr indent="-182880" lvl="0" marL="228600" rtl="0" algn="l">
              <a:lnSpc>
                <a:spcPct val="90000"/>
              </a:lnSpc>
              <a:spcBef>
                <a:spcPts val="1400"/>
              </a:spcBef>
              <a:spcAft>
                <a:spcPts val="0"/>
              </a:spcAft>
              <a:buSzPts val="2560"/>
              <a:buChar char="•"/>
            </a:pPr>
            <a:r>
              <a:rPr b="0" i="0" lang="en-US" sz="3200">
                <a:latin typeface="Inter"/>
                <a:ea typeface="Inter"/>
                <a:cs typeface="Inter"/>
                <a:sym typeface="Inter"/>
              </a:rPr>
              <a:t>Logical circuit of the above expressions is given </a:t>
            </a:r>
            <a:r>
              <a:rPr lang="en-US" sz="3200">
                <a:latin typeface="Inter"/>
                <a:ea typeface="Inter"/>
                <a:cs typeface="Inter"/>
                <a:sym typeface="Inter"/>
              </a:rPr>
              <a:t>for reference</a:t>
            </a:r>
            <a:r>
              <a:rPr b="0" i="0" lang="en-US" sz="3200">
                <a:latin typeface="Inter"/>
                <a:ea typeface="Inter"/>
                <a:cs typeface="Inter"/>
                <a:sym typeface="Inter"/>
              </a:rPr>
              <a:t>:</a:t>
            </a:r>
            <a:endParaRPr/>
          </a:p>
          <a:p>
            <a:pPr indent="-20320" lvl="0" marL="228600" rtl="0" algn="l">
              <a:lnSpc>
                <a:spcPct val="90000"/>
              </a:lnSpc>
              <a:spcBef>
                <a:spcPts val="1400"/>
              </a:spcBef>
              <a:spcAft>
                <a:spcPts val="0"/>
              </a:spcAft>
              <a:buSzPts val="2560"/>
              <a:buNone/>
            </a:pPr>
            <a:r>
              <a:t/>
            </a:r>
            <a:endParaRPr sz="3200"/>
          </a:p>
        </p:txBody>
      </p:sp>
      <p:sp>
        <p:nvSpPr>
          <p:cNvPr id="161" name="Google Shape;161;p5"/>
          <p:cNvSpPr/>
          <p:nvPr/>
        </p:nvSpPr>
        <p:spPr>
          <a:xfrm>
            <a:off x="8024730" y="728472"/>
            <a:ext cx="3443878" cy="2540508"/>
          </a:xfrm>
          <a:prstGeom prst="rect">
            <a:avLst/>
          </a:prstGeom>
          <a:solidFill>
            <a:srgbClr val="FFFFFF"/>
          </a:solid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Encoders" id="162" name="Google Shape;162;p5"/>
          <p:cNvPicPr preferRelativeResize="0"/>
          <p:nvPr/>
        </p:nvPicPr>
        <p:blipFill rotWithShape="1">
          <a:blip r:embed="rId3">
            <a:alphaModFix/>
          </a:blip>
          <a:srcRect b="0" l="0" r="0" t="0"/>
          <a:stretch/>
        </p:blipFill>
        <p:spPr>
          <a:xfrm>
            <a:off x="8228765" y="963489"/>
            <a:ext cx="3035808" cy="2070474"/>
          </a:xfrm>
          <a:prstGeom prst="rect">
            <a:avLst/>
          </a:prstGeom>
          <a:noFill/>
          <a:ln>
            <a:noFill/>
          </a:ln>
        </p:spPr>
      </p:pic>
      <p:sp>
        <p:nvSpPr>
          <p:cNvPr id="163" name="Google Shape;163;p5"/>
          <p:cNvSpPr/>
          <p:nvPr/>
        </p:nvSpPr>
        <p:spPr>
          <a:xfrm>
            <a:off x="8024731" y="3589019"/>
            <a:ext cx="3443878" cy="2542032"/>
          </a:xfrm>
          <a:prstGeom prst="rect">
            <a:avLst/>
          </a:prstGeom>
          <a:solidFill>
            <a:srgbClr val="FFFFFF"/>
          </a:solidFill>
          <a:ln cap="flat" cmpd="sng" w="1270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Encoders" id="164" name="Google Shape;164;p5"/>
          <p:cNvPicPr preferRelativeResize="0"/>
          <p:nvPr/>
        </p:nvPicPr>
        <p:blipFill rotWithShape="1">
          <a:blip r:embed="rId4">
            <a:alphaModFix/>
          </a:blip>
          <a:srcRect b="0" l="0" r="0" t="0"/>
          <a:stretch/>
        </p:blipFill>
        <p:spPr>
          <a:xfrm>
            <a:off x="8228766" y="4192158"/>
            <a:ext cx="3035808" cy="133575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0"/>
          <p:cNvSpPr txBox="1"/>
          <p:nvPr>
            <p:ph type="title"/>
          </p:nvPr>
        </p:nvSpPr>
        <p:spPr>
          <a:xfrm>
            <a:off x="1143000" y="609600"/>
            <a:ext cx="9875520" cy="1356360"/>
          </a:xfrm>
          <a:prstGeom prst="rect">
            <a:avLst/>
          </a:prstGeom>
          <a:solidFill>
            <a:schemeClr val="accent1"/>
          </a:solidFill>
          <a:ln cap="flat" cmpd="sng" w="19050">
            <a:solidFill>
              <a:srgbClr val="79851C"/>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lang="en-US">
                <a:solidFill>
                  <a:srgbClr val="610B38"/>
                </a:solidFill>
                <a:latin typeface="Arial"/>
                <a:ea typeface="Arial"/>
                <a:cs typeface="Arial"/>
                <a:sym typeface="Arial"/>
              </a:rPr>
              <a:t>Disa</a:t>
            </a:r>
            <a:r>
              <a:rPr b="0" i="0" lang="en-US">
                <a:solidFill>
                  <a:srgbClr val="610B38"/>
                </a:solidFill>
                <a:latin typeface="Arial"/>
                <a:ea typeface="Arial"/>
                <a:cs typeface="Arial"/>
                <a:sym typeface="Arial"/>
              </a:rPr>
              <a:t>dvantages of ALU</a:t>
            </a:r>
            <a:endParaRPr/>
          </a:p>
        </p:txBody>
      </p:sp>
      <p:sp>
        <p:nvSpPr>
          <p:cNvPr id="734" name="Google Shape;734;p50"/>
          <p:cNvSpPr txBox="1"/>
          <p:nvPr>
            <p:ph idx="1" type="body"/>
          </p:nvPr>
        </p:nvSpPr>
        <p:spPr>
          <a:xfrm>
            <a:off x="1143000" y="2057400"/>
            <a:ext cx="9872871" cy="403860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760"/>
              <a:buFont typeface="Arial"/>
              <a:buChar char="•"/>
            </a:pPr>
            <a:r>
              <a:rPr b="0" i="0" lang="en-US">
                <a:solidFill>
                  <a:srgbClr val="000000"/>
                </a:solidFill>
                <a:latin typeface="Inter"/>
                <a:ea typeface="Inter"/>
                <a:cs typeface="Inter"/>
                <a:sym typeface="Inter"/>
              </a:rPr>
              <a:t>With the ALU, floating variables have more delays, and the designed controller is not easy to understand.</a:t>
            </a:r>
            <a:endParaRPr/>
          </a:p>
          <a:p>
            <a:pPr indent="-182880" lvl="0" marL="228600" rtl="0" algn="just">
              <a:lnSpc>
                <a:spcPct val="90000"/>
              </a:lnSpc>
              <a:spcBef>
                <a:spcPts val="1400"/>
              </a:spcBef>
              <a:spcAft>
                <a:spcPts val="0"/>
              </a:spcAft>
              <a:buSzPts val="1760"/>
              <a:buFont typeface="Arial"/>
              <a:buChar char="•"/>
            </a:pPr>
            <a:r>
              <a:rPr b="0" i="0" lang="en-US">
                <a:solidFill>
                  <a:srgbClr val="000000"/>
                </a:solidFill>
                <a:latin typeface="Inter"/>
                <a:ea typeface="Inter"/>
                <a:cs typeface="Inter"/>
                <a:sym typeface="Inter"/>
              </a:rPr>
              <a:t>The bugs would occur in our result if memory space were definite.</a:t>
            </a:r>
            <a:endParaRPr/>
          </a:p>
          <a:p>
            <a:pPr indent="-182880" lvl="0" marL="228600" rtl="0" algn="just">
              <a:lnSpc>
                <a:spcPct val="90000"/>
              </a:lnSpc>
              <a:spcBef>
                <a:spcPts val="1400"/>
              </a:spcBef>
              <a:spcAft>
                <a:spcPts val="0"/>
              </a:spcAft>
              <a:buSzPts val="1760"/>
              <a:buFont typeface="Arial"/>
              <a:buChar char="•"/>
            </a:pPr>
            <a:r>
              <a:rPr b="0" i="0" lang="en-US">
                <a:solidFill>
                  <a:srgbClr val="000000"/>
                </a:solidFill>
                <a:latin typeface="Inter"/>
                <a:ea typeface="Inter"/>
                <a:cs typeface="Inter"/>
                <a:sym typeface="Inter"/>
              </a:rPr>
              <a:t>It is difficult to understand amateurs as their circuit is complex; also, the concept of pipelining is complex to understand.</a:t>
            </a:r>
            <a:endParaRPr/>
          </a:p>
          <a:p>
            <a:pPr indent="-182880" lvl="0" marL="228600" rtl="0" algn="just">
              <a:lnSpc>
                <a:spcPct val="90000"/>
              </a:lnSpc>
              <a:spcBef>
                <a:spcPts val="1400"/>
              </a:spcBef>
              <a:spcAft>
                <a:spcPts val="0"/>
              </a:spcAft>
              <a:buSzPts val="1760"/>
              <a:buFont typeface="Arial"/>
              <a:buChar char="•"/>
            </a:pPr>
            <a:r>
              <a:rPr b="0" i="0" lang="en-US">
                <a:solidFill>
                  <a:srgbClr val="000000"/>
                </a:solidFill>
                <a:latin typeface="Inter"/>
                <a:ea typeface="Inter"/>
                <a:cs typeface="Inter"/>
                <a:sym typeface="Inter"/>
              </a:rPr>
              <a:t>A proven disadvantage of ALU is that there are irregularities in latencies.</a:t>
            </a:r>
            <a:endParaRPr/>
          </a:p>
          <a:p>
            <a:pPr indent="-182880" lvl="0" marL="228600" rtl="0" algn="just">
              <a:lnSpc>
                <a:spcPct val="90000"/>
              </a:lnSpc>
              <a:spcBef>
                <a:spcPts val="1400"/>
              </a:spcBef>
              <a:spcAft>
                <a:spcPts val="0"/>
              </a:spcAft>
              <a:buSzPts val="1760"/>
              <a:buFont typeface="Arial"/>
              <a:buChar char="•"/>
            </a:pPr>
            <a:r>
              <a:rPr b="0" i="0" lang="en-US">
                <a:solidFill>
                  <a:srgbClr val="000000"/>
                </a:solidFill>
                <a:latin typeface="Inter"/>
                <a:ea typeface="Inter"/>
                <a:cs typeface="Inter"/>
                <a:sym typeface="Inter"/>
              </a:rPr>
              <a:t>Another demerit is rounding off, which impacts accuracy.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740" name="Google Shape;740;p51"/>
          <p:cNvGrpSpPr/>
          <p:nvPr/>
        </p:nvGrpSpPr>
        <p:grpSpPr>
          <a:xfrm>
            <a:off x="338930" y="2652410"/>
            <a:ext cx="11575098" cy="2999805"/>
            <a:chOff x="1305" y="443782"/>
            <a:chExt cx="11575098" cy="2999805"/>
          </a:xfrm>
        </p:grpSpPr>
        <p:sp>
          <p:nvSpPr>
            <p:cNvPr id="741" name="Google Shape;741;p51"/>
            <p:cNvSpPr/>
            <p:nvPr/>
          </p:nvSpPr>
          <p:spPr>
            <a:xfrm>
              <a:off x="1305" y="443782"/>
              <a:ext cx="425250" cy="4252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1"/>
            <p:cNvSpPr/>
            <p:nvPr/>
          </p:nvSpPr>
          <p:spPr>
            <a:xfrm>
              <a:off x="13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1"/>
            <p:cNvSpPr txBox="1"/>
            <p:nvPr/>
          </p:nvSpPr>
          <p:spPr>
            <a:xfrm>
              <a:off x="13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Quine-McCluskey minimization technique, </a:t>
              </a:r>
              <a:endParaRPr/>
            </a:p>
          </p:txBody>
        </p:sp>
        <p:sp>
          <p:nvSpPr>
            <p:cNvPr id="744" name="Google Shape;744;p51"/>
            <p:cNvSpPr/>
            <p:nvPr/>
          </p:nvSpPr>
          <p:spPr>
            <a:xfrm>
              <a:off x="13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1"/>
            <p:cNvSpPr/>
            <p:nvPr/>
          </p:nvSpPr>
          <p:spPr>
            <a:xfrm>
              <a:off x="1428930" y="443782"/>
              <a:ext cx="425250" cy="4252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1"/>
            <p:cNvSpPr/>
            <p:nvPr/>
          </p:nvSpPr>
          <p:spPr>
            <a:xfrm>
              <a:off x="142893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1"/>
            <p:cNvSpPr txBox="1"/>
            <p:nvPr/>
          </p:nvSpPr>
          <p:spPr>
            <a:xfrm>
              <a:off x="142893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Combinational Circuits , </a:t>
              </a:r>
              <a:endParaRPr/>
            </a:p>
          </p:txBody>
        </p:sp>
        <p:sp>
          <p:nvSpPr>
            <p:cNvPr id="748" name="Google Shape;748;p51"/>
            <p:cNvSpPr/>
            <p:nvPr/>
          </p:nvSpPr>
          <p:spPr>
            <a:xfrm>
              <a:off x="142893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1"/>
            <p:cNvSpPr txBox="1"/>
            <p:nvPr/>
          </p:nvSpPr>
          <p:spPr>
            <a:xfrm>
              <a:off x="1428930" y="1946489"/>
              <a:ext cx="1215000" cy="149709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lang="en-US" sz="1100">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Binary adder , Binary adder as subtractor, Carry look ahead adder, Decimal adder, </a:t>
              </a:r>
              <a:endParaRPr/>
            </a:p>
          </p:txBody>
        </p:sp>
        <p:sp>
          <p:nvSpPr>
            <p:cNvPr id="750" name="Google Shape;750;p51"/>
            <p:cNvSpPr/>
            <p:nvPr/>
          </p:nvSpPr>
          <p:spPr>
            <a:xfrm>
              <a:off x="2856555" y="443782"/>
              <a:ext cx="425250" cy="4252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1"/>
            <p:cNvSpPr/>
            <p:nvPr/>
          </p:nvSpPr>
          <p:spPr>
            <a:xfrm>
              <a:off x="285655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1"/>
            <p:cNvSpPr txBox="1"/>
            <p:nvPr/>
          </p:nvSpPr>
          <p:spPr>
            <a:xfrm>
              <a:off x="285655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Magnitude Comparator, </a:t>
              </a:r>
              <a:endParaRPr/>
            </a:p>
          </p:txBody>
        </p:sp>
        <p:sp>
          <p:nvSpPr>
            <p:cNvPr id="753" name="Google Shape;753;p51"/>
            <p:cNvSpPr/>
            <p:nvPr/>
          </p:nvSpPr>
          <p:spPr>
            <a:xfrm>
              <a:off x="285655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1"/>
            <p:cNvSpPr/>
            <p:nvPr/>
          </p:nvSpPr>
          <p:spPr>
            <a:xfrm>
              <a:off x="4284180" y="443782"/>
              <a:ext cx="425250" cy="42525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p:nvPr/>
          </p:nvSpPr>
          <p:spPr>
            <a:xfrm>
              <a:off x="428418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1"/>
            <p:cNvSpPr txBox="1"/>
            <p:nvPr/>
          </p:nvSpPr>
          <p:spPr>
            <a:xfrm>
              <a:off x="428418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Read Only Memory, </a:t>
              </a:r>
              <a:endParaRPr/>
            </a:p>
          </p:txBody>
        </p:sp>
        <p:sp>
          <p:nvSpPr>
            <p:cNvPr id="757" name="Google Shape;757;p51"/>
            <p:cNvSpPr/>
            <p:nvPr/>
          </p:nvSpPr>
          <p:spPr>
            <a:xfrm>
              <a:off x="428418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1"/>
            <p:cNvSpPr/>
            <p:nvPr/>
          </p:nvSpPr>
          <p:spPr>
            <a:xfrm>
              <a:off x="5711805" y="443782"/>
              <a:ext cx="425250" cy="42525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1"/>
            <p:cNvSpPr/>
            <p:nvPr/>
          </p:nvSpPr>
          <p:spPr>
            <a:xfrm>
              <a:off x="57118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1"/>
            <p:cNvSpPr txBox="1"/>
            <p:nvPr/>
          </p:nvSpPr>
          <p:spPr>
            <a:xfrm>
              <a:off x="57118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Arithmetic Logic Unit, </a:t>
              </a:r>
              <a:endParaRPr/>
            </a:p>
          </p:txBody>
        </p:sp>
        <p:sp>
          <p:nvSpPr>
            <p:cNvPr id="761" name="Google Shape;761;p51"/>
            <p:cNvSpPr/>
            <p:nvPr/>
          </p:nvSpPr>
          <p:spPr>
            <a:xfrm>
              <a:off x="57118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1"/>
            <p:cNvSpPr/>
            <p:nvPr/>
          </p:nvSpPr>
          <p:spPr>
            <a:xfrm>
              <a:off x="7322792" y="443782"/>
              <a:ext cx="425250" cy="42525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1"/>
            <p:cNvSpPr/>
            <p:nvPr/>
          </p:nvSpPr>
          <p:spPr>
            <a:xfrm>
              <a:off x="7139430" y="998024"/>
              <a:ext cx="1581723"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1"/>
            <p:cNvSpPr txBox="1"/>
            <p:nvPr/>
          </p:nvSpPr>
          <p:spPr>
            <a:xfrm>
              <a:off x="7139430" y="998024"/>
              <a:ext cx="1581723"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Programmable Logic Arrays, </a:t>
              </a:r>
              <a:endParaRPr/>
            </a:p>
          </p:txBody>
        </p:sp>
        <p:sp>
          <p:nvSpPr>
            <p:cNvPr id="765" name="Google Shape;765;p51"/>
            <p:cNvSpPr/>
            <p:nvPr/>
          </p:nvSpPr>
          <p:spPr>
            <a:xfrm>
              <a:off x="7322792"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1"/>
            <p:cNvSpPr/>
            <p:nvPr/>
          </p:nvSpPr>
          <p:spPr>
            <a:xfrm>
              <a:off x="8933778" y="443782"/>
              <a:ext cx="425250" cy="425250"/>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1"/>
            <p:cNvSpPr/>
            <p:nvPr/>
          </p:nvSpPr>
          <p:spPr>
            <a:xfrm>
              <a:off x="8933778"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1"/>
            <p:cNvSpPr txBox="1"/>
            <p:nvPr/>
          </p:nvSpPr>
          <p:spPr>
            <a:xfrm>
              <a:off x="8933778"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Gate and Data Flow modeling , </a:t>
              </a:r>
              <a:endParaRPr/>
            </a:p>
          </p:txBody>
        </p:sp>
        <p:sp>
          <p:nvSpPr>
            <p:cNvPr id="769" name="Google Shape;769;p51"/>
            <p:cNvSpPr/>
            <p:nvPr/>
          </p:nvSpPr>
          <p:spPr>
            <a:xfrm>
              <a:off x="8933778"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1"/>
            <p:cNvSpPr/>
            <p:nvPr/>
          </p:nvSpPr>
          <p:spPr>
            <a:xfrm>
              <a:off x="10361403" y="443782"/>
              <a:ext cx="425250" cy="42525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1"/>
            <p:cNvSpPr/>
            <p:nvPr/>
          </p:nvSpPr>
          <p:spPr>
            <a:xfrm>
              <a:off x="10361403"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1"/>
            <p:cNvSpPr txBox="1"/>
            <p:nvPr/>
          </p:nvSpPr>
          <p:spPr>
            <a:xfrm>
              <a:off x="10361403"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Behavioral modeling </a:t>
              </a:r>
              <a:endParaRPr/>
            </a:p>
          </p:txBody>
        </p:sp>
        <p:sp>
          <p:nvSpPr>
            <p:cNvPr id="773" name="Google Shape;773;p51"/>
            <p:cNvSpPr/>
            <p:nvPr/>
          </p:nvSpPr>
          <p:spPr>
            <a:xfrm>
              <a:off x="10361403"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2"/>
          <p:cNvSpPr txBox="1"/>
          <p:nvPr>
            <p:ph type="title"/>
          </p:nvPr>
        </p:nvSpPr>
        <p:spPr>
          <a:xfrm>
            <a:off x="1143000" y="609600"/>
            <a:ext cx="9875520" cy="867508"/>
          </a:xfrm>
          <a:prstGeom prst="rect">
            <a:avLst/>
          </a:prstGeom>
          <a:solidFill>
            <a:srgbClr val="AFD0E2"/>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t>Programmable Logic Devices</a:t>
            </a:r>
            <a:endParaRPr/>
          </a:p>
        </p:txBody>
      </p:sp>
      <p:sp>
        <p:nvSpPr>
          <p:cNvPr id="779" name="Google Shape;779;p52"/>
          <p:cNvSpPr txBox="1"/>
          <p:nvPr>
            <p:ph idx="1" type="body"/>
          </p:nvPr>
        </p:nvSpPr>
        <p:spPr>
          <a:xfrm>
            <a:off x="1143000" y="1702191"/>
            <a:ext cx="9872871" cy="4393809"/>
          </a:xfrm>
          <a:prstGeom prst="rect">
            <a:avLst/>
          </a:prstGeom>
          <a:solidFill>
            <a:srgbClr val="FED898"/>
          </a:solidFill>
          <a:ln>
            <a:noFill/>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920"/>
              <a:buChar char="•"/>
            </a:pPr>
            <a:r>
              <a:rPr lang="en-US" sz="2400"/>
              <a:t>PLDs are the integrated circuits. </a:t>
            </a:r>
            <a:endParaRPr/>
          </a:p>
          <a:p>
            <a:pPr indent="-182880" lvl="0" marL="228600" rtl="0" algn="just">
              <a:lnSpc>
                <a:spcPct val="90000"/>
              </a:lnSpc>
              <a:spcBef>
                <a:spcPts val="1400"/>
              </a:spcBef>
              <a:spcAft>
                <a:spcPts val="0"/>
              </a:spcAft>
              <a:buSzPts val="1920"/>
              <a:buChar char="•"/>
            </a:pPr>
            <a:r>
              <a:rPr lang="en-US" sz="2400"/>
              <a:t>They contain an array of AND gates &amp; another array of OR gates. </a:t>
            </a:r>
            <a:endParaRPr/>
          </a:p>
          <a:p>
            <a:pPr indent="-182880" lvl="0" marL="228600" rtl="0" algn="just">
              <a:lnSpc>
                <a:spcPct val="90000"/>
              </a:lnSpc>
              <a:spcBef>
                <a:spcPts val="1400"/>
              </a:spcBef>
              <a:spcAft>
                <a:spcPts val="0"/>
              </a:spcAft>
              <a:buSzPts val="1920"/>
              <a:buChar char="•"/>
            </a:pPr>
            <a:r>
              <a:rPr lang="en-US" sz="2400"/>
              <a:t>There are three kinds of PLDs based on the type of arrays, which has programmable feature.</a:t>
            </a:r>
            <a:endParaRPr/>
          </a:p>
          <a:p>
            <a:pPr indent="-182880" lvl="1" marL="457200" rtl="0" algn="just">
              <a:lnSpc>
                <a:spcPct val="90000"/>
              </a:lnSpc>
              <a:spcBef>
                <a:spcPts val="200"/>
              </a:spcBef>
              <a:spcAft>
                <a:spcPts val="0"/>
              </a:spcAft>
              <a:buSzPts val="1920"/>
              <a:buChar char="•"/>
            </a:pPr>
            <a:r>
              <a:rPr lang="en-US" sz="2400"/>
              <a:t>Programmable Read Only Memory</a:t>
            </a:r>
            <a:endParaRPr/>
          </a:p>
          <a:p>
            <a:pPr indent="-182880" lvl="1" marL="457200" rtl="0" algn="just">
              <a:lnSpc>
                <a:spcPct val="90000"/>
              </a:lnSpc>
              <a:spcBef>
                <a:spcPts val="600"/>
              </a:spcBef>
              <a:spcAft>
                <a:spcPts val="0"/>
              </a:spcAft>
              <a:buSzPts val="1920"/>
              <a:buChar char="•"/>
            </a:pPr>
            <a:r>
              <a:rPr lang="en-US" sz="2400"/>
              <a:t>Programmable Array Logic (PAL)</a:t>
            </a:r>
            <a:endParaRPr/>
          </a:p>
          <a:p>
            <a:pPr indent="-182880" lvl="1" marL="457200" rtl="0" algn="just">
              <a:lnSpc>
                <a:spcPct val="90000"/>
              </a:lnSpc>
              <a:spcBef>
                <a:spcPts val="600"/>
              </a:spcBef>
              <a:spcAft>
                <a:spcPts val="0"/>
              </a:spcAft>
              <a:buSzPts val="1920"/>
              <a:buChar char="•"/>
            </a:pPr>
            <a:r>
              <a:rPr lang="en-US" sz="2400"/>
              <a:t>Programmable Logic Array(PLA)</a:t>
            </a:r>
            <a:endParaRPr/>
          </a:p>
          <a:p>
            <a:pPr indent="-182880" lvl="0" marL="228600" rtl="0" algn="just">
              <a:lnSpc>
                <a:spcPct val="90000"/>
              </a:lnSpc>
              <a:spcBef>
                <a:spcPts val="1800"/>
              </a:spcBef>
              <a:spcAft>
                <a:spcPts val="0"/>
              </a:spcAft>
              <a:buSzPts val="1920"/>
              <a:buChar char="•"/>
            </a:pPr>
            <a:r>
              <a:rPr lang="en-US" sz="2400"/>
              <a:t>The process of entering the information into these devices is known as </a:t>
            </a:r>
            <a:r>
              <a:rPr lang="en-US" sz="2400">
                <a:highlight>
                  <a:srgbClr val="FF00FF"/>
                </a:highlight>
              </a:rPr>
              <a:t>programming</a:t>
            </a:r>
            <a:r>
              <a:rPr lang="en-US" sz="2400"/>
              <a:t>.</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3" name="Shape 783"/>
        <p:cNvGrpSpPr/>
        <p:nvPr/>
      </p:nvGrpSpPr>
      <p:grpSpPr>
        <a:xfrm>
          <a:off x="0" y="0"/>
          <a:ext cx="0" cy="0"/>
          <a:chOff x="0" y="0"/>
          <a:chExt cx="0" cy="0"/>
        </a:xfrm>
      </p:grpSpPr>
      <p:sp>
        <p:nvSpPr>
          <p:cNvPr id="784" name="Google Shape;784;p53"/>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6" name="Google Shape;786;p53"/>
          <p:cNvCxnSpPr/>
          <p:nvPr/>
        </p:nvCxnSpPr>
        <p:spPr>
          <a:xfrm>
            <a:off x="1978660" y="3733800"/>
            <a:ext cx="8229601" cy="0"/>
          </a:xfrm>
          <a:prstGeom prst="straightConnector1">
            <a:avLst/>
          </a:prstGeom>
          <a:noFill/>
          <a:ln cap="flat" cmpd="sng" w="10000">
            <a:solidFill>
              <a:schemeClr val="dk1"/>
            </a:solidFill>
            <a:prstDash val="solid"/>
            <a:round/>
            <a:headEnd len="sm" w="sm" type="none"/>
            <a:tailEnd len="sm" w="sm" type="none"/>
          </a:ln>
        </p:spPr>
      </p:cxnSp>
      <p:sp>
        <p:nvSpPr>
          <p:cNvPr id="787" name="Google Shape;787;p53"/>
          <p:cNvSpPr/>
          <p:nvPr/>
        </p:nvSpPr>
        <p:spPr>
          <a:xfrm>
            <a:off x="0" y="0"/>
            <a:ext cx="12192000" cy="6858000"/>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9" name="Google Shape;789;p53"/>
          <p:cNvCxnSpPr/>
          <p:nvPr/>
        </p:nvCxnSpPr>
        <p:spPr>
          <a:xfrm>
            <a:off x="1978660" y="5462458"/>
            <a:ext cx="8229601" cy="0"/>
          </a:xfrm>
          <a:prstGeom prst="straightConnector1">
            <a:avLst/>
          </a:prstGeom>
          <a:noFill/>
          <a:ln cap="flat" cmpd="sng" w="10000">
            <a:solidFill>
              <a:schemeClr val="dk1"/>
            </a:solidFill>
            <a:prstDash val="solid"/>
            <a:round/>
            <a:headEnd len="sm" w="sm" type="none"/>
            <a:tailEnd len="sm" w="sm" type="none"/>
          </a:ln>
        </p:spPr>
      </p:cxnSp>
      <p:sp>
        <p:nvSpPr>
          <p:cNvPr id="790" name="Google Shape;790;p53"/>
          <p:cNvSpPr txBox="1"/>
          <p:nvPr>
            <p:ph type="title"/>
          </p:nvPr>
        </p:nvSpPr>
        <p:spPr>
          <a:xfrm>
            <a:off x="1109980" y="4208424"/>
            <a:ext cx="9966960" cy="132588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dk1"/>
              </a:buClr>
              <a:buSzPts val="6600"/>
              <a:buFont typeface="Corbel"/>
              <a:buNone/>
            </a:pPr>
            <a:r>
              <a:rPr b="1" lang="en-US" sz="6600" cap="none"/>
              <a:t>PAL AND PAL</a:t>
            </a:r>
            <a:endParaRPr/>
          </a:p>
        </p:txBody>
      </p:sp>
      <p:pic>
        <p:nvPicPr>
          <p:cNvPr id="791" name="Google Shape;791;p53"/>
          <p:cNvPicPr preferRelativeResize="0"/>
          <p:nvPr>
            <p:ph idx="1" type="body"/>
          </p:nvPr>
        </p:nvPicPr>
        <p:blipFill rotWithShape="1">
          <a:blip r:embed="rId3">
            <a:alphaModFix/>
          </a:blip>
          <a:srcRect b="0" l="0" r="0" t="0"/>
          <a:stretch/>
        </p:blipFill>
        <p:spPr>
          <a:xfrm>
            <a:off x="1767452" y="728472"/>
            <a:ext cx="8649475" cy="302731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grpSp>
        <p:nvGrpSpPr>
          <p:cNvPr id="796" name="Google Shape;796;p54"/>
          <p:cNvGrpSpPr/>
          <p:nvPr/>
        </p:nvGrpSpPr>
        <p:grpSpPr>
          <a:xfrm>
            <a:off x="1055076" y="568154"/>
            <a:ext cx="4842803" cy="815490"/>
            <a:chOff x="0" y="9057"/>
            <a:chExt cx="4842803" cy="815490"/>
          </a:xfrm>
        </p:grpSpPr>
        <p:sp>
          <p:nvSpPr>
            <p:cNvPr id="797" name="Google Shape;797;p54"/>
            <p:cNvSpPr/>
            <p:nvPr/>
          </p:nvSpPr>
          <p:spPr>
            <a:xfrm>
              <a:off x="0" y="9057"/>
              <a:ext cx="4842803" cy="81549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4"/>
            <p:cNvSpPr txBox="1"/>
            <p:nvPr/>
          </p:nvSpPr>
          <p:spPr>
            <a:xfrm>
              <a:off x="39809" y="48866"/>
              <a:ext cx="4763185" cy="735872"/>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lt1"/>
                </a:buClr>
                <a:buSzPts val="3400"/>
                <a:buFont typeface="Corbel"/>
                <a:buNone/>
              </a:pPr>
              <a:r>
                <a:rPr b="1" lang="en-US" sz="3400">
                  <a:solidFill>
                    <a:schemeClr val="lt1"/>
                  </a:solidFill>
                  <a:latin typeface="Corbel"/>
                  <a:ea typeface="Corbel"/>
                  <a:cs typeface="Corbel"/>
                  <a:sym typeface="Corbel"/>
                </a:rPr>
                <a:t>PAL</a:t>
              </a:r>
              <a:endParaRPr sz="3400">
                <a:solidFill>
                  <a:schemeClr val="lt1"/>
                </a:solidFill>
                <a:latin typeface="Corbel"/>
                <a:ea typeface="Corbel"/>
                <a:cs typeface="Corbel"/>
                <a:sym typeface="Corbel"/>
              </a:endParaRPr>
            </a:p>
          </p:txBody>
        </p:sp>
      </p:grpSp>
      <p:sp>
        <p:nvSpPr>
          <p:cNvPr id="799" name="Google Shape;799;p54"/>
          <p:cNvSpPr txBox="1"/>
          <p:nvPr>
            <p:ph idx="2" type="body"/>
          </p:nvPr>
        </p:nvSpPr>
        <p:spPr>
          <a:xfrm>
            <a:off x="1055077" y="1814732"/>
            <a:ext cx="4842803" cy="4290031"/>
          </a:xfrm>
          <a:prstGeom prst="rect">
            <a:avLst/>
          </a:prstGeom>
          <a:solidFill>
            <a:srgbClr val="D7E1AD"/>
          </a:solidFill>
          <a:ln cap="flat" cmpd="sng" w="10000">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lang="en-US">
                <a:solidFill>
                  <a:schemeClr val="dk1"/>
                </a:solidFill>
                <a:latin typeface="Corbel"/>
                <a:ea typeface="Corbel"/>
                <a:cs typeface="Corbel"/>
                <a:sym typeface="Corbel"/>
              </a:rPr>
              <a:t>While PAL stands for Programmable Array Logic.</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While PAL’s speed is higher than PLA.</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While PAL’s complexity is less.</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While the cost of PAL is low.</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While Programmable Array Logic is more available than Programmable Logic Array.</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It is less used than PAL.</a:t>
            </a:r>
            <a:endParaRPr/>
          </a:p>
        </p:txBody>
      </p:sp>
      <p:grpSp>
        <p:nvGrpSpPr>
          <p:cNvPr id="800" name="Google Shape;800;p54"/>
          <p:cNvGrpSpPr/>
          <p:nvPr/>
        </p:nvGrpSpPr>
        <p:grpSpPr>
          <a:xfrm>
            <a:off x="6181250" y="568154"/>
            <a:ext cx="4842803" cy="815490"/>
            <a:chOff x="0" y="9057"/>
            <a:chExt cx="4842803" cy="815490"/>
          </a:xfrm>
        </p:grpSpPr>
        <p:sp>
          <p:nvSpPr>
            <p:cNvPr id="801" name="Google Shape;801;p54"/>
            <p:cNvSpPr/>
            <p:nvPr/>
          </p:nvSpPr>
          <p:spPr>
            <a:xfrm>
              <a:off x="0" y="9057"/>
              <a:ext cx="4842803" cy="815490"/>
            </a:xfrm>
            <a:prstGeom prst="roundRect">
              <a:avLst>
                <a:gd fmla="val 16667" name="adj"/>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4"/>
            <p:cNvSpPr txBox="1"/>
            <p:nvPr/>
          </p:nvSpPr>
          <p:spPr>
            <a:xfrm>
              <a:off x="39809" y="48866"/>
              <a:ext cx="4763185" cy="735872"/>
            </a:xfrm>
            <a:prstGeom prst="rect">
              <a:avLst/>
            </a:prstGeom>
            <a:noFill/>
            <a:ln>
              <a:noFill/>
            </a:ln>
          </p:spPr>
          <p:txBody>
            <a:bodyPr anchorCtr="0" anchor="ctr" bIns="129525" lIns="129525" spcFirstLastPara="1" rIns="129525" wrap="square" tIns="129525">
              <a:noAutofit/>
            </a:bodyPr>
            <a:lstStyle/>
            <a:p>
              <a:pPr indent="0" lvl="0" marL="0" marR="0" rtl="0" algn="ctr">
                <a:lnSpc>
                  <a:spcPct val="90000"/>
                </a:lnSpc>
                <a:spcBef>
                  <a:spcPts val="0"/>
                </a:spcBef>
                <a:spcAft>
                  <a:spcPts val="0"/>
                </a:spcAft>
                <a:buClr>
                  <a:schemeClr val="lt1"/>
                </a:buClr>
                <a:buSzPts val="3400"/>
                <a:buFont typeface="Corbel"/>
                <a:buNone/>
              </a:pPr>
              <a:r>
                <a:rPr b="1" lang="en-US" sz="3400">
                  <a:solidFill>
                    <a:schemeClr val="lt1"/>
                  </a:solidFill>
                  <a:latin typeface="Corbel"/>
                  <a:ea typeface="Corbel"/>
                  <a:cs typeface="Corbel"/>
                  <a:sym typeface="Corbel"/>
                </a:rPr>
                <a:t>PLA</a:t>
              </a:r>
              <a:endParaRPr sz="3400">
                <a:solidFill>
                  <a:schemeClr val="lt1"/>
                </a:solidFill>
                <a:latin typeface="Corbel"/>
                <a:ea typeface="Corbel"/>
                <a:cs typeface="Corbel"/>
                <a:sym typeface="Corbel"/>
              </a:endParaRPr>
            </a:p>
          </p:txBody>
        </p:sp>
      </p:grpSp>
      <p:sp>
        <p:nvSpPr>
          <p:cNvPr id="803" name="Google Shape;803;p54"/>
          <p:cNvSpPr txBox="1"/>
          <p:nvPr>
            <p:ph idx="4" type="body"/>
          </p:nvPr>
        </p:nvSpPr>
        <p:spPr>
          <a:xfrm>
            <a:off x="6181250" y="1812571"/>
            <a:ext cx="4842803" cy="4290031"/>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lang="en-US">
                <a:solidFill>
                  <a:schemeClr val="dk1"/>
                </a:solidFill>
                <a:latin typeface="Corbel"/>
                <a:ea typeface="Corbel"/>
                <a:cs typeface="Corbel"/>
                <a:sym typeface="Corbel"/>
              </a:rPr>
              <a:t>PLA stands for Programmable Logic Array.</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PLA speed is lower than PAL.</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The complexity of PLA is high.</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The cost of PLA is also high.</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Programmable Logic Array is less available.</a:t>
            </a:r>
            <a:endParaRPr/>
          </a:p>
          <a:p>
            <a:pPr indent="-182880" lvl="0" marL="228600" rtl="0" algn="l">
              <a:lnSpc>
                <a:spcPct val="90000"/>
              </a:lnSpc>
              <a:spcBef>
                <a:spcPts val="1400"/>
              </a:spcBef>
              <a:spcAft>
                <a:spcPts val="0"/>
              </a:spcAft>
              <a:buSzPts val="1760"/>
              <a:buChar char="•"/>
            </a:pPr>
            <a:r>
              <a:rPr lang="en-US">
                <a:solidFill>
                  <a:schemeClr val="dk1"/>
                </a:solidFill>
                <a:latin typeface="Corbel"/>
                <a:ea typeface="Corbel"/>
                <a:cs typeface="Corbel"/>
                <a:sym typeface="Corbel"/>
              </a:rPr>
              <a:t>While it is more used than PLA.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5"/>
          <p:cNvSpPr txBox="1"/>
          <p:nvPr>
            <p:ph type="title"/>
          </p:nvPr>
        </p:nvSpPr>
        <p:spPr>
          <a:xfrm>
            <a:off x="1143000" y="609600"/>
            <a:ext cx="9875520" cy="965982"/>
          </a:xfrm>
          <a:prstGeom prst="rect">
            <a:avLst/>
          </a:prstGeom>
          <a:solidFill>
            <a:schemeClr val="accent2"/>
          </a:solidFill>
          <a:ln cap="flat" cmpd="sng" w="19050">
            <a:solidFill>
              <a:srgbClr val="A23C1C"/>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orbel"/>
              <a:buNone/>
            </a:pPr>
            <a:r>
              <a:rPr lang="en-US">
                <a:solidFill>
                  <a:schemeClr val="lt1"/>
                </a:solidFill>
                <a:latin typeface="Corbel"/>
                <a:ea typeface="Corbel"/>
                <a:cs typeface="Corbel"/>
                <a:sym typeface="Corbel"/>
              </a:rPr>
              <a:t>Programmable Logic Arrays</a:t>
            </a:r>
            <a:endParaRPr/>
          </a:p>
        </p:txBody>
      </p:sp>
      <p:sp>
        <p:nvSpPr>
          <p:cNvPr id="809" name="Google Shape;809;p55"/>
          <p:cNvSpPr txBox="1"/>
          <p:nvPr>
            <p:ph idx="1" type="body"/>
          </p:nvPr>
        </p:nvSpPr>
        <p:spPr>
          <a:xfrm>
            <a:off x="1143000" y="1702191"/>
            <a:ext cx="9872871" cy="4393809"/>
          </a:xfrm>
          <a:prstGeom prst="rect">
            <a:avLst/>
          </a:prstGeom>
          <a:solidFill>
            <a:srgbClr val="C5C5C7"/>
          </a:solidFill>
          <a:ln cap="flat" cmpd="sng" w="10000">
            <a:solidFill>
              <a:schemeClr val="accent6"/>
            </a:solidFill>
            <a:prstDash val="solid"/>
            <a:round/>
            <a:headEnd len="sm" w="sm" type="none"/>
            <a:tailEnd len="sm" w="sm" type="none"/>
          </a:ln>
        </p:spPr>
        <p:txBody>
          <a:bodyPr anchorCtr="0" anchor="t" bIns="45700" lIns="91425" spcFirstLastPara="1" rIns="91425" wrap="square" tIns="45700">
            <a:normAutofit lnSpcReduction="10000"/>
          </a:bodyPr>
          <a:lstStyle/>
          <a:p>
            <a:pPr indent="-182880" lvl="0" marL="228600" rtl="0" algn="l">
              <a:lnSpc>
                <a:spcPct val="90000"/>
              </a:lnSpc>
              <a:spcBef>
                <a:spcPts val="0"/>
              </a:spcBef>
              <a:spcAft>
                <a:spcPts val="0"/>
              </a:spcAft>
              <a:buSzPts val="1920"/>
              <a:buChar char="•"/>
            </a:pPr>
            <a:r>
              <a:rPr lang="en-US" sz="2400">
                <a:solidFill>
                  <a:schemeClr val="dk1"/>
                </a:solidFill>
                <a:latin typeface="Corbel"/>
                <a:ea typeface="Corbel"/>
                <a:cs typeface="Corbel"/>
                <a:sym typeface="Corbel"/>
              </a:rPr>
              <a:t>Programmable Logic Array(PLA) is a fixed architecture logic device with programmable AND gates followed by programmable OR gates. </a:t>
            </a:r>
            <a:endParaRPr/>
          </a:p>
          <a:p>
            <a:pPr indent="-182880" lvl="0" marL="228600" rtl="0" algn="l">
              <a:lnSpc>
                <a:spcPct val="90000"/>
              </a:lnSpc>
              <a:spcBef>
                <a:spcPts val="1400"/>
              </a:spcBef>
              <a:spcAft>
                <a:spcPts val="0"/>
              </a:spcAft>
              <a:buSzPts val="1920"/>
              <a:buChar char="•"/>
            </a:pPr>
            <a:r>
              <a:rPr lang="en-US" sz="2400">
                <a:solidFill>
                  <a:schemeClr val="dk1"/>
                </a:solidFill>
                <a:latin typeface="Corbel"/>
                <a:ea typeface="Corbel"/>
                <a:cs typeface="Corbel"/>
                <a:sym typeface="Corbel"/>
              </a:rPr>
              <a:t>PLA is basically a type of programmable logic device used to build a reconfigurable digital circuit. </a:t>
            </a:r>
            <a:endParaRPr/>
          </a:p>
          <a:p>
            <a:pPr indent="-182880" lvl="0" marL="228600" rtl="0" algn="l">
              <a:lnSpc>
                <a:spcPct val="90000"/>
              </a:lnSpc>
              <a:spcBef>
                <a:spcPts val="1400"/>
              </a:spcBef>
              <a:spcAft>
                <a:spcPts val="0"/>
              </a:spcAft>
              <a:buSzPts val="1920"/>
              <a:buChar char="•"/>
            </a:pPr>
            <a:r>
              <a:rPr lang="en-US" sz="2400">
                <a:solidFill>
                  <a:schemeClr val="dk1"/>
                </a:solidFill>
                <a:latin typeface="Corbel"/>
                <a:ea typeface="Corbel"/>
                <a:cs typeface="Corbel"/>
                <a:sym typeface="Corbel"/>
              </a:rPr>
              <a:t>PLDs have an undefined function at the time of manufacturing, but they are programmed before made into use. </a:t>
            </a:r>
            <a:endParaRPr/>
          </a:p>
          <a:p>
            <a:pPr indent="-182880" lvl="0" marL="228600" rtl="0" algn="l">
              <a:lnSpc>
                <a:spcPct val="90000"/>
              </a:lnSpc>
              <a:spcBef>
                <a:spcPts val="1400"/>
              </a:spcBef>
              <a:spcAft>
                <a:spcPts val="0"/>
              </a:spcAft>
              <a:buSzPts val="1920"/>
              <a:buChar char="•"/>
            </a:pPr>
            <a:r>
              <a:rPr lang="en-US" sz="2400">
                <a:solidFill>
                  <a:schemeClr val="dk1"/>
                </a:solidFill>
                <a:latin typeface="Corbel"/>
                <a:ea typeface="Corbel"/>
                <a:cs typeface="Corbel"/>
                <a:sym typeface="Corbel"/>
              </a:rPr>
              <a:t>PLA is a combination of memory and logic. </a:t>
            </a:r>
            <a:endParaRPr/>
          </a:p>
          <a:p>
            <a:pPr indent="-182880" lvl="1" marL="457200" rtl="0" algn="l">
              <a:lnSpc>
                <a:spcPct val="90000"/>
              </a:lnSpc>
              <a:spcBef>
                <a:spcPts val="200"/>
              </a:spcBef>
              <a:spcAft>
                <a:spcPts val="0"/>
              </a:spcAft>
              <a:buSzPts val="1600"/>
              <a:buChar char="•"/>
            </a:pPr>
            <a:r>
              <a:rPr lang="en-US">
                <a:solidFill>
                  <a:schemeClr val="dk1"/>
                </a:solidFill>
                <a:latin typeface="Corbel"/>
                <a:ea typeface="Corbel"/>
                <a:cs typeface="Corbel"/>
                <a:sym typeface="Corbel"/>
              </a:rPr>
              <a:t>PLA has programmable AND gate array and programmable OR gate array.</a:t>
            </a:r>
            <a:endParaRPr/>
          </a:p>
          <a:p>
            <a:pPr indent="-182880" lvl="1" marL="457200" rtl="0" algn="l">
              <a:lnSpc>
                <a:spcPct val="90000"/>
              </a:lnSpc>
              <a:spcBef>
                <a:spcPts val="600"/>
              </a:spcBef>
              <a:spcAft>
                <a:spcPts val="0"/>
              </a:spcAft>
              <a:buSzPts val="1600"/>
              <a:buChar char="•"/>
            </a:pPr>
            <a:r>
              <a:rPr lang="en-US">
                <a:solidFill>
                  <a:schemeClr val="dk1"/>
                </a:solidFill>
                <a:latin typeface="Corbel"/>
                <a:ea typeface="Corbel"/>
                <a:cs typeface="Corbel"/>
                <a:sym typeface="Corbel"/>
              </a:rPr>
              <a:t>PAL has programmable AND gate array but fixed OR gate array.</a:t>
            </a:r>
            <a:endParaRPr/>
          </a:p>
          <a:p>
            <a:pPr indent="-182880" lvl="1" marL="457200" rtl="0" algn="l">
              <a:lnSpc>
                <a:spcPct val="90000"/>
              </a:lnSpc>
              <a:spcBef>
                <a:spcPts val="600"/>
              </a:spcBef>
              <a:spcAft>
                <a:spcPts val="0"/>
              </a:spcAft>
              <a:buSzPts val="1600"/>
              <a:buChar char="•"/>
            </a:pPr>
            <a:r>
              <a:rPr lang="en-US">
                <a:solidFill>
                  <a:schemeClr val="dk1"/>
                </a:solidFill>
                <a:latin typeface="Corbel"/>
                <a:ea typeface="Corbel"/>
                <a:cs typeface="Corbel"/>
                <a:sym typeface="Corbel"/>
              </a:rPr>
              <a:t>ROM has fixed AND gate array but programmable OR gate array.</a:t>
            </a:r>
            <a:endParaRPr/>
          </a:p>
          <a:p>
            <a:pPr indent="-182880" lvl="1" marL="457200" rtl="0" algn="l">
              <a:lnSpc>
                <a:spcPct val="90000"/>
              </a:lnSpc>
              <a:spcBef>
                <a:spcPts val="600"/>
              </a:spcBef>
              <a:spcAft>
                <a:spcPts val="0"/>
              </a:spcAft>
              <a:buSzPts val="1600"/>
              <a:buChar char="•"/>
            </a:pPr>
            <a:r>
              <a:rPr lang="en-US">
                <a:solidFill>
                  <a:schemeClr val="dk1"/>
                </a:solidFill>
                <a:latin typeface="Corbel"/>
                <a:ea typeface="Corbel"/>
                <a:cs typeface="Corbel"/>
                <a:sym typeface="Corbel"/>
              </a:rPr>
              <a:t>PLA is similar to a ROM in concept; however, it does not provide full decoding of variables and does not generate all minterms as in the ROM.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3" name="Shape 813"/>
        <p:cNvGrpSpPr/>
        <p:nvPr/>
      </p:nvGrpSpPr>
      <p:grpSpPr>
        <a:xfrm>
          <a:off x="0" y="0"/>
          <a:ext cx="0" cy="0"/>
          <a:chOff x="0" y="0"/>
          <a:chExt cx="0" cy="0"/>
        </a:xfrm>
      </p:grpSpPr>
      <p:sp>
        <p:nvSpPr>
          <p:cNvPr id="814" name="Google Shape;814;p56"/>
          <p:cNvSpPr txBox="1"/>
          <p:nvPr>
            <p:ph type="title"/>
          </p:nvPr>
        </p:nvSpPr>
        <p:spPr>
          <a:xfrm>
            <a:off x="653145" y="609599"/>
            <a:ext cx="3792246" cy="5606143"/>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orbel"/>
              <a:buNone/>
            </a:pPr>
            <a:r>
              <a:rPr lang="en-US">
                <a:solidFill>
                  <a:schemeClr val="dk1"/>
                </a:solidFill>
                <a:latin typeface="Corbel"/>
                <a:ea typeface="Corbel"/>
                <a:cs typeface="Corbel"/>
                <a:sym typeface="Corbel"/>
              </a:rPr>
              <a:t>Programmable Logic Arrays</a:t>
            </a:r>
            <a:endParaRPr/>
          </a:p>
        </p:txBody>
      </p:sp>
      <p:sp>
        <p:nvSpPr>
          <p:cNvPr id="815" name="Google Shape;815;p56"/>
          <p:cNvSpPr txBox="1"/>
          <p:nvPr>
            <p:ph idx="1" type="body"/>
          </p:nvPr>
        </p:nvSpPr>
        <p:spPr>
          <a:xfrm>
            <a:off x="4545004" y="609601"/>
            <a:ext cx="6961196" cy="2819400"/>
          </a:xfrm>
          <a:prstGeom prst="rect">
            <a:avLst/>
          </a:prstGeom>
          <a:solidFill>
            <a:srgbClr val="D3E06F"/>
          </a:solid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latin typeface="Arial"/>
                <a:ea typeface="Arial"/>
                <a:cs typeface="Arial"/>
                <a:sym typeface="Arial"/>
              </a:rPr>
              <a:t>PLA is a programmable logic device that has both Programmable AND array &amp; Programmable OR array. </a:t>
            </a:r>
            <a:endParaRPr/>
          </a:p>
          <a:p>
            <a:pPr indent="-182880" lvl="0" marL="228600" rtl="0" algn="l">
              <a:lnSpc>
                <a:spcPct val="90000"/>
              </a:lnSpc>
              <a:spcBef>
                <a:spcPts val="1400"/>
              </a:spcBef>
              <a:spcAft>
                <a:spcPts val="0"/>
              </a:spcAft>
              <a:buSzPts val="1760"/>
              <a:buChar char="•"/>
            </a:pPr>
            <a:r>
              <a:rPr b="0" i="0" lang="en-US">
                <a:latin typeface="Arial"/>
                <a:ea typeface="Arial"/>
                <a:cs typeface="Arial"/>
                <a:sym typeface="Arial"/>
              </a:rPr>
              <a:t>Hence, it is the most flexible PLD. </a:t>
            </a:r>
            <a:endParaRPr/>
          </a:p>
          <a:p>
            <a:pPr indent="-182880" lvl="0" marL="228600" rtl="0" algn="l">
              <a:lnSpc>
                <a:spcPct val="90000"/>
              </a:lnSpc>
              <a:spcBef>
                <a:spcPts val="1400"/>
              </a:spcBef>
              <a:spcAft>
                <a:spcPts val="0"/>
              </a:spcAft>
              <a:buSzPts val="1760"/>
              <a:buChar char="•"/>
            </a:pPr>
            <a:r>
              <a:rPr b="0" i="0" lang="en-US">
                <a:latin typeface="Arial"/>
                <a:ea typeface="Arial"/>
                <a:cs typeface="Arial"/>
                <a:sym typeface="Arial"/>
              </a:rPr>
              <a:t>The </a:t>
            </a:r>
            <a:r>
              <a:rPr b="1" i="0" lang="en-US">
                <a:latin typeface="Arial"/>
                <a:ea typeface="Arial"/>
                <a:cs typeface="Arial"/>
                <a:sym typeface="Arial"/>
              </a:rPr>
              <a:t>block diagram</a:t>
            </a:r>
            <a:r>
              <a:rPr b="0" i="0" lang="en-US">
                <a:latin typeface="Arial"/>
                <a:ea typeface="Arial"/>
                <a:cs typeface="Arial"/>
                <a:sym typeface="Arial"/>
              </a:rPr>
              <a:t> of PLA is shown in the following figure.</a:t>
            </a:r>
            <a:endParaRPr/>
          </a:p>
        </p:txBody>
      </p:sp>
      <p:pic>
        <p:nvPicPr>
          <p:cNvPr descr="PLA" id="816" name="Google Shape;816;p56"/>
          <p:cNvPicPr preferRelativeResize="0"/>
          <p:nvPr/>
        </p:nvPicPr>
        <p:blipFill rotWithShape="1">
          <a:blip r:embed="rId3">
            <a:alphaModFix/>
          </a:blip>
          <a:srcRect b="0" l="0" r="0" t="0"/>
          <a:stretch/>
        </p:blipFill>
        <p:spPr>
          <a:xfrm>
            <a:off x="4545004" y="3573195"/>
            <a:ext cx="6993851" cy="264254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orbel"/>
              <a:buNone/>
            </a:pPr>
            <a:r>
              <a:rPr lang="en-US"/>
              <a:t>CONTENTS</a:t>
            </a:r>
            <a:endParaRPr/>
          </a:p>
        </p:txBody>
      </p:sp>
      <p:grpSp>
        <p:nvGrpSpPr>
          <p:cNvPr id="822" name="Google Shape;822;p57"/>
          <p:cNvGrpSpPr/>
          <p:nvPr/>
        </p:nvGrpSpPr>
        <p:grpSpPr>
          <a:xfrm>
            <a:off x="338930" y="2652410"/>
            <a:ext cx="11575098" cy="2999805"/>
            <a:chOff x="1305" y="443782"/>
            <a:chExt cx="11575098" cy="2999805"/>
          </a:xfrm>
        </p:grpSpPr>
        <p:sp>
          <p:nvSpPr>
            <p:cNvPr id="823" name="Google Shape;823;p57"/>
            <p:cNvSpPr/>
            <p:nvPr/>
          </p:nvSpPr>
          <p:spPr>
            <a:xfrm>
              <a:off x="1305" y="443782"/>
              <a:ext cx="425250" cy="4252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7"/>
            <p:cNvSpPr/>
            <p:nvPr/>
          </p:nvSpPr>
          <p:spPr>
            <a:xfrm>
              <a:off x="13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7"/>
            <p:cNvSpPr txBox="1"/>
            <p:nvPr/>
          </p:nvSpPr>
          <p:spPr>
            <a:xfrm>
              <a:off x="13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Quine-McCluskey minimization technique, </a:t>
              </a:r>
              <a:endParaRPr/>
            </a:p>
          </p:txBody>
        </p:sp>
        <p:sp>
          <p:nvSpPr>
            <p:cNvPr id="826" name="Google Shape;826;p57"/>
            <p:cNvSpPr/>
            <p:nvPr/>
          </p:nvSpPr>
          <p:spPr>
            <a:xfrm>
              <a:off x="13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7"/>
            <p:cNvSpPr/>
            <p:nvPr/>
          </p:nvSpPr>
          <p:spPr>
            <a:xfrm>
              <a:off x="1428930" y="443782"/>
              <a:ext cx="425250" cy="4252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7"/>
            <p:cNvSpPr/>
            <p:nvPr/>
          </p:nvSpPr>
          <p:spPr>
            <a:xfrm>
              <a:off x="142893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7"/>
            <p:cNvSpPr txBox="1"/>
            <p:nvPr/>
          </p:nvSpPr>
          <p:spPr>
            <a:xfrm>
              <a:off x="142893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Combinational Circuits , </a:t>
              </a:r>
              <a:endParaRPr/>
            </a:p>
          </p:txBody>
        </p:sp>
        <p:sp>
          <p:nvSpPr>
            <p:cNvPr id="830" name="Google Shape;830;p57"/>
            <p:cNvSpPr/>
            <p:nvPr/>
          </p:nvSpPr>
          <p:spPr>
            <a:xfrm>
              <a:off x="142893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7"/>
            <p:cNvSpPr txBox="1"/>
            <p:nvPr/>
          </p:nvSpPr>
          <p:spPr>
            <a:xfrm>
              <a:off x="1428930" y="1946489"/>
              <a:ext cx="1215000" cy="149709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Corbel"/>
                <a:buNone/>
              </a:pPr>
              <a:r>
                <a:rPr lang="en-US" sz="1100">
                  <a:solidFill>
                    <a:schemeClr val="dk1"/>
                  </a:solidFill>
                  <a:latin typeface="Corbel"/>
                  <a:ea typeface="Corbel"/>
                  <a:cs typeface="Corbel"/>
                  <a:sym typeface="Corbel"/>
                </a:rPr>
                <a:t>Multiplexer, Demultiplexer,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Decoder, Encoder, </a:t>
              </a:r>
              <a:endParaRPr/>
            </a:p>
            <a:p>
              <a:pPr indent="0" lvl="0" marL="0" marR="0" rtl="0" algn="l">
                <a:lnSpc>
                  <a:spcPct val="100000"/>
                </a:lnSpc>
                <a:spcBef>
                  <a:spcPts val="385"/>
                </a:spcBef>
                <a:spcAft>
                  <a:spcPts val="0"/>
                </a:spcAft>
                <a:buClr>
                  <a:schemeClr val="dk1"/>
                </a:buClr>
                <a:buSzPts val="1100"/>
                <a:buFont typeface="Corbel"/>
                <a:buNone/>
              </a:pPr>
              <a:r>
                <a:rPr lang="en-US" sz="1100">
                  <a:solidFill>
                    <a:schemeClr val="dk1"/>
                  </a:solidFill>
                  <a:latin typeface="Corbel"/>
                  <a:ea typeface="Corbel"/>
                  <a:cs typeface="Corbel"/>
                  <a:sym typeface="Corbel"/>
                </a:rPr>
                <a:t>Binary adder , Binary adder as subtractor, Carry look ahead adder, Decimal adder, </a:t>
              </a:r>
              <a:endParaRPr/>
            </a:p>
          </p:txBody>
        </p:sp>
        <p:sp>
          <p:nvSpPr>
            <p:cNvPr id="832" name="Google Shape;832;p57"/>
            <p:cNvSpPr/>
            <p:nvPr/>
          </p:nvSpPr>
          <p:spPr>
            <a:xfrm>
              <a:off x="2856555" y="443782"/>
              <a:ext cx="425250" cy="4252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7"/>
            <p:cNvSpPr/>
            <p:nvPr/>
          </p:nvSpPr>
          <p:spPr>
            <a:xfrm>
              <a:off x="285655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7"/>
            <p:cNvSpPr txBox="1"/>
            <p:nvPr/>
          </p:nvSpPr>
          <p:spPr>
            <a:xfrm>
              <a:off x="285655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Magnitude Comparator, </a:t>
              </a:r>
              <a:endParaRPr/>
            </a:p>
          </p:txBody>
        </p:sp>
        <p:sp>
          <p:nvSpPr>
            <p:cNvPr id="835" name="Google Shape;835;p57"/>
            <p:cNvSpPr/>
            <p:nvPr/>
          </p:nvSpPr>
          <p:spPr>
            <a:xfrm>
              <a:off x="285655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p:nvPr/>
          </p:nvSpPr>
          <p:spPr>
            <a:xfrm>
              <a:off x="4284180" y="443782"/>
              <a:ext cx="425250" cy="42525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7"/>
            <p:cNvSpPr/>
            <p:nvPr/>
          </p:nvSpPr>
          <p:spPr>
            <a:xfrm>
              <a:off x="4284180"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txBox="1"/>
            <p:nvPr/>
          </p:nvSpPr>
          <p:spPr>
            <a:xfrm>
              <a:off x="4284180"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Read Only Memory, </a:t>
              </a:r>
              <a:endParaRPr/>
            </a:p>
          </p:txBody>
        </p:sp>
        <p:sp>
          <p:nvSpPr>
            <p:cNvPr id="839" name="Google Shape;839;p57"/>
            <p:cNvSpPr/>
            <p:nvPr/>
          </p:nvSpPr>
          <p:spPr>
            <a:xfrm>
              <a:off x="4284180"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7"/>
            <p:cNvSpPr/>
            <p:nvPr/>
          </p:nvSpPr>
          <p:spPr>
            <a:xfrm>
              <a:off x="5711805" y="443782"/>
              <a:ext cx="425250" cy="42525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7"/>
            <p:cNvSpPr/>
            <p:nvPr/>
          </p:nvSpPr>
          <p:spPr>
            <a:xfrm>
              <a:off x="5711805"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7"/>
            <p:cNvSpPr txBox="1"/>
            <p:nvPr/>
          </p:nvSpPr>
          <p:spPr>
            <a:xfrm>
              <a:off x="5711805"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Arithmetic Logic Unit, </a:t>
              </a:r>
              <a:endParaRPr/>
            </a:p>
          </p:txBody>
        </p:sp>
        <p:sp>
          <p:nvSpPr>
            <p:cNvPr id="843" name="Google Shape;843;p57"/>
            <p:cNvSpPr/>
            <p:nvPr/>
          </p:nvSpPr>
          <p:spPr>
            <a:xfrm>
              <a:off x="5711805"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7"/>
            <p:cNvSpPr/>
            <p:nvPr/>
          </p:nvSpPr>
          <p:spPr>
            <a:xfrm>
              <a:off x="7322792" y="443782"/>
              <a:ext cx="425250" cy="425250"/>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7139430" y="998024"/>
              <a:ext cx="1581723"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7"/>
            <p:cNvSpPr txBox="1"/>
            <p:nvPr/>
          </p:nvSpPr>
          <p:spPr>
            <a:xfrm>
              <a:off x="7139430" y="998024"/>
              <a:ext cx="1581723"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Programmable Logic Arrays, </a:t>
              </a:r>
              <a:endParaRPr/>
            </a:p>
          </p:txBody>
        </p:sp>
        <p:sp>
          <p:nvSpPr>
            <p:cNvPr id="847" name="Google Shape;847;p57"/>
            <p:cNvSpPr/>
            <p:nvPr/>
          </p:nvSpPr>
          <p:spPr>
            <a:xfrm>
              <a:off x="7322792"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8933778" y="443782"/>
              <a:ext cx="425250" cy="425250"/>
            </a:xfrm>
            <a:prstGeom prst="rect">
              <a:avLst/>
            </a:prstGeom>
            <a:blipFill rotWithShape="1">
              <a:blip r:embed="rId9">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7"/>
            <p:cNvSpPr/>
            <p:nvPr/>
          </p:nvSpPr>
          <p:spPr>
            <a:xfrm>
              <a:off x="8933778"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7"/>
            <p:cNvSpPr txBox="1"/>
            <p:nvPr/>
          </p:nvSpPr>
          <p:spPr>
            <a:xfrm>
              <a:off x="8933778"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Gate and Data Flow modeling , </a:t>
              </a:r>
              <a:endParaRPr/>
            </a:p>
          </p:txBody>
        </p:sp>
        <p:sp>
          <p:nvSpPr>
            <p:cNvPr id="851" name="Google Shape;851;p57"/>
            <p:cNvSpPr/>
            <p:nvPr/>
          </p:nvSpPr>
          <p:spPr>
            <a:xfrm>
              <a:off x="8933778"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7"/>
            <p:cNvSpPr/>
            <p:nvPr/>
          </p:nvSpPr>
          <p:spPr>
            <a:xfrm>
              <a:off x="10361403" y="443782"/>
              <a:ext cx="425250" cy="425250"/>
            </a:xfrm>
            <a:prstGeom prst="rect">
              <a:avLst/>
            </a:prstGeom>
            <a:blipFill rotWithShape="1">
              <a:blip r:embed="rId10">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7"/>
            <p:cNvSpPr/>
            <p:nvPr/>
          </p:nvSpPr>
          <p:spPr>
            <a:xfrm>
              <a:off x="10361403" y="998024"/>
              <a:ext cx="1215000" cy="88846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txBox="1"/>
            <p:nvPr/>
          </p:nvSpPr>
          <p:spPr>
            <a:xfrm>
              <a:off x="10361403" y="998024"/>
              <a:ext cx="1215000" cy="88846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Corbel"/>
                <a:buNone/>
              </a:pPr>
              <a:r>
                <a:rPr b="1" lang="en-US" sz="1400">
                  <a:solidFill>
                    <a:schemeClr val="dk1"/>
                  </a:solidFill>
                  <a:latin typeface="Corbel"/>
                  <a:ea typeface="Corbel"/>
                  <a:cs typeface="Corbel"/>
                  <a:sym typeface="Corbel"/>
                </a:rPr>
                <a:t>HDL Behavioral modeling </a:t>
              </a:r>
              <a:endParaRPr/>
            </a:p>
          </p:txBody>
        </p:sp>
        <p:sp>
          <p:nvSpPr>
            <p:cNvPr id="855" name="Google Shape;855;p57"/>
            <p:cNvSpPr/>
            <p:nvPr/>
          </p:nvSpPr>
          <p:spPr>
            <a:xfrm>
              <a:off x="10361403" y="1946489"/>
              <a:ext cx="1215000" cy="14970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8"/>
          <p:cNvSpPr txBox="1"/>
          <p:nvPr>
            <p:ph type="title"/>
          </p:nvPr>
        </p:nvSpPr>
        <p:spPr>
          <a:xfrm>
            <a:off x="1143000" y="609600"/>
            <a:ext cx="9875520" cy="1356360"/>
          </a:xfrm>
          <a:prstGeom prst="rect">
            <a:avLst/>
          </a:prstGeom>
          <a:solidFill>
            <a:srgbClr val="7030A0"/>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orbel"/>
              <a:buNone/>
            </a:pPr>
            <a:r>
              <a:rPr lang="en-US">
                <a:solidFill>
                  <a:schemeClr val="lt1"/>
                </a:solidFill>
              </a:rPr>
              <a:t>HDL Modeling</a:t>
            </a:r>
            <a:endParaRPr>
              <a:solidFill>
                <a:schemeClr val="lt1"/>
              </a:solidFill>
            </a:endParaRPr>
          </a:p>
        </p:txBody>
      </p:sp>
      <p:grpSp>
        <p:nvGrpSpPr>
          <p:cNvPr id="861" name="Google Shape;861;p58"/>
          <p:cNvGrpSpPr/>
          <p:nvPr/>
        </p:nvGrpSpPr>
        <p:grpSpPr>
          <a:xfrm>
            <a:off x="1143000" y="2089680"/>
            <a:ext cx="9872871" cy="3974040"/>
            <a:chOff x="0" y="32280"/>
            <a:chExt cx="9872871" cy="3974040"/>
          </a:xfrm>
        </p:grpSpPr>
        <p:sp>
          <p:nvSpPr>
            <p:cNvPr id="862" name="Google Shape;862;p58"/>
            <p:cNvSpPr/>
            <p:nvPr/>
          </p:nvSpPr>
          <p:spPr>
            <a:xfrm>
              <a:off x="0" y="32280"/>
              <a:ext cx="9872871" cy="91143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8"/>
            <p:cNvSpPr txBox="1"/>
            <p:nvPr/>
          </p:nvSpPr>
          <p:spPr>
            <a:xfrm>
              <a:off x="44492" y="76772"/>
              <a:ext cx="9783887" cy="82244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Corbel"/>
                <a:buNone/>
              </a:pPr>
              <a:r>
                <a:rPr lang="en-US" sz="3800">
                  <a:solidFill>
                    <a:schemeClr val="lt1"/>
                  </a:solidFill>
                  <a:highlight>
                    <a:srgbClr val="008000"/>
                  </a:highlight>
                  <a:latin typeface="Corbel"/>
                  <a:ea typeface="Corbel"/>
                  <a:cs typeface="Corbel"/>
                  <a:sym typeface="Corbel"/>
                </a:rPr>
                <a:t>Gate Level Modeling</a:t>
              </a:r>
              <a:endParaRPr sz="3800">
                <a:solidFill>
                  <a:schemeClr val="lt1"/>
                </a:solidFill>
                <a:highlight>
                  <a:srgbClr val="008000"/>
                </a:highlight>
                <a:latin typeface="Corbel"/>
                <a:ea typeface="Corbel"/>
                <a:cs typeface="Corbel"/>
                <a:sym typeface="Corbel"/>
              </a:endParaRPr>
            </a:p>
          </p:txBody>
        </p:sp>
        <p:sp>
          <p:nvSpPr>
            <p:cNvPr id="864" name="Google Shape;864;p58"/>
            <p:cNvSpPr/>
            <p:nvPr/>
          </p:nvSpPr>
          <p:spPr>
            <a:xfrm>
              <a:off x="0" y="1053150"/>
              <a:ext cx="9872871" cy="91143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8"/>
            <p:cNvSpPr txBox="1"/>
            <p:nvPr/>
          </p:nvSpPr>
          <p:spPr>
            <a:xfrm>
              <a:off x="44492" y="1097642"/>
              <a:ext cx="9783887" cy="82244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Corbel"/>
                <a:buNone/>
              </a:pPr>
              <a:r>
                <a:rPr lang="en-US" sz="3800">
                  <a:solidFill>
                    <a:schemeClr val="lt1"/>
                  </a:solidFill>
                  <a:highlight>
                    <a:srgbClr val="008000"/>
                  </a:highlight>
                  <a:latin typeface="Corbel"/>
                  <a:ea typeface="Corbel"/>
                  <a:cs typeface="Corbel"/>
                  <a:sym typeface="Corbel"/>
                </a:rPr>
                <a:t>Data flow modeling</a:t>
              </a:r>
              <a:endParaRPr sz="3800">
                <a:solidFill>
                  <a:schemeClr val="lt1"/>
                </a:solidFill>
                <a:highlight>
                  <a:srgbClr val="008000"/>
                </a:highlight>
                <a:latin typeface="Corbel"/>
                <a:ea typeface="Corbel"/>
                <a:cs typeface="Corbel"/>
                <a:sym typeface="Corbel"/>
              </a:endParaRPr>
            </a:p>
          </p:txBody>
        </p:sp>
        <p:sp>
          <p:nvSpPr>
            <p:cNvPr id="866" name="Google Shape;866;p58"/>
            <p:cNvSpPr/>
            <p:nvPr/>
          </p:nvSpPr>
          <p:spPr>
            <a:xfrm>
              <a:off x="0" y="2074020"/>
              <a:ext cx="9872871" cy="91143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8"/>
            <p:cNvSpPr txBox="1"/>
            <p:nvPr/>
          </p:nvSpPr>
          <p:spPr>
            <a:xfrm>
              <a:off x="44492" y="2118512"/>
              <a:ext cx="9783887" cy="82244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Corbel"/>
                <a:buNone/>
              </a:pPr>
              <a:r>
                <a:rPr lang="en-US" sz="3800">
                  <a:solidFill>
                    <a:schemeClr val="lt1"/>
                  </a:solidFill>
                  <a:highlight>
                    <a:srgbClr val="008000"/>
                  </a:highlight>
                  <a:latin typeface="Corbel"/>
                  <a:ea typeface="Corbel"/>
                  <a:cs typeface="Corbel"/>
                  <a:sym typeface="Corbel"/>
                </a:rPr>
                <a:t>Behavioral modeling</a:t>
              </a:r>
              <a:endParaRPr sz="3800">
                <a:solidFill>
                  <a:schemeClr val="lt1"/>
                </a:solidFill>
                <a:highlight>
                  <a:srgbClr val="008000"/>
                </a:highlight>
                <a:latin typeface="Corbel"/>
                <a:ea typeface="Corbel"/>
                <a:cs typeface="Corbel"/>
                <a:sym typeface="Corbel"/>
              </a:endParaRPr>
            </a:p>
          </p:txBody>
        </p:sp>
        <p:sp>
          <p:nvSpPr>
            <p:cNvPr id="868" name="Google Shape;868;p58"/>
            <p:cNvSpPr/>
            <p:nvPr/>
          </p:nvSpPr>
          <p:spPr>
            <a:xfrm>
              <a:off x="0" y="3094890"/>
              <a:ext cx="9872871" cy="91143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8"/>
            <p:cNvSpPr txBox="1"/>
            <p:nvPr/>
          </p:nvSpPr>
          <p:spPr>
            <a:xfrm>
              <a:off x="44492" y="3139382"/>
              <a:ext cx="9783887" cy="82244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Corbel"/>
                <a:buNone/>
              </a:pPr>
              <a:r>
                <a:rPr lang="en-US" sz="3800">
                  <a:solidFill>
                    <a:schemeClr val="lt1"/>
                  </a:solidFill>
                  <a:latin typeface="Corbel"/>
                  <a:ea typeface="Corbel"/>
                  <a:cs typeface="Corbel"/>
                  <a:sym typeface="Corbel"/>
                </a:rPr>
                <a:t>Structural modeling</a:t>
              </a:r>
              <a:endParaRPr sz="3800">
                <a:solidFill>
                  <a:schemeClr val="lt1"/>
                </a:solidFill>
                <a:latin typeface="Corbel"/>
                <a:ea typeface="Corbel"/>
                <a:cs typeface="Corbel"/>
                <a:sym typeface="Corbel"/>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p59"/>
          <p:cNvGrpSpPr/>
          <p:nvPr/>
        </p:nvGrpSpPr>
        <p:grpSpPr>
          <a:xfrm>
            <a:off x="1143000" y="438202"/>
            <a:ext cx="9875520" cy="647595"/>
            <a:chOff x="0" y="11482"/>
            <a:chExt cx="9875520" cy="647595"/>
          </a:xfrm>
        </p:grpSpPr>
        <p:sp>
          <p:nvSpPr>
            <p:cNvPr id="875" name="Google Shape;875;p59"/>
            <p:cNvSpPr/>
            <p:nvPr/>
          </p:nvSpPr>
          <p:spPr>
            <a:xfrm>
              <a:off x="0" y="11482"/>
              <a:ext cx="9875520" cy="647595"/>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txBox="1"/>
            <p:nvPr/>
          </p:nvSpPr>
          <p:spPr>
            <a:xfrm>
              <a:off x="31613" y="43095"/>
              <a:ext cx="981229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Gate Level Modeling</a:t>
              </a:r>
              <a:endParaRPr sz="2700">
                <a:solidFill>
                  <a:schemeClr val="lt1"/>
                </a:solidFill>
                <a:latin typeface="Corbel"/>
                <a:ea typeface="Corbel"/>
                <a:cs typeface="Corbel"/>
                <a:sym typeface="Corbel"/>
              </a:endParaRPr>
            </a:p>
          </p:txBody>
        </p:sp>
      </p:grpSp>
      <p:sp>
        <p:nvSpPr>
          <p:cNvPr id="877" name="Google Shape;877;p59"/>
          <p:cNvSpPr txBox="1"/>
          <p:nvPr>
            <p:ph idx="1" type="body"/>
          </p:nvPr>
        </p:nvSpPr>
        <p:spPr>
          <a:xfrm>
            <a:off x="1143000" y="1280160"/>
            <a:ext cx="9872871" cy="481584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760"/>
              <a:buChar char="•"/>
            </a:pPr>
            <a:r>
              <a:rPr b="0" i="0" lang="en-US">
                <a:solidFill>
                  <a:srgbClr val="333333"/>
                </a:solidFill>
                <a:latin typeface="Inter"/>
                <a:ea typeface="Inter"/>
                <a:cs typeface="Inter"/>
                <a:sym typeface="Inter"/>
              </a:rPr>
              <a:t>In Verilog, most of the digital designs are done at a higher level of abstraction like RTL.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However, it becomes natural to build smaller deterministic circuits at a lower level by using combinational elements such as </a:t>
            </a:r>
            <a:r>
              <a:rPr b="1" i="1" lang="en-US">
                <a:solidFill>
                  <a:srgbClr val="333333"/>
                </a:solidFill>
                <a:latin typeface="Inter"/>
                <a:ea typeface="Inter"/>
                <a:cs typeface="Inter"/>
                <a:sym typeface="Inter"/>
              </a:rPr>
              <a:t>AND</a:t>
            </a:r>
            <a:r>
              <a:rPr b="0" i="0" lang="en-US">
                <a:solidFill>
                  <a:srgbClr val="333333"/>
                </a:solidFill>
                <a:latin typeface="Inter"/>
                <a:ea typeface="Inter"/>
                <a:cs typeface="Inter"/>
                <a:sym typeface="Inter"/>
              </a:rPr>
              <a:t> and </a:t>
            </a:r>
            <a:r>
              <a:rPr b="1" i="1" lang="en-US">
                <a:solidFill>
                  <a:srgbClr val="333333"/>
                </a:solidFill>
                <a:latin typeface="Inter"/>
                <a:ea typeface="Inter"/>
                <a:cs typeface="Inter"/>
                <a:sym typeface="Inter"/>
              </a:rPr>
              <a:t>OR</a:t>
            </a:r>
            <a:r>
              <a:rPr b="0" i="0" lang="en-US">
                <a:solidFill>
                  <a:srgbClr val="333333"/>
                </a:solidFill>
                <a:latin typeface="Inter"/>
                <a:ea typeface="Inter"/>
                <a:cs typeface="Inter"/>
                <a:sym typeface="Inter"/>
              </a:rPr>
              <a:t>.</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Modeling done at this level is called gate-level modeling as it involves </a:t>
            </a:r>
            <a:r>
              <a:rPr b="1" i="1" lang="en-US">
                <a:solidFill>
                  <a:srgbClr val="333333"/>
                </a:solidFill>
                <a:latin typeface="Inter"/>
                <a:ea typeface="Inter"/>
                <a:cs typeface="Inter"/>
                <a:sym typeface="Inter"/>
              </a:rPr>
              <a:t>gates</a:t>
            </a:r>
            <a:r>
              <a:rPr b="0" i="0" lang="en-US">
                <a:solidFill>
                  <a:srgbClr val="333333"/>
                </a:solidFill>
                <a:latin typeface="Inter"/>
                <a:ea typeface="Inter"/>
                <a:cs typeface="Inter"/>
                <a:sym typeface="Inter"/>
              </a:rPr>
              <a:t> and has a one to one relationship between a hardware schematic and the Verilog code.</a:t>
            </a:r>
            <a:endParaRPr/>
          </a:p>
          <a:p>
            <a:pPr indent="-182880" lvl="0" marL="228600" rtl="0" algn="just">
              <a:lnSpc>
                <a:spcPct val="90000"/>
              </a:lnSpc>
              <a:spcBef>
                <a:spcPts val="1400"/>
              </a:spcBef>
              <a:spcAft>
                <a:spcPts val="0"/>
              </a:spcAft>
              <a:buSzPts val="1760"/>
              <a:buChar char="•"/>
            </a:pPr>
            <a:r>
              <a:rPr lang="en-US">
                <a:solidFill>
                  <a:srgbClr val="008000"/>
                </a:solidFill>
                <a:latin typeface="Inter"/>
                <a:ea typeface="Inter"/>
                <a:cs typeface="Inter"/>
                <a:sym typeface="Inter"/>
              </a:rPr>
              <a:t>Verilog </a:t>
            </a:r>
            <a:r>
              <a:rPr b="0" i="0" lang="en-US">
                <a:solidFill>
                  <a:srgbClr val="333333"/>
                </a:solidFill>
                <a:latin typeface="Inter"/>
                <a:ea typeface="Inter"/>
                <a:cs typeface="Inter"/>
                <a:sym typeface="Inter"/>
              </a:rPr>
              <a:t>supports a few basic logic gates known as </a:t>
            </a:r>
            <a:r>
              <a:rPr b="1" i="1" lang="en-US">
                <a:solidFill>
                  <a:srgbClr val="333333"/>
                </a:solidFill>
                <a:latin typeface="Inter"/>
                <a:ea typeface="Inter"/>
                <a:cs typeface="Inter"/>
                <a:sym typeface="Inter"/>
              </a:rPr>
              <a:t>primitives</a:t>
            </a:r>
            <a:r>
              <a:rPr b="0" i="0" lang="en-US">
                <a:solidFill>
                  <a:srgbClr val="333333"/>
                </a:solidFill>
                <a:latin typeface="Inter"/>
                <a:ea typeface="Inter"/>
                <a:cs typeface="Inter"/>
                <a:sym typeface="Inter"/>
              </a:rPr>
              <a:t>, as they can be instantiated, such as modules, and they are already predefined.</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Gate level modeling is virtually the lowest level of abstraction because the switch-level abstraction is rarely used. </a:t>
            </a:r>
            <a:endParaRPr/>
          </a:p>
          <a:p>
            <a:pPr indent="-182880" lvl="0" marL="228600" rtl="0" algn="just">
              <a:lnSpc>
                <a:spcPct val="90000"/>
              </a:lnSpc>
              <a:spcBef>
                <a:spcPts val="1400"/>
              </a:spcBef>
              <a:spcAft>
                <a:spcPts val="0"/>
              </a:spcAft>
              <a:buSzPts val="1760"/>
              <a:buChar char="•"/>
            </a:pPr>
            <a:r>
              <a:rPr b="0" i="0" lang="en-US">
                <a:solidFill>
                  <a:srgbClr val="333333"/>
                </a:solidFill>
                <a:latin typeface="Inter"/>
                <a:ea typeface="Inter"/>
                <a:cs typeface="Inter"/>
                <a:sym typeface="Inter"/>
              </a:rPr>
              <a:t>Gate level modeling is used to implement the lowest-level modules in a design, such as </a:t>
            </a:r>
            <a:r>
              <a:rPr b="1" i="1" lang="en-US">
                <a:solidFill>
                  <a:srgbClr val="333333"/>
                </a:solidFill>
                <a:latin typeface="Inter"/>
                <a:ea typeface="Inter"/>
                <a:cs typeface="Inter"/>
                <a:sym typeface="Inter"/>
              </a:rPr>
              <a:t>multiplexers, full-adder</a:t>
            </a:r>
            <a:r>
              <a:rPr b="0" i="0" lang="en-US">
                <a:solidFill>
                  <a:srgbClr val="333333"/>
                </a:solidFill>
                <a:latin typeface="Inter"/>
                <a:ea typeface="Inter"/>
                <a:cs typeface="Inter"/>
                <a:sym typeface="Inter"/>
              </a:rPr>
              <a:t>, etc. </a:t>
            </a:r>
            <a:endParaRPr/>
          </a:p>
          <a:p>
            <a:pPr indent="-71120" lvl="0" marL="228600" rtl="0" algn="l">
              <a:lnSpc>
                <a:spcPct val="90000"/>
              </a:lnSpc>
              <a:spcBef>
                <a:spcPts val="1400"/>
              </a:spcBef>
              <a:spcAft>
                <a:spcPts val="0"/>
              </a:spcAft>
              <a:buSzPts val="176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grpSp>
        <p:nvGrpSpPr>
          <p:cNvPr id="169" name="Google Shape;169;p6"/>
          <p:cNvGrpSpPr/>
          <p:nvPr/>
        </p:nvGrpSpPr>
        <p:grpSpPr>
          <a:xfrm>
            <a:off x="707064" y="616200"/>
            <a:ext cx="6993914" cy="1343160"/>
            <a:chOff x="0" y="6600"/>
            <a:chExt cx="6993914" cy="1343160"/>
          </a:xfrm>
        </p:grpSpPr>
        <p:sp>
          <p:nvSpPr>
            <p:cNvPr id="170" name="Google Shape;170;p6"/>
            <p:cNvSpPr/>
            <p:nvPr/>
          </p:nvSpPr>
          <p:spPr>
            <a:xfrm>
              <a:off x="0" y="6600"/>
              <a:ext cx="6993914" cy="134316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txBox="1"/>
            <p:nvPr/>
          </p:nvSpPr>
          <p:spPr>
            <a:xfrm>
              <a:off x="65568" y="72168"/>
              <a:ext cx="6862778"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orbel"/>
                <a:buNone/>
              </a:pPr>
              <a:r>
                <a:rPr b="0" i="0" lang="en-US" sz="5600" u="none" cap="none" strike="noStrike">
                  <a:solidFill>
                    <a:schemeClr val="lt1"/>
                  </a:solidFill>
                  <a:latin typeface="Corbel"/>
                  <a:ea typeface="Corbel"/>
                  <a:cs typeface="Corbel"/>
                  <a:sym typeface="Corbel"/>
                </a:rPr>
                <a:t>Decoder</a:t>
              </a:r>
              <a:endParaRPr b="0" i="0" sz="5600" u="none" cap="none" strike="noStrike">
                <a:solidFill>
                  <a:schemeClr val="lt1"/>
                </a:solidFill>
                <a:latin typeface="Corbel"/>
                <a:ea typeface="Corbel"/>
                <a:cs typeface="Corbel"/>
                <a:sym typeface="Corbel"/>
              </a:endParaRPr>
            </a:p>
          </p:txBody>
        </p:sp>
      </p:grpSp>
      <p:sp>
        <p:nvSpPr>
          <p:cNvPr id="172" name="Google Shape;172;p6"/>
          <p:cNvSpPr txBox="1"/>
          <p:nvPr>
            <p:ph idx="1" type="body"/>
          </p:nvPr>
        </p:nvSpPr>
        <p:spPr>
          <a:xfrm>
            <a:off x="707064" y="2057400"/>
            <a:ext cx="6993914"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760"/>
              <a:buChar char="•"/>
            </a:pPr>
            <a:r>
              <a:rPr b="0" i="0" lang="en-US">
                <a:solidFill>
                  <a:schemeClr val="dk1"/>
                </a:solidFill>
                <a:latin typeface="Inter"/>
                <a:ea typeface="Inter"/>
                <a:cs typeface="Inter"/>
                <a:sym typeface="Inter"/>
              </a:rPr>
              <a:t>The combinational circuit that change the binary information into 2</a:t>
            </a:r>
            <a:r>
              <a:rPr b="0" baseline="30000" i="0" lang="en-US">
                <a:solidFill>
                  <a:schemeClr val="dk1"/>
                </a:solidFill>
                <a:latin typeface="Inter"/>
                <a:ea typeface="Inter"/>
                <a:cs typeface="Inter"/>
                <a:sym typeface="Inter"/>
              </a:rPr>
              <a:t>N</a:t>
            </a:r>
            <a:r>
              <a:rPr b="0" i="0" lang="en-US">
                <a:solidFill>
                  <a:schemeClr val="dk1"/>
                </a:solidFill>
                <a:latin typeface="Inter"/>
                <a:ea typeface="Inter"/>
                <a:cs typeface="Inter"/>
                <a:sym typeface="Inter"/>
              </a:rPr>
              <a:t> output lines is known as </a:t>
            </a:r>
            <a:r>
              <a:rPr b="1" i="0" lang="en-US">
                <a:solidFill>
                  <a:schemeClr val="dk1"/>
                </a:solidFill>
                <a:latin typeface="Inter"/>
                <a:ea typeface="Inter"/>
                <a:cs typeface="Inter"/>
                <a:sym typeface="Inter"/>
              </a:rPr>
              <a:t>Decoders.</a:t>
            </a:r>
            <a:r>
              <a:rPr b="0" i="0" lang="en-US">
                <a:solidFill>
                  <a:schemeClr val="dk1"/>
                </a:solidFill>
                <a:latin typeface="Inter"/>
                <a:ea typeface="Inter"/>
                <a:cs typeface="Inter"/>
                <a:sym typeface="Inter"/>
              </a:rPr>
              <a:t> </a:t>
            </a:r>
            <a:endParaRPr/>
          </a:p>
          <a:p>
            <a:pPr indent="-182880" lvl="0" marL="228600" rtl="0" algn="just">
              <a:lnSpc>
                <a:spcPct val="90000"/>
              </a:lnSpc>
              <a:spcBef>
                <a:spcPts val="1400"/>
              </a:spcBef>
              <a:spcAft>
                <a:spcPts val="0"/>
              </a:spcAft>
              <a:buSzPts val="1760"/>
              <a:buChar char="•"/>
            </a:pPr>
            <a:r>
              <a:rPr b="0" i="0" lang="en-US">
                <a:solidFill>
                  <a:schemeClr val="dk1"/>
                </a:solidFill>
                <a:latin typeface="Inter"/>
                <a:ea typeface="Inter"/>
                <a:cs typeface="Inter"/>
                <a:sym typeface="Inter"/>
              </a:rPr>
              <a:t>The binary information is passed in the form of N input lines. </a:t>
            </a:r>
            <a:endParaRPr/>
          </a:p>
          <a:p>
            <a:pPr indent="-182880" lvl="0" marL="228600" rtl="0" algn="just">
              <a:lnSpc>
                <a:spcPct val="90000"/>
              </a:lnSpc>
              <a:spcBef>
                <a:spcPts val="1400"/>
              </a:spcBef>
              <a:spcAft>
                <a:spcPts val="0"/>
              </a:spcAft>
              <a:buSzPts val="1760"/>
              <a:buChar char="•"/>
            </a:pPr>
            <a:r>
              <a:rPr b="0" i="0" lang="en-US">
                <a:solidFill>
                  <a:schemeClr val="dk1"/>
                </a:solidFill>
                <a:latin typeface="Inter"/>
                <a:ea typeface="Inter"/>
                <a:cs typeface="Inter"/>
                <a:sym typeface="Inter"/>
              </a:rPr>
              <a:t>The output lines define the 2</a:t>
            </a:r>
            <a:r>
              <a:rPr b="0" baseline="30000" i="0" lang="en-US">
                <a:solidFill>
                  <a:schemeClr val="dk1"/>
                </a:solidFill>
                <a:latin typeface="Inter"/>
                <a:ea typeface="Inter"/>
                <a:cs typeface="Inter"/>
                <a:sym typeface="Inter"/>
              </a:rPr>
              <a:t>N</a:t>
            </a:r>
            <a:r>
              <a:rPr b="0" i="0" lang="en-US">
                <a:solidFill>
                  <a:schemeClr val="dk1"/>
                </a:solidFill>
                <a:latin typeface="Inter"/>
                <a:ea typeface="Inter"/>
                <a:cs typeface="Inter"/>
                <a:sym typeface="Inter"/>
              </a:rPr>
              <a:t>-bit code for the binary information. In simple words, the </a:t>
            </a:r>
            <a:r>
              <a:rPr b="1" i="0" lang="en-US">
                <a:solidFill>
                  <a:schemeClr val="dk1"/>
                </a:solidFill>
                <a:latin typeface="Inter"/>
                <a:ea typeface="Inter"/>
                <a:cs typeface="Inter"/>
                <a:sym typeface="Inter"/>
              </a:rPr>
              <a:t>Decoder</a:t>
            </a:r>
            <a:r>
              <a:rPr b="0" i="0" lang="en-US">
                <a:solidFill>
                  <a:schemeClr val="dk1"/>
                </a:solidFill>
                <a:latin typeface="Inter"/>
                <a:ea typeface="Inter"/>
                <a:cs typeface="Inter"/>
                <a:sym typeface="Inter"/>
              </a:rPr>
              <a:t> performs the reverse operation of the </a:t>
            </a:r>
            <a:r>
              <a:rPr b="1" i="0" lang="en-US">
                <a:solidFill>
                  <a:schemeClr val="dk1"/>
                </a:solidFill>
                <a:latin typeface="Inter"/>
                <a:ea typeface="Inter"/>
                <a:cs typeface="Inter"/>
                <a:sym typeface="Inter"/>
              </a:rPr>
              <a:t>Encoder</a:t>
            </a:r>
            <a:r>
              <a:rPr b="0" i="0" lang="en-US">
                <a:solidFill>
                  <a:schemeClr val="dk1"/>
                </a:solidFill>
                <a:latin typeface="Inter"/>
                <a:ea typeface="Inter"/>
                <a:cs typeface="Inter"/>
                <a:sym typeface="Inter"/>
              </a:rPr>
              <a:t>. </a:t>
            </a:r>
            <a:endParaRPr/>
          </a:p>
          <a:p>
            <a:pPr indent="-182880" lvl="0" marL="228600" rtl="0" algn="just">
              <a:lnSpc>
                <a:spcPct val="90000"/>
              </a:lnSpc>
              <a:spcBef>
                <a:spcPts val="1400"/>
              </a:spcBef>
              <a:spcAft>
                <a:spcPts val="0"/>
              </a:spcAft>
              <a:buSzPts val="1760"/>
              <a:buChar char="•"/>
            </a:pPr>
            <a:r>
              <a:rPr b="0" i="0" lang="en-US">
                <a:solidFill>
                  <a:schemeClr val="dk1"/>
                </a:solidFill>
                <a:latin typeface="Inter"/>
                <a:ea typeface="Inter"/>
                <a:cs typeface="Inter"/>
                <a:sym typeface="Inter"/>
              </a:rPr>
              <a:t>At a time, only one input line is activated for simplicity. The produced 2</a:t>
            </a:r>
            <a:r>
              <a:rPr b="0" baseline="30000" i="0" lang="en-US">
                <a:solidFill>
                  <a:schemeClr val="dk1"/>
                </a:solidFill>
                <a:latin typeface="Inter"/>
                <a:ea typeface="Inter"/>
                <a:cs typeface="Inter"/>
                <a:sym typeface="Inter"/>
              </a:rPr>
              <a:t>N</a:t>
            </a:r>
            <a:r>
              <a:rPr b="0" i="0" lang="en-US">
                <a:solidFill>
                  <a:schemeClr val="dk1"/>
                </a:solidFill>
                <a:latin typeface="Inter"/>
                <a:ea typeface="Inter"/>
                <a:cs typeface="Inter"/>
                <a:sym typeface="Inter"/>
              </a:rPr>
              <a:t>-bit output code is equivalent to the binary information.</a:t>
            </a:r>
            <a:endParaRPr/>
          </a:p>
        </p:txBody>
      </p:sp>
      <p:pic>
        <p:nvPicPr>
          <p:cNvPr descr="Decoder" id="173" name="Google Shape;173;p6"/>
          <p:cNvPicPr preferRelativeResize="0"/>
          <p:nvPr/>
        </p:nvPicPr>
        <p:blipFill rotWithShape="1">
          <a:blip r:embed="rId3">
            <a:alphaModFix/>
          </a:blip>
          <a:srcRect b="0" l="0" r="0" t="0"/>
          <a:stretch/>
        </p:blipFill>
        <p:spPr>
          <a:xfrm>
            <a:off x="7389196" y="2634970"/>
            <a:ext cx="4525519" cy="182263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1" name="Shape 881"/>
        <p:cNvGrpSpPr/>
        <p:nvPr/>
      </p:nvGrpSpPr>
      <p:grpSpPr>
        <a:xfrm>
          <a:off x="0" y="0"/>
          <a:ext cx="0" cy="0"/>
          <a:chOff x="0" y="0"/>
          <a:chExt cx="0" cy="0"/>
        </a:xfrm>
      </p:grpSpPr>
      <p:sp>
        <p:nvSpPr>
          <p:cNvPr id="882" name="Google Shape;882;p60"/>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0"/>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4" name="Google Shape;884;p60"/>
          <p:cNvCxnSpPr/>
          <p:nvPr/>
        </p:nvCxnSpPr>
        <p:spPr>
          <a:xfrm>
            <a:off x="1978660" y="3733800"/>
            <a:ext cx="8229601" cy="0"/>
          </a:xfrm>
          <a:prstGeom prst="straightConnector1">
            <a:avLst/>
          </a:prstGeom>
          <a:noFill/>
          <a:ln cap="flat" cmpd="sng" w="10000">
            <a:solidFill>
              <a:schemeClr val="dk1"/>
            </a:solidFill>
            <a:prstDash val="solid"/>
            <a:round/>
            <a:headEnd len="sm" w="sm" type="none"/>
            <a:tailEnd len="sm" w="sm" type="none"/>
          </a:ln>
        </p:spPr>
      </p:cxnSp>
      <p:sp>
        <p:nvSpPr>
          <p:cNvPr id="885" name="Google Shape;885;p60"/>
          <p:cNvSpPr/>
          <p:nvPr/>
        </p:nvSpPr>
        <p:spPr>
          <a:xfrm>
            <a:off x="0" y="0"/>
            <a:ext cx="12192000" cy="6858000"/>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0"/>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7" name="Google Shape;887;p60"/>
          <p:cNvCxnSpPr/>
          <p:nvPr/>
        </p:nvCxnSpPr>
        <p:spPr>
          <a:xfrm>
            <a:off x="1978660" y="5462458"/>
            <a:ext cx="8229601" cy="0"/>
          </a:xfrm>
          <a:prstGeom prst="straightConnector1">
            <a:avLst/>
          </a:prstGeom>
          <a:noFill/>
          <a:ln cap="flat" cmpd="sng" w="10000">
            <a:solidFill>
              <a:schemeClr val="dk1"/>
            </a:solidFill>
            <a:prstDash val="solid"/>
            <a:round/>
            <a:headEnd len="sm" w="sm" type="none"/>
            <a:tailEnd len="sm" w="sm" type="none"/>
          </a:ln>
        </p:spPr>
      </p:cxnSp>
      <p:grpSp>
        <p:nvGrpSpPr>
          <p:cNvPr id="888" name="Google Shape;888;p60"/>
          <p:cNvGrpSpPr/>
          <p:nvPr/>
        </p:nvGrpSpPr>
        <p:grpSpPr>
          <a:xfrm>
            <a:off x="1292860" y="5708908"/>
            <a:ext cx="9966960" cy="647595"/>
            <a:chOff x="0" y="2609"/>
            <a:chExt cx="9966960" cy="647595"/>
          </a:xfrm>
        </p:grpSpPr>
        <p:sp>
          <p:nvSpPr>
            <p:cNvPr id="889" name="Google Shape;889;p60"/>
            <p:cNvSpPr/>
            <p:nvPr/>
          </p:nvSpPr>
          <p:spPr>
            <a:xfrm>
              <a:off x="0" y="2609"/>
              <a:ext cx="9966960" cy="647595"/>
            </a:xfrm>
            <a:prstGeom prst="roundRect">
              <a:avLst>
                <a:gd fmla="val 16667" name="adj"/>
              </a:avLst>
            </a:prstGeom>
            <a:gradFill>
              <a:gsLst>
                <a:gs pos="0">
                  <a:srgbClr val="3E8AB3"/>
                </a:gs>
                <a:gs pos="90000">
                  <a:srgbClr val="3B8AB5"/>
                </a:gs>
                <a:gs pos="100000">
                  <a:srgbClr val="2D7FAB"/>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0"/>
            <p:cNvSpPr txBox="1"/>
            <p:nvPr/>
          </p:nvSpPr>
          <p:spPr>
            <a:xfrm>
              <a:off x="31613" y="34222"/>
              <a:ext cx="9903734" cy="584369"/>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Gate Level Modeling of a 4:1 Multiplexer</a:t>
              </a:r>
              <a:endParaRPr sz="2700">
                <a:solidFill>
                  <a:schemeClr val="lt1"/>
                </a:solidFill>
                <a:latin typeface="Corbel"/>
                <a:ea typeface="Corbel"/>
                <a:cs typeface="Corbel"/>
                <a:sym typeface="Corbel"/>
              </a:endParaRPr>
            </a:p>
          </p:txBody>
        </p:sp>
      </p:grpSp>
      <p:pic>
        <p:nvPicPr>
          <p:cNvPr descr="Gate Level Modeling" id="891" name="Google Shape;891;p60"/>
          <p:cNvPicPr preferRelativeResize="0"/>
          <p:nvPr>
            <p:ph idx="1" type="body"/>
          </p:nvPr>
        </p:nvPicPr>
        <p:blipFill rotWithShape="1">
          <a:blip r:embed="rId3">
            <a:alphaModFix/>
          </a:blip>
          <a:srcRect b="0" l="0" r="0" t="0"/>
          <a:stretch/>
        </p:blipFill>
        <p:spPr>
          <a:xfrm>
            <a:off x="2264898" y="294679"/>
            <a:ext cx="7540284" cy="503697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61"/>
          <p:cNvSpPr txBox="1"/>
          <p:nvPr>
            <p:ph idx="1" type="body"/>
          </p:nvPr>
        </p:nvSpPr>
        <p:spPr>
          <a:xfrm>
            <a:off x="450166" y="422031"/>
            <a:ext cx="5447714" cy="5658728"/>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0" lvl="0" marL="45720" rtl="0" algn="just">
              <a:lnSpc>
                <a:spcPct val="90000"/>
              </a:lnSpc>
              <a:spcBef>
                <a:spcPts val="0"/>
              </a:spcBef>
              <a:spcAft>
                <a:spcPts val="0"/>
              </a:spcAft>
              <a:buSzPct val="80000"/>
              <a:buNone/>
            </a:pPr>
            <a:r>
              <a:rPr b="0" i="0" lang="en-US">
                <a:solidFill>
                  <a:srgbClr val="000000"/>
                </a:solidFill>
                <a:latin typeface="Inter"/>
                <a:ea typeface="Inter"/>
                <a:cs typeface="Inter"/>
                <a:sym typeface="Inter"/>
              </a:rPr>
              <a:t>module 4x1_mux (out, in0, in1, in2, in3, s0, s1);  </a:t>
            </a:r>
            <a:endParaRPr/>
          </a:p>
          <a:p>
            <a:pPr indent="0" lvl="0" marL="45720" rtl="0" algn="just">
              <a:lnSpc>
                <a:spcPct val="90000"/>
              </a:lnSpc>
              <a:spcBef>
                <a:spcPts val="1400"/>
              </a:spcBef>
              <a:spcAft>
                <a:spcPts val="0"/>
              </a:spcAft>
              <a:buSzPct val="80000"/>
              <a:buNone/>
            </a:pPr>
            <a:r>
              <a:rPr b="0" i="0" lang="en-US">
                <a:solidFill>
                  <a:srgbClr val="008200"/>
                </a:solidFill>
                <a:latin typeface="Inter"/>
                <a:ea typeface="Inter"/>
                <a:cs typeface="Inter"/>
                <a:sym typeface="Inter"/>
              </a:rPr>
              <a:t>// port declarations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output out; </a:t>
            </a:r>
            <a:r>
              <a:rPr b="0" i="0" lang="en-US">
                <a:solidFill>
                  <a:srgbClr val="008200"/>
                </a:solidFill>
                <a:latin typeface="Inter"/>
                <a:ea typeface="Inter"/>
                <a:cs typeface="Inter"/>
                <a:sym typeface="Inter"/>
              </a:rPr>
              <a:t>// Output port.</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input in0, in1, in2. in3; </a:t>
            </a:r>
            <a:r>
              <a:rPr b="0" i="0" lang="en-US">
                <a:solidFill>
                  <a:srgbClr val="008200"/>
                </a:solidFill>
                <a:latin typeface="Inter"/>
                <a:ea typeface="Inter"/>
                <a:cs typeface="Inter"/>
                <a:sym typeface="Inter"/>
              </a:rPr>
              <a:t>// Input ports.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input s0, s1; </a:t>
            </a:r>
            <a:r>
              <a:rPr b="0" i="0" lang="en-US">
                <a:solidFill>
                  <a:srgbClr val="008200"/>
                </a:solidFill>
                <a:latin typeface="Inter"/>
                <a:ea typeface="Inter"/>
                <a:cs typeface="Inter"/>
                <a:sym typeface="Inter"/>
              </a:rPr>
              <a:t>// Input ports: select lines.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8200"/>
                </a:solidFill>
                <a:latin typeface="Inter"/>
                <a:ea typeface="Inter"/>
                <a:cs typeface="Inter"/>
                <a:sym typeface="Inter"/>
              </a:rPr>
              <a:t>// intermediate wires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wire inv0, inv1; </a:t>
            </a:r>
            <a:r>
              <a:rPr b="0" i="0" lang="en-US">
                <a:solidFill>
                  <a:srgbClr val="008200"/>
                </a:solidFill>
                <a:latin typeface="Inter"/>
                <a:ea typeface="Inter"/>
                <a:cs typeface="Inter"/>
                <a:sym typeface="Inter"/>
              </a:rPr>
              <a:t>// Inverter outputs.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wire a0, a1, a2, a3; </a:t>
            </a:r>
            <a:r>
              <a:rPr b="0" i="0" lang="en-US">
                <a:solidFill>
                  <a:srgbClr val="008200"/>
                </a:solidFill>
                <a:latin typeface="Inter"/>
                <a:ea typeface="Inter"/>
                <a:cs typeface="Inter"/>
                <a:sym typeface="Inter"/>
              </a:rPr>
              <a:t>// AND gates outputs.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8200"/>
                </a:solidFill>
                <a:latin typeface="Inter"/>
                <a:ea typeface="Inter"/>
                <a:cs typeface="Inter"/>
                <a:sym typeface="Inter"/>
              </a:rPr>
              <a:t>// Inverters.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not not_0 (inv0, s0);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not not_1 (inv1, s1); </a:t>
            </a:r>
            <a:endParaRPr/>
          </a:p>
          <a:p>
            <a:pPr indent="-79502" lvl="0" marL="228600" rtl="0" algn="l">
              <a:lnSpc>
                <a:spcPct val="90000"/>
              </a:lnSpc>
              <a:spcBef>
                <a:spcPts val="1400"/>
              </a:spcBef>
              <a:spcAft>
                <a:spcPts val="0"/>
              </a:spcAft>
              <a:buSzPct val="80000"/>
              <a:buNone/>
            </a:pPr>
            <a:r>
              <a:t/>
            </a:r>
            <a:endParaRPr/>
          </a:p>
        </p:txBody>
      </p:sp>
      <p:sp>
        <p:nvSpPr>
          <p:cNvPr id="897" name="Google Shape;897;p61"/>
          <p:cNvSpPr txBox="1"/>
          <p:nvPr>
            <p:ph idx="2" type="body"/>
          </p:nvPr>
        </p:nvSpPr>
        <p:spPr>
          <a:xfrm>
            <a:off x="6267612" y="422031"/>
            <a:ext cx="5474222" cy="5658729"/>
          </a:xfrm>
          <a:prstGeom prst="rect">
            <a:avLst/>
          </a:prstGeom>
          <a:solidFill>
            <a:schemeClr val="lt1"/>
          </a:solidFill>
          <a:ln cap="flat" cmpd="sng" w="57150">
            <a:solidFill>
              <a:schemeClr val="accent4"/>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0" lvl="0" marL="45720" rtl="0" algn="just">
              <a:lnSpc>
                <a:spcPct val="90000"/>
              </a:lnSpc>
              <a:spcBef>
                <a:spcPts val="0"/>
              </a:spcBef>
              <a:spcAft>
                <a:spcPts val="0"/>
              </a:spcAft>
              <a:buSzPct val="80000"/>
              <a:buNone/>
            </a:pPr>
            <a:r>
              <a:rPr b="0" i="0" lang="en-US">
                <a:solidFill>
                  <a:srgbClr val="008200"/>
                </a:solidFill>
                <a:latin typeface="Inter"/>
                <a:ea typeface="Inter"/>
                <a:cs typeface="Inter"/>
                <a:sym typeface="Inter"/>
              </a:rPr>
              <a:t>// 3-input AND gates.</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and and_0 (a0, in0, inv0, inv1);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and and_1 (a1, in1, inv0, s1);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and and_2 (a2, in2, s0, inv1);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and and_3 (a3, in3, s0, s1);  </a:t>
            </a:r>
            <a:endParaRPr/>
          </a:p>
          <a:p>
            <a:pPr indent="0" lvl="0" marL="45720" rtl="0" algn="just">
              <a:lnSpc>
                <a:spcPct val="90000"/>
              </a:lnSpc>
              <a:spcBef>
                <a:spcPts val="1400"/>
              </a:spcBef>
              <a:spcAft>
                <a:spcPts val="0"/>
              </a:spcAft>
              <a:buSzPct val="80000"/>
              <a:buNone/>
            </a:pPr>
            <a:r>
              <a:t/>
            </a:r>
            <a:endParaRPr b="0" i="0">
              <a:solidFill>
                <a:srgbClr val="000000"/>
              </a:solidFill>
              <a:latin typeface="Inter"/>
              <a:ea typeface="Inter"/>
              <a:cs typeface="Inter"/>
              <a:sym typeface="Inter"/>
            </a:endParaRPr>
          </a:p>
          <a:p>
            <a:pPr indent="0" lvl="0" marL="45720" rtl="0" algn="just">
              <a:lnSpc>
                <a:spcPct val="90000"/>
              </a:lnSpc>
              <a:spcBef>
                <a:spcPts val="1400"/>
              </a:spcBef>
              <a:spcAft>
                <a:spcPts val="0"/>
              </a:spcAft>
              <a:buSzPct val="80000"/>
              <a:buNone/>
            </a:pPr>
            <a:r>
              <a:rPr b="0" i="0" lang="en-US">
                <a:solidFill>
                  <a:srgbClr val="008200"/>
                </a:solidFill>
                <a:latin typeface="Inter"/>
                <a:ea typeface="Inter"/>
                <a:cs typeface="Inter"/>
                <a:sym typeface="Inter"/>
              </a:rPr>
              <a:t>// 4-input OR gate.</a:t>
            </a:r>
            <a:r>
              <a:rPr b="0" i="0" lang="en-US">
                <a:solidFill>
                  <a:srgbClr val="000000"/>
                </a:solidFill>
                <a:latin typeface="Inter"/>
                <a:ea typeface="Inter"/>
                <a:cs typeface="Inter"/>
                <a:sym typeface="Inter"/>
              </a:rPr>
              <a:t>  </a:t>
            </a: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or or_0 (out, a0, a1, a2, a3);  </a:t>
            </a:r>
            <a:endParaRPr/>
          </a:p>
          <a:p>
            <a:pPr indent="0" lvl="0" marL="45720" rtl="0" algn="just">
              <a:lnSpc>
                <a:spcPct val="90000"/>
              </a:lnSpc>
              <a:spcBef>
                <a:spcPts val="1400"/>
              </a:spcBef>
              <a:spcAft>
                <a:spcPts val="0"/>
              </a:spcAft>
              <a:buSzPct val="80000"/>
              <a:buNone/>
            </a:pPr>
            <a:r>
              <a:t/>
            </a:r>
            <a:endParaRPr b="0" i="0">
              <a:solidFill>
                <a:srgbClr val="000000"/>
              </a:solidFill>
              <a:latin typeface="Inter"/>
              <a:ea typeface="Inter"/>
              <a:cs typeface="Inter"/>
              <a:sym typeface="Inter"/>
            </a:endParaRPr>
          </a:p>
          <a:p>
            <a:pPr indent="0" lvl="0" marL="45720" rtl="0" algn="just">
              <a:lnSpc>
                <a:spcPct val="90000"/>
              </a:lnSpc>
              <a:spcBef>
                <a:spcPts val="1400"/>
              </a:spcBef>
              <a:spcAft>
                <a:spcPts val="0"/>
              </a:spcAft>
              <a:buSzPct val="80000"/>
              <a:buNone/>
            </a:pPr>
            <a:r>
              <a:rPr b="0" i="0" lang="en-US">
                <a:solidFill>
                  <a:srgbClr val="000000"/>
                </a:solidFill>
                <a:latin typeface="Inter"/>
                <a:ea typeface="Inter"/>
                <a:cs typeface="Inter"/>
                <a:sym typeface="Inter"/>
              </a:rPr>
              <a:t>endmodule  </a:t>
            </a:r>
            <a:endParaRPr/>
          </a:p>
          <a:p>
            <a:pPr indent="-79502" lvl="0" marL="228600" rtl="0" algn="l">
              <a:lnSpc>
                <a:spcPct val="90000"/>
              </a:lnSpc>
              <a:spcBef>
                <a:spcPts val="1400"/>
              </a:spcBef>
              <a:spcAft>
                <a:spcPts val="0"/>
              </a:spcAft>
              <a:buSzPct val="800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grpSp>
        <p:nvGrpSpPr>
          <p:cNvPr id="902" name="Google Shape;902;p62"/>
          <p:cNvGrpSpPr/>
          <p:nvPr/>
        </p:nvGrpSpPr>
        <p:grpSpPr>
          <a:xfrm>
            <a:off x="1143000" y="438202"/>
            <a:ext cx="9875520" cy="647595"/>
            <a:chOff x="0" y="11482"/>
            <a:chExt cx="9875520" cy="647595"/>
          </a:xfrm>
        </p:grpSpPr>
        <p:sp>
          <p:nvSpPr>
            <p:cNvPr id="903" name="Google Shape;903;p62"/>
            <p:cNvSpPr/>
            <p:nvPr/>
          </p:nvSpPr>
          <p:spPr>
            <a:xfrm>
              <a:off x="0" y="11482"/>
              <a:ext cx="9875520" cy="647595"/>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2"/>
            <p:cNvSpPr txBox="1"/>
            <p:nvPr/>
          </p:nvSpPr>
          <p:spPr>
            <a:xfrm>
              <a:off x="31613" y="43095"/>
              <a:ext cx="981229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Data Flow Modeling</a:t>
              </a:r>
              <a:endParaRPr sz="2700">
                <a:solidFill>
                  <a:schemeClr val="lt1"/>
                </a:solidFill>
                <a:latin typeface="Corbel"/>
                <a:ea typeface="Corbel"/>
                <a:cs typeface="Corbel"/>
                <a:sym typeface="Corbel"/>
              </a:endParaRPr>
            </a:p>
          </p:txBody>
        </p:sp>
      </p:grpSp>
      <p:sp>
        <p:nvSpPr>
          <p:cNvPr id="905" name="Google Shape;905;p62"/>
          <p:cNvSpPr txBox="1"/>
          <p:nvPr>
            <p:ph idx="1" type="body"/>
          </p:nvPr>
        </p:nvSpPr>
        <p:spPr>
          <a:xfrm>
            <a:off x="1143000" y="1280160"/>
            <a:ext cx="9872871" cy="515112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fontScale="77500" lnSpcReduction="20000"/>
          </a:bodyPr>
          <a:lstStyle/>
          <a:p>
            <a:pPr indent="-182880" lvl="0" marL="228600" rtl="0" algn="just">
              <a:lnSpc>
                <a:spcPct val="90000"/>
              </a:lnSpc>
              <a:spcBef>
                <a:spcPts val="0"/>
              </a:spcBef>
              <a:spcAft>
                <a:spcPts val="0"/>
              </a:spcAft>
              <a:buSzPct val="80000"/>
              <a:buChar char="•"/>
            </a:pPr>
            <a:r>
              <a:rPr b="0" i="0" lang="en-US" sz="2800">
                <a:solidFill>
                  <a:srgbClr val="333333"/>
                </a:solidFill>
                <a:latin typeface="Inter"/>
                <a:ea typeface="Inter"/>
                <a:cs typeface="Inter"/>
                <a:sym typeface="Inter"/>
              </a:rPr>
              <a:t>Dataflow modeling makes use of the functions that define the working of the circuit instead of its gate structure.</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Dataflow modeling has become a popular design approach, as logic synthesis tools became sophisticated. </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This approach allows the designer to focus on optimizing the circuit in terms of the flow of data.</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Dataflow modeling uses several operators that act on operands to produce the desired results. </a:t>
            </a:r>
            <a:endParaRPr/>
          </a:p>
          <a:p>
            <a:pPr indent="-182880" lvl="0" marL="228600" rtl="0" algn="just">
              <a:lnSpc>
                <a:spcPct val="90000"/>
              </a:lnSpc>
              <a:spcBef>
                <a:spcPts val="1400"/>
              </a:spcBef>
              <a:spcAft>
                <a:spcPts val="0"/>
              </a:spcAft>
              <a:buSzPct val="80000"/>
              <a:buChar char="•"/>
            </a:pPr>
            <a:r>
              <a:rPr b="0" i="0" lang="en-US" sz="2800" u="none" strike="noStrike">
                <a:solidFill>
                  <a:srgbClr val="008000"/>
                </a:solidFill>
                <a:latin typeface="Inter"/>
                <a:ea typeface="Inter"/>
                <a:cs typeface="Inter"/>
                <a:sym typeface="Inter"/>
              </a:rPr>
              <a:t>Verilog</a:t>
            </a:r>
            <a:r>
              <a:rPr b="0" i="0" lang="en-US" sz="2800">
                <a:solidFill>
                  <a:srgbClr val="333333"/>
                </a:solidFill>
                <a:latin typeface="Inter"/>
                <a:ea typeface="Inter"/>
                <a:cs typeface="Inter"/>
                <a:sym typeface="Inter"/>
              </a:rPr>
              <a:t> provides about 30 operator types. Dataflow modeling describes hardware in terms of the flow of data from input to output.</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The dataflow level shows the nature of the flow of data in continuous assignment statements (assign keyword). </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It describes the combinational circuit by their functions rather than their gate structures. </a:t>
            </a:r>
            <a:endParaRPr/>
          </a:p>
          <a:p>
            <a:pPr indent="-182880" lvl="0" marL="228600" rtl="0" algn="just">
              <a:lnSpc>
                <a:spcPct val="90000"/>
              </a:lnSpc>
              <a:spcBef>
                <a:spcPts val="1400"/>
              </a:spcBef>
              <a:spcAft>
                <a:spcPts val="0"/>
              </a:spcAft>
              <a:buSzPct val="80000"/>
              <a:buChar char="•"/>
            </a:pPr>
            <a:r>
              <a:rPr b="0" i="0" lang="en-US" sz="2800">
                <a:solidFill>
                  <a:srgbClr val="333333"/>
                </a:solidFill>
                <a:latin typeface="Inter"/>
                <a:ea typeface="Inter"/>
                <a:cs typeface="Inter"/>
                <a:sym typeface="Inter"/>
              </a:rPr>
              <a:t>For coding in the dataflow style, we only need to know about the logical expression of the circuit.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grpSp>
        <p:nvGrpSpPr>
          <p:cNvPr id="910" name="Google Shape;910;p63"/>
          <p:cNvGrpSpPr/>
          <p:nvPr/>
        </p:nvGrpSpPr>
        <p:grpSpPr>
          <a:xfrm>
            <a:off x="1292860" y="5708908"/>
            <a:ext cx="9966960" cy="647595"/>
            <a:chOff x="0" y="2609"/>
            <a:chExt cx="9966960" cy="647595"/>
          </a:xfrm>
        </p:grpSpPr>
        <p:sp>
          <p:nvSpPr>
            <p:cNvPr id="911" name="Google Shape;911;p63"/>
            <p:cNvSpPr/>
            <p:nvPr/>
          </p:nvSpPr>
          <p:spPr>
            <a:xfrm>
              <a:off x="0" y="2609"/>
              <a:ext cx="9966960" cy="647595"/>
            </a:xfrm>
            <a:prstGeom prst="roundRect">
              <a:avLst>
                <a:gd fmla="val 16667" name="adj"/>
              </a:avLst>
            </a:prstGeom>
            <a:gradFill>
              <a:gsLst>
                <a:gs pos="0">
                  <a:srgbClr val="3E8AB3"/>
                </a:gs>
                <a:gs pos="90000">
                  <a:srgbClr val="3B8AB5"/>
                </a:gs>
                <a:gs pos="100000">
                  <a:srgbClr val="2D7FAB"/>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3"/>
            <p:cNvSpPr txBox="1"/>
            <p:nvPr/>
          </p:nvSpPr>
          <p:spPr>
            <a:xfrm>
              <a:off x="31613" y="34222"/>
              <a:ext cx="9903734" cy="584369"/>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Gate Level Modeling of a 4:1 Multiplexer</a:t>
              </a:r>
              <a:endParaRPr sz="2700">
                <a:solidFill>
                  <a:schemeClr val="lt1"/>
                </a:solidFill>
                <a:latin typeface="Corbel"/>
                <a:ea typeface="Corbel"/>
                <a:cs typeface="Corbel"/>
                <a:sym typeface="Corbel"/>
              </a:endParaRPr>
            </a:p>
          </p:txBody>
        </p:sp>
      </p:grpSp>
      <p:pic>
        <p:nvPicPr>
          <p:cNvPr descr="2:1 MUX logic diagram" id="913" name="Google Shape;913;p63"/>
          <p:cNvPicPr preferRelativeResize="0"/>
          <p:nvPr/>
        </p:nvPicPr>
        <p:blipFill rotWithShape="1">
          <a:blip r:embed="rId3">
            <a:alphaModFix/>
          </a:blip>
          <a:srcRect b="0" l="0" r="0" t="0"/>
          <a:stretch/>
        </p:blipFill>
        <p:spPr>
          <a:xfrm>
            <a:off x="1651873" y="498886"/>
            <a:ext cx="9607947" cy="425898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4"/>
          <p:cNvSpPr txBox="1"/>
          <p:nvPr>
            <p:ph idx="1" type="body"/>
          </p:nvPr>
        </p:nvSpPr>
        <p:spPr>
          <a:xfrm>
            <a:off x="450166" y="422031"/>
            <a:ext cx="5447714" cy="5658728"/>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b="0" i="0" lang="en-US">
                <a:solidFill>
                  <a:srgbClr val="404040"/>
                </a:solidFill>
                <a:latin typeface="Varela Round"/>
                <a:ea typeface="Varela Round"/>
                <a:cs typeface="Varela Round"/>
                <a:sym typeface="Varela Round"/>
              </a:rPr>
              <a:t>The equation for 2:1 mux is:</a:t>
            </a:r>
            <a:endParaRPr/>
          </a:p>
          <a:p>
            <a:pPr indent="-182880" lvl="0" marL="228600" rtl="0" algn="ctr">
              <a:lnSpc>
                <a:spcPct val="90000"/>
              </a:lnSpc>
              <a:spcBef>
                <a:spcPts val="1400"/>
              </a:spcBef>
              <a:spcAft>
                <a:spcPts val="0"/>
              </a:spcAft>
              <a:buSzPts val="1760"/>
              <a:buChar char="•"/>
            </a:pPr>
            <a:r>
              <a:rPr b="1" i="0" lang="en-US">
                <a:solidFill>
                  <a:srgbClr val="404040"/>
                </a:solidFill>
                <a:latin typeface="Varela Round"/>
                <a:ea typeface="Varela Round"/>
                <a:cs typeface="Varela Round"/>
                <a:sym typeface="Varela Round"/>
              </a:rPr>
              <a:t>Y = D0.S’ + D1.S</a:t>
            </a:r>
            <a:endParaRPr b="0" i="0">
              <a:solidFill>
                <a:srgbClr val="404040"/>
              </a:solidFill>
              <a:latin typeface="Varela Round"/>
              <a:ea typeface="Varela Round"/>
              <a:cs typeface="Varela Round"/>
              <a:sym typeface="Varela Round"/>
            </a:endParaRPr>
          </a:p>
          <a:p>
            <a:pPr indent="-182880" lvl="0" marL="228600" rtl="0" algn="l">
              <a:lnSpc>
                <a:spcPct val="90000"/>
              </a:lnSpc>
              <a:spcBef>
                <a:spcPts val="1400"/>
              </a:spcBef>
              <a:spcAft>
                <a:spcPts val="0"/>
              </a:spcAft>
              <a:buSzPts val="1760"/>
              <a:buChar char="•"/>
            </a:pPr>
            <a:r>
              <a:rPr b="0" i="0" lang="en-US">
                <a:solidFill>
                  <a:srgbClr val="404040"/>
                </a:solidFill>
                <a:latin typeface="Varela Round"/>
                <a:ea typeface="Varela Round"/>
                <a:cs typeface="Varela Round"/>
                <a:sym typeface="Varela Round"/>
              </a:rPr>
              <a:t>where Y is the final output, D0, D1, and S are inputs.</a:t>
            </a:r>
            <a:endParaRPr/>
          </a:p>
        </p:txBody>
      </p:sp>
      <p:sp>
        <p:nvSpPr>
          <p:cNvPr id="919" name="Google Shape;919;p64"/>
          <p:cNvSpPr txBox="1"/>
          <p:nvPr>
            <p:ph idx="2" type="body"/>
          </p:nvPr>
        </p:nvSpPr>
        <p:spPr>
          <a:xfrm>
            <a:off x="6267612" y="422031"/>
            <a:ext cx="5474222" cy="5658729"/>
          </a:xfrm>
          <a:prstGeom prst="rect">
            <a:avLst/>
          </a:prstGeom>
          <a:solidFill>
            <a:schemeClr val="lt1"/>
          </a:solidFill>
          <a:ln cap="flat" cmpd="sng" w="5715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0" lvl="0" marL="45720" rtl="0" algn="just">
              <a:lnSpc>
                <a:spcPct val="90000"/>
              </a:lnSpc>
              <a:spcBef>
                <a:spcPts val="0"/>
              </a:spcBef>
              <a:spcAft>
                <a:spcPts val="0"/>
              </a:spcAft>
              <a:buSzPts val="1760"/>
              <a:buNone/>
            </a:pPr>
            <a:r>
              <a:t/>
            </a:r>
            <a:endParaRPr b="0" i="0">
              <a:solidFill>
                <a:srgbClr val="008200"/>
              </a:solidFill>
              <a:latin typeface="Inter"/>
              <a:ea typeface="Inter"/>
              <a:cs typeface="Inter"/>
              <a:sym typeface="Inter"/>
            </a:endParaRPr>
          </a:p>
          <a:p>
            <a:pPr indent="0" lvl="0" marL="45720" rtl="0" algn="just">
              <a:lnSpc>
                <a:spcPct val="90000"/>
              </a:lnSpc>
              <a:spcBef>
                <a:spcPts val="1400"/>
              </a:spcBef>
              <a:spcAft>
                <a:spcPts val="0"/>
              </a:spcAft>
              <a:buSzPts val="1760"/>
              <a:buNone/>
            </a:pPr>
            <a:r>
              <a:rPr b="0" i="0" lang="en-US">
                <a:solidFill>
                  <a:srgbClr val="008200"/>
                </a:solidFill>
                <a:latin typeface="Inter"/>
                <a:ea typeface="Inter"/>
                <a:cs typeface="Inter"/>
                <a:sym typeface="Inter"/>
              </a:rPr>
              <a:t>module m21(D0, D1, S, Y);</a:t>
            </a:r>
            <a:endParaRPr/>
          </a:p>
          <a:p>
            <a:pPr indent="0" lvl="0" marL="45720" rtl="0" algn="just">
              <a:lnSpc>
                <a:spcPct val="90000"/>
              </a:lnSpc>
              <a:spcBef>
                <a:spcPts val="1400"/>
              </a:spcBef>
              <a:spcAft>
                <a:spcPts val="0"/>
              </a:spcAft>
              <a:buSzPts val="1760"/>
              <a:buNone/>
            </a:pPr>
            <a:r>
              <a:t/>
            </a:r>
            <a:endParaRPr b="0" i="0">
              <a:solidFill>
                <a:srgbClr val="008200"/>
              </a:solidFill>
              <a:latin typeface="Inter"/>
              <a:ea typeface="Inter"/>
              <a:cs typeface="Inter"/>
              <a:sym typeface="Inter"/>
            </a:endParaRPr>
          </a:p>
          <a:p>
            <a:pPr indent="0" lvl="0" marL="45720" rtl="0" algn="just">
              <a:lnSpc>
                <a:spcPct val="90000"/>
              </a:lnSpc>
              <a:spcBef>
                <a:spcPts val="1400"/>
              </a:spcBef>
              <a:spcAft>
                <a:spcPts val="0"/>
              </a:spcAft>
              <a:buSzPts val="1760"/>
              <a:buNone/>
            </a:pPr>
            <a:r>
              <a:rPr b="0" i="0" lang="en-US">
                <a:solidFill>
                  <a:srgbClr val="008200"/>
                </a:solidFill>
                <a:latin typeface="Inter"/>
                <a:ea typeface="Inter"/>
                <a:cs typeface="Inter"/>
                <a:sym typeface="Inter"/>
              </a:rPr>
              <a:t>output Y;</a:t>
            </a:r>
            <a:endParaRPr/>
          </a:p>
          <a:p>
            <a:pPr indent="0" lvl="0" marL="45720" rtl="0" algn="just">
              <a:lnSpc>
                <a:spcPct val="90000"/>
              </a:lnSpc>
              <a:spcBef>
                <a:spcPts val="1400"/>
              </a:spcBef>
              <a:spcAft>
                <a:spcPts val="0"/>
              </a:spcAft>
              <a:buSzPts val="1760"/>
              <a:buNone/>
            </a:pPr>
            <a:r>
              <a:rPr b="0" i="0" lang="en-US">
                <a:solidFill>
                  <a:srgbClr val="008200"/>
                </a:solidFill>
                <a:latin typeface="Inter"/>
                <a:ea typeface="Inter"/>
                <a:cs typeface="Inter"/>
                <a:sym typeface="Inter"/>
              </a:rPr>
              <a:t>input D0, D1, S;</a:t>
            </a:r>
            <a:endParaRPr/>
          </a:p>
          <a:p>
            <a:pPr indent="0" lvl="0" marL="45720" rtl="0" algn="just">
              <a:lnSpc>
                <a:spcPct val="90000"/>
              </a:lnSpc>
              <a:spcBef>
                <a:spcPts val="1400"/>
              </a:spcBef>
              <a:spcAft>
                <a:spcPts val="0"/>
              </a:spcAft>
              <a:buSzPts val="1760"/>
              <a:buNone/>
            </a:pPr>
            <a:r>
              <a:t/>
            </a:r>
            <a:endParaRPr b="0" i="0">
              <a:solidFill>
                <a:srgbClr val="008200"/>
              </a:solidFill>
              <a:latin typeface="Inter"/>
              <a:ea typeface="Inter"/>
              <a:cs typeface="Inter"/>
              <a:sym typeface="Inter"/>
            </a:endParaRPr>
          </a:p>
          <a:p>
            <a:pPr indent="0" lvl="0" marL="45720" rtl="0" algn="just">
              <a:lnSpc>
                <a:spcPct val="90000"/>
              </a:lnSpc>
              <a:spcBef>
                <a:spcPts val="1400"/>
              </a:spcBef>
              <a:spcAft>
                <a:spcPts val="0"/>
              </a:spcAft>
              <a:buSzPts val="1760"/>
              <a:buNone/>
            </a:pPr>
            <a:r>
              <a:rPr b="0" i="0" lang="en-US">
                <a:solidFill>
                  <a:srgbClr val="008200"/>
                </a:solidFill>
                <a:latin typeface="Inter"/>
                <a:ea typeface="Inter"/>
                <a:cs typeface="Inter"/>
                <a:sym typeface="Inter"/>
              </a:rPr>
              <a:t>assign Y=(S)?D1:D0;</a:t>
            </a:r>
            <a:endParaRPr/>
          </a:p>
          <a:p>
            <a:pPr indent="0" lvl="0" marL="45720" rtl="0" algn="just">
              <a:lnSpc>
                <a:spcPct val="90000"/>
              </a:lnSpc>
              <a:spcBef>
                <a:spcPts val="1400"/>
              </a:spcBef>
              <a:spcAft>
                <a:spcPts val="0"/>
              </a:spcAft>
              <a:buSzPts val="1760"/>
              <a:buNone/>
            </a:pPr>
            <a:r>
              <a:t/>
            </a:r>
            <a:endParaRPr b="0" i="0">
              <a:solidFill>
                <a:srgbClr val="008200"/>
              </a:solidFill>
              <a:latin typeface="Inter"/>
              <a:ea typeface="Inter"/>
              <a:cs typeface="Inter"/>
              <a:sym typeface="Inter"/>
            </a:endParaRPr>
          </a:p>
          <a:p>
            <a:pPr indent="0" lvl="0" marL="45720" rtl="0" algn="just">
              <a:lnSpc>
                <a:spcPct val="90000"/>
              </a:lnSpc>
              <a:spcBef>
                <a:spcPts val="1400"/>
              </a:spcBef>
              <a:spcAft>
                <a:spcPts val="0"/>
              </a:spcAft>
              <a:buSzPts val="1760"/>
              <a:buNone/>
            </a:pPr>
            <a:r>
              <a:rPr b="0" i="0" lang="en-US">
                <a:solidFill>
                  <a:srgbClr val="008200"/>
                </a:solidFill>
                <a:latin typeface="Inter"/>
                <a:ea typeface="Inter"/>
                <a:cs typeface="Inter"/>
                <a:sym typeface="Inter"/>
              </a:rPr>
              <a:t>endmodule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grpSp>
        <p:nvGrpSpPr>
          <p:cNvPr id="924" name="Google Shape;924;p65"/>
          <p:cNvGrpSpPr/>
          <p:nvPr/>
        </p:nvGrpSpPr>
        <p:grpSpPr>
          <a:xfrm>
            <a:off x="1143000" y="438202"/>
            <a:ext cx="9875520" cy="647595"/>
            <a:chOff x="0" y="11482"/>
            <a:chExt cx="9875520" cy="647595"/>
          </a:xfrm>
        </p:grpSpPr>
        <p:sp>
          <p:nvSpPr>
            <p:cNvPr id="925" name="Google Shape;925;p65"/>
            <p:cNvSpPr/>
            <p:nvPr/>
          </p:nvSpPr>
          <p:spPr>
            <a:xfrm>
              <a:off x="0" y="11482"/>
              <a:ext cx="9875520" cy="647595"/>
            </a:xfrm>
            <a:prstGeom prst="roundRect">
              <a:avLst>
                <a:gd fmla="val 16667" name="adj"/>
              </a:avLst>
            </a:prstGeom>
            <a:gradFill>
              <a:gsLst>
                <a:gs pos="0">
                  <a:srgbClr val="A4B724"/>
                </a:gs>
                <a:gs pos="90000">
                  <a:srgbClr val="A6BA20"/>
                </a:gs>
                <a:gs pos="100000">
                  <a:srgbClr val="9DB212"/>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5"/>
            <p:cNvSpPr txBox="1"/>
            <p:nvPr/>
          </p:nvSpPr>
          <p:spPr>
            <a:xfrm>
              <a:off x="31613" y="43095"/>
              <a:ext cx="9812294" cy="584369"/>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Behavioural Modeling</a:t>
              </a:r>
              <a:endParaRPr sz="2700">
                <a:solidFill>
                  <a:schemeClr val="lt1"/>
                </a:solidFill>
                <a:latin typeface="Corbel"/>
                <a:ea typeface="Corbel"/>
                <a:cs typeface="Corbel"/>
                <a:sym typeface="Corbel"/>
              </a:endParaRPr>
            </a:p>
          </p:txBody>
        </p:sp>
      </p:grpSp>
      <p:sp>
        <p:nvSpPr>
          <p:cNvPr id="927" name="Google Shape;927;p65"/>
          <p:cNvSpPr txBox="1"/>
          <p:nvPr>
            <p:ph idx="1" type="body"/>
          </p:nvPr>
        </p:nvSpPr>
        <p:spPr>
          <a:xfrm>
            <a:off x="1143000" y="1280160"/>
            <a:ext cx="9872871" cy="5151120"/>
          </a:xfrm>
          <a:prstGeom prst="rect">
            <a:avLst/>
          </a:prstGeom>
          <a:solidFill>
            <a:srgbClr val="F6B1AA"/>
          </a:solidFill>
          <a:ln cap="flat" cmpd="sng" w="100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1600"/>
              <a:buChar char="•"/>
            </a:pPr>
            <a:r>
              <a:rPr b="0" i="0" lang="en-US" sz="2000">
                <a:solidFill>
                  <a:srgbClr val="404040"/>
                </a:solidFill>
                <a:latin typeface="Varela Round"/>
                <a:ea typeface="Varela Round"/>
                <a:cs typeface="Varela Round"/>
                <a:sym typeface="Varela Round"/>
              </a:rPr>
              <a:t>This level describes the behavior of a digital system. </a:t>
            </a:r>
            <a:endParaRPr/>
          </a:p>
          <a:p>
            <a:pPr indent="-182880" lvl="0" marL="228600" rtl="0" algn="just">
              <a:lnSpc>
                <a:spcPct val="90000"/>
              </a:lnSpc>
              <a:spcBef>
                <a:spcPts val="1400"/>
              </a:spcBef>
              <a:spcAft>
                <a:spcPts val="0"/>
              </a:spcAft>
              <a:buSzPts val="1600"/>
              <a:buChar char="•"/>
            </a:pPr>
            <a:r>
              <a:rPr b="0" i="0" lang="en-US" sz="2000">
                <a:solidFill>
                  <a:srgbClr val="404040"/>
                </a:solidFill>
                <a:latin typeface="Varela Round"/>
                <a:ea typeface="Varela Round"/>
                <a:cs typeface="Varela Round"/>
                <a:sym typeface="Varela Round"/>
              </a:rPr>
              <a:t>In most of the cases, we code the behavioral model using the truth table of the circuit.</a:t>
            </a:r>
            <a:endParaRPr/>
          </a:p>
          <a:p>
            <a:pPr indent="-81279" lvl="0" marL="228600" rtl="0" algn="just">
              <a:lnSpc>
                <a:spcPct val="90000"/>
              </a:lnSpc>
              <a:spcBef>
                <a:spcPts val="1400"/>
              </a:spcBef>
              <a:spcAft>
                <a:spcPts val="0"/>
              </a:spcAft>
              <a:buSzPts val="1600"/>
              <a:buNone/>
            </a:pPr>
            <a:r>
              <a:t/>
            </a:r>
            <a:endParaRPr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b="0" i="0"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b="0" i="0"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b="0" i="0" sz="2000">
              <a:solidFill>
                <a:srgbClr val="404040"/>
              </a:solidFill>
              <a:latin typeface="Varela Round"/>
              <a:ea typeface="Varela Round"/>
              <a:cs typeface="Varela Round"/>
              <a:sym typeface="Varela Round"/>
            </a:endParaRPr>
          </a:p>
          <a:p>
            <a:pPr indent="-81279" lvl="0" marL="228600" rtl="0" algn="just">
              <a:lnSpc>
                <a:spcPct val="90000"/>
              </a:lnSpc>
              <a:spcBef>
                <a:spcPts val="1400"/>
              </a:spcBef>
              <a:spcAft>
                <a:spcPts val="0"/>
              </a:spcAft>
              <a:buSzPts val="1600"/>
              <a:buNone/>
            </a:pPr>
            <a:r>
              <a:t/>
            </a:r>
            <a:endParaRPr sz="2000">
              <a:solidFill>
                <a:srgbClr val="404040"/>
              </a:solidFill>
              <a:latin typeface="Varela Round"/>
              <a:ea typeface="Varela Round"/>
              <a:cs typeface="Varela Round"/>
              <a:sym typeface="Varela Round"/>
            </a:endParaRPr>
          </a:p>
          <a:p>
            <a:pPr indent="-182880" lvl="0" marL="228600" rtl="0" algn="just">
              <a:lnSpc>
                <a:spcPct val="90000"/>
              </a:lnSpc>
              <a:spcBef>
                <a:spcPts val="1400"/>
              </a:spcBef>
              <a:spcAft>
                <a:spcPts val="0"/>
              </a:spcAft>
              <a:buSzPts val="1920"/>
              <a:buChar char="•"/>
            </a:pPr>
            <a:r>
              <a:rPr b="0" i="0" lang="en-US" sz="2400">
                <a:solidFill>
                  <a:srgbClr val="333333"/>
                </a:solidFill>
                <a:latin typeface="Inter"/>
                <a:ea typeface="Inter"/>
                <a:cs typeface="Inter"/>
                <a:sym typeface="Inter"/>
              </a:rPr>
              <a:t>Now to find the expression, we will use K- map for final output Y.</a:t>
            </a:r>
            <a:endParaRPr/>
          </a:p>
          <a:p>
            <a:pPr indent="-182880" lvl="0" marL="228600" rtl="0" algn="just">
              <a:lnSpc>
                <a:spcPct val="90000"/>
              </a:lnSpc>
              <a:spcBef>
                <a:spcPts val="1400"/>
              </a:spcBef>
              <a:spcAft>
                <a:spcPts val="0"/>
              </a:spcAft>
              <a:buSzPts val="1920"/>
              <a:buChar char="•"/>
            </a:pPr>
            <a:r>
              <a:rPr b="0" i="0" lang="en-US" sz="2400">
                <a:solidFill>
                  <a:srgbClr val="333333"/>
                </a:solidFill>
                <a:latin typeface="Inter"/>
                <a:ea typeface="Inter"/>
                <a:cs typeface="Inter"/>
                <a:sym typeface="Inter"/>
              </a:rPr>
              <a:t>Equation from the truth table: Y = D0.S’ + D1.S</a:t>
            </a:r>
            <a:endParaRPr/>
          </a:p>
        </p:txBody>
      </p:sp>
      <p:pic>
        <p:nvPicPr>
          <p:cNvPr descr="truth table 2x1" id="928" name="Google Shape;928;p65"/>
          <p:cNvPicPr preferRelativeResize="0"/>
          <p:nvPr/>
        </p:nvPicPr>
        <p:blipFill rotWithShape="1">
          <a:blip r:embed="rId3">
            <a:alphaModFix/>
          </a:blip>
          <a:srcRect b="0" l="0" r="0" t="0"/>
          <a:stretch/>
        </p:blipFill>
        <p:spPr>
          <a:xfrm>
            <a:off x="2435159" y="2570358"/>
            <a:ext cx="7321682" cy="257072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66"/>
          <p:cNvGrpSpPr/>
          <p:nvPr/>
        </p:nvGrpSpPr>
        <p:grpSpPr>
          <a:xfrm>
            <a:off x="1292860" y="5708908"/>
            <a:ext cx="9966960" cy="647595"/>
            <a:chOff x="0" y="2609"/>
            <a:chExt cx="9966960" cy="647595"/>
          </a:xfrm>
        </p:grpSpPr>
        <p:sp>
          <p:nvSpPr>
            <p:cNvPr id="934" name="Google Shape;934;p66"/>
            <p:cNvSpPr/>
            <p:nvPr/>
          </p:nvSpPr>
          <p:spPr>
            <a:xfrm>
              <a:off x="0" y="2609"/>
              <a:ext cx="9966960" cy="647595"/>
            </a:xfrm>
            <a:prstGeom prst="roundRect">
              <a:avLst>
                <a:gd fmla="val 16667" name="adj"/>
              </a:avLst>
            </a:prstGeom>
            <a:gradFill>
              <a:gsLst>
                <a:gs pos="0">
                  <a:srgbClr val="3E8AB3"/>
                </a:gs>
                <a:gs pos="90000">
                  <a:srgbClr val="3B8AB5"/>
                </a:gs>
                <a:gs pos="100000">
                  <a:srgbClr val="2D7FAB"/>
                </a:gs>
              </a:gsLst>
              <a:path path="circle">
                <a:fillToRect b="50%" l="50%" r="50%" t="50%"/>
              </a:path>
              <a:tileRect/>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6"/>
            <p:cNvSpPr txBox="1"/>
            <p:nvPr/>
          </p:nvSpPr>
          <p:spPr>
            <a:xfrm>
              <a:off x="31613" y="34222"/>
              <a:ext cx="9903734" cy="584369"/>
            </a:xfrm>
            <a:prstGeom prst="rect">
              <a:avLst/>
            </a:prstGeom>
            <a:noFill/>
            <a:ln>
              <a:noFill/>
            </a:ln>
          </p:spPr>
          <p:txBody>
            <a:bodyPr anchorCtr="0" anchor="ctr" bIns="102850" lIns="102850" spcFirstLastPara="1" rIns="102850" wrap="square" tIns="102850">
              <a:noAutofit/>
            </a:bodyPr>
            <a:lstStyle/>
            <a:p>
              <a:pPr indent="0" lvl="0" marL="0" marR="0" rtl="0" algn="ctr">
                <a:lnSpc>
                  <a:spcPct val="90000"/>
                </a:lnSpc>
                <a:spcBef>
                  <a:spcPts val="0"/>
                </a:spcBef>
                <a:spcAft>
                  <a:spcPts val="0"/>
                </a:spcAft>
                <a:buClr>
                  <a:schemeClr val="lt1"/>
                </a:buClr>
                <a:buSzPts val="2700"/>
                <a:buFont typeface="Corbel"/>
                <a:buNone/>
              </a:pPr>
              <a:r>
                <a:rPr b="0" i="0" lang="en-US" sz="2700">
                  <a:solidFill>
                    <a:schemeClr val="lt1"/>
                  </a:solidFill>
                  <a:latin typeface="Corbel"/>
                  <a:ea typeface="Corbel"/>
                  <a:cs typeface="Corbel"/>
                  <a:sym typeface="Corbel"/>
                </a:rPr>
                <a:t>Gate Level Modeling of a 4:1 Multiplexer</a:t>
              </a:r>
              <a:endParaRPr sz="2700">
                <a:solidFill>
                  <a:schemeClr val="lt1"/>
                </a:solidFill>
                <a:latin typeface="Corbel"/>
                <a:ea typeface="Corbel"/>
                <a:cs typeface="Corbel"/>
                <a:sym typeface="Corbel"/>
              </a:endParaRPr>
            </a:p>
          </p:txBody>
        </p:sp>
      </p:grpSp>
      <p:sp>
        <p:nvSpPr>
          <p:cNvPr id="936" name="Google Shape;936;p66"/>
          <p:cNvSpPr txBox="1"/>
          <p:nvPr>
            <p:ph idx="1" type="body"/>
          </p:nvPr>
        </p:nvSpPr>
        <p:spPr>
          <a:xfrm>
            <a:off x="1292860" y="498886"/>
            <a:ext cx="9872871" cy="5015649"/>
          </a:xfrm>
          <a:prstGeom prst="rect">
            <a:avLst/>
          </a:prstGeom>
          <a:solidFill>
            <a:srgbClr val="FED898"/>
          </a:solid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760"/>
              <a:buChar char="•"/>
            </a:pPr>
            <a:r>
              <a:rPr lang="en-US"/>
              <a:t>Behavioral modeling mainly includes two statements:</a:t>
            </a:r>
            <a:endParaRPr/>
          </a:p>
          <a:p>
            <a:pPr indent="-182880" lvl="0" marL="228600" rtl="0" algn="l">
              <a:lnSpc>
                <a:spcPct val="90000"/>
              </a:lnSpc>
              <a:spcBef>
                <a:spcPts val="1400"/>
              </a:spcBef>
              <a:spcAft>
                <a:spcPts val="0"/>
              </a:spcAft>
              <a:buSzPts val="1760"/>
              <a:buChar char="•"/>
            </a:pPr>
            <a:r>
              <a:rPr lang="en-US"/>
              <a:t>An initial statement which is executed the only once</a:t>
            </a:r>
            <a:endParaRPr/>
          </a:p>
          <a:p>
            <a:pPr indent="-182880" lvl="0" marL="228600" rtl="0" algn="l">
              <a:lnSpc>
                <a:spcPct val="90000"/>
              </a:lnSpc>
              <a:spcBef>
                <a:spcPts val="1400"/>
              </a:spcBef>
              <a:spcAft>
                <a:spcPts val="0"/>
              </a:spcAft>
              <a:buSzPts val="1760"/>
              <a:buChar char="•"/>
            </a:pPr>
            <a:r>
              <a:rPr lang="en-US"/>
              <a:t>always statement, which is executed once the sensitivity list is activated.</a:t>
            </a:r>
            <a:endParaRPr/>
          </a:p>
          <a:p>
            <a:pPr indent="-182880" lvl="0" marL="228600" rtl="0" algn="l">
              <a:lnSpc>
                <a:spcPct val="90000"/>
              </a:lnSpc>
              <a:spcBef>
                <a:spcPts val="1400"/>
              </a:spcBef>
              <a:spcAft>
                <a:spcPts val="0"/>
              </a:spcAft>
              <a:buSzPts val="1760"/>
              <a:buChar char="•"/>
            </a:pPr>
            <a:r>
              <a:rPr lang="en-US"/>
              <a:t>You should notice that the output is equal to the second input if the select line is high. Otherwise, it is equal to the first input itself. </a:t>
            </a:r>
            <a:endParaRPr/>
          </a:p>
          <a:p>
            <a:pPr indent="-182880" lvl="0" marL="228600" rtl="0" algn="l">
              <a:lnSpc>
                <a:spcPct val="90000"/>
              </a:lnSpc>
              <a:spcBef>
                <a:spcPts val="1400"/>
              </a:spcBef>
              <a:spcAft>
                <a:spcPts val="0"/>
              </a:spcAft>
              <a:buSzPts val="1760"/>
              <a:buChar char="•"/>
            </a:pPr>
            <a:r>
              <a:rPr lang="en-US"/>
              <a:t>This logic can be stated by using the if-else statement.</a:t>
            </a:r>
            <a:endParaRPr/>
          </a:p>
          <a:p>
            <a:pPr indent="-182880" lvl="0" marL="228600" rtl="0" algn="l">
              <a:lnSpc>
                <a:spcPct val="90000"/>
              </a:lnSpc>
              <a:spcBef>
                <a:spcPts val="1400"/>
              </a:spcBef>
              <a:spcAft>
                <a:spcPts val="0"/>
              </a:spcAft>
              <a:buSzPts val="1760"/>
              <a:buChar char="•"/>
            </a:pPr>
            <a:r>
              <a:rPr lang="en-US"/>
              <a:t>Since the output of 2:1 MUX changes once there is a change in D0 OR D1 OR S we’ll use </a:t>
            </a:r>
            <a:r>
              <a:rPr lang="en-US">
                <a:solidFill>
                  <a:srgbClr val="FF0000"/>
                </a:solidFill>
              </a:rPr>
              <a:t>always</a:t>
            </a:r>
            <a:r>
              <a:rPr lang="en-US"/>
              <a:t> statement. </a:t>
            </a:r>
            <a:endParaRPr/>
          </a:p>
          <a:p>
            <a:pPr indent="-182880" lvl="0" marL="228600" rtl="0" algn="l">
              <a:lnSpc>
                <a:spcPct val="90000"/>
              </a:lnSpc>
              <a:spcBef>
                <a:spcPts val="1400"/>
              </a:spcBef>
              <a:spcAft>
                <a:spcPts val="0"/>
              </a:spcAft>
              <a:buSzPts val="1760"/>
              <a:buChar char="•"/>
            </a:pPr>
            <a:r>
              <a:rPr lang="en-US"/>
              <a:t>Now, if the S event is true, the output Y will be D1, else the output will be D0.</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7"/>
          <p:cNvSpPr txBox="1"/>
          <p:nvPr>
            <p:ph idx="1" type="body"/>
          </p:nvPr>
        </p:nvSpPr>
        <p:spPr>
          <a:xfrm>
            <a:off x="450166" y="422031"/>
            <a:ext cx="5447714" cy="5658728"/>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71120" lvl="0" marL="228600" rtl="0" algn="l">
              <a:lnSpc>
                <a:spcPct val="90000"/>
              </a:lnSpc>
              <a:spcBef>
                <a:spcPts val="0"/>
              </a:spcBef>
              <a:spcAft>
                <a:spcPts val="0"/>
              </a:spcAft>
              <a:buSzPts val="1760"/>
              <a:buNone/>
            </a:pPr>
            <a:r>
              <a:t/>
            </a:r>
            <a:endParaRPr b="0" i="0">
              <a:solidFill>
                <a:srgbClr val="404040"/>
              </a:solidFill>
              <a:latin typeface="Varela Round"/>
              <a:ea typeface="Varela Round"/>
              <a:cs typeface="Varela Round"/>
              <a:sym typeface="Varela Round"/>
            </a:endParaRPr>
          </a:p>
        </p:txBody>
      </p:sp>
      <p:sp>
        <p:nvSpPr>
          <p:cNvPr id="942" name="Google Shape;942;p67"/>
          <p:cNvSpPr txBox="1"/>
          <p:nvPr>
            <p:ph idx="2" type="body"/>
          </p:nvPr>
        </p:nvSpPr>
        <p:spPr>
          <a:xfrm>
            <a:off x="6267612" y="422031"/>
            <a:ext cx="5474222" cy="5658729"/>
          </a:xfrm>
          <a:prstGeom prst="rect">
            <a:avLst/>
          </a:prstGeom>
          <a:solidFill>
            <a:schemeClr val="lt1"/>
          </a:solidFill>
          <a:ln cap="flat" cmpd="sng" w="5715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module m21( D0, D1, S, Y); </a:t>
            </a:r>
            <a:endParaRPr/>
          </a:p>
          <a:p>
            <a:pPr indent="0" lvl="0" marL="0" marR="0" rtl="0" algn="l">
              <a:lnSpc>
                <a:spcPct val="100000"/>
              </a:lnSpc>
              <a:spcBef>
                <a:spcPts val="0"/>
              </a:spcBef>
              <a:spcAft>
                <a:spcPts val="0"/>
              </a:spcAft>
              <a:buClr>
                <a:schemeClr val="dk1"/>
              </a:buClr>
              <a:buSzPts val="2400"/>
              <a:buFont typeface="Corbel"/>
              <a:buNone/>
            </a:pPr>
            <a:r>
              <a:t/>
            </a:r>
            <a:endParaRPr sz="2400">
              <a:solidFill>
                <a:srgbClr val="212529"/>
              </a:solidFill>
              <a:latin typeface="Courier"/>
              <a:ea typeface="Courier"/>
              <a:cs typeface="Courier"/>
              <a:sym typeface="Courier"/>
            </a:endParaRPr>
          </a:p>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input wire D0, D1, S; </a:t>
            </a:r>
            <a:endParaRPr/>
          </a:p>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output reg Y; </a:t>
            </a:r>
            <a:endParaRPr/>
          </a:p>
          <a:p>
            <a:pPr indent="0" lvl="0" marL="0" marR="0" rtl="0" algn="l">
              <a:lnSpc>
                <a:spcPct val="100000"/>
              </a:lnSpc>
              <a:spcBef>
                <a:spcPts val="0"/>
              </a:spcBef>
              <a:spcAft>
                <a:spcPts val="0"/>
              </a:spcAft>
              <a:buClr>
                <a:schemeClr val="dk1"/>
              </a:buClr>
              <a:buSzPts val="2400"/>
              <a:buFont typeface="Corbel"/>
              <a:buNone/>
            </a:pPr>
            <a:r>
              <a:t/>
            </a:r>
            <a:endParaRPr b="0" i="0" sz="2400" u="none" cap="none" strike="noStrike">
              <a:solidFill>
                <a:srgbClr val="212529"/>
              </a:solidFill>
              <a:latin typeface="Courier"/>
              <a:ea typeface="Courier"/>
              <a:cs typeface="Courier"/>
              <a:sym typeface="Courier"/>
            </a:endParaRPr>
          </a:p>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always @(D0 or D1 or S) 	begin </a:t>
            </a:r>
            <a:endParaRPr/>
          </a:p>
          <a:p>
            <a:pPr indent="0" lvl="0" marL="0" marR="0" rtl="0" algn="l">
              <a:lnSpc>
                <a:spcPct val="100000"/>
              </a:lnSpc>
              <a:spcBef>
                <a:spcPts val="0"/>
              </a:spcBef>
              <a:spcAft>
                <a:spcPts val="0"/>
              </a:spcAft>
              <a:buClr>
                <a:srgbClr val="212529"/>
              </a:buClr>
              <a:buSzPts val="2400"/>
              <a:buFont typeface="Courier"/>
              <a:buNone/>
            </a:pPr>
            <a:r>
              <a:rPr lang="en-US" sz="2400">
                <a:solidFill>
                  <a:srgbClr val="212529"/>
                </a:solidFill>
                <a:latin typeface="Courier"/>
                <a:ea typeface="Courier"/>
                <a:cs typeface="Courier"/>
                <a:sym typeface="Courier"/>
              </a:rPr>
              <a:t>		</a:t>
            </a:r>
            <a:r>
              <a:rPr b="0" i="0" lang="en-US" sz="2400" u="none" cap="none" strike="noStrike">
                <a:solidFill>
                  <a:srgbClr val="212529"/>
                </a:solidFill>
                <a:latin typeface="Courier"/>
                <a:ea typeface="Courier"/>
                <a:cs typeface="Courier"/>
                <a:sym typeface="Courier"/>
              </a:rPr>
              <a:t>if(S) Y= D1; </a:t>
            </a:r>
            <a:endParaRPr/>
          </a:p>
          <a:p>
            <a:pPr indent="0" lvl="0" marL="0" marR="0" rtl="0" algn="l">
              <a:lnSpc>
                <a:spcPct val="100000"/>
              </a:lnSpc>
              <a:spcBef>
                <a:spcPts val="0"/>
              </a:spcBef>
              <a:spcAft>
                <a:spcPts val="0"/>
              </a:spcAft>
              <a:buClr>
                <a:srgbClr val="212529"/>
              </a:buClr>
              <a:buSzPts val="2400"/>
              <a:buFont typeface="Courier"/>
              <a:buNone/>
            </a:pPr>
            <a:r>
              <a:rPr lang="en-US" sz="2400">
                <a:solidFill>
                  <a:srgbClr val="212529"/>
                </a:solidFill>
                <a:latin typeface="Courier"/>
                <a:ea typeface="Courier"/>
                <a:cs typeface="Courier"/>
                <a:sym typeface="Courier"/>
              </a:rPr>
              <a:t>		</a:t>
            </a:r>
            <a:r>
              <a:rPr b="0" i="0" lang="en-US" sz="2400" u="none" cap="none" strike="noStrike">
                <a:solidFill>
                  <a:srgbClr val="212529"/>
                </a:solidFill>
                <a:latin typeface="Courier"/>
                <a:ea typeface="Courier"/>
                <a:cs typeface="Courier"/>
                <a:sym typeface="Courier"/>
              </a:rPr>
              <a:t>else Y=D0; </a:t>
            </a:r>
            <a:endParaRPr/>
          </a:p>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	end </a:t>
            </a:r>
            <a:endParaRPr/>
          </a:p>
          <a:p>
            <a:pPr indent="0" lvl="0" marL="0" marR="0" rtl="0" algn="l">
              <a:lnSpc>
                <a:spcPct val="100000"/>
              </a:lnSpc>
              <a:spcBef>
                <a:spcPts val="0"/>
              </a:spcBef>
              <a:spcAft>
                <a:spcPts val="0"/>
              </a:spcAft>
              <a:buClr>
                <a:srgbClr val="212529"/>
              </a:buClr>
              <a:buSzPts val="2400"/>
              <a:buFont typeface="Courier"/>
              <a:buNone/>
            </a:pPr>
            <a:r>
              <a:rPr b="0" i="0" lang="en-US" sz="2400" u="none" cap="none" strike="noStrike">
                <a:solidFill>
                  <a:srgbClr val="212529"/>
                </a:solidFill>
                <a:latin typeface="Courier"/>
                <a:ea typeface="Courier"/>
                <a:cs typeface="Courier"/>
                <a:sym typeface="Courier"/>
              </a:rPr>
              <a:t>endmodule</a:t>
            </a:r>
            <a:r>
              <a:rPr b="0" i="0" lang="en-US" sz="1800" u="none" cap="none" strike="noStrike">
                <a:solidFill>
                  <a:schemeClr val="dk1"/>
                </a:solidFill>
                <a:latin typeface="Corbel"/>
                <a:ea typeface="Corbel"/>
                <a:cs typeface="Corbel"/>
                <a:sym typeface="Corbel"/>
              </a:rPr>
              <a:t> </a:t>
            </a:r>
            <a:endParaRPr b="0" i="0" sz="3200" u="none" cap="none" strike="noStrike">
              <a:solidFill>
                <a:schemeClr val="dk1"/>
              </a:solidFill>
              <a:latin typeface="Arial"/>
              <a:ea typeface="Arial"/>
              <a:cs typeface="Arial"/>
              <a:sym typeface="Arial"/>
            </a:endParaRPr>
          </a:p>
        </p:txBody>
      </p:sp>
      <p:pic>
        <p:nvPicPr>
          <p:cNvPr descr="RTL hardware schematic" id="943" name="Google Shape;943;p67"/>
          <p:cNvPicPr preferRelativeResize="0"/>
          <p:nvPr/>
        </p:nvPicPr>
        <p:blipFill rotWithShape="1">
          <a:blip r:embed="rId3">
            <a:alphaModFix/>
          </a:blip>
          <a:srcRect b="0" l="0" r="0" t="0"/>
          <a:stretch/>
        </p:blipFill>
        <p:spPr>
          <a:xfrm>
            <a:off x="0" y="422031"/>
            <a:ext cx="6096000" cy="565872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7" name="Shape 947"/>
        <p:cNvGrpSpPr/>
        <p:nvPr/>
      </p:nvGrpSpPr>
      <p:grpSpPr>
        <a:xfrm>
          <a:off x="0" y="0"/>
          <a:ext cx="0" cy="0"/>
          <a:chOff x="0" y="0"/>
          <a:chExt cx="0" cy="0"/>
        </a:xfrm>
      </p:grpSpPr>
      <p:sp>
        <p:nvSpPr>
          <p:cNvPr id="948" name="Google Shape;948;p6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49" name="Google Shape;949;p68"/>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8"/>
          <p:cNvSpPr txBox="1"/>
          <p:nvPr>
            <p:ph type="ctrTitle"/>
          </p:nvPr>
        </p:nvSpPr>
        <p:spPr>
          <a:xfrm>
            <a:off x="1775900" y="637563"/>
            <a:ext cx="8640201" cy="307037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dk1"/>
              </a:buClr>
              <a:buSzPts val="4800"/>
              <a:buFont typeface="Corbel"/>
              <a:buNone/>
            </a:pPr>
            <a:r>
              <a:rPr lang="en-US" sz="4800"/>
              <a:t>UNIT III END</a:t>
            </a:r>
            <a:endParaRPr sz="4800"/>
          </a:p>
        </p:txBody>
      </p:sp>
      <p:sp>
        <p:nvSpPr>
          <p:cNvPr id="951" name="Google Shape;951;p68"/>
          <p:cNvSpPr txBox="1"/>
          <p:nvPr>
            <p:ph idx="1" type="subTitle"/>
          </p:nvPr>
        </p:nvSpPr>
        <p:spPr>
          <a:xfrm>
            <a:off x="8262274" y="3184308"/>
            <a:ext cx="8640300" cy="2154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880"/>
              <a:buNone/>
            </a:pPr>
            <a:r>
              <a:t/>
            </a:r>
            <a:endParaRPr sz="3600"/>
          </a:p>
          <a:p>
            <a:pPr indent="0" lvl="0" marL="0" rtl="0" algn="ctr">
              <a:lnSpc>
                <a:spcPct val="90000"/>
              </a:lnSpc>
              <a:spcBef>
                <a:spcPts val="1400"/>
              </a:spcBef>
              <a:spcAft>
                <a:spcPts val="0"/>
              </a:spcAft>
              <a:buSzPts val="2880"/>
              <a:buNone/>
            </a:pPr>
            <a:r>
              <a:rPr lang="en-US" sz="3600"/>
              <a:t>Next: UNIT IV - SEQUENTIAL CIRUITS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grpSp>
        <p:nvGrpSpPr>
          <p:cNvPr id="178" name="Google Shape;178;p7"/>
          <p:cNvGrpSpPr/>
          <p:nvPr/>
        </p:nvGrpSpPr>
        <p:grpSpPr>
          <a:xfrm>
            <a:off x="707064" y="616200"/>
            <a:ext cx="6993914" cy="1343160"/>
            <a:chOff x="0" y="6600"/>
            <a:chExt cx="6993914" cy="1343160"/>
          </a:xfrm>
        </p:grpSpPr>
        <p:sp>
          <p:nvSpPr>
            <p:cNvPr id="179" name="Google Shape;179;p7"/>
            <p:cNvSpPr/>
            <p:nvPr/>
          </p:nvSpPr>
          <p:spPr>
            <a:xfrm>
              <a:off x="0" y="6600"/>
              <a:ext cx="6993914" cy="134316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txBox="1"/>
            <p:nvPr/>
          </p:nvSpPr>
          <p:spPr>
            <a:xfrm>
              <a:off x="65568" y="72168"/>
              <a:ext cx="6862778" cy="1212024"/>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orbel"/>
                <a:buNone/>
              </a:pPr>
              <a:r>
                <a:rPr b="0" i="0" lang="en-US" sz="5600" u="none" cap="none" strike="noStrike">
                  <a:solidFill>
                    <a:schemeClr val="lt1"/>
                  </a:solidFill>
                  <a:latin typeface="Corbel"/>
                  <a:ea typeface="Corbel"/>
                  <a:cs typeface="Corbel"/>
                  <a:sym typeface="Corbel"/>
                </a:rPr>
                <a:t>2 to 4 line decoder:</a:t>
              </a:r>
              <a:endParaRPr b="0" i="0" sz="5600" u="none" cap="none" strike="noStrike">
                <a:solidFill>
                  <a:schemeClr val="lt1"/>
                </a:solidFill>
                <a:latin typeface="Corbel"/>
                <a:ea typeface="Corbel"/>
                <a:cs typeface="Corbel"/>
                <a:sym typeface="Corbel"/>
              </a:endParaRPr>
            </a:p>
          </p:txBody>
        </p:sp>
      </p:grpSp>
      <p:grpSp>
        <p:nvGrpSpPr>
          <p:cNvPr id="181" name="Google Shape;181;p7"/>
          <p:cNvGrpSpPr/>
          <p:nvPr/>
        </p:nvGrpSpPr>
        <p:grpSpPr>
          <a:xfrm>
            <a:off x="707064" y="2057892"/>
            <a:ext cx="6993914" cy="4037615"/>
            <a:chOff x="0" y="492"/>
            <a:chExt cx="6993914" cy="4037615"/>
          </a:xfrm>
        </p:grpSpPr>
        <p:sp>
          <p:nvSpPr>
            <p:cNvPr id="182" name="Google Shape;182;p7"/>
            <p:cNvSpPr/>
            <p:nvPr/>
          </p:nvSpPr>
          <p:spPr>
            <a:xfrm>
              <a:off x="0" y="492"/>
              <a:ext cx="6993914" cy="1153604"/>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348965" y="260053"/>
              <a:ext cx="634482" cy="634482"/>
            </a:xfrm>
            <a:prstGeom prst="rect">
              <a:avLst/>
            </a:prstGeom>
            <a:blipFill rotWithShape="1">
              <a:blip r:embed="rId3">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1332412" y="492"/>
              <a:ext cx="5661501" cy="11536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nvSpPr>
          <p:spPr>
            <a:xfrm>
              <a:off x="1332412" y="492"/>
              <a:ext cx="5661501" cy="1153604"/>
            </a:xfrm>
            <a:prstGeom prst="rect">
              <a:avLst/>
            </a:prstGeom>
            <a:noFill/>
            <a:ln>
              <a:noFill/>
            </a:ln>
          </p:spPr>
          <p:txBody>
            <a:bodyPr anchorCtr="0" anchor="ctr" bIns="122075" lIns="122075" spcFirstLastPara="1" rIns="122075" wrap="square" tIns="122075">
              <a:noAutofit/>
            </a:bodyPr>
            <a:lstStyle/>
            <a:p>
              <a:pPr indent="0" lvl="0" marL="0" marR="0" rtl="0" algn="l">
                <a:lnSpc>
                  <a:spcPct val="100000"/>
                </a:lnSpc>
                <a:spcBef>
                  <a:spcPts val="0"/>
                </a:spcBef>
                <a:spcAft>
                  <a:spcPts val="0"/>
                </a:spcAft>
                <a:buClr>
                  <a:schemeClr val="dk1"/>
                </a:buClr>
                <a:buSzPts val="1900"/>
                <a:buFont typeface="Corbel"/>
                <a:buNone/>
              </a:pPr>
              <a:r>
                <a:rPr b="0" i="0" lang="en-US" sz="1900" u="none" cap="none" strike="noStrike">
                  <a:solidFill>
                    <a:schemeClr val="dk1"/>
                  </a:solidFill>
                  <a:latin typeface="Corbel"/>
                  <a:ea typeface="Corbel"/>
                  <a:cs typeface="Corbel"/>
                  <a:sym typeface="Corbel"/>
                </a:rPr>
                <a:t>In the 2 to 4 line decoder, there is a total of three inputs, i.e., A</a:t>
              </a:r>
              <a:r>
                <a:rPr b="0" baseline="-25000" i="0" lang="en-US" sz="1900" u="none" cap="none" strike="noStrike">
                  <a:solidFill>
                    <a:schemeClr val="dk1"/>
                  </a:solidFill>
                  <a:latin typeface="Corbel"/>
                  <a:ea typeface="Corbel"/>
                  <a:cs typeface="Corbel"/>
                  <a:sym typeface="Corbel"/>
                </a:rPr>
                <a:t>0</a:t>
              </a:r>
              <a:r>
                <a:rPr b="0" i="0" lang="en-US" sz="1900" u="none" cap="none" strike="noStrike">
                  <a:solidFill>
                    <a:schemeClr val="dk1"/>
                  </a:solidFill>
                  <a:latin typeface="Corbel"/>
                  <a:ea typeface="Corbel"/>
                  <a:cs typeface="Corbel"/>
                  <a:sym typeface="Corbel"/>
                </a:rPr>
                <a:t>, and A</a:t>
              </a:r>
              <a:r>
                <a:rPr b="0" baseline="-25000" i="0" lang="en-US" sz="1900" u="none" cap="none" strike="noStrike">
                  <a:solidFill>
                    <a:schemeClr val="dk1"/>
                  </a:solidFill>
                  <a:latin typeface="Corbel"/>
                  <a:ea typeface="Corbel"/>
                  <a:cs typeface="Corbel"/>
                  <a:sym typeface="Corbel"/>
                </a:rPr>
                <a:t>1</a:t>
              </a:r>
              <a:r>
                <a:rPr b="0" i="0" lang="en-US" sz="1900" u="none" cap="none" strike="noStrike">
                  <a:solidFill>
                    <a:schemeClr val="dk1"/>
                  </a:solidFill>
                  <a:latin typeface="Corbel"/>
                  <a:ea typeface="Corbel"/>
                  <a:cs typeface="Corbel"/>
                  <a:sym typeface="Corbel"/>
                </a:rPr>
                <a:t> and E and four outputs, i.e., Y</a:t>
              </a:r>
              <a:r>
                <a:rPr b="0" baseline="-25000" i="0" lang="en-US" sz="1900" u="none" cap="none" strike="noStrike">
                  <a:solidFill>
                    <a:schemeClr val="dk1"/>
                  </a:solidFill>
                  <a:latin typeface="Corbel"/>
                  <a:ea typeface="Corbel"/>
                  <a:cs typeface="Corbel"/>
                  <a:sym typeface="Corbel"/>
                </a:rPr>
                <a:t>0</a:t>
              </a:r>
              <a:r>
                <a:rPr b="0" i="0" lang="en-US" sz="1900" u="none" cap="none" strike="noStrike">
                  <a:solidFill>
                    <a:schemeClr val="dk1"/>
                  </a:solidFill>
                  <a:latin typeface="Corbel"/>
                  <a:ea typeface="Corbel"/>
                  <a:cs typeface="Corbel"/>
                  <a:sym typeface="Corbel"/>
                </a:rPr>
                <a:t>, Y</a:t>
              </a:r>
              <a:r>
                <a:rPr b="0" baseline="-25000" i="0" lang="en-US" sz="1900" u="none" cap="none" strike="noStrike">
                  <a:solidFill>
                    <a:schemeClr val="dk1"/>
                  </a:solidFill>
                  <a:latin typeface="Corbel"/>
                  <a:ea typeface="Corbel"/>
                  <a:cs typeface="Corbel"/>
                  <a:sym typeface="Corbel"/>
                </a:rPr>
                <a:t>1</a:t>
              </a:r>
              <a:r>
                <a:rPr b="0" i="0" lang="en-US" sz="1900" u="none" cap="none" strike="noStrike">
                  <a:solidFill>
                    <a:schemeClr val="dk1"/>
                  </a:solidFill>
                  <a:latin typeface="Corbel"/>
                  <a:ea typeface="Corbel"/>
                  <a:cs typeface="Corbel"/>
                  <a:sym typeface="Corbel"/>
                </a:rPr>
                <a:t>, Y</a:t>
              </a:r>
              <a:r>
                <a:rPr b="0" baseline="-25000" i="0" lang="en-US" sz="1900" u="none" cap="none" strike="noStrike">
                  <a:solidFill>
                    <a:schemeClr val="dk1"/>
                  </a:solidFill>
                  <a:latin typeface="Corbel"/>
                  <a:ea typeface="Corbel"/>
                  <a:cs typeface="Corbel"/>
                  <a:sym typeface="Corbel"/>
                </a:rPr>
                <a:t>2</a:t>
              </a:r>
              <a:r>
                <a:rPr b="0" i="0" lang="en-US" sz="1900" u="none" cap="none" strike="noStrike">
                  <a:solidFill>
                    <a:schemeClr val="dk1"/>
                  </a:solidFill>
                  <a:latin typeface="Corbel"/>
                  <a:ea typeface="Corbel"/>
                  <a:cs typeface="Corbel"/>
                  <a:sym typeface="Corbel"/>
                </a:rPr>
                <a:t>, and Y</a:t>
              </a:r>
              <a:r>
                <a:rPr b="0" baseline="-25000" i="0" lang="en-US" sz="1900" u="none" cap="none" strike="noStrike">
                  <a:solidFill>
                    <a:schemeClr val="dk1"/>
                  </a:solidFill>
                  <a:latin typeface="Corbel"/>
                  <a:ea typeface="Corbel"/>
                  <a:cs typeface="Corbel"/>
                  <a:sym typeface="Corbel"/>
                </a:rPr>
                <a:t>3</a:t>
              </a:r>
              <a:r>
                <a:rPr b="0" i="0" lang="en-US" sz="1900" u="none" cap="none" strike="noStrike">
                  <a:solidFill>
                    <a:schemeClr val="dk1"/>
                  </a:solidFill>
                  <a:latin typeface="Corbel"/>
                  <a:ea typeface="Corbel"/>
                  <a:cs typeface="Corbel"/>
                  <a:sym typeface="Corbel"/>
                </a:rPr>
                <a:t>. </a:t>
              </a:r>
              <a:endParaRPr b="0" i="0" sz="1900" u="none" cap="none" strike="noStrike">
                <a:solidFill>
                  <a:schemeClr val="dk1"/>
                </a:solidFill>
                <a:latin typeface="Corbel"/>
                <a:ea typeface="Corbel"/>
                <a:cs typeface="Corbel"/>
                <a:sym typeface="Corbel"/>
              </a:endParaRPr>
            </a:p>
          </p:txBody>
        </p:sp>
        <p:sp>
          <p:nvSpPr>
            <p:cNvPr id="186" name="Google Shape;186;p7"/>
            <p:cNvSpPr/>
            <p:nvPr/>
          </p:nvSpPr>
          <p:spPr>
            <a:xfrm>
              <a:off x="0" y="1442497"/>
              <a:ext cx="6993914" cy="1153604"/>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48965" y="1702058"/>
              <a:ext cx="634482" cy="634482"/>
            </a:xfrm>
            <a:prstGeom prst="rect">
              <a:avLst/>
            </a:prstGeom>
            <a:blipFill rotWithShape="1">
              <a:blip r:embed="rId4">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1332412" y="1442497"/>
              <a:ext cx="5661501" cy="11536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txBox="1"/>
            <p:nvPr/>
          </p:nvSpPr>
          <p:spPr>
            <a:xfrm>
              <a:off x="1332412" y="1442497"/>
              <a:ext cx="5661501" cy="1153604"/>
            </a:xfrm>
            <a:prstGeom prst="rect">
              <a:avLst/>
            </a:prstGeom>
            <a:noFill/>
            <a:ln>
              <a:noFill/>
            </a:ln>
          </p:spPr>
          <p:txBody>
            <a:bodyPr anchorCtr="0" anchor="ctr" bIns="122075" lIns="122075" spcFirstLastPara="1" rIns="122075" wrap="square" tIns="122075">
              <a:noAutofit/>
            </a:bodyPr>
            <a:lstStyle/>
            <a:p>
              <a:pPr indent="0" lvl="0" marL="0" marR="0" rtl="0" algn="l">
                <a:lnSpc>
                  <a:spcPct val="100000"/>
                </a:lnSpc>
                <a:spcBef>
                  <a:spcPts val="0"/>
                </a:spcBef>
                <a:spcAft>
                  <a:spcPts val="0"/>
                </a:spcAft>
                <a:buClr>
                  <a:schemeClr val="dk1"/>
                </a:buClr>
                <a:buSzPts val="1900"/>
                <a:buFont typeface="Corbel"/>
                <a:buNone/>
              </a:pPr>
              <a:r>
                <a:rPr b="0" i="0" lang="en-US" sz="1900" u="none" cap="none" strike="noStrike">
                  <a:solidFill>
                    <a:schemeClr val="dk1"/>
                  </a:solidFill>
                  <a:latin typeface="Corbel"/>
                  <a:ea typeface="Corbel"/>
                  <a:cs typeface="Corbel"/>
                  <a:sym typeface="Corbel"/>
                </a:rPr>
                <a:t>For each combination of inputs, when the enable 'E' is set to 1, one of these four outputs will be 1. </a:t>
              </a:r>
              <a:endParaRPr b="0" i="0" sz="1900" u="none" cap="none" strike="noStrike">
                <a:solidFill>
                  <a:schemeClr val="dk1"/>
                </a:solidFill>
                <a:latin typeface="Corbel"/>
                <a:ea typeface="Corbel"/>
                <a:cs typeface="Corbel"/>
                <a:sym typeface="Corbel"/>
              </a:endParaRPr>
            </a:p>
          </p:txBody>
        </p:sp>
        <p:sp>
          <p:nvSpPr>
            <p:cNvPr id="190" name="Google Shape;190;p7"/>
            <p:cNvSpPr/>
            <p:nvPr/>
          </p:nvSpPr>
          <p:spPr>
            <a:xfrm>
              <a:off x="0" y="2884503"/>
              <a:ext cx="6993914" cy="1153604"/>
            </a:xfrm>
            <a:prstGeom prst="roundRect">
              <a:avLst>
                <a:gd fmla="val 10000" name="adj"/>
              </a:avLst>
            </a:prstGeom>
            <a:solidFill>
              <a:srgbClr val="E0E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348965" y="3144063"/>
              <a:ext cx="634482" cy="634482"/>
            </a:xfrm>
            <a:prstGeom prst="rect">
              <a:avLst/>
            </a:prstGeom>
            <a:blipFill rotWithShape="1">
              <a:blip r:embed="rId5">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332412" y="2884503"/>
              <a:ext cx="5661501" cy="115360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1332412" y="2884503"/>
              <a:ext cx="5661501" cy="1153604"/>
            </a:xfrm>
            <a:prstGeom prst="rect">
              <a:avLst/>
            </a:prstGeom>
            <a:noFill/>
            <a:ln>
              <a:noFill/>
            </a:ln>
          </p:spPr>
          <p:txBody>
            <a:bodyPr anchorCtr="0" anchor="ctr" bIns="122075" lIns="122075" spcFirstLastPara="1" rIns="122075" wrap="square" tIns="122075">
              <a:noAutofit/>
            </a:bodyPr>
            <a:lstStyle/>
            <a:p>
              <a:pPr indent="0" lvl="0" marL="0" marR="0" rtl="0" algn="l">
                <a:lnSpc>
                  <a:spcPct val="100000"/>
                </a:lnSpc>
                <a:spcBef>
                  <a:spcPts val="0"/>
                </a:spcBef>
                <a:spcAft>
                  <a:spcPts val="0"/>
                </a:spcAft>
                <a:buClr>
                  <a:schemeClr val="dk1"/>
                </a:buClr>
                <a:buSzPts val="1900"/>
                <a:buFont typeface="Corbel"/>
                <a:buNone/>
              </a:pPr>
              <a:r>
                <a:rPr b="0" i="0" lang="en-US" sz="1900" u="none" cap="none" strike="noStrike">
                  <a:solidFill>
                    <a:schemeClr val="dk1"/>
                  </a:solidFill>
                  <a:latin typeface="Corbel"/>
                  <a:ea typeface="Corbel"/>
                  <a:cs typeface="Corbel"/>
                  <a:sym typeface="Corbel"/>
                </a:rPr>
                <a:t>The block diagram and the truth table of the 2 to 4 line decoder are given below.</a:t>
              </a:r>
              <a:endParaRPr b="0" i="0" sz="1900" u="none" cap="none" strike="noStrike">
                <a:solidFill>
                  <a:schemeClr val="dk1"/>
                </a:solidFill>
                <a:latin typeface="Corbel"/>
                <a:ea typeface="Corbel"/>
                <a:cs typeface="Corbel"/>
                <a:sym typeface="Corbel"/>
              </a:endParaRPr>
            </a:p>
          </p:txBody>
        </p:sp>
      </p:grpSp>
      <p:pic>
        <p:nvPicPr>
          <p:cNvPr descr="Decoder" id="194" name="Google Shape;194;p7"/>
          <p:cNvPicPr preferRelativeResize="0"/>
          <p:nvPr/>
        </p:nvPicPr>
        <p:blipFill rotWithShape="1">
          <a:blip r:embed="rId6">
            <a:alphaModFix/>
          </a:blip>
          <a:srcRect b="0" l="0" r="0" t="0"/>
          <a:stretch/>
        </p:blipFill>
        <p:spPr>
          <a:xfrm>
            <a:off x="8185610" y="2420739"/>
            <a:ext cx="3135414" cy="20145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grpSp>
        <p:nvGrpSpPr>
          <p:cNvPr id="199" name="Google Shape;199;p8"/>
          <p:cNvGrpSpPr/>
          <p:nvPr/>
        </p:nvGrpSpPr>
        <p:grpSpPr>
          <a:xfrm>
            <a:off x="7558564" y="868042"/>
            <a:ext cx="3912583" cy="839474"/>
            <a:chOff x="0" y="258442"/>
            <a:chExt cx="3912583" cy="839474"/>
          </a:xfrm>
        </p:grpSpPr>
        <p:sp>
          <p:nvSpPr>
            <p:cNvPr id="200" name="Google Shape;200;p8"/>
            <p:cNvSpPr/>
            <p:nvPr/>
          </p:nvSpPr>
          <p:spPr>
            <a:xfrm>
              <a:off x="0" y="258442"/>
              <a:ext cx="3912583" cy="839474"/>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txBox="1"/>
            <p:nvPr/>
          </p:nvSpPr>
          <p:spPr>
            <a:xfrm>
              <a:off x="40980" y="299422"/>
              <a:ext cx="3830623" cy="75751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orbel"/>
                <a:buNone/>
              </a:pPr>
              <a:r>
                <a:rPr b="0" i="0" lang="en-US" sz="3500" u="none" cap="none" strike="noStrike">
                  <a:solidFill>
                    <a:schemeClr val="lt1"/>
                  </a:solidFill>
                  <a:latin typeface="Corbel"/>
                  <a:ea typeface="Corbel"/>
                  <a:cs typeface="Corbel"/>
                  <a:sym typeface="Corbel"/>
                </a:rPr>
                <a:t>2 to 4 line decoder:</a:t>
              </a:r>
              <a:endParaRPr b="0" i="0" sz="3500" u="none" cap="none" strike="noStrike">
                <a:solidFill>
                  <a:schemeClr val="lt1"/>
                </a:solidFill>
                <a:latin typeface="Corbel"/>
                <a:ea typeface="Corbel"/>
                <a:cs typeface="Corbel"/>
                <a:sym typeface="Corbel"/>
              </a:endParaRPr>
            </a:p>
          </p:txBody>
        </p:sp>
      </p:grpSp>
      <p:sp>
        <p:nvSpPr>
          <p:cNvPr id="202" name="Google Shape;202;p8"/>
          <p:cNvSpPr txBox="1"/>
          <p:nvPr>
            <p:ph idx="1" type="body"/>
          </p:nvPr>
        </p:nvSpPr>
        <p:spPr>
          <a:xfrm>
            <a:off x="7558564" y="2057400"/>
            <a:ext cx="3912583" cy="4038600"/>
          </a:xfrm>
          <a:prstGeom prst="rect">
            <a:avLst/>
          </a:prstGeom>
          <a:solidFill>
            <a:srgbClr val="B0C9DE"/>
          </a:solidFill>
          <a:ln cap="flat" cmpd="sng" w="10000">
            <a:solidFill>
              <a:schemeClr val="accent4"/>
            </a:solidFill>
            <a:prstDash val="solid"/>
            <a:round/>
            <a:headEnd len="sm" w="sm" type="none"/>
            <a:tailEnd len="sm" w="sm" type="none"/>
          </a:ln>
        </p:spPr>
        <p:txBody>
          <a:bodyPr anchorCtr="0" anchor="t" bIns="45700" lIns="91425" spcFirstLastPara="1" rIns="91425" wrap="square" tIns="45700">
            <a:normAutofit/>
          </a:bodyPr>
          <a:lstStyle/>
          <a:p>
            <a:pPr indent="-182880" lvl="0" marL="228600" rtl="0" algn="just">
              <a:lnSpc>
                <a:spcPct val="90000"/>
              </a:lnSpc>
              <a:spcBef>
                <a:spcPts val="0"/>
              </a:spcBef>
              <a:spcAft>
                <a:spcPts val="0"/>
              </a:spcAft>
              <a:buSzPts val="2240"/>
              <a:buChar char="•"/>
            </a:pPr>
            <a:r>
              <a:rPr b="0" i="0" lang="en-US" sz="2800">
                <a:solidFill>
                  <a:srgbClr val="333333"/>
                </a:solidFill>
                <a:latin typeface="Inter"/>
                <a:ea typeface="Inter"/>
                <a:cs typeface="Inter"/>
                <a:sym typeface="Inter"/>
              </a:rPr>
              <a:t>The logical expression of the term Y0, Y0, Y2, and Y3 is as follows:</a:t>
            </a:r>
            <a:endParaRPr/>
          </a:p>
          <a:p>
            <a:pPr indent="0" lvl="0" marL="45720" rtl="0" algn="just">
              <a:lnSpc>
                <a:spcPct val="90000"/>
              </a:lnSpc>
              <a:spcBef>
                <a:spcPts val="1400"/>
              </a:spcBef>
              <a:spcAft>
                <a:spcPts val="0"/>
              </a:spcAft>
              <a:buSzPts val="2240"/>
              <a:buNone/>
            </a:pPr>
            <a:r>
              <a:rPr b="0" i="0" lang="en-US" sz="2800">
                <a:solidFill>
                  <a:srgbClr val="333333"/>
                </a:solidFill>
                <a:latin typeface="Inter"/>
                <a:ea typeface="Inter"/>
                <a:cs typeface="Inter"/>
                <a:sym typeface="Inter"/>
              </a:rPr>
              <a:t>Y</a:t>
            </a:r>
            <a:r>
              <a:rPr b="0" baseline="-25000" i="0" lang="en-US" sz="2800">
                <a:solidFill>
                  <a:srgbClr val="333333"/>
                </a:solidFill>
                <a:latin typeface="Inter"/>
                <a:ea typeface="Inter"/>
                <a:cs typeface="Inter"/>
                <a:sym typeface="Inter"/>
              </a:rPr>
              <a:t>3</a:t>
            </a:r>
            <a:r>
              <a:rPr b="0" i="0" lang="en-US" sz="2800">
                <a:solidFill>
                  <a:srgbClr val="333333"/>
                </a:solidFill>
                <a:latin typeface="Inter"/>
                <a:ea typeface="Inter"/>
                <a:cs typeface="Inter"/>
                <a:sym typeface="Inter"/>
              </a:rPr>
              <a:t>=E.A</a:t>
            </a:r>
            <a:r>
              <a:rPr b="0" baseline="-25000" i="0" lang="en-US" sz="2800">
                <a:solidFill>
                  <a:srgbClr val="333333"/>
                </a:solidFill>
                <a:latin typeface="Inter"/>
                <a:ea typeface="Inter"/>
                <a:cs typeface="Inter"/>
                <a:sym typeface="Inter"/>
              </a:rPr>
              <a:t>1</a:t>
            </a:r>
            <a:r>
              <a:rPr b="0" i="0" lang="en-US" sz="2800">
                <a:solidFill>
                  <a:srgbClr val="333333"/>
                </a:solidFill>
                <a:latin typeface="Inter"/>
                <a:ea typeface="Inter"/>
                <a:cs typeface="Inter"/>
                <a:sym typeface="Inter"/>
              </a:rPr>
              <a:t>.A</a:t>
            </a:r>
            <a:r>
              <a:rPr b="0" baseline="-25000" i="0" lang="en-US" sz="2800">
                <a:solidFill>
                  <a:srgbClr val="333333"/>
                </a:solidFill>
                <a:latin typeface="Inter"/>
                <a:ea typeface="Inter"/>
                <a:cs typeface="Inter"/>
                <a:sym typeface="Inter"/>
              </a:rPr>
              <a:t>0</a:t>
            </a:r>
            <a:br>
              <a:rPr b="0" i="0" lang="en-US" sz="2800">
                <a:solidFill>
                  <a:srgbClr val="333333"/>
                </a:solidFill>
                <a:latin typeface="Inter"/>
                <a:ea typeface="Inter"/>
                <a:cs typeface="Inter"/>
                <a:sym typeface="Inter"/>
              </a:rPr>
            </a:br>
            <a:r>
              <a:rPr b="0" i="0" lang="en-US" sz="2800">
                <a:solidFill>
                  <a:srgbClr val="333333"/>
                </a:solidFill>
                <a:latin typeface="Inter"/>
                <a:ea typeface="Inter"/>
                <a:cs typeface="Inter"/>
                <a:sym typeface="Inter"/>
              </a:rPr>
              <a:t>Y</a:t>
            </a:r>
            <a:r>
              <a:rPr b="0" baseline="-25000" i="0" lang="en-US" sz="2800">
                <a:solidFill>
                  <a:srgbClr val="333333"/>
                </a:solidFill>
                <a:latin typeface="Inter"/>
                <a:ea typeface="Inter"/>
                <a:cs typeface="Inter"/>
                <a:sym typeface="Inter"/>
              </a:rPr>
              <a:t>2</a:t>
            </a:r>
            <a:r>
              <a:rPr b="0" i="0" lang="en-US" sz="2800">
                <a:solidFill>
                  <a:srgbClr val="333333"/>
                </a:solidFill>
                <a:latin typeface="Inter"/>
                <a:ea typeface="Inter"/>
                <a:cs typeface="Inter"/>
                <a:sym typeface="Inter"/>
              </a:rPr>
              <a:t>=E.A</a:t>
            </a:r>
            <a:r>
              <a:rPr b="0" baseline="-25000" i="0" lang="en-US" sz="2800">
                <a:solidFill>
                  <a:srgbClr val="333333"/>
                </a:solidFill>
                <a:latin typeface="Inter"/>
                <a:ea typeface="Inter"/>
                <a:cs typeface="Inter"/>
                <a:sym typeface="Inter"/>
              </a:rPr>
              <a:t>1</a:t>
            </a:r>
            <a:r>
              <a:rPr b="0" i="0" lang="en-US" sz="2800">
                <a:solidFill>
                  <a:srgbClr val="333333"/>
                </a:solidFill>
                <a:latin typeface="Inter"/>
                <a:ea typeface="Inter"/>
                <a:cs typeface="Inter"/>
                <a:sym typeface="Inter"/>
              </a:rPr>
              <a:t>.A</a:t>
            </a:r>
            <a:r>
              <a:rPr b="0" baseline="-25000" i="0" lang="en-US" sz="2800">
                <a:solidFill>
                  <a:srgbClr val="333333"/>
                </a:solidFill>
                <a:latin typeface="Inter"/>
                <a:ea typeface="Inter"/>
                <a:cs typeface="Inter"/>
                <a:sym typeface="Inter"/>
              </a:rPr>
              <a:t>0</a:t>
            </a:r>
            <a:r>
              <a:rPr b="0" i="0" lang="en-US" sz="2800">
                <a:solidFill>
                  <a:srgbClr val="333333"/>
                </a:solidFill>
                <a:latin typeface="Inter"/>
                <a:ea typeface="Inter"/>
                <a:cs typeface="Inter"/>
                <a:sym typeface="Inter"/>
              </a:rPr>
              <a:t>'</a:t>
            </a:r>
            <a:br>
              <a:rPr b="0" i="0" lang="en-US" sz="2800">
                <a:solidFill>
                  <a:srgbClr val="333333"/>
                </a:solidFill>
                <a:latin typeface="Inter"/>
                <a:ea typeface="Inter"/>
                <a:cs typeface="Inter"/>
                <a:sym typeface="Inter"/>
              </a:rPr>
            </a:br>
            <a:r>
              <a:rPr b="0" i="0" lang="en-US" sz="2800">
                <a:solidFill>
                  <a:srgbClr val="333333"/>
                </a:solidFill>
                <a:latin typeface="Inter"/>
                <a:ea typeface="Inter"/>
                <a:cs typeface="Inter"/>
                <a:sym typeface="Inter"/>
              </a:rPr>
              <a:t>Y</a:t>
            </a:r>
            <a:r>
              <a:rPr b="0" baseline="-25000" i="0" lang="en-US" sz="2800">
                <a:solidFill>
                  <a:srgbClr val="333333"/>
                </a:solidFill>
                <a:latin typeface="Inter"/>
                <a:ea typeface="Inter"/>
                <a:cs typeface="Inter"/>
                <a:sym typeface="Inter"/>
              </a:rPr>
              <a:t>1</a:t>
            </a:r>
            <a:r>
              <a:rPr b="0" i="0" lang="en-US" sz="2800">
                <a:solidFill>
                  <a:srgbClr val="333333"/>
                </a:solidFill>
                <a:latin typeface="Inter"/>
                <a:ea typeface="Inter"/>
                <a:cs typeface="Inter"/>
                <a:sym typeface="Inter"/>
              </a:rPr>
              <a:t>=E.A</a:t>
            </a:r>
            <a:r>
              <a:rPr b="0" baseline="-25000" i="0" lang="en-US" sz="2800">
                <a:solidFill>
                  <a:srgbClr val="333333"/>
                </a:solidFill>
                <a:latin typeface="Inter"/>
                <a:ea typeface="Inter"/>
                <a:cs typeface="Inter"/>
                <a:sym typeface="Inter"/>
              </a:rPr>
              <a:t>1</a:t>
            </a:r>
            <a:r>
              <a:rPr b="0" i="0" lang="en-US" sz="2800">
                <a:solidFill>
                  <a:srgbClr val="333333"/>
                </a:solidFill>
                <a:latin typeface="Inter"/>
                <a:ea typeface="Inter"/>
                <a:cs typeface="Inter"/>
                <a:sym typeface="Inter"/>
              </a:rPr>
              <a:t>'.A</a:t>
            </a:r>
            <a:r>
              <a:rPr b="0" baseline="-25000" i="0" lang="en-US" sz="2800">
                <a:solidFill>
                  <a:srgbClr val="333333"/>
                </a:solidFill>
                <a:latin typeface="Inter"/>
                <a:ea typeface="Inter"/>
                <a:cs typeface="Inter"/>
                <a:sym typeface="Inter"/>
              </a:rPr>
              <a:t>0</a:t>
            </a:r>
            <a:br>
              <a:rPr b="0" i="0" lang="en-US" sz="2800">
                <a:solidFill>
                  <a:srgbClr val="333333"/>
                </a:solidFill>
                <a:latin typeface="Inter"/>
                <a:ea typeface="Inter"/>
                <a:cs typeface="Inter"/>
                <a:sym typeface="Inter"/>
              </a:rPr>
            </a:br>
            <a:r>
              <a:rPr b="0" i="0" lang="en-US" sz="2800">
                <a:solidFill>
                  <a:srgbClr val="333333"/>
                </a:solidFill>
                <a:latin typeface="Inter"/>
                <a:ea typeface="Inter"/>
                <a:cs typeface="Inter"/>
                <a:sym typeface="Inter"/>
              </a:rPr>
              <a:t>	   Y</a:t>
            </a:r>
            <a:r>
              <a:rPr b="0" i="0" lang="en-US" sz="1800">
                <a:solidFill>
                  <a:srgbClr val="333333"/>
                </a:solidFill>
                <a:latin typeface="Inter"/>
                <a:ea typeface="Inter"/>
                <a:cs typeface="Inter"/>
                <a:sym typeface="Inter"/>
              </a:rPr>
              <a:t>0</a:t>
            </a:r>
            <a:r>
              <a:rPr b="0" i="0" lang="en-US" sz="2800">
                <a:solidFill>
                  <a:srgbClr val="333333"/>
                </a:solidFill>
                <a:latin typeface="Inter"/>
                <a:ea typeface="Inter"/>
                <a:cs typeface="Inter"/>
                <a:sym typeface="Inter"/>
              </a:rPr>
              <a:t>=E.A</a:t>
            </a:r>
            <a:r>
              <a:rPr b="0" baseline="-25000" i="0" lang="en-US" sz="2800">
                <a:solidFill>
                  <a:srgbClr val="333333"/>
                </a:solidFill>
                <a:latin typeface="Inter"/>
                <a:ea typeface="Inter"/>
                <a:cs typeface="Inter"/>
                <a:sym typeface="Inter"/>
              </a:rPr>
              <a:t>1</a:t>
            </a:r>
            <a:r>
              <a:rPr b="0" i="0" lang="en-US" sz="2800">
                <a:solidFill>
                  <a:srgbClr val="333333"/>
                </a:solidFill>
                <a:latin typeface="Inter"/>
                <a:ea typeface="Inter"/>
                <a:cs typeface="Inter"/>
                <a:sym typeface="Inter"/>
              </a:rPr>
              <a:t>'.A</a:t>
            </a:r>
            <a:r>
              <a:rPr b="0" baseline="-25000" i="0" lang="en-US" sz="2800">
                <a:solidFill>
                  <a:srgbClr val="333333"/>
                </a:solidFill>
                <a:latin typeface="Inter"/>
                <a:ea typeface="Inter"/>
                <a:cs typeface="Inter"/>
                <a:sym typeface="Inter"/>
              </a:rPr>
              <a:t>0</a:t>
            </a:r>
            <a:r>
              <a:rPr b="0" i="0" lang="en-US" sz="2800">
                <a:solidFill>
                  <a:srgbClr val="333333"/>
                </a:solidFill>
                <a:latin typeface="Inter"/>
                <a:ea typeface="Inter"/>
                <a:cs typeface="Inter"/>
                <a:sym typeface="Inter"/>
              </a:rPr>
              <a:t>'</a:t>
            </a:r>
            <a:endParaRPr/>
          </a:p>
          <a:p>
            <a:pPr indent="0" lvl="0" marL="228600" rtl="0" algn="l">
              <a:lnSpc>
                <a:spcPct val="90000"/>
              </a:lnSpc>
              <a:spcBef>
                <a:spcPts val="1400"/>
              </a:spcBef>
              <a:spcAft>
                <a:spcPts val="0"/>
              </a:spcAft>
              <a:buSzPts val="2880"/>
              <a:buNone/>
            </a:pPr>
            <a:r>
              <a:t/>
            </a:r>
            <a:endParaRPr sz="3600"/>
          </a:p>
        </p:txBody>
      </p:sp>
      <p:pic>
        <p:nvPicPr>
          <p:cNvPr descr="Decoder" id="203" name="Google Shape;203;p8"/>
          <p:cNvPicPr preferRelativeResize="0"/>
          <p:nvPr/>
        </p:nvPicPr>
        <p:blipFill rotWithShape="1">
          <a:blip r:embed="rId3">
            <a:alphaModFix/>
          </a:blip>
          <a:srcRect b="0" l="0" r="0" t="0"/>
          <a:stretch/>
        </p:blipFill>
        <p:spPr>
          <a:xfrm>
            <a:off x="872064" y="1955066"/>
            <a:ext cx="6045576" cy="29458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9"/>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231140" y="243840"/>
            <a:ext cx="11724640" cy="6377939"/>
          </a:xfrm>
          <a:prstGeom prst="rect">
            <a:avLst/>
          </a:prstGeom>
          <a:solidFill>
            <a:schemeClr val="lt1"/>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9"/>
          <p:cNvCxnSpPr/>
          <p:nvPr/>
        </p:nvCxnSpPr>
        <p:spPr>
          <a:xfrm>
            <a:off x="1978660" y="3733800"/>
            <a:ext cx="8229601" cy="0"/>
          </a:xfrm>
          <a:prstGeom prst="straightConnector1">
            <a:avLst/>
          </a:prstGeom>
          <a:noFill/>
          <a:ln cap="flat" cmpd="sng" w="10000">
            <a:solidFill>
              <a:schemeClr val="dk1"/>
            </a:solidFill>
            <a:prstDash val="solid"/>
            <a:round/>
            <a:headEnd len="sm" w="sm" type="none"/>
            <a:tailEnd len="sm" w="sm" type="none"/>
          </a:ln>
        </p:spPr>
      </p:cxnSp>
      <p:sp>
        <p:nvSpPr>
          <p:cNvPr id="211" name="Google Shape;211;p9"/>
          <p:cNvSpPr/>
          <p:nvPr/>
        </p:nvSpPr>
        <p:spPr>
          <a:xfrm>
            <a:off x="0" y="6856"/>
            <a:ext cx="12192000" cy="6858000"/>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228600" y="246888"/>
            <a:ext cx="11724640" cy="6377939"/>
          </a:xfrm>
          <a:prstGeom prst="rect">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Decoder" id="213" name="Google Shape;213;p9"/>
          <p:cNvPicPr preferRelativeResize="0"/>
          <p:nvPr/>
        </p:nvPicPr>
        <p:blipFill rotWithShape="1">
          <a:blip r:embed="rId3">
            <a:alphaModFix/>
          </a:blip>
          <a:srcRect b="0" l="0" r="0" t="0"/>
          <a:stretch/>
        </p:blipFill>
        <p:spPr>
          <a:xfrm>
            <a:off x="872064" y="973177"/>
            <a:ext cx="6045576" cy="4909664"/>
          </a:xfrm>
          <a:prstGeom prst="rect">
            <a:avLst/>
          </a:prstGeom>
          <a:noFill/>
          <a:ln>
            <a:noFill/>
          </a:ln>
        </p:spPr>
      </p:pic>
      <p:sp>
        <p:nvSpPr>
          <p:cNvPr id="214" name="Google Shape;214;p9"/>
          <p:cNvSpPr/>
          <p:nvPr/>
        </p:nvSpPr>
        <p:spPr>
          <a:xfrm>
            <a:off x="7552944" y="246887"/>
            <a:ext cx="4397755" cy="6377939"/>
          </a:xfrm>
          <a:prstGeom prst="rect">
            <a:avLst/>
          </a:prstGeom>
          <a:no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9"/>
          <p:cNvCxnSpPr/>
          <p:nvPr/>
        </p:nvCxnSpPr>
        <p:spPr>
          <a:xfrm>
            <a:off x="8370284" y="4405863"/>
            <a:ext cx="2763075" cy="0"/>
          </a:xfrm>
          <a:prstGeom prst="straightConnector1">
            <a:avLst/>
          </a:prstGeom>
          <a:noFill/>
          <a:ln cap="flat" cmpd="sng" w="10000">
            <a:solidFill>
              <a:schemeClr val="dk1"/>
            </a:solidFill>
            <a:prstDash val="solid"/>
            <a:round/>
            <a:headEnd len="sm" w="sm" type="none"/>
            <a:tailEnd len="sm" w="sm" type="none"/>
          </a:ln>
        </p:spPr>
      </p:cxnSp>
      <p:grpSp>
        <p:nvGrpSpPr>
          <p:cNvPr id="216" name="Google Shape;216;p9"/>
          <p:cNvGrpSpPr/>
          <p:nvPr/>
        </p:nvGrpSpPr>
        <p:grpSpPr>
          <a:xfrm>
            <a:off x="8195138" y="1239356"/>
            <a:ext cx="3113366" cy="2859480"/>
            <a:chOff x="0" y="381681"/>
            <a:chExt cx="3113366" cy="2859480"/>
          </a:xfrm>
        </p:grpSpPr>
        <p:sp>
          <p:nvSpPr>
            <p:cNvPr id="217" name="Google Shape;217;p9"/>
            <p:cNvSpPr/>
            <p:nvPr/>
          </p:nvSpPr>
          <p:spPr>
            <a:xfrm>
              <a:off x="0" y="381681"/>
              <a:ext cx="3113366" cy="2859480"/>
            </a:xfrm>
            <a:prstGeom prst="roundRect">
              <a:avLst>
                <a:gd fmla="val 16667" name="adj"/>
              </a:avLst>
            </a:prstGeom>
            <a:solidFill>
              <a:srgbClr val="A4B72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txBox="1"/>
            <p:nvPr/>
          </p:nvSpPr>
          <p:spPr>
            <a:xfrm>
              <a:off x="139588" y="521269"/>
              <a:ext cx="2834190" cy="2580304"/>
            </a:xfrm>
            <a:prstGeom prst="rect">
              <a:avLst/>
            </a:prstGeom>
            <a:noFill/>
            <a:ln>
              <a:noFill/>
            </a:ln>
          </p:spPr>
          <p:txBody>
            <a:bodyPr anchorCtr="0" anchor="ctr" bIns="198100" lIns="198100" spcFirstLastPara="1" rIns="198100" wrap="square" tIns="198100">
              <a:noAutofit/>
            </a:bodyPr>
            <a:lstStyle/>
            <a:p>
              <a:pPr indent="0" lvl="0" marL="0" marR="0" rtl="0" algn="l">
                <a:lnSpc>
                  <a:spcPct val="90000"/>
                </a:lnSpc>
                <a:spcBef>
                  <a:spcPts val="0"/>
                </a:spcBef>
                <a:spcAft>
                  <a:spcPts val="0"/>
                </a:spcAft>
                <a:buClr>
                  <a:schemeClr val="lt1"/>
                </a:buClr>
                <a:buSzPts val="5200"/>
                <a:buFont typeface="Corbel"/>
                <a:buNone/>
              </a:pPr>
              <a:r>
                <a:rPr b="0" i="0" lang="en-US" sz="5200" u="none" cap="none" strike="noStrike">
                  <a:solidFill>
                    <a:schemeClr val="lt1"/>
                  </a:solidFill>
                  <a:latin typeface="Corbel"/>
                  <a:ea typeface="Corbel"/>
                  <a:cs typeface="Corbel"/>
                  <a:sym typeface="Corbel"/>
                </a:rPr>
                <a:t>2 to 4 line decoder:</a:t>
              </a:r>
              <a:endParaRPr b="0" i="0" sz="5200" u="none" cap="none" strike="noStrike">
                <a:solidFill>
                  <a:schemeClr val="lt1"/>
                </a:solidFill>
                <a:latin typeface="Corbel"/>
                <a:ea typeface="Corbel"/>
                <a:cs typeface="Corbel"/>
                <a:sym typeface="Corbe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2021-11-02T15:02:51Z</dcterms:created>
  <dc:creator>ARCHANA T</dc:creator>
</cp:coreProperties>
</file>