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Concentra = Lump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>
            <a:off x="2235200" y="1001712"/>
            <a:ext cx="7808913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pPr>
              <a:spcBef>
                <a:spcPts val="600"/>
              </a:spcBef>
              <a:buSzPct val="100000"/>
              <a:buChar char="▪"/>
              <a:defRPr baseline="-25000" sz="2800"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9945032" y="6391592"/>
            <a:ext cx="265769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t>B.Tech – CSE – Sem. 3</a:t>
            </a:r>
            <a:br/>
            <a:r>
              <a:t>18CSS201J – ANALOG AND DIGITAL ELECTRONICS</a:t>
            </a:r>
            <a:br/>
            <a:r>
              <a:t>(Regulations 2018)</a:t>
            </a:r>
          </a:p>
        </p:txBody>
      </p:sp>
      <p:sp>
        <p:nvSpPr>
          <p:cNvPr id="10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UNIT 4</a:t>
            </a:r>
          </a:p>
          <a:p>
            <a:pPr/>
            <a:r>
              <a:t>Session-13( Asynchronous Sequential Circuits Analysis and Problem Solving Session)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low Table"/>
          <p:cNvSpPr txBox="1"/>
          <p:nvPr>
            <p:ph type="title" idx="4294967295"/>
          </p:nvPr>
        </p:nvSpPr>
        <p:spPr>
          <a:xfrm>
            <a:off x="2859087" y="187324"/>
            <a:ext cx="7496176" cy="114300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Flow Table</a:t>
            </a:r>
          </a:p>
        </p:txBody>
      </p:sp>
      <p:sp>
        <p:nvSpPr>
          <p:cNvPr id="160" name="A flow table is similar to a transition table except that the internal state are symbolized with letters rather than binary numbers.…"/>
          <p:cNvSpPr txBox="1"/>
          <p:nvPr>
            <p:ph type="body" sz="quarter" idx="4294967295"/>
          </p:nvPr>
        </p:nvSpPr>
        <p:spPr>
          <a:xfrm>
            <a:off x="2211387" y="1335087"/>
            <a:ext cx="7407276" cy="1555751"/>
          </a:xfrm>
          <a:prstGeom prst="rect">
            <a:avLst/>
          </a:prstGeom>
        </p:spPr>
        <p:txBody>
          <a:bodyPr/>
          <a:lstStyle/>
          <a:p>
            <a:pPr marL="351129" indent="-351129" defTabSz="585215">
              <a:spcBef>
                <a:spcPts val="0"/>
              </a:spcBef>
              <a:buClr>
                <a:srgbClr val="3333FF"/>
              </a:buClr>
              <a:buFontTx/>
              <a:buChar char="✓"/>
              <a:defRPr sz="204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 flow table is similar to a transition table except that the internal state are symbolized with letters rather than binary numbers.</a:t>
            </a:r>
            <a:endParaRPr sz="1279">
              <a:solidFill>
                <a:srgbClr val="0070C0"/>
              </a:solidFill>
            </a:endParaRPr>
          </a:p>
          <a:p>
            <a:pPr marL="351129" indent="-351129" defTabSz="585215">
              <a:spcBef>
                <a:spcPts val="0"/>
              </a:spcBef>
              <a:buClr>
                <a:srgbClr val="3333FF"/>
              </a:buClr>
              <a:buFontTx/>
              <a:buChar char="✓"/>
              <a:defRPr sz="2048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It also includes the output values of the circuit for each stable state.</a:t>
            </a:r>
          </a:p>
        </p:txBody>
      </p:sp>
      <p:pic>
        <p:nvPicPr>
          <p:cNvPr id="16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237" y="2974975"/>
            <a:ext cx="4830763" cy="334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low Table"/>
          <p:cNvSpPr txBox="1"/>
          <p:nvPr>
            <p:ph type="title" idx="4294967295"/>
          </p:nvPr>
        </p:nvSpPr>
        <p:spPr>
          <a:xfrm>
            <a:off x="2859087" y="187324"/>
            <a:ext cx="7496176" cy="11430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Flow Table</a:t>
            </a:r>
          </a:p>
        </p:txBody>
      </p:sp>
      <p:pic>
        <p:nvPicPr>
          <p:cNvPr id="16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0225" y="3940175"/>
            <a:ext cx="4895850" cy="2306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8800" y="1520825"/>
            <a:ext cx="4857750" cy="175736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In order to obtain the circuit described by a flow table, it is necessary to convert the flow table into a transition table from which we can derive the logic diagram.…"/>
          <p:cNvSpPr txBox="1"/>
          <p:nvPr>
            <p:ph type="body" sz="half" idx="4294967295"/>
          </p:nvPr>
        </p:nvSpPr>
        <p:spPr>
          <a:xfrm>
            <a:off x="2125662" y="1536700"/>
            <a:ext cx="3717926" cy="5091113"/>
          </a:xfrm>
          <a:prstGeom prst="rect">
            <a:avLst/>
          </a:prstGeom>
        </p:spPr>
        <p:txBody>
          <a:bodyPr/>
          <a:lstStyle/>
          <a:p>
            <a:pPr marL="444398" indent="-444398" defTabSz="740663">
              <a:spcBef>
                <a:spcPts val="0"/>
              </a:spcBef>
              <a:buClr>
                <a:srgbClr val="3333FF"/>
              </a:buClr>
              <a:buFontTx/>
              <a:buChar char="✓"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 order to obtain the circuit described by a flow table, it is necessary to convert the flow table into a transition table from which we can derive the logic diagram.</a:t>
            </a:r>
            <a:endParaRPr sz="1620">
              <a:solidFill>
                <a:srgbClr val="0070C0"/>
              </a:solidFill>
            </a:endParaRPr>
          </a:p>
          <a:p>
            <a:pPr marL="0" indent="0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620">
              <a:solidFill>
                <a:srgbClr val="0070C0"/>
              </a:solidFill>
            </a:endParaRPr>
          </a:p>
          <a:p>
            <a:pPr marL="444398" indent="-444398" defTabSz="740663">
              <a:spcBef>
                <a:spcPts val="0"/>
              </a:spcBef>
              <a:buClr>
                <a:srgbClr val="3333FF"/>
              </a:buClr>
              <a:buFontTx/>
              <a:buChar char="✓"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This can be done through the assignment of a distinct binary value to each state.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2754" b="19371"/>
          <a:stretch>
            <a:fillRect/>
          </a:stretch>
        </p:blipFill>
        <p:spPr>
          <a:xfrm>
            <a:off x="6362700" y="3205162"/>
            <a:ext cx="3632200" cy="307022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ace condition"/>
          <p:cNvSpPr txBox="1"/>
          <p:nvPr>
            <p:ph type="title" idx="4294967295"/>
          </p:nvPr>
        </p:nvSpPr>
        <p:spPr>
          <a:xfrm>
            <a:off x="2689225" y="87312"/>
            <a:ext cx="6926263" cy="1143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rgbClr val="37609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Race condition</a:t>
            </a:r>
          </a:p>
        </p:txBody>
      </p:sp>
      <p:sp>
        <p:nvSpPr>
          <p:cNvPr id="170" name="Two or more binary state variables will change value when one input variable changes.…"/>
          <p:cNvSpPr txBox="1"/>
          <p:nvPr>
            <p:ph type="body" sz="half" idx="4294967295"/>
          </p:nvPr>
        </p:nvSpPr>
        <p:spPr>
          <a:xfrm>
            <a:off x="2212975" y="1044575"/>
            <a:ext cx="7827963" cy="4265613"/>
          </a:xfrm>
          <a:prstGeom prst="rect">
            <a:avLst/>
          </a:prstGeom>
        </p:spPr>
        <p:txBody>
          <a:bodyPr/>
          <a:lstStyle/>
          <a:p>
            <a:pPr marL="365759" indent="-365759">
              <a:buClr>
                <a:srgbClr val="3333FF"/>
              </a:buClr>
              <a:buFontTx/>
              <a:buChar char="✓"/>
              <a:defRPr sz="1600"/>
            </a:pPr>
            <a:r>
              <a:t>Two or more binary state variables will change value when one input variable changes.</a:t>
            </a:r>
          </a:p>
          <a:p>
            <a:pPr marL="365759" indent="-365759">
              <a:buClr>
                <a:srgbClr val="3333FF"/>
              </a:buClr>
              <a:buFontTx/>
              <a:buChar char="✓"/>
              <a:defRPr sz="1600"/>
            </a:pPr>
            <a:r>
              <a:t>Cannot predict state sequence if unequal delay is encountered.</a:t>
            </a:r>
          </a:p>
          <a:p>
            <a:pPr marL="365759" indent="-365759">
              <a:buClr>
                <a:srgbClr val="3333FF"/>
              </a:buClr>
              <a:buFontTx/>
              <a:buChar char="✓"/>
              <a:defRPr sz="1600"/>
            </a:pPr>
            <a:r>
              <a:t>Non-critical race</a:t>
            </a:r>
            <a:r>
              <a:rPr>
                <a:solidFill>
                  <a:srgbClr val="0070C0"/>
                </a:solidFill>
              </a:rPr>
              <a:t>: The final stable state does not depend on the change order of state variables</a:t>
            </a:r>
            <a:endParaRPr>
              <a:solidFill>
                <a:srgbClr val="0070C0"/>
              </a:solidFill>
            </a:endParaRPr>
          </a:p>
          <a:p>
            <a:pPr marL="365759" indent="-365759">
              <a:buClr>
                <a:srgbClr val="3333FF"/>
              </a:buClr>
              <a:buFontTx/>
              <a:buChar char="✓"/>
              <a:defRPr sz="1600"/>
            </a:pPr>
            <a:r>
              <a:t>Critical race</a:t>
            </a:r>
            <a:r>
              <a:rPr>
                <a:solidFill>
                  <a:srgbClr val="0070C0"/>
                </a:solidFill>
              </a:rPr>
              <a:t>: The change order of state variables will result in different stable states. </a:t>
            </a:r>
            <a:r>
              <a:t>Must be avoided !!</a:t>
            </a:r>
          </a:p>
        </p:txBody>
      </p:sp>
      <p:pic>
        <p:nvPicPr>
          <p:cNvPr id="17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387" y="3205162"/>
            <a:ext cx="4165601" cy="3027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p" bldLvl="1" animBg="1" rev="0" advAuto="0" spid="170" grpId="1"/>
      <p:bldP build="whole" bldLvl="1" animBg="1" rev="0" advAuto="0" spid="168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ace Solution"/>
          <p:cNvSpPr txBox="1"/>
          <p:nvPr>
            <p:ph type="title" idx="4294967295"/>
          </p:nvPr>
        </p:nvSpPr>
        <p:spPr>
          <a:xfrm>
            <a:off x="2859087" y="187324"/>
            <a:ext cx="7496176" cy="114300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rgbClr val="37609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Race Solution</a:t>
            </a:r>
          </a:p>
        </p:txBody>
      </p:sp>
      <p:sp>
        <p:nvSpPr>
          <p:cNvPr id="174" name="It can be solved by making a proper binary assignment to the state variables.…"/>
          <p:cNvSpPr txBox="1"/>
          <p:nvPr>
            <p:ph type="body" sz="half" idx="4294967295"/>
          </p:nvPr>
        </p:nvSpPr>
        <p:spPr>
          <a:xfrm>
            <a:off x="2111375" y="1093787"/>
            <a:ext cx="8070850" cy="2405063"/>
          </a:xfrm>
          <a:prstGeom prst="rect">
            <a:avLst/>
          </a:prstGeom>
        </p:spPr>
        <p:txBody>
          <a:bodyPr/>
          <a:lstStyle/>
          <a:p>
            <a:pPr marL="548640" indent="-548640">
              <a:spcBef>
                <a:spcPts val="0"/>
              </a:spcBef>
              <a:buClr>
                <a:srgbClr val="3333FF"/>
              </a:buClr>
              <a:buFontTx/>
              <a:buChar char="✓"/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It can be solved by making a proper binary assignment to the state variables.</a:t>
            </a:r>
            <a:endParaRPr>
              <a:solidFill>
                <a:srgbClr val="0070C0"/>
              </a:solidFill>
            </a:endParaRPr>
          </a:p>
          <a:p>
            <a:pPr marL="548640" indent="-548640">
              <a:spcBef>
                <a:spcPts val="0"/>
              </a:spcBef>
              <a:buClr>
                <a:srgbClr val="3333FF"/>
              </a:buClr>
              <a:buFontTx/>
              <a:buChar char="✓"/>
              <a:defRPr sz="21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The state variables must be assigned binary  numbers in such a way that only one state variable can change at any one time when a state transition occurs in the flow table.</a:t>
            </a:r>
          </a:p>
        </p:txBody>
      </p:sp>
      <p:pic>
        <p:nvPicPr>
          <p:cNvPr id="17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7825" y="2954337"/>
            <a:ext cx="6356350" cy="3351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tability Check"/>
          <p:cNvSpPr txBox="1"/>
          <p:nvPr>
            <p:ph type="title" idx="4294967295"/>
          </p:nvPr>
        </p:nvSpPr>
        <p:spPr>
          <a:xfrm>
            <a:off x="2859087" y="187324"/>
            <a:ext cx="7496176" cy="1143002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Stability Check</a:t>
            </a:r>
          </a:p>
        </p:txBody>
      </p:sp>
      <p:sp>
        <p:nvSpPr>
          <p:cNvPr id="178" name="Asynchronous sequential circuits may oscillate between unstable states due to the feedback…"/>
          <p:cNvSpPr txBox="1"/>
          <p:nvPr>
            <p:ph type="body" sz="half" idx="4294967295"/>
          </p:nvPr>
        </p:nvSpPr>
        <p:spPr>
          <a:xfrm>
            <a:off x="2246312" y="1255712"/>
            <a:ext cx="8070851" cy="2601913"/>
          </a:xfrm>
          <a:prstGeom prst="rect">
            <a:avLst/>
          </a:prstGeom>
        </p:spPr>
        <p:txBody>
          <a:bodyPr/>
          <a:lstStyle/>
          <a:p>
            <a:pPr marL="449884" indent="-449884" defTabSz="749808">
              <a:spcBef>
                <a:spcPts val="0"/>
              </a:spcBef>
              <a:buClr>
                <a:srgbClr val="3333FF"/>
              </a:buClr>
              <a:buFontTx/>
              <a:buChar char="✓"/>
              <a:defRPr sz="2624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Asynchronous sequential circuits may oscillate between unstable states due to the feedback</a:t>
            </a:r>
            <a:endParaRPr sz="1640">
              <a:solidFill>
                <a:srgbClr val="0070C0"/>
              </a:solidFill>
            </a:endParaRPr>
          </a:p>
          <a:p>
            <a:pPr lvl="1" marL="864361" indent="-468630" defTabSz="749808">
              <a:spcBef>
                <a:spcPts val="0"/>
              </a:spcBef>
              <a:buClr>
                <a:srgbClr val="3333FF"/>
              </a:buClr>
              <a:buSzPct val="150000"/>
              <a:buFontTx/>
              <a:defRPr sz="2624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Must check for stability to ensure proper operations </a:t>
            </a:r>
            <a:endParaRPr sz="1312">
              <a:solidFill>
                <a:srgbClr val="0070C0"/>
              </a:solidFill>
            </a:endParaRPr>
          </a:p>
          <a:p>
            <a:pPr marL="449884" indent="-449884" defTabSz="749808">
              <a:spcBef>
                <a:spcPts val="0"/>
              </a:spcBef>
              <a:buClr>
                <a:srgbClr val="3333FF"/>
              </a:buClr>
              <a:buFontTx/>
              <a:buChar char="✓"/>
              <a:defRPr sz="2624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Can be easily checked from the transition table</a:t>
            </a:r>
            <a:endParaRPr sz="1640">
              <a:solidFill>
                <a:srgbClr val="0070C0"/>
              </a:solidFill>
            </a:endParaRPr>
          </a:p>
          <a:p>
            <a:pPr lvl="1" marL="864361" indent="-468630" defTabSz="749808">
              <a:spcBef>
                <a:spcPts val="0"/>
              </a:spcBef>
              <a:buClr>
                <a:srgbClr val="3333FF"/>
              </a:buClr>
              <a:buSzPct val="150000"/>
              <a:buFontTx/>
              <a:defRPr sz="2624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Any column has no stable states        unstable</a:t>
            </a:r>
            <a:endParaRPr sz="1312">
              <a:solidFill>
                <a:srgbClr val="0070C0"/>
              </a:solidFill>
            </a:endParaRPr>
          </a:p>
          <a:p>
            <a:pPr lvl="1" marL="0" indent="395731" defTabSz="749808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624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 Ex: when x</a:t>
            </a:r>
            <a:r>
              <a:rPr baseline="-17585"/>
              <a:t>1</a:t>
            </a:r>
            <a:r>
              <a:t>x</a:t>
            </a:r>
            <a:r>
              <a:rPr baseline="-17585"/>
              <a:t>2</a:t>
            </a:r>
            <a:r>
              <a:t>=11 in (b), Y and y are never the same</a:t>
            </a:r>
          </a:p>
        </p:txBody>
      </p:sp>
      <p:sp>
        <p:nvSpPr>
          <p:cNvPr id="179" name="Arrow"/>
          <p:cNvSpPr/>
          <p:nvPr/>
        </p:nvSpPr>
        <p:spPr>
          <a:xfrm>
            <a:off x="7680325" y="2987675"/>
            <a:ext cx="377825" cy="61913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buSzPct val="100000"/>
              <a:buChar char="▪"/>
              <a:def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sp>
        <p:nvSpPr>
          <p:cNvPr id="180" name="Y=x2(x1y)’=x’1x2+x2y’"/>
          <p:cNvSpPr txBox="1"/>
          <p:nvPr/>
        </p:nvSpPr>
        <p:spPr>
          <a:xfrm>
            <a:off x="3515995" y="3492500"/>
            <a:ext cx="2677999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400"/>
              </a:spcBef>
              <a:buFont typeface="Wingdings"/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Y=x2(x1</a:t>
            </a:r>
            <a:r>
              <a:t>y)’=</a:t>
            </a:r>
            <a:r>
              <a:t>x’1x2+x2</a:t>
            </a:r>
            <a:r>
              <a:t>y’</a:t>
            </a:r>
          </a:p>
        </p:txBody>
      </p:sp>
      <p:pic>
        <p:nvPicPr>
          <p:cNvPr id="18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2350" y="3892550"/>
            <a:ext cx="4378325" cy="1479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1625" y="3492500"/>
            <a:ext cx="3282950" cy="2227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synchronous Sequential Circuits"/>
          <p:cNvSpPr txBox="1"/>
          <p:nvPr>
            <p:ph type="title" idx="4294967295"/>
          </p:nvPr>
        </p:nvSpPr>
        <p:spPr>
          <a:xfrm>
            <a:off x="2211387" y="73024"/>
            <a:ext cx="7496176" cy="1143002"/>
          </a:xfrm>
          <a:prstGeom prst="rect">
            <a:avLst/>
          </a:prstGeom>
        </p:spPr>
        <p:txBody>
          <a:bodyPr/>
          <a:lstStyle>
            <a:lvl1pPr defTabSz="658368">
              <a:defRPr sz="4320"/>
            </a:lvl1pPr>
          </a:lstStyle>
          <a:p>
            <a:pPr/>
            <a:r>
              <a:t>Asynchronous Sequential Circuits</a:t>
            </a:r>
          </a:p>
        </p:txBody>
      </p:sp>
      <p:sp>
        <p:nvSpPr>
          <p:cNvPr id="106" name="Asynchronous sequential circuits basics…"/>
          <p:cNvSpPr txBox="1"/>
          <p:nvPr/>
        </p:nvSpPr>
        <p:spPr>
          <a:xfrm>
            <a:off x="2230120" y="1063625"/>
            <a:ext cx="7465060" cy="627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90000"/>
              </a:lnSpc>
              <a:buFont typeface="Wingdings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Asynchronous sequential circuits basics</a:t>
            </a:r>
            <a:endParaRPr b="1">
              <a:solidFill>
                <a:srgbClr val="4F81B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just">
              <a:lnSpc>
                <a:spcPct val="90000"/>
              </a:lnSpc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No clock signal is required </a:t>
            </a:r>
            <a:endParaRPr>
              <a:solidFill>
                <a:srgbClr val="4F81BD"/>
              </a:solidFill>
            </a:endParaRPr>
          </a:p>
          <a:p>
            <a:pPr algn="just">
              <a:lnSpc>
                <a:spcPct val="90000"/>
              </a:lnSpc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Internal states can change at any instant of time when there is a change in the input variables</a:t>
            </a:r>
            <a:endParaRPr>
              <a:solidFill>
                <a:srgbClr val="4F81BD"/>
              </a:solidFill>
            </a:endParaRPr>
          </a:p>
          <a:p>
            <a:pPr algn="just">
              <a:lnSpc>
                <a:spcPct val="90000"/>
              </a:lnSpc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Have better performance but hard to design due to timing problems</a:t>
            </a:r>
            <a:endParaRPr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buFont typeface="Wingdings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Why Asynchronous Circuits?</a:t>
            </a:r>
            <a:endParaRPr b="1">
              <a:solidFill>
                <a:srgbClr val="4F81B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just">
              <a:lnSpc>
                <a:spcPct val="90000"/>
              </a:lnSpc>
              <a:buClr>
                <a:srgbClr val="3333FF"/>
              </a:buClr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Accelerate the speed </a:t>
            </a:r>
            <a:r>
              <a:rPr>
                <a:solidFill>
                  <a:srgbClr val="0070C0"/>
                </a:solidFill>
              </a:rPr>
              <a:t>of the machine (no need to wait for the next clock pulse).</a:t>
            </a:r>
            <a:endParaRPr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buClr>
                <a:srgbClr val="3333FF"/>
              </a:buClr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Simplify the circuit </a:t>
            </a:r>
            <a:r>
              <a:rPr>
                <a:solidFill>
                  <a:srgbClr val="0070C0"/>
                </a:solidFill>
              </a:rPr>
              <a:t>in the small independent gates.</a:t>
            </a:r>
            <a:endParaRPr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buClr>
                <a:srgbClr val="3333FF"/>
              </a:buClr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Necessary when having </a:t>
            </a:r>
            <a:r>
              <a:rPr>
                <a:solidFill>
                  <a:srgbClr val="C00000"/>
                </a:solidFill>
              </a:rPr>
              <a:t>multi circuits </a:t>
            </a:r>
            <a:r>
              <a:t>each having its own clock.</a:t>
            </a:r>
            <a:endParaRPr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buFont typeface="Wingdings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Analysis Procedure</a:t>
            </a:r>
            <a:endParaRPr b="1">
              <a:solidFill>
                <a:srgbClr val="4F81B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just">
              <a:lnSpc>
                <a:spcPct val="90000"/>
              </a:lnSpc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The analysis consists of obtaining a table or a diagram that describes the sequence of internal states and outputs as a function of changes in the input variables.</a:t>
            </a:r>
            <a:endParaRPr>
              <a:solidFill>
                <a:srgbClr val="0070C0"/>
              </a:solidFill>
            </a:endParaRPr>
          </a:p>
          <a:p>
            <a:pPr algn="just">
              <a:lnSpc>
                <a:spcPct val="90000"/>
              </a:lnSpc>
              <a:buFont typeface="Wingdings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endParaRPr b="1">
              <a:solidFill>
                <a:srgbClr val="4F81B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just">
              <a:lnSpc>
                <a:spcPct val="90000"/>
              </a:lnSpc>
              <a:buSzPct val="100000"/>
              <a:buChar char="✓"/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  <a:endParaRPr>
              <a:solidFill>
                <a:srgbClr val="4F81B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xample Circuit"/>
          <p:cNvSpPr txBox="1"/>
          <p:nvPr>
            <p:ph type="title" idx="4294967295"/>
          </p:nvPr>
        </p:nvSpPr>
        <p:spPr>
          <a:xfrm>
            <a:off x="2239962" y="0"/>
            <a:ext cx="7772401" cy="102076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Example Circuit</a:t>
            </a:r>
          </a:p>
        </p:txBody>
      </p:sp>
      <p:sp>
        <p:nvSpPr>
          <p:cNvPr id="109" name="Construction of Asynchronous Circuits:…"/>
          <p:cNvSpPr txBox="1"/>
          <p:nvPr>
            <p:ph type="body" sz="half" idx="4294967295"/>
          </p:nvPr>
        </p:nvSpPr>
        <p:spPr>
          <a:xfrm>
            <a:off x="2224087" y="1096962"/>
            <a:ext cx="4614864" cy="4981576"/>
          </a:xfrm>
          <a:prstGeom prst="rect">
            <a:avLst/>
          </a:prstGeom>
        </p:spPr>
        <p:txBody>
          <a:bodyPr/>
          <a:lstStyle/>
          <a:p>
            <a:pPr marL="373075" indent="-373075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Construction of Asynchronous Circuits:</a:t>
            </a:r>
            <a:endParaRPr sz="1360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using only gates</a:t>
            </a:r>
            <a:endParaRPr sz="1224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with feedback paths</a:t>
            </a:r>
            <a:endParaRPr sz="1224">
              <a:solidFill>
                <a:srgbClr val="0070C0"/>
              </a:solidFill>
            </a:endParaRPr>
          </a:p>
          <a:p>
            <a:pPr marL="373075" indent="-373075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Analysis:</a:t>
            </a:r>
            <a:endParaRPr sz="1360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Lump all of the delay associated with each feedback path into a “delay” box</a:t>
            </a:r>
            <a:endParaRPr sz="1224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Associate a state variable with each delay </a:t>
            </a:r>
            <a:r>
              <a:t>output</a:t>
            </a:r>
            <a:endParaRPr sz="1224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Construct the flow table</a:t>
            </a:r>
            <a:endParaRPr sz="1224">
              <a:solidFill>
                <a:srgbClr val="0070C0"/>
              </a:solidFill>
            </a:endParaRPr>
          </a:p>
          <a:p>
            <a:pPr marL="414527" indent="-414527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Network equations</a:t>
            </a:r>
            <a:endParaRPr sz="1224">
              <a:solidFill>
                <a:srgbClr val="0070C0"/>
              </a:solidFill>
            </a:endParaRPr>
          </a:p>
          <a:p>
            <a:pPr marL="0" indent="0" defTabSz="621791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	Q</a:t>
            </a:r>
            <a:r>
              <a:rPr baseline="-21716"/>
              <a:t>1</a:t>
            </a:r>
            <a:r>
              <a:rPr baseline="30345"/>
              <a:t>+</a:t>
            </a:r>
            <a:r>
              <a:t> = X</a:t>
            </a:r>
            <a:r>
              <a:rPr baseline="-21716"/>
              <a:t>1</a:t>
            </a:r>
            <a:r>
              <a:t>X</a:t>
            </a:r>
            <a:r>
              <a:rPr baseline="-21716"/>
              <a:t>2</a:t>
            </a:r>
            <a:r>
              <a:t>’+ X</a:t>
            </a:r>
            <a:r>
              <a:rPr baseline="-21716"/>
              <a:t>1</a:t>
            </a:r>
            <a:r>
              <a:t>’X</a:t>
            </a:r>
            <a:r>
              <a:rPr baseline="-21716"/>
              <a:t>2</a:t>
            </a:r>
            <a:r>
              <a:t>Q</a:t>
            </a:r>
            <a:r>
              <a:rPr baseline="-21716"/>
              <a:t>2</a:t>
            </a:r>
            <a:r>
              <a:t>+X</a:t>
            </a:r>
            <a:r>
              <a:rPr baseline="-21716"/>
              <a:t>2</a:t>
            </a:r>
            <a:r>
              <a:t>Q</a:t>
            </a:r>
            <a:r>
              <a:rPr baseline="-21716"/>
              <a:t>1</a:t>
            </a:r>
            <a:r>
              <a:t>Q</a:t>
            </a:r>
            <a:r>
              <a:rPr baseline="-21716"/>
              <a:t>2</a:t>
            </a:r>
            <a:r>
              <a:t>’</a:t>
            </a:r>
            <a:endParaRPr sz="1224">
              <a:solidFill>
                <a:srgbClr val="0070C0"/>
              </a:solidFill>
            </a:endParaRPr>
          </a:p>
          <a:p>
            <a:pPr marL="0" indent="0" defTabSz="621791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	Q</a:t>
            </a:r>
            <a:r>
              <a:rPr baseline="-21716"/>
              <a:t>2</a:t>
            </a:r>
            <a:r>
              <a:rPr baseline="30345"/>
              <a:t>+</a:t>
            </a:r>
            <a:r>
              <a:t> = X</a:t>
            </a:r>
            <a:r>
              <a:rPr baseline="-21716"/>
              <a:t>1</a:t>
            </a:r>
            <a:r>
              <a:t>’X</a:t>
            </a:r>
            <a:r>
              <a:rPr baseline="-21716"/>
              <a:t>2</a:t>
            </a:r>
            <a:r>
              <a:t>Q</a:t>
            </a:r>
            <a:r>
              <a:rPr baseline="-21716"/>
              <a:t>1</a:t>
            </a:r>
            <a:r>
              <a:t>’+ X</a:t>
            </a:r>
            <a:r>
              <a:rPr baseline="-21716"/>
              <a:t>1</a:t>
            </a:r>
            <a:r>
              <a:t>Q</a:t>
            </a:r>
            <a:r>
              <a:rPr baseline="-21716"/>
              <a:t>2</a:t>
            </a:r>
            <a:r>
              <a:t>+ X</a:t>
            </a:r>
            <a:r>
              <a:rPr baseline="-21716"/>
              <a:t>2</a:t>
            </a:r>
            <a:r>
              <a:t>Q</a:t>
            </a:r>
            <a:r>
              <a:rPr baseline="-21716"/>
              <a:t>2</a:t>
            </a:r>
            <a:endParaRPr baseline="-33941" sz="1224">
              <a:solidFill>
                <a:srgbClr val="0070C0"/>
              </a:solidFill>
            </a:endParaRPr>
          </a:p>
          <a:p>
            <a:pPr marL="0" indent="0" defTabSz="621791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	   Z = X</a:t>
            </a:r>
            <a:r>
              <a:rPr baseline="-21716"/>
              <a:t>1</a:t>
            </a:r>
            <a:r>
              <a:t>⊕Q</a:t>
            </a:r>
            <a:r>
              <a:rPr baseline="-21716"/>
              <a:t>1</a:t>
            </a:r>
            <a:r>
              <a:t>⊕Q</a:t>
            </a:r>
            <a:r>
              <a:rPr baseline="-21716"/>
              <a:t>2</a:t>
            </a:r>
          </a:p>
        </p:txBody>
      </p:sp>
      <p:pic>
        <p:nvPicPr>
          <p:cNvPr id="11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9125" y="1096962"/>
            <a:ext cx="3062288" cy="559435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Rectangle"/>
          <p:cNvSpPr/>
          <p:nvPr/>
        </p:nvSpPr>
        <p:spPr>
          <a:xfrm>
            <a:off x="8186737" y="1233487"/>
            <a:ext cx="623888" cy="290513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lIns="45719" rIns="45719"/>
          <a:lstStyle/>
          <a:p>
            <a:pPr>
              <a:spcBef>
                <a:spcPts val="700"/>
              </a:spcBef>
              <a:buSzPct val="100000"/>
              <a:buChar char="▪"/>
              <a:defRPr baseline="-25000" sz="280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8186737" y="5783262"/>
            <a:ext cx="623888" cy="290513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lIns="45719" rIns="45719"/>
          <a:lstStyle/>
          <a:p>
            <a:pPr>
              <a:spcBef>
                <a:spcPts val="700"/>
              </a:spcBef>
              <a:buSzPct val="100000"/>
              <a:buChar char="▪"/>
              <a:defRPr baseline="-25000" sz="280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Example Circuit: Output Table"/>
          <p:cNvSpPr txBox="1"/>
          <p:nvPr>
            <p:ph type="title" idx="4294967295"/>
          </p:nvPr>
        </p:nvSpPr>
        <p:spPr>
          <a:xfrm>
            <a:off x="2239962" y="0"/>
            <a:ext cx="7772401" cy="1020763"/>
          </a:xfrm>
          <a:prstGeom prst="rect">
            <a:avLst/>
          </a:prstGeom>
        </p:spPr>
        <p:txBody>
          <a:bodyPr/>
          <a:lstStyle>
            <a:lvl1pPr defTabSz="758951">
              <a:defRPr sz="4980"/>
            </a:lvl1pPr>
          </a:lstStyle>
          <a:p>
            <a:pPr/>
            <a:r>
              <a:t>Example Circuit: Output Table</a:t>
            </a:r>
          </a:p>
        </p:txBody>
      </p:sp>
      <p:sp>
        <p:nvSpPr>
          <p:cNvPr id="117" name="1.Starting in total state  X1X2Q1Q2=0000…"/>
          <p:cNvSpPr txBox="1"/>
          <p:nvPr>
            <p:ph type="body" sz="half" idx="4294967295"/>
          </p:nvPr>
        </p:nvSpPr>
        <p:spPr>
          <a:xfrm>
            <a:off x="1917700" y="1047750"/>
            <a:ext cx="4978400" cy="4981575"/>
          </a:xfrm>
          <a:prstGeom prst="rect">
            <a:avLst/>
          </a:prstGeom>
        </p:spPr>
        <p:txBody>
          <a:bodyPr/>
          <a:lstStyle/>
          <a:p>
            <a:pPr marL="373075" indent="-373075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1.Starting in total state 	</a:t>
            </a:r>
            <a:r>
              <a:rPr sz="1224"/>
              <a:t>X</a:t>
            </a:r>
            <a:r>
              <a:rPr baseline="-33941" sz="1224"/>
              <a:t>1</a:t>
            </a:r>
            <a:r>
              <a:rPr sz="1224"/>
              <a:t>X</a:t>
            </a:r>
            <a:r>
              <a:rPr baseline="-33941" sz="1224"/>
              <a:t>2</a:t>
            </a:r>
            <a:r>
              <a:rPr sz="1224"/>
              <a:t>Q</a:t>
            </a:r>
            <a:r>
              <a:rPr baseline="-33941" sz="1224"/>
              <a:t>1</a:t>
            </a:r>
            <a:r>
              <a:rPr sz="1224"/>
              <a:t>Q</a:t>
            </a:r>
            <a:r>
              <a:rPr baseline="-33941" sz="1224"/>
              <a:t>2</a:t>
            </a:r>
            <a:r>
              <a:rPr sz="1224"/>
              <a:t>=0000</a:t>
            </a:r>
            <a:endParaRPr sz="1360">
              <a:solidFill>
                <a:srgbClr val="0070C0"/>
              </a:solidFill>
            </a:endParaRPr>
          </a:p>
          <a:p>
            <a:pPr marL="373075" indent="-373075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2.Input changes to 01 </a:t>
            </a:r>
            <a:endParaRPr sz="1360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Internal state changes to 01 and then to 11.</a:t>
            </a:r>
            <a:endParaRPr sz="1224">
              <a:solidFill>
                <a:srgbClr val="0070C0"/>
              </a:solidFill>
            </a:endParaRPr>
          </a:p>
          <a:p>
            <a:pPr marL="373075" indent="-373075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3.Input changes to 11.</a:t>
            </a:r>
            <a:endParaRPr sz="1360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Go to unstable total state 1111 and then to 1101.</a:t>
            </a:r>
            <a:endParaRPr sz="1224">
              <a:solidFill>
                <a:srgbClr val="0070C0"/>
              </a:solidFill>
            </a:endParaRPr>
          </a:p>
          <a:p>
            <a:pPr marL="373075" indent="-373075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4.Input changes to 10.</a:t>
            </a:r>
            <a:endParaRPr sz="1360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Go to unstable total state 1001 and then to 1011.</a:t>
            </a:r>
            <a:endParaRPr sz="1224">
              <a:solidFill>
                <a:srgbClr val="0070C0"/>
              </a:solidFill>
            </a:endParaRPr>
          </a:p>
          <a:p>
            <a:pPr marL="373075" indent="-373075" defTabSz="621791">
              <a:spcBef>
                <a:spcPts val="0"/>
              </a:spcBef>
              <a:buClr>
                <a:srgbClr val="3333FF"/>
              </a:buClr>
              <a:buFontTx/>
              <a:buChar char="✓"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The output sequence: </a:t>
            </a:r>
            <a:endParaRPr sz="1360">
              <a:solidFill>
                <a:srgbClr val="0070C0"/>
              </a:solidFill>
            </a:endParaRPr>
          </a:p>
          <a:p>
            <a:pPr marL="0" indent="0" defTabSz="621791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	</a:t>
            </a:r>
            <a:r>
              <a:rPr sz="1224"/>
              <a:t>0 (0) (1) 0 (1) 0 (0) 1</a:t>
            </a:r>
            <a:endParaRPr sz="1224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Condensed to the form </a:t>
            </a:r>
            <a:endParaRPr sz="1224">
              <a:solidFill>
                <a:srgbClr val="0070C0"/>
              </a:solidFill>
            </a:endParaRPr>
          </a:p>
          <a:p>
            <a:pPr lvl="1" marL="0" indent="310895" defTabSz="621791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	0 (1) 0 (1) 0 1.</a:t>
            </a:r>
            <a:endParaRPr sz="1224">
              <a:solidFill>
                <a:srgbClr val="0070C0"/>
              </a:solidFill>
            </a:endParaRPr>
          </a:p>
          <a:p>
            <a:pPr lvl="1" marL="656336" indent="-345440" defTabSz="621791">
              <a:spcBef>
                <a:spcPts val="0"/>
              </a:spcBef>
              <a:buClr>
                <a:srgbClr val="3333FF"/>
              </a:buClr>
              <a:buSzPct val="150000"/>
              <a:buFontTx/>
              <a:defRPr sz="2176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transient 1 outputs can be eliminated by proper design.</a:t>
            </a:r>
          </a:p>
        </p:txBody>
      </p:sp>
      <p:grpSp>
        <p:nvGrpSpPr>
          <p:cNvPr id="121" name="Group"/>
          <p:cNvGrpSpPr/>
          <p:nvPr/>
        </p:nvGrpSpPr>
        <p:grpSpPr>
          <a:xfrm>
            <a:off x="7227887" y="3667125"/>
            <a:ext cx="2854326" cy="2868613"/>
            <a:chOff x="0" y="0"/>
            <a:chExt cx="2854325" cy="2868612"/>
          </a:xfrm>
        </p:grpSpPr>
        <p:pic>
          <p:nvPicPr>
            <p:cNvPr id="118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3701" y="0"/>
              <a:ext cx="2750625" cy="2868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55627"/>
              <a:ext cx="639917" cy="2425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image.pdf" descr="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2980" y="136540"/>
              <a:ext cx="182111" cy="1668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27887" y="1150937"/>
            <a:ext cx="2763838" cy="261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  <p:bldP build="p" bldLvl="5" animBg="1" rev="0" advAuto="0" spid="117" grpId="2"/>
      <p:bldP build="whole" bldLvl="1" animBg="1" rev="0" advAuto="0" spid="121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ransition Table"/>
          <p:cNvSpPr txBox="1"/>
          <p:nvPr>
            <p:ph type="title" idx="4294967295"/>
          </p:nvPr>
        </p:nvSpPr>
        <p:spPr>
          <a:xfrm>
            <a:off x="2859087" y="187324"/>
            <a:ext cx="7496176" cy="114300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Transition Table</a:t>
            </a:r>
          </a:p>
        </p:txBody>
      </p:sp>
      <p:sp>
        <p:nvSpPr>
          <p:cNvPr id="125" name="Transition table is useful to analyze an asynchronous circuit from the circuit diagram. Procedure to obtain transition table:…"/>
          <p:cNvSpPr txBox="1"/>
          <p:nvPr>
            <p:ph type="body" idx="4294967295"/>
          </p:nvPr>
        </p:nvSpPr>
        <p:spPr>
          <a:xfrm>
            <a:off x="2103437" y="1358900"/>
            <a:ext cx="8070851" cy="5089525"/>
          </a:xfrm>
          <a:prstGeom prst="rect">
            <a:avLst/>
          </a:prstGeom>
        </p:spPr>
        <p:txBody>
          <a:bodyPr/>
          <a:lstStyle/>
          <a:p>
            <a:pPr marL="444398" indent="-444398" defTabSz="740663">
              <a:spcBef>
                <a:spcPts val="0"/>
              </a:spcBef>
              <a:buClr>
                <a:srgbClr val="3333FF"/>
              </a:buClr>
              <a:buFontTx/>
              <a:buChar char="✓"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Transition table is useful to analyze an asynchronous circuit from the circuit diagram. Procedure to obtain transition table:</a:t>
            </a:r>
            <a:endParaRPr sz="1620">
              <a:solidFill>
                <a:srgbClr val="0070C0"/>
              </a:solidFill>
            </a:endParaRPr>
          </a:p>
          <a:p>
            <a:pPr marL="0" indent="0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620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1. Determine all feedback loops in the circuits</a:t>
            </a: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2. Mark the input (y</a:t>
            </a:r>
            <a:r>
              <a:rPr baseline="-17728"/>
              <a:t>i</a:t>
            </a:r>
            <a:r>
              <a:t>) and output (Y</a:t>
            </a:r>
            <a:r>
              <a:rPr baseline="-17728"/>
              <a:t>i</a:t>
            </a:r>
            <a:r>
              <a:t>) of each feedback loop</a:t>
            </a: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3. Derive the Boolean functions of all Y’s</a:t>
            </a: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4. Plot each Y function in a map and combine all maps into one table (flow table)</a:t>
            </a: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1296">
              <a:solidFill>
                <a:srgbClr val="0070C0"/>
              </a:solidFill>
            </a:endParaRPr>
          </a:p>
          <a:p>
            <a:pPr lvl="1" marL="0" indent="370331" defTabSz="740663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2592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5. Circle those values of Y in each square that are equal to the value of y in the same row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synchronous Sequential Circuit"/>
          <p:cNvSpPr txBox="1"/>
          <p:nvPr>
            <p:ph type="title" idx="4294967295"/>
          </p:nvPr>
        </p:nvSpPr>
        <p:spPr>
          <a:xfrm>
            <a:off x="2239962" y="0"/>
            <a:ext cx="7772401" cy="1020763"/>
          </a:xfrm>
          <a:prstGeom prst="rect">
            <a:avLst/>
          </a:prstGeom>
        </p:spPr>
        <p:txBody>
          <a:bodyPr/>
          <a:lstStyle>
            <a:lvl1pPr defTabSz="704087">
              <a:defRPr sz="4619"/>
            </a:lvl1pPr>
          </a:lstStyle>
          <a:p>
            <a:pPr/>
            <a:r>
              <a:t>Asynchronous Sequential Circuit</a:t>
            </a:r>
          </a:p>
        </p:txBody>
      </p:sp>
      <p:sp>
        <p:nvSpPr>
          <p:cNvPr id="128" name="The excitation variables: Y1 and Y2…"/>
          <p:cNvSpPr txBox="1"/>
          <p:nvPr>
            <p:ph type="body" idx="4294967295"/>
          </p:nvPr>
        </p:nvSpPr>
        <p:spPr>
          <a:xfrm>
            <a:off x="2243137" y="1314450"/>
            <a:ext cx="7772401" cy="4981575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3333FF"/>
              </a:buClr>
              <a:buFontTx/>
              <a:buChar char="✓"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The excitation variables: Y</a:t>
            </a:r>
            <a:r>
              <a:rPr baseline="-20250"/>
              <a:t>1</a:t>
            </a:r>
            <a:r>
              <a:t> and Y</a:t>
            </a:r>
            <a:r>
              <a:rPr baseline="-20250"/>
              <a:t>2</a:t>
            </a:r>
            <a:endParaRPr sz="2400">
              <a:solidFill>
                <a:srgbClr val="0070C0"/>
              </a:solidFill>
            </a:endParaRPr>
          </a:p>
          <a:p>
            <a:pPr lvl="1" marL="914400" indent="-457200">
              <a:spcBef>
                <a:spcPts val="0"/>
              </a:spcBef>
              <a:buClr>
                <a:srgbClr val="3333FF"/>
              </a:buClr>
              <a:buSzPct val="150000"/>
              <a:buFontTx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Y</a:t>
            </a:r>
            <a:r>
              <a:rPr baseline="-17874"/>
              <a:t>1</a:t>
            </a:r>
            <a:r>
              <a:t> = xy</a:t>
            </a:r>
            <a:r>
              <a:rPr baseline="-17874"/>
              <a:t>1</a:t>
            </a:r>
            <a:r>
              <a:t>+ xy</a:t>
            </a:r>
            <a:r>
              <a:rPr baseline="-17874"/>
              <a:t>2</a:t>
            </a:r>
            <a:endParaRPr sz="2000">
              <a:solidFill>
                <a:srgbClr val="0070C0"/>
              </a:solidFill>
            </a:endParaRPr>
          </a:p>
          <a:p>
            <a:pPr lvl="1" marL="914400" indent="-457200">
              <a:spcBef>
                <a:spcPts val="0"/>
              </a:spcBef>
              <a:buClr>
                <a:srgbClr val="3333FF"/>
              </a:buClr>
              <a:buSzPct val="150000"/>
              <a:buFontTx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Y</a:t>
            </a:r>
            <a:r>
              <a:rPr baseline="-17874"/>
              <a:t>2</a:t>
            </a:r>
            <a:r>
              <a:t> = xy</a:t>
            </a:r>
            <a:r>
              <a:rPr baseline="-17874"/>
              <a:t>1</a:t>
            </a:r>
            <a:r>
              <a:t> + xy</a:t>
            </a:r>
            <a:r>
              <a:rPr baseline="-17874"/>
              <a:t>2</a:t>
            </a:r>
          </a:p>
        </p:txBody>
      </p:sp>
      <p:pic>
        <p:nvPicPr>
          <p:cNvPr id="12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3412" y="2795587"/>
            <a:ext cx="6378576" cy="346551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ctangle"/>
          <p:cNvSpPr/>
          <p:nvPr/>
        </p:nvSpPr>
        <p:spPr>
          <a:xfrm>
            <a:off x="6362700" y="2770187"/>
            <a:ext cx="317500" cy="1254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lIns="45719" rIns="45719"/>
          <a:lstStyle/>
          <a:p>
            <a:pPr>
              <a:spcBef>
                <a:spcPts val="700"/>
              </a:spcBef>
              <a:buSzPct val="100000"/>
              <a:buChar char="▪"/>
              <a:defRPr baseline="-25000" sz="280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133" name="Group"/>
          <p:cNvGrpSpPr/>
          <p:nvPr/>
        </p:nvGrpSpPr>
        <p:grpSpPr>
          <a:xfrm>
            <a:off x="6146800" y="2719387"/>
            <a:ext cx="749300" cy="270035"/>
            <a:chOff x="0" y="0"/>
            <a:chExt cx="749300" cy="270034"/>
          </a:xfrm>
        </p:grpSpPr>
        <p:sp>
          <p:nvSpPr>
            <p:cNvPr id="131" name="Shape"/>
            <p:cNvSpPr/>
            <p:nvPr/>
          </p:nvSpPr>
          <p:spPr>
            <a:xfrm>
              <a:off x="0" y="0"/>
              <a:ext cx="7493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21" y="0"/>
                  </a:moveTo>
                  <a:lnTo>
                    <a:pt x="21600" y="0"/>
                  </a:lnTo>
                  <a:lnTo>
                    <a:pt x="172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DCDB"/>
            </a:solidFill>
            <a:ln w="3175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400"/>
                </a:spcBef>
                <a:buSzPct val="100000"/>
                <a:buChar char="▪"/>
                <a:defRPr sz="1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132" name="CUT"/>
            <p:cNvSpPr txBox="1"/>
            <p:nvPr/>
          </p:nvSpPr>
          <p:spPr>
            <a:xfrm>
              <a:off x="196408" y="793"/>
              <a:ext cx="35388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buFont typeface="Wingdings"/>
                <a:defRPr sz="1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CUT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6156325" y="6075362"/>
            <a:ext cx="749300" cy="270035"/>
            <a:chOff x="0" y="0"/>
            <a:chExt cx="749300" cy="270034"/>
          </a:xfrm>
        </p:grpSpPr>
        <p:sp>
          <p:nvSpPr>
            <p:cNvPr id="134" name="Shape"/>
            <p:cNvSpPr/>
            <p:nvPr/>
          </p:nvSpPr>
          <p:spPr>
            <a:xfrm>
              <a:off x="0" y="0"/>
              <a:ext cx="7493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21" y="0"/>
                  </a:moveTo>
                  <a:lnTo>
                    <a:pt x="21600" y="0"/>
                  </a:lnTo>
                  <a:lnTo>
                    <a:pt x="172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DCDB"/>
            </a:solidFill>
            <a:ln w="3175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400"/>
                </a:spcBef>
                <a:buSzPct val="100000"/>
                <a:buChar char="▪"/>
                <a:defRPr sz="1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135" name="CUT"/>
            <p:cNvSpPr txBox="1"/>
            <p:nvPr/>
          </p:nvSpPr>
          <p:spPr>
            <a:xfrm>
              <a:off x="196408" y="793"/>
              <a:ext cx="35388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200"/>
                </a:spcBef>
                <a:buFont typeface="Wingdings"/>
                <a:defRPr sz="10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CUT</a:t>
              </a: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3762375" y="1857374"/>
            <a:ext cx="630238" cy="361951"/>
            <a:chOff x="0" y="0"/>
            <a:chExt cx="630237" cy="361950"/>
          </a:xfrm>
        </p:grpSpPr>
        <p:sp>
          <p:nvSpPr>
            <p:cNvPr id="137" name="Line"/>
            <p:cNvSpPr/>
            <p:nvPr/>
          </p:nvSpPr>
          <p:spPr>
            <a:xfrm>
              <a:off x="400049" y="-1"/>
              <a:ext cx="144464" cy="1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buSzPct val="100000"/>
                <a:buChar char="▪"/>
                <a:defRPr baseline="-25000" sz="2800"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0" y="361950"/>
              <a:ext cx="144463" cy="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buSzPct val="100000"/>
                <a:buChar char="▪"/>
                <a:defRPr baseline="-25000" sz="2800"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485774" y="361950"/>
              <a:ext cx="144464" cy="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buSzPct val="100000"/>
                <a:buChar char="▪"/>
                <a:defRPr baseline="-25000" sz="2800"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8" grpId="1"/>
      <p:bldP build="whole" bldLvl="1" animBg="1" rev="0" advAuto="0" spid="14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ransition Table"/>
          <p:cNvSpPr txBox="1"/>
          <p:nvPr>
            <p:ph type="title" idx="4294967295"/>
          </p:nvPr>
        </p:nvSpPr>
        <p:spPr>
          <a:xfrm>
            <a:off x="2239962" y="0"/>
            <a:ext cx="7772401" cy="102076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Transition Table</a:t>
            </a:r>
          </a:p>
        </p:txBody>
      </p:sp>
      <p:sp>
        <p:nvSpPr>
          <p:cNvPr id="143" name="Combine the internal state with input variables…"/>
          <p:cNvSpPr txBox="1"/>
          <p:nvPr>
            <p:ph type="body" idx="4294967295"/>
          </p:nvPr>
        </p:nvSpPr>
        <p:spPr>
          <a:xfrm>
            <a:off x="2225675" y="1060450"/>
            <a:ext cx="7772400" cy="4981575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3333FF"/>
              </a:buClr>
              <a:buFontTx/>
              <a:buChar char="✓"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Combine the internal state with input </a:t>
            </a:r>
            <a:r>
              <a:t>variables</a:t>
            </a:r>
            <a:endParaRPr sz="2400">
              <a:solidFill>
                <a:srgbClr val="0070C0"/>
              </a:solidFill>
            </a:endParaRPr>
          </a:p>
          <a:p>
            <a:pPr lvl="1" marL="914400" indent="-457200">
              <a:spcBef>
                <a:spcPts val="0"/>
              </a:spcBef>
              <a:buClr>
                <a:srgbClr val="3333FF"/>
              </a:buClr>
              <a:buSzPct val="150000"/>
              <a:buFontTx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Stable total states:</a:t>
            </a:r>
            <a:endParaRPr sz="2000">
              <a:solidFill>
                <a:srgbClr val="0070C0"/>
              </a:solidFill>
            </a:endParaRPr>
          </a:p>
          <a:p>
            <a:pPr lvl="1" marL="0" indent="457200">
              <a:spcBef>
                <a:spcPts val="0"/>
              </a:spcBef>
              <a:buClr>
                <a:srgbClr val="3333FF"/>
              </a:buClr>
              <a:buSzTx/>
              <a:buFont typeface="Wingdings"/>
              <a:buNone/>
              <a:defRPr sz="32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y</a:t>
            </a:r>
            <a:r>
              <a:rPr baseline="-17874"/>
              <a:t>1</a:t>
            </a:r>
            <a:r>
              <a:t>y</a:t>
            </a:r>
            <a:r>
              <a:rPr baseline="-17874"/>
              <a:t>2</a:t>
            </a:r>
            <a:r>
              <a:t>x = 000, 011, 110 and 101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2489200" y="2298700"/>
            <a:ext cx="7245350" cy="4294188"/>
            <a:chOff x="0" y="0"/>
            <a:chExt cx="7245350" cy="4294187"/>
          </a:xfrm>
        </p:grpSpPr>
        <p:pic>
          <p:nvPicPr>
            <p:cNvPr id="144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" y="0"/>
              <a:ext cx="7245349" cy="2146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141636"/>
              <a:ext cx="7245350" cy="2152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Rectangle"/>
          <p:cNvSpPr/>
          <p:nvPr/>
        </p:nvSpPr>
        <p:spPr>
          <a:xfrm>
            <a:off x="3095625" y="6305550"/>
            <a:ext cx="6143625" cy="371475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lIns="45719" rIns="45719"/>
          <a:lstStyle/>
          <a:p>
            <a:pPr>
              <a:spcBef>
                <a:spcPts val="700"/>
              </a:spcBef>
              <a:buSzPct val="100000"/>
              <a:buChar char="▪"/>
              <a:defRPr baseline="-25000" sz="280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ransition Table"/>
          <p:cNvSpPr txBox="1"/>
          <p:nvPr>
            <p:ph type="title" idx="4294967295"/>
          </p:nvPr>
        </p:nvSpPr>
        <p:spPr>
          <a:xfrm>
            <a:off x="2859087" y="187324"/>
            <a:ext cx="7496176" cy="114300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Transition Table</a:t>
            </a:r>
          </a:p>
        </p:txBody>
      </p:sp>
      <p:sp>
        <p:nvSpPr>
          <p:cNvPr id="150" name="In an asynchronous sequential circuit, the internal state can change immediately after a change in the input.…"/>
          <p:cNvSpPr txBox="1"/>
          <p:nvPr>
            <p:ph type="body" sz="half" idx="4294967295"/>
          </p:nvPr>
        </p:nvSpPr>
        <p:spPr>
          <a:xfrm>
            <a:off x="2184399" y="1136650"/>
            <a:ext cx="5921377" cy="5089525"/>
          </a:xfrm>
          <a:prstGeom prst="rect">
            <a:avLst/>
          </a:prstGeom>
        </p:spPr>
        <p:txBody>
          <a:bodyPr/>
          <a:lstStyle/>
          <a:p>
            <a:pPr marL="411480" indent="-411480" defTabSz="685800">
              <a:spcBef>
                <a:spcPts val="0"/>
              </a:spcBef>
              <a:buClr>
                <a:srgbClr val="3333FF"/>
              </a:buClr>
              <a:buFontTx/>
              <a:buChar char="✓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 an asynchronous sequential circuit, the internal state can change immediately after a change in the input.</a:t>
            </a:r>
            <a:endParaRPr sz="1500">
              <a:solidFill>
                <a:srgbClr val="0070C0"/>
              </a:solidFill>
            </a:endParaRPr>
          </a:p>
          <a:p>
            <a:pPr marL="411480" indent="-411480" defTabSz="685800">
              <a:spcBef>
                <a:spcPts val="0"/>
              </a:spcBef>
              <a:buClr>
                <a:srgbClr val="3333FF"/>
              </a:buClr>
              <a:buFontTx/>
              <a:buChar char="✓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It is sometimes convenient to combine the internal state with input value together and call it the 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Total State of the circuit. </a:t>
            </a:r>
            <a:r>
              <a:t>(Total state = Internal state + Inputs)</a:t>
            </a:r>
            <a:endParaRPr sz="1500">
              <a:solidFill>
                <a:srgbClr val="0070C0"/>
              </a:solidFill>
            </a:endParaRPr>
          </a:p>
          <a:p>
            <a:pPr marL="411480" indent="-411480" defTabSz="685800">
              <a:spcBef>
                <a:spcPts val="0"/>
              </a:spcBef>
              <a:buClr>
                <a:srgbClr val="3333FF"/>
              </a:buClr>
              <a:buFontTx/>
              <a:buChar char="✓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 the example , the circuit has</a:t>
            </a:r>
            <a:endParaRPr sz="1500">
              <a:solidFill>
                <a:srgbClr val="0070C0"/>
              </a:solidFill>
            </a:endParaRPr>
          </a:p>
          <a:p>
            <a:pPr lvl="1" indent="-381000" defTabSz="685800">
              <a:spcBef>
                <a:spcPts val="0"/>
              </a:spcBef>
              <a:buClr>
                <a:srgbClr val="3333FF"/>
              </a:buClr>
              <a:buSzPct val="150000"/>
              <a:buFontTx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4 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stable total states: (y</a:t>
            </a:r>
            <a:r>
              <a:rPr b="1" baseline="-2025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025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x= 000, 011, 110, and 101)</a:t>
            </a:r>
            <a:endParaRPr b="1" sz="1350">
              <a:solidFill>
                <a:srgbClr val="0070C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1" indent="-381000" defTabSz="685800">
              <a:spcBef>
                <a:spcPts val="0"/>
              </a:spcBef>
              <a:buClr>
                <a:srgbClr val="3333FF"/>
              </a:buClr>
              <a:buSzPct val="150000"/>
              <a:buFontTx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4 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unstable total states: (y</a:t>
            </a:r>
            <a:r>
              <a:rPr b="1" baseline="-20250"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025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>
                <a:latin typeface="Comic Sans MS"/>
                <a:ea typeface="Comic Sans MS"/>
                <a:cs typeface="Comic Sans MS"/>
                <a:sym typeface="Comic Sans MS"/>
              </a:rPr>
              <a:t>x= 001, 010, 111, and 100)</a:t>
            </a:r>
          </a:p>
        </p:txBody>
      </p:sp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4012" y="1143000"/>
            <a:ext cx="2568576" cy="3994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ransition Table"/>
          <p:cNvSpPr txBox="1"/>
          <p:nvPr>
            <p:ph type="title" idx="4294967295"/>
          </p:nvPr>
        </p:nvSpPr>
        <p:spPr>
          <a:xfrm>
            <a:off x="2859087" y="187324"/>
            <a:ext cx="7496176" cy="114300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Transition Table</a:t>
            </a:r>
          </a:p>
        </p:txBody>
      </p:sp>
      <p:sp>
        <p:nvSpPr>
          <p:cNvPr id="154" name="If y=00 and x=0   Y=00 (Stable state)…"/>
          <p:cNvSpPr txBox="1"/>
          <p:nvPr>
            <p:ph type="body" sz="half" idx="4294967295"/>
          </p:nvPr>
        </p:nvSpPr>
        <p:spPr>
          <a:xfrm>
            <a:off x="2157412" y="1327150"/>
            <a:ext cx="5211763" cy="5091113"/>
          </a:xfrm>
          <a:prstGeom prst="rect">
            <a:avLst/>
          </a:prstGeom>
        </p:spPr>
        <p:txBody>
          <a:bodyPr/>
          <a:lstStyle/>
          <a:p>
            <a:pPr marL="438912" indent="-438912" defTabSz="731520">
              <a:spcBef>
                <a:spcPts val="0"/>
              </a:spcBef>
              <a:buClr>
                <a:srgbClr val="3333FF"/>
              </a:buClr>
              <a:buFontTx/>
              <a:buChar char="✓"/>
              <a:defRPr sz="25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If y=00 and x=0   Y=00 (Stable state)</a:t>
            </a:r>
            <a:endParaRPr sz="1600">
              <a:solidFill>
                <a:srgbClr val="0070C0"/>
              </a:solidFill>
            </a:endParaRPr>
          </a:p>
          <a:p>
            <a:pPr marL="438912" indent="-438912" defTabSz="731520">
              <a:spcBef>
                <a:spcPts val="0"/>
              </a:spcBef>
              <a:buClr>
                <a:srgbClr val="3333FF"/>
              </a:buClr>
              <a:buFontTx/>
              <a:buChar char="✓"/>
              <a:defRPr sz="25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If x changes from 0 to 1 while y=00, the circuit changes Y to 01 which is temporary unstable condition (Y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¹</a:t>
            </a:r>
            <a:r>
              <a:t>y)</a:t>
            </a:r>
            <a:endParaRPr sz="1600">
              <a:solidFill>
                <a:srgbClr val="0070C0"/>
              </a:solidFill>
            </a:endParaRPr>
          </a:p>
          <a:p>
            <a:pPr marL="438912" indent="-438912" defTabSz="731520">
              <a:spcBef>
                <a:spcPts val="0"/>
              </a:spcBef>
              <a:buClr>
                <a:srgbClr val="3333FF"/>
              </a:buClr>
              <a:buFontTx/>
              <a:buChar char="✓"/>
              <a:defRPr sz="25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As soon as the signal propagates to make Y=01, the feedback path causes a change in y to 01. (transition form the first row to the second row)</a:t>
            </a:r>
            <a:endParaRPr sz="1600">
              <a:solidFill>
                <a:srgbClr val="0070C0"/>
              </a:solidFill>
            </a:endParaRPr>
          </a:p>
          <a:p>
            <a:pPr marL="438912" indent="-438912" defTabSz="731520">
              <a:spcBef>
                <a:spcPts val="0"/>
              </a:spcBef>
              <a:buClr>
                <a:srgbClr val="3333FF"/>
              </a:buClr>
              <a:buFontTx/>
              <a:buChar char="✓"/>
              <a:defRPr sz="25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If the input alternates between 0 and 1, the circuit will repeat the sequence of states</a:t>
            </a:r>
          </a:p>
        </p:txBody>
      </p:sp>
      <p:sp>
        <p:nvSpPr>
          <p:cNvPr id="155" name="Arrow"/>
          <p:cNvSpPr/>
          <p:nvPr/>
        </p:nvSpPr>
        <p:spPr>
          <a:xfrm>
            <a:off x="4549775" y="1476375"/>
            <a:ext cx="165100" cy="74613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buSzPct val="100000"/>
              <a:buChar char="▪"/>
              <a:defRPr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</a:p>
        </p:txBody>
      </p:sp>
      <p:pic>
        <p:nvPicPr>
          <p:cNvPr id="15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8237" y="1050925"/>
            <a:ext cx="2627313" cy="4086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0" t="5035" r="0" b="0"/>
          <a:stretch>
            <a:fillRect/>
          </a:stretch>
        </p:blipFill>
        <p:spPr>
          <a:xfrm>
            <a:off x="7369175" y="5235575"/>
            <a:ext cx="3111500" cy="1001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2"/>
      <p:bldP build="p" bldLvl="5" animBg="1" rev="0" advAuto="0" spid="15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