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/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3" name="Body Level One…"/>
          <p:cNvSpPr txBox="1"/>
          <p:nvPr>
            <p:ph type="body" sz="quarter" idx="1" hasCustomPrompt="1"/>
          </p:nvPr>
        </p:nvSpPr>
        <p:spPr>
          <a:xfrm>
            <a:off x="603250" y="1186480"/>
            <a:ext cx="10985500" cy="46739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700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Body Level One…"/>
          <p:cNvSpPr txBox="1"/>
          <p:nvPr>
            <p:ph type="body" idx="21" hasCustomPrompt="1"/>
          </p:nvPr>
        </p:nvSpPr>
        <p:spPr>
          <a:xfrm>
            <a:off x="603250" y="2124251"/>
            <a:ext cx="10985500" cy="4128008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 lIns="91438" tIns="91438" rIns="91438" bIns="91438"/>
          <a:lstStyle>
            <a:lvl1pPr algn="ctr">
              <a:lnSpc>
                <a:spcPct val="100000"/>
              </a:lnSpc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</p:spPr>
        <p:txBody>
          <a:bodyPr lIns="91438" tIns="91438" rIns="91438" bIns="91438"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61975" indent="-333375">
              <a:lnSpc>
                <a:spcPct val="100000"/>
              </a:lnSpc>
              <a:spcBef>
                <a:spcPts val="600"/>
              </a:spcBef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77240" indent="-320040">
              <a:lnSpc>
                <a:spcPct val="100000"/>
              </a:lnSpc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41400">
              <a:lnSpc>
                <a:spcPct val="100000"/>
              </a:lnSpc>
              <a:spcBef>
                <a:spcPts val="600"/>
              </a:spcBef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270000">
              <a:lnSpc>
                <a:spcPct val="100000"/>
              </a:lnSpc>
              <a:spcBef>
                <a:spcPts val="600"/>
              </a:spcBef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 cap="all" sz="4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Char char="–"/>
            </a:lvl2pPr>
            <a:lvl3pPr>
              <a:lnSpc>
                <a:spcPct val="100000"/>
              </a:lnSpc>
              <a:spcBef>
                <a:spcPts val="600"/>
              </a:spcBef>
            </a:lvl3pPr>
            <a:lvl4pPr>
              <a:lnSpc>
                <a:spcPct val="100000"/>
              </a:lnSpc>
              <a:spcBef>
                <a:spcPts val="600"/>
              </a:spcBef>
              <a:buChar char="–"/>
            </a:lvl4pPr>
            <a:lvl5pPr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276" name="Subtitle 2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UNIT 4</a:t>
            </a:r>
          </a:p>
          <a:p>
            <a:pPr/>
            <a:r>
              <a:t>Session-2 ( Gated SR Flip Flops, Edge Triggered RS Fip-flop)</a:t>
            </a:r>
          </a:p>
          <a:p>
            <a:pPr/>
            <a:r>
              <a:t>Session-3(Edge Triggered D Fip-flops, Edge Triggered T Fip-flops)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66"/>
          <p:cNvGrpSpPr/>
          <p:nvPr/>
        </p:nvGrpSpPr>
        <p:grpSpPr>
          <a:xfrm>
            <a:off x="4125912" y="2466975"/>
            <a:ext cx="4040882" cy="2178052"/>
            <a:chOff x="0" y="0"/>
            <a:chExt cx="4040880" cy="2178050"/>
          </a:xfrm>
        </p:grpSpPr>
        <p:sp>
          <p:nvSpPr>
            <p:cNvPr id="311" name="Line 4"/>
            <p:cNvSpPr/>
            <p:nvPr/>
          </p:nvSpPr>
          <p:spPr>
            <a:xfrm>
              <a:off x="431799" y="1069975"/>
              <a:ext cx="25082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Line 5"/>
            <p:cNvSpPr/>
            <p:nvPr/>
          </p:nvSpPr>
          <p:spPr>
            <a:xfrm flipH="1" flipV="1">
              <a:off x="3030536" y="433387"/>
              <a:ext cx="706438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Line 6"/>
            <p:cNvSpPr/>
            <p:nvPr/>
          </p:nvSpPr>
          <p:spPr>
            <a:xfrm flipH="1">
              <a:off x="3030537" y="1708150"/>
              <a:ext cx="38735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Freeform 7"/>
            <p:cNvSpPr/>
            <p:nvPr/>
          </p:nvSpPr>
          <p:spPr>
            <a:xfrm>
              <a:off x="1958974" y="592137"/>
              <a:ext cx="1458913" cy="111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12343"/>
                  </a:lnTo>
                  <a:lnTo>
                    <a:pt x="0" y="617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Freeform 8"/>
            <p:cNvSpPr/>
            <p:nvPr/>
          </p:nvSpPr>
          <p:spPr>
            <a:xfrm>
              <a:off x="1958974" y="431800"/>
              <a:ext cx="1458913" cy="111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9257"/>
                  </a:lnTo>
                  <a:lnTo>
                    <a:pt x="0" y="15429"/>
                  </a:lnTo>
                  <a:lnTo>
                    <a:pt x="0" y="216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3389311" y="404812"/>
              <a:ext cx="55563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3395661" y="1685925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89" y="10800"/>
                  </a:moveTo>
                  <a:lnTo>
                    <a:pt x="10989" y="0"/>
                  </a:lnTo>
                  <a:lnTo>
                    <a:pt x="9095" y="0"/>
                  </a:lnTo>
                  <a:lnTo>
                    <a:pt x="8716" y="745"/>
                  </a:lnTo>
                  <a:lnTo>
                    <a:pt x="7200" y="745"/>
                  </a:lnTo>
                  <a:lnTo>
                    <a:pt x="6442" y="1117"/>
                  </a:lnTo>
                  <a:lnTo>
                    <a:pt x="6063" y="1117"/>
                  </a:lnTo>
                  <a:lnTo>
                    <a:pt x="5305" y="1862"/>
                  </a:lnTo>
                  <a:lnTo>
                    <a:pt x="4926" y="1862"/>
                  </a:lnTo>
                  <a:lnTo>
                    <a:pt x="4926" y="2234"/>
                  </a:lnTo>
                  <a:lnTo>
                    <a:pt x="4168" y="2234"/>
                  </a:lnTo>
                  <a:lnTo>
                    <a:pt x="3789" y="2979"/>
                  </a:lnTo>
                  <a:lnTo>
                    <a:pt x="3411" y="2979"/>
                  </a:lnTo>
                  <a:lnTo>
                    <a:pt x="3411" y="3352"/>
                  </a:lnTo>
                  <a:lnTo>
                    <a:pt x="2653" y="4097"/>
                  </a:lnTo>
                  <a:lnTo>
                    <a:pt x="2274" y="4097"/>
                  </a:lnTo>
                  <a:lnTo>
                    <a:pt x="2274" y="4469"/>
                  </a:lnTo>
                  <a:lnTo>
                    <a:pt x="1516" y="4841"/>
                  </a:lnTo>
                  <a:lnTo>
                    <a:pt x="1516" y="5586"/>
                  </a:lnTo>
                  <a:lnTo>
                    <a:pt x="1137" y="5959"/>
                  </a:lnTo>
                  <a:lnTo>
                    <a:pt x="1137" y="6703"/>
                  </a:lnTo>
                  <a:lnTo>
                    <a:pt x="379" y="6703"/>
                  </a:lnTo>
                  <a:lnTo>
                    <a:pt x="379" y="7821"/>
                  </a:lnTo>
                  <a:lnTo>
                    <a:pt x="0" y="8193"/>
                  </a:lnTo>
                  <a:lnTo>
                    <a:pt x="0" y="13407"/>
                  </a:lnTo>
                  <a:lnTo>
                    <a:pt x="379" y="14152"/>
                  </a:lnTo>
                  <a:lnTo>
                    <a:pt x="379" y="15269"/>
                  </a:lnTo>
                  <a:lnTo>
                    <a:pt x="1137" y="15641"/>
                  </a:lnTo>
                  <a:lnTo>
                    <a:pt x="1137" y="16386"/>
                  </a:lnTo>
                  <a:lnTo>
                    <a:pt x="1516" y="16759"/>
                  </a:lnTo>
                  <a:lnTo>
                    <a:pt x="2274" y="17131"/>
                  </a:lnTo>
                  <a:lnTo>
                    <a:pt x="2274" y="17876"/>
                  </a:lnTo>
                  <a:lnTo>
                    <a:pt x="2653" y="18248"/>
                  </a:lnTo>
                  <a:lnTo>
                    <a:pt x="3411" y="18248"/>
                  </a:lnTo>
                  <a:lnTo>
                    <a:pt x="3411" y="18993"/>
                  </a:lnTo>
                  <a:lnTo>
                    <a:pt x="3789" y="19366"/>
                  </a:lnTo>
                  <a:lnTo>
                    <a:pt x="4168" y="19366"/>
                  </a:lnTo>
                  <a:lnTo>
                    <a:pt x="5305" y="20483"/>
                  </a:lnTo>
                  <a:lnTo>
                    <a:pt x="6063" y="20483"/>
                  </a:lnTo>
                  <a:lnTo>
                    <a:pt x="6442" y="20855"/>
                  </a:lnTo>
                  <a:lnTo>
                    <a:pt x="7579" y="20855"/>
                  </a:lnTo>
                  <a:lnTo>
                    <a:pt x="8337" y="21600"/>
                  </a:lnTo>
                  <a:lnTo>
                    <a:pt x="13642" y="21600"/>
                  </a:lnTo>
                  <a:lnTo>
                    <a:pt x="14021" y="20855"/>
                  </a:lnTo>
                  <a:lnTo>
                    <a:pt x="14779" y="20855"/>
                  </a:lnTo>
                  <a:lnTo>
                    <a:pt x="15158" y="20483"/>
                  </a:lnTo>
                  <a:lnTo>
                    <a:pt x="15916" y="20483"/>
                  </a:lnTo>
                  <a:lnTo>
                    <a:pt x="16295" y="20110"/>
                  </a:lnTo>
                  <a:lnTo>
                    <a:pt x="17053" y="20110"/>
                  </a:lnTo>
                  <a:lnTo>
                    <a:pt x="17432" y="19366"/>
                  </a:lnTo>
                  <a:lnTo>
                    <a:pt x="19705" y="17131"/>
                  </a:lnTo>
                  <a:lnTo>
                    <a:pt x="19705" y="16759"/>
                  </a:lnTo>
                  <a:lnTo>
                    <a:pt x="20084" y="16759"/>
                  </a:lnTo>
                  <a:lnTo>
                    <a:pt x="20084" y="16386"/>
                  </a:lnTo>
                  <a:lnTo>
                    <a:pt x="20842" y="15641"/>
                  </a:lnTo>
                  <a:lnTo>
                    <a:pt x="20842" y="14524"/>
                  </a:lnTo>
                  <a:lnTo>
                    <a:pt x="21221" y="14152"/>
                  </a:lnTo>
                  <a:lnTo>
                    <a:pt x="21221" y="12662"/>
                  </a:lnTo>
                  <a:lnTo>
                    <a:pt x="21600" y="11917"/>
                  </a:lnTo>
                  <a:lnTo>
                    <a:pt x="21600" y="9683"/>
                  </a:lnTo>
                  <a:lnTo>
                    <a:pt x="21221" y="9310"/>
                  </a:lnTo>
                  <a:lnTo>
                    <a:pt x="21221" y="7821"/>
                  </a:lnTo>
                  <a:lnTo>
                    <a:pt x="20842" y="7076"/>
                  </a:lnTo>
                  <a:lnTo>
                    <a:pt x="20842" y="6703"/>
                  </a:lnTo>
                  <a:lnTo>
                    <a:pt x="20084" y="5959"/>
                  </a:lnTo>
                  <a:lnTo>
                    <a:pt x="20084" y="5586"/>
                  </a:lnTo>
                  <a:lnTo>
                    <a:pt x="19705" y="4841"/>
                  </a:lnTo>
                  <a:lnTo>
                    <a:pt x="19705" y="4469"/>
                  </a:lnTo>
                  <a:lnTo>
                    <a:pt x="18947" y="4097"/>
                  </a:lnTo>
                  <a:lnTo>
                    <a:pt x="18568" y="4097"/>
                  </a:lnTo>
                  <a:lnTo>
                    <a:pt x="18568" y="3352"/>
                  </a:lnTo>
                  <a:lnTo>
                    <a:pt x="17811" y="2979"/>
                  </a:lnTo>
                  <a:lnTo>
                    <a:pt x="17432" y="2979"/>
                  </a:lnTo>
                  <a:lnTo>
                    <a:pt x="17432" y="2234"/>
                  </a:lnTo>
                  <a:lnTo>
                    <a:pt x="17053" y="2234"/>
                  </a:lnTo>
                  <a:lnTo>
                    <a:pt x="16295" y="1862"/>
                  </a:lnTo>
                  <a:lnTo>
                    <a:pt x="15916" y="1862"/>
                  </a:lnTo>
                  <a:lnTo>
                    <a:pt x="15158" y="1117"/>
                  </a:lnTo>
                  <a:lnTo>
                    <a:pt x="14779" y="1117"/>
                  </a:lnTo>
                  <a:lnTo>
                    <a:pt x="14779" y="745"/>
                  </a:lnTo>
                  <a:lnTo>
                    <a:pt x="12884" y="745"/>
                  </a:lnTo>
                  <a:lnTo>
                    <a:pt x="12505" y="0"/>
                  </a:lnTo>
                  <a:lnTo>
                    <a:pt x="10989" y="0"/>
                  </a:lnTo>
                  <a:lnTo>
                    <a:pt x="10989" y="1080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Line 13"/>
            <p:cNvSpPr/>
            <p:nvPr/>
          </p:nvSpPr>
          <p:spPr>
            <a:xfrm flipH="1">
              <a:off x="1754187" y="1868487"/>
              <a:ext cx="5238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Line 14"/>
            <p:cNvSpPr/>
            <p:nvPr/>
          </p:nvSpPr>
          <p:spPr>
            <a:xfrm flipV="1">
              <a:off x="682624" y="431800"/>
              <a:ext cx="1588" cy="12763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2" name="Freeform 18"/>
            <p:cNvGrpSpPr/>
            <p:nvPr/>
          </p:nvGrpSpPr>
          <p:grpSpPr>
            <a:xfrm>
              <a:off x="431799" y="2027238"/>
              <a:ext cx="546101" cy="1"/>
              <a:chOff x="0" y="0"/>
              <a:chExt cx="546099" cy="0"/>
            </a:xfrm>
          </p:grpSpPr>
          <p:sp>
            <p:nvSpPr>
              <p:cNvPr id="320" name="Line"/>
              <p:cNvSpPr/>
              <p:nvPr/>
            </p:nvSpPr>
            <p:spPr>
              <a:xfrm flipH="1" flipV="1"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Line"/>
              <p:cNvSpPr/>
              <p:nvPr/>
            </p:nvSpPr>
            <p:spPr>
              <a:xfrm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3" name="Line 19"/>
            <p:cNvSpPr/>
            <p:nvPr/>
          </p:nvSpPr>
          <p:spPr>
            <a:xfrm flipH="1">
              <a:off x="431800" y="2027237"/>
              <a:ext cx="54610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Freeform 20"/>
            <p:cNvGrpSpPr/>
            <p:nvPr/>
          </p:nvGrpSpPr>
          <p:grpSpPr>
            <a:xfrm>
              <a:off x="682624" y="1708150"/>
              <a:ext cx="295276" cy="1"/>
              <a:chOff x="0" y="0"/>
              <a:chExt cx="295274" cy="0"/>
            </a:xfrm>
          </p:grpSpPr>
          <p:sp>
            <p:nvSpPr>
              <p:cNvPr id="324" name="Line"/>
              <p:cNvSpPr/>
              <p:nvPr/>
            </p:nvSpPr>
            <p:spPr>
              <a:xfrm flipH="1" flipV="1"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Line"/>
              <p:cNvSpPr/>
              <p:nvPr/>
            </p:nvSpPr>
            <p:spPr>
              <a:xfrm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7" name="Line 21"/>
            <p:cNvSpPr/>
            <p:nvPr/>
          </p:nvSpPr>
          <p:spPr>
            <a:xfrm flipH="1">
              <a:off x="682625" y="1708150"/>
              <a:ext cx="2952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Line 25"/>
            <p:cNvSpPr/>
            <p:nvPr/>
          </p:nvSpPr>
          <p:spPr>
            <a:xfrm flipH="1">
              <a:off x="3417886" y="1708150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Rectangle 26"/>
            <p:cNvSpPr txBox="1"/>
            <p:nvPr/>
          </p:nvSpPr>
          <p:spPr>
            <a:xfrm>
              <a:off x="182562" y="0"/>
              <a:ext cx="17651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S </a:t>
              </a:r>
            </a:p>
          </p:txBody>
        </p:sp>
        <p:sp>
          <p:nvSpPr>
            <p:cNvPr id="330" name="Rectangle 27"/>
            <p:cNvSpPr txBox="1"/>
            <p:nvPr/>
          </p:nvSpPr>
          <p:spPr>
            <a:xfrm>
              <a:off x="160337" y="1936750"/>
              <a:ext cx="1990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R </a:t>
              </a:r>
            </a:p>
          </p:txBody>
        </p:sp>
        <p:sp>
          <p:nvSpPr>
            <p:cNvPr id="331" name="Freeform 29"/>
            <p:cNvSpPr/>
            <p:nvPr/>
          </p:nvSpPr>
          <p:spPr>
            <a:xfrm>
              <a:off x="1622424" y="1808162"/>
              <a:ext cx="122238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0" y="0"/>
                  </a:moveTo>
                  <a:lnTo>
                    <a:pt x="9615" y="0"/>
                  </a:lnTo>
                  <a:lnTo>
                    <a:pt x="9058" y="139"/>
                  </a:lnTo>
                  <a:lnTo>
                    <a:pt x="8640" y="139"/>
                  </a:lnTo>
                  <a:lnTo>
                    <a:pt x="8083" y="418"/>
                  </a:lnTo>
                  <a:lnTo>
                    <a:pt x="7665" y="557"/>
                  </a:lnTo>
                  <a:lnTo>
                    <a:pt x="7107" y="557"/>
                  </a:lnTo>
                  <a:lnTo>
                    <a:pt x="6689" y="697"/>
                  </a:lnTo>
                  <a:lnTo>
                    <a:pt x="5992" y="1115"/>
                  </a:lnTo>
                  <a:lnTo>
                    <a:pt x="5714" y="1394"/>
                  </a:lnTo>
                  <a:lnTo>
                    <a:pt x="5295" y="1533"/>
                  </a:lnTo>
                  <a:lnTo>
                    <a:pt x="4599" y="1812"/>
                  </a:lnTo>
                  <a:lnTo>
                    <a:pt x="4320" y="2230"/>
                  </a:lnTo>
                  <a:lnTo>
                    <a:pt x="3484" y="2787"/>
                  </a:lnTo>
                  <a:lnTo>
                    <a:pt x="3205" y="3205"/>
                  </a:lnTo>
                  <a:lnTo>
                    <a:pt x="2090" y="4320"/>
                  </a:lnTo>
                  <a:lnTo>
                    <a:pt x="1812" y="4738"/>
                  </a:lnTo>
                  <a:lnTo>
                    <a:pt x="1672" y="5156"/>
                  </a:lnTo>
                  <a:lnTo>
                    <a:pt x="1254" y="5574"/>
                  </a:lnTo>
                  <a:lnTo>
                    <a:pt x="1115" y="6132"/>
                  </a:lnTo>
                  <a:lnTo>
                    <a:pt x="836" y="6550"/>
                  </a:lnTo>
                  <a:lnTo>
                    <a:pt x="697" y="7107"/>
                  </a:lnTo>
                  <a:lnTo>
                    <a:pt x="418" y="7525"/>
                  </a:lnTo>
                  <a:lnTo>
                    <a:pt x="279" y="8222"/>
                  </a:lnTo>
                  <a:lnTo>
                    <a:pt x="279" y="8501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279" y="12960"/>
                  </a:lnTo>
                  <a:lnTo>
                    <a:pt x="279" y="13517"/>
                  </a:lnTo>
                  <a:lnTo>
                    <a:pt x="418" y="13935"/>
                  </a:lnTo>
                  <a:lnTo>
                    <a:pt x="697" y="14632"/>
                  </a:lnTo>
                  <a:lnTo>
                    <a:pt x="836" y="14911"/>
                  </a:lnTo>
                  <a:lnTo>
                    <a:pt x="1115" y="15608"/>
                  </a:lnTo>
                  <a:lnTo>
                    <a:pt x="1254" y="16026"/>
                  </a:lnTo>
                  <a:lnTo>
                    <a:pt x="1672" y="16305"/>
                  </a:lnTo>
                  <a:lnTo>
                    <a:pt x="1812" y="16723"/>
                  </a:lnTo>
                  <a:lnTo>
                    <a:pt x="2090" y="17419"/>
                  </a:lnTo>
                  <a:lnTo>
                    <a:pt x="2787" y="18116"/>
                  </a:lnTo>
                  <a:lnTo>
                    <a:pt x="3205" y="18395"/>
                  </a:lnTo>
                  <a:lnTo>
                    <a:pt x="3484" y="18813"/>
                  </a:lnTo>
                  <a:lnTo>
                    <a:pt x="3902" y="19231"/>
                  </a:lnTo>
                  <a:lnTo>
                    <a:pt x="4320" y="19370"/>
                  </a:lnTo>
                  <a:lnTo>
                    <a:pt x="4599" y="19788"/>
                  </a:lnTo>
                  <a:lnTo>
                    <a:pt x="5295" y="19928"/>
                  </a:lnTo>
                  <a:lnTo>
                    <a:pt x="5992" y="20625"/>
                  </a:lnTo>
                  <a:lnTo>
                    <a:pt x="6689" y="20764"/>
                  </a:lnTo>
                  <a:lnTo>
                    <a:pt x="7107" y="21043"/>
                  </a:lnTo>
                  <a:lnTo>
                    <a:pt x="7665" y="21182"/>
                  </a:lnTo>
                  <a:lnTo>
                    <a:pt x="8083" y="21321"/>
                  </a:lnTo>
                  <a:lnTo>
                    <a:pt x="8640" y="21321"/>
                  </a:lnTo>
                  <a:lnTo>
                    <a:pt x="9058" y="21600"/>
                  </a:lnTo>
                  <a:lnTo>
                    <a:pt x="12403" y="21600"/>
                  </a:lnTo>
                  <a:lnTo>
                    <a:pt x="13099" y="21321"/>
                  </a:lnTo>
                  <a:lnTo>
                    <a:pt x="13517" y="21321"/>
                  </a:lnTo>
                  <a:lnTo>
                    <a:pt x="14075" y="21182"/>
                  </a:lnTo>
                  <a:lnTo>
                    <a:pt x="14493" y="21043"/>
                  </a:lnTo>
                  <a:lnTo>
                    <a:pt x="15050" y="20764"/>
                  </a:lnTo>
                  <a:lnTo>
                    <a:pt x="15468" y="20625"/>
                  </a:lnTo>
                  <a:lnTo>
                    <a:pt x="15886" y="20346"/>
                  </a:lnTo>
                  <a:lnTo>
                    <a:pt x="16444" y="19928"/>
                  </a:lnTo>
                  <a:lnTo>
                    <a:pt x="16862" y="19788"/>
                  </a:lnTo>
                  <a:lnTo>
                    <a:pt x="17280" y="19370"/>
                  </a:lnTo>
                  <a:lnTo>
                    <a:pt x="17698" y="19231"/>
                  </a:lnTo>
                  <a:lnTo>
                    <a:pt x="18116" y="18813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9510" y="17419"/>
                  </a:lnTo>
                  <a:lnTo>
                    <a:pt x="19649" y="16723"/>
                  </a:lnTo>
                  <a:lnTo>
                    <a:pt x="20067" y="16305"/>
                  </a:lnTo>
                  <a:lnTo>
                    <a:pt x="20206" y="16026"/>
                  </a:lnTo>
                  <a:lnTo>
                    <a:pt x="20485" y="15608"/>
                  </a:lnTo>
                  <a:lnTo>
                    <a:pt x="20625" y="14911"/>
                  </a:lnTo>
                  <a:lnTo>
                    <a:pt x="20903" y="14632"/>
                  </a:lnTo>
                  <a:lnTo>
                    <a:pt x="21043" y="13935"/>
                  </a:lnTo>
                  <a:lnTo>
                    <a:pt x="21321" y="13517"/>
                  </a:lnTo>
                  <a:lnTo>
                    <a:pt x="21461" y="12960"/>
                  </a:lnTo>
                  <a:lnTo>
                    <a:pt x="2146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461" y="9755"/>
                  </a:lnTo>
                  <a:lnTo>
                    <a:pt x="21461" y="8501"/>
                  </a:lnTo>
                  <a:lnTo>
                    <a:pt x="21321" y="8222"/>
                  </a:lnTo>
                  <a:lnTo>
                    <a:pt x="21043" y="7525"/>
                  </a:lnTo>
                  <a:lnTo>
                    <a:pt x="20903" y="7107"/>
                  </a:lnTo>
                  <a:lnTo>
                    <a:pt x="20625" y="6550"/>
                  </a:lnTo>
                  <a:lnTo>
                    <a:pt x="20485" y="6132"/>
                  </a:lnTo>
                  <a:lnTo>
                    <a:pt x="20206" y="5574"/>
                  </a:lnTo>
                  <a:lnTo>
                    <a:pt x="20067" y="5156"/>
                  </a:lnTo>
                  <a:lnTo>
                    <a:pt x="19649" y="4738"/>
                  </a:lnTo>
                  <a:lnTo>
                    <a:pt x="19510" y="4320"/>
                  </a:lnTo>
                  <a:lnTo>
                    <a:pt x="18395" y="3205"/>
                  </a:lnTo>
                  <a:lnTo>
                    <a:pt x="18116" y="2787"/>
                  </a:lnTo>
                  <a:lnTo>
                    <a:pt x="17280" y="2230"/>
                  </a:lnTo>
                  <a:lnTo>
                    <a:pt x="16862" y="1812"/>
                  </a:lnTo>
                  <a:lnTo>
                    <a:pt x="16444" y="1533"/>
                  </a:lnTo>
                  <a:lnTo>
                    <a:pt x="15886" y="1394"/>
                  </a:lnTo>
                  <a:lnTo>
                    <a:pt x="15468" y="1115"/>
                  </a:lnTo>
                  <a:lnTo>
                    <a:pt x="15050" y="697"/>
                  </a:lnTo>
                  <a:lnTo>
                    <a:pt x="14493" y="557"/>
                  </a:lnTo>
                  <a:lnTo>
                    <a:pt x="14075" y="557"/>
                  </a:lnTo>
                  <a:lnTo>
                    <a:pt x="13517" y="418"/>
                  </a:lnTo>
                  <a:lnTo>
                    <a:pt x="13099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87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34"/>
            <p:cNvSpPr/>
            <p:nvPr/>
          </p:nvSpPr>
          <p:spPr>
            <a:xfrm>
              <a:off x="2908299" y="1644650"/>
              <a:ext cx="122238" cy="1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30" y="0"/>
                  </a:moveTo>
                  <a:lnTo>
                    <a:pt x="9615" y="0"/>
                  </a:lnTo>
                  <a:lnTo>
                    <a:pt x="8919" y="139"/>
                  </a:lnTo>
                  <a:lnTo>
                    <a:pt x="8640" y="139"/>
                  </a:lnTo>
                  <a:lnTo>
                    <a:pt x="7943" y="418"/>
                  </a:lnTo>
                  <a:lnTo>
                    <a:pt x="7525" y="557"/>
                  </a:lnTo>
                  <a:lnTo>
                    <a:pt x="6968" y="557"/>
                  </a:lnTo>
                  <a:lnTo>
                    <a:pt x="6550" y="697"/>
                  </a:lnTo>
                  <a:lnTo>
                    <a:pt x="5992" y="1115"/>
                  </a:lnTo>
                  <a:lnTo>
                    <a:pt x="5574" y="1394"/>
                  </a:lnTo>
                  <a:lnTo>
                    <a:pt x="5156" y="1533"/>
                  </a:lnTo>
                  <a:lnTo>
                    <a:pt x="4599" y="1812"/>
                  </a:lnTo>
                  <a:lnTo>
                    <a:pt x="4181" y="2230"/>
                  </a:lnTo>
                  <a:lnTo>
                    <a:pt x="3345" y="2787"/>
                  </a:lnTo>
                  <a:lnTo>
                    <a:pt x="3205" y="3205"/>
                  </a:lnTo>
                  <a:lnTo>
                    <a:pt x="2787" y="3623"/>
                  </a:lnTo>
                  <a:lnTo>
                    <a:pt x="2369" y="3902"/>
                  </a:lnTo>
                  <a:lnTo>
                    <a:pt x="1951" y="4320"/>
                  </a:lnTo>
                  <a:lnTo>
                    <a:pt x="1812" y="4738"/>
                  </a:lnTo>
                  <a:lnTo>
                    <a:pt x="1533" y="5156"/>
                  </a:lnTo>
                  <a:lnTo>
                    <a:pt x="1115" y="5574"/>
                  </a:lnTo>
                  <a:lnTo>
                    <a:pt x="975" y="6132"/>
                  </a:lnTo>
                  <a:lnTo>
                    <a:pt x="836" y="6550"/>
                  </a:lnTo>
                  <a:lnTo>
                    <a:pt x="557" y="7107"/>
                  </a:lnTo>
                  <a:lnTo>
                    <a:pt x="418" y="7525"/>
                  </a:lnTo>
                  <a:lnTo>
                    <a:pt x="139" y="8222"/>
                  </a:lnTo>
                  <a:lnTo>
                    <a:pt x="139" y="8501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139" y="12960"/>
                  </a:lnTo>
                  <a:lnTo>
                    <a:pt x="139" y="13517"/>
                  </a:lnTo>
                  <a:lnTo>
                    <a:pt x="418" y="13935"/>
                  </a:lnTo>
                  <a:lnTo>
                    <a:pt x="557" y="14632"/>
                  </a:lnTo>
                  <a:lnTo>
                    <a:pt x="836" y="14911"/>
                  </a:lnTo>
                  <a:lnTo>
                    <a:pt x="975" y="15608"/>
                  </a:lnTo>
                  <a:lnTo>
                    <a:pt x="1115" y="16026"/>
                  </a:lnTo>
                  <a:lnTo>
                    <a:pt x="1533" y="16305"/>
                  </a:lnTo>
                  <a:lnTo>
                    <a:pt x="1812" y="16723"/>
                  </a:lnTo>
                  <a:lnTo>
                    <a:pt x="1951" y="17419"/>
                  </a:lnTo>
                  <a:lnTo>
                    <a:pt x="2369" y="17837"/>
                  </a:lnTo>
                  <a:lnTo>
                    <a:pt x="3205" y="18395"/>
                  </a:lnTo>
                  <a:lnTo>
                    <a:pt x="3345" y="18813"/>
                  </a:lnTo>
                  <a:lnTo>
                    <a:pt x="3763" y="19231"/>
                  </a:lnTo>
                  <a:lnTo>
                    <a:pt x="4181" y="19370"/>
                  </a:lnTo>
                  <a:lnTo>
                    <a:pt x="4599" y="19788"/>
                  </a:lnTo>
                  <a:lnTo>
                    <a:pt x="5156" y="19928"/>
                  </a:lnTo>
                  <a:lnTo>
                    <a:pt x="5574" y="20346"/>
                  </a:lnTo>
                  <a:lnTo>
                    <a:pt x="5992" y="20625"/>
                  </a:lnTo>
                  <a:lnTo>
                    <a:pt x="6550" y="20764"/>
                  </a:lnTo>
                  <a:lnTo>
                    <a:pt x="6968" y="20903"/>
                  </a:lnTo>
                  <a:lnTo>
                    <a:pt x="7525" y="21182"/>
                  </a:lnTo>
                  <a:lnTo>
                    <a:pt x="7943" y="21321"/>
                  </a:lnTo>
                  <a:lnTo>
                    <a:pt x="8640" y="21321"/>
                  </a:lnTo>
                  <a:lnTo>
                    <a:pt x="8919" y="21600"/>
                  </a:lnTo>
                  <a:lnTo>
                    <a:pt x="12403" y="21600"/>
                  </a:lnTo>
                  <a:lnTo>
                    <a:pt x="12960" y="21321"/>
                  </a:lnTo>
                  <a:lnTo>
                    <a:pt x="13378" y="21321"/>
                  </a:lnTo>
                  <a:lnTo>
                    <a:pt x="13935" y="21182"/>
                  </a:lnTo>
                  <a:lnTo>
                    <a:pt x="14354" y="20903"/>
                  </a:lnTo>
                  <a:lnTo>
                    <a:pt x="14911" y="20764"/>
                  </a:lnTo>
                  <a:lnTo>
                    <a:pt x="15329" y="20625"/>
                  </a:lnTo>
                  <a:lnTo>
                    <a:pt x="15747" y="20346"/>
                  </a:lnTo>
                  <a:lnTo>
                    <a:pt x="16444" y="19928"/>
                  </a:lnTo>
                  <a:lnTo>
                    <a:pt x="16723" y="19788"/>
                  </a:lnTo>
                  <a:lnTo>
                    <a:pt x="17141" y="19370"/>
                  </a:lnTo>
                  <a:lnTo>
                    <a:pt x="17559" y="19231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8952" y="17837"/>
                  </a:lnTo>
                  <a:lnTo>
                    <a:pt x="19370" y="17419"/>
                  </a:lnTo>
                  <a:lnTo>
                    <a:pt x="19649" y="16723"/>
                  </a:lnTo>
                  <a:lnTo>
                    <a:pt x="19928" y="16305"/>
                  </a:lnTo>
                  <a:lnTo>
                    <a:pt x="20206" y="16026"/>
                  </a:lnTo>
                  <a:lnTo>
                    <a:pt x="20346" y="15608"/>
                  </a:lnTo>
                  <a:lnTo>
                    <a:pt x="20625" y="14911"/>
                  </a:lnTo>
                  <a:lnTo>
                    <a:pt x="20764" y="14632"/>
                  </a:lnTo>
                  <a:lnTo>
                    <a:pt x="21043" y="13935"/>
                  </a:lnTo>
                  <a:lnTo>
                    <a:pt x="21182" y="13517"/>
                  </a:lnTo>
                  <a:lnTo>
                    <a:pt x="21321" y="12960"/>
                  </a:lnTo>
                  <a:lnTo>
                    <a:pt x="2132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321" y="9755"/>
                  </a:lnTo>
                  <a:lnTo>
                    <a:pt x="21321" y="8501"/>
                  </a:lnTo>
                  <a:lnTo>
                    <a:pt x="21182" y="8222"/>
                  </a:lnTo>
                  <a:lnTo>
                    <a:pt x="21043" y="7525"/>
                  </a:lnTo>
                  <a:lnTo>
                    <a:pt x="20764" y="7107"/>
                  </a:lnTo>
                  <a:lnTo>
                    <a:pt x="20625" y="6550"/>
                  </a:lnTo>
                  <a:lnTo>
                    <a:pt x="20346" y="6132"/>
                  </a:lnTo>
                  <a:lnTo>
                    <a:pt x="20206" y="5574"/>
                  </a:lnTo>
                  <a:lnTo>
                    <a:pt x="19370" y="4320"/>
                  </a:lnTo>
                  <a:lnTo>
                    <a:pt x="18952" y="3902"/>
                  </a:lnTo>
                  <a:lnTo>
                    <a:pt x="18813" y="3623"/>
                  </a:lnTo>
                  <a:lnTo>
                    <a:pt x="17977" y="2787"/>
                  </a:lnTo>
                  <a:lnTo>
                    <a:pt x="17141" y="2230"/>
                  </a:lnTo>
                  <a:lnTo>
                    <a:pt x="16444" y="1533"/>
                  </a:lnTo>
                  <a:lnTo>
                    <a:pt x="15747" y="1394"/>
                  </a:lnTo>
                  <a:lnTo>
                    <a:pt x="15329" y="1115"/>
                  </a:lnTo>
                  <a:lnTo>
                    <a:pt x="14911" y="697"/>
                  </a:lnTo>
                  <a:lnTo>
                    <a:pt x="14354" y="557"/>
                  </a:lnTo>
                  <a:lnTo>
                    <a:pt x="13935" y="557"/>
                  </a:lnTo>
                  <a:lnTo>
                    <a:pt x="13378" y="418"/>
                  </a:lnTo>
                  <a:lnTo>
                    <a:pt x="12960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73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Line 35"/>
            <p:cNvSpPr/>
            <p:nvPr/>
          </p:nvSpPr>
          <p:spPr>
            <a:xfrm>
              <a:off x="1958974" y="1549400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40"/>
            <p:cNvSpPr/>
            <p:nvPr/>
          </p:nvSpPr>
          <p:spPr>
            <a:xfrm>
              <a:off x="2908299" y="371475"/>
              <a:ext cx="122238" cy="12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30" y="0"/>
                  </a:moveTo>
                  <a:lnTo>
                    <a:pt x="9615" y="0"/>
                  </a:lnTo>
                  <a:lnTo>
                    <a:pt x="8919" y="139"/>
                  </a:lnTo>
                  <a:lnTo>
                    <a:pt x="8640" y="139"/>
                  </a:lnTo>
                  <a:lnTo>
                    <a:pt x="7943" y="418"/>
                  </a:lnTo>
                  <a:lnTo>
                    <a:pt x="7525" y="557"/>
                  </a:lnTo>
                  <a:lnTo>
                    <a:pt x="6968" y="557"/>
                  </a:lnTo>
                  <a:lnTo>
                    <a:pt x="6550" y="836"/>
                  </a:lnTo>
                  <a:lnTo>
                    <a:pt x="5992" y="1115"/>
                  </a:lnTo>
                  <a:lnTo>
                    <a:pt x="5574" y="1394"/>
                  </a:lnTo>
                  <a:lnTo>
                    <a:pt x="5156" y="1533"/>
                  </a:lnTo>
                  <a:lnTo>
                    <a:pt x="4599" y="1812"/>
                  </a:lnTo>
                  <a:lnTo>
                    <a:pt x="3763" y="2648"/>
                  </a:lnTo>
                  <a:lnTo>
                    <a:pt x="3345" y="2787"/>
                  </a:lnTo>
                  <a:lnTo>
                    <a:pt x="3205" y="3205"/>
                  </a:lnTo>
                  <a:lnTo>
                    <a:pt x="2369" y="4041"/>
                  </a:lnTo>
                  <a:lnTo>
                    <a:pt x="1951" y="4320"/>
                  </a:lnTo>
                  <a:lnTo>
                    <a:pt x="1812" y="4738"/>
                  </a:lnTo>
                  <a:lnTo>
                    <a:pt x="1533" y="5156"/>
                  </a:lnTo>
                  <a:lnTo>
                    <a:pt x="1115" y="5574"/>
                  </a:lnTo>
                  <a:lnTo>
                    <a:pt x="975" y="6132"/>
                  </a:lnTo>
                  <a:lnTo>
                    <a:pt x="836" y="6550"/>
                  </a:lnTo>
                  <a:lnTo>
                    <a:pt x="557" y="7246"/>
                  </a:lnTo>
                  <a:lnTo>
                    <a:pt x="418" y="7525"/>
                  </a:lnTo>
                  <a:lnTo>
                    <a:pt x="139" y="8222"/>
                  </a:lnTo>
                  <a:lnTo>
                    <a:pt x="139" y="8640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139" y="12960"/>
                  </a:lnTo>
                  <a:lnTo>
                    <a:pt x="139" y="13517"/>
                  </a:lnTo>
                  <a:lnTo>
                    <a:pt x="418" y="13935"/>
                  </a:lnTo>
                  <a:lnTo>
                    <a:pt x="557" y="14632"/>
                  </a:lnTo>
                  <a:lnTo>
                    <a:pt x="836" y="15050"/>
                  </a:lnTo>
                  <a:lnTo>
                    <a:pt x="975" y="15608"/>
                  </a:lnTo>
                  <a:lnTo>
                    <a:pt x="1115" y="16026"/>
                  </a:lnTo>
                  <a:lnTo>
                    <a:pt x="1812" y="16723"/>
                  </a:lnTo>
                  <a:lnTo>
                    <a:pt x="1951" y="17419"/>
                  </a:lnTo>
                  <a:lnTo>
                    <a:pt x="2787" y="18255"/>
                  </a:lnTo>
                  <a:lnTo>
                    <a:pt x="3205" y="18395"/>
                  </a:lnTo>
                  <a:lnTo>
                    <a:pt x="3345" y="18813"/>
                  </a:lnTo>
                  <a:lnTo>
                    <a:pt x="3763" y="19231"/>
                  </a:lnTo>
                  <a:lnTo>
                    <a:pt x="4181" y="19370"/>
                  </a:lnTo>
                  <a:lnTo>
                    <a:pt x="4599" y="19788"/>
                  </a:lnTo>
                  <a:lnTo>
                    <a:pt x="5156" y="19928"/>
                  </a:lnTo>
                  <a:lnTo>
                    <a:pt x="5574" y="20346"/>
                  </a:lnTo>
                  <a:lnTo>
                    <a:pt x="5992" y="20625"/>
                  </a:lnTo>
                  <a:lnTo>
                    <a:pt x="6550" y="20764"/>
                  </a:lnTo>
                  <a:lnTo>
                    <a:pt x="6968" y="21043"/>
                  </a:lnTo>
                  <a:lnTo>
                    <a:pt x="7525" y="21182"/>
                  </a:lnTo>
                  <a:lnTo>
                    <a:pt x="7943" y="21321"/>
                  </a:lnTo>
                  <a:lnTo>
                    <a:pt x="8640" y="21321"/>
                  </a:lnTo>
                  <a:lnTo>
                    <a:pt x="8919" y="21600"/>
                  </a:lnTo>
                  <a:lnTo>
                    <a:pt x="12403" y="21600"/>
                  </a:lnTo>
                  <a:lnTo>
                    <a:pt x="12960" y="21321"/>
                  </a:lnTo>
                  <a:lnTo>
                    <a:pt x="13378" y="21321"/>
                  </a:lnTo>
                  <a:lnTo>
                    <a:pt x="13935" y="21182"/>
                  </a:lnTo>
                  <a:lnTo>
                    <a:pt x="14354" y="21043"/>
                  </a:lnTo>
                  <a:lnTo>
                    <a:pt x="14911" y="20764"/>
                  </a:lnTo>
                  <a:lnTo>
                    <a:pt x="15329" y="20625"/>
                  </a:lnTo>
                  <a:lnTo>
                    <a:pt x="15747" y="20346"/>
                  </a:lnTo>
                  <a:lnTo>
                    <a:pt x="16444" y="19928"/>
                  </a:lnTo>
                  <a:lnTo>
                    <a:pt x="16723" y="19788"/>
                  </a:lnTo>
                  <a:lnTo>
                    <a:pt x="17141" y="19370"/>
                  </a:lnTo>
                  <a:lnTo>
                    <a:pt x="17559" y="19231"/>
                  </a:lnTo>
                  <a:lnTo>
                    <a:pt x="18395" y="18395"/>
                  </a:lnTo>
                  <a:lnTo>
                    <a:pt x="18813" y="18255"/>
                  </a:lnTo>
                  <a:lnTo>
                    <a:pt x="18952" y="17837"/>
                  </a:lnTo>
                  <a:lnTo>
                    <a:pt x="19370" y="17419"/>
                  </a:lnTo>
                  <a:lnTo>
                    <a:pt x="19649" y="16723"/>
                  </a:lnTo>
                  <a:lnTo>
                    <a:pt x="19928" y="16444"/>
                  </a:lnTo>
                  <a:lnTo>
                    <a:pt x="20206" y="16026"/>
                  </a:lnTo>
                  <a:lnTo>
                    <a:pt x="20346" y="15608"/>
                  </a:lnTo>
                  <a:lnTo>
                    <a:pt x="20625" y="15050"/>
                  </a:lnTo>
                  <a:lnTo>
                    <a:pt x="20764" y="14632"/>
                  </a:lnTo>
                  <a:lnTo>
                    <a:pt x="21043" y="13935"/>
                  </a:lnTo>
                  <a:lnTo>
                    <a:pt x="21182" y="13517"/>
                  </a:lnTo>
                  <a:lnTo>
                    <a:pt x="21321" y="12960"/>
                  </a:lnTo>
                  <a:lnTo>
                    <a:pt x="2132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321" y="9755"/>
                  </a:lnTo>
                  <a:lnTo>
                    <a:pt x="21321" y="8640"/>
                  </a:lnTo>
                  <a:lnTo>
                    <a:pt x="21182" y="8222"/>
                  </a:lnTo>
                  <a:lnTo>
                    <a:pt x="21043" y="7525"/>
                  </a:lnTo>
                  <a:lnTo>
                    <a:pt x="20764" y="7246"/>
                  </a:lnTo>
                  <a:lnTo>
                    <a:pt x="20625" y="6550"/>
                  </a:lnTo>
                  <a:lnTo>
                    <a:pt x="20346" y="6132"/>
                  </a:lnTo>
                  <a:lnTo>
                    <a:pt x="20206" y="5574"/>
                  </a:lnTo>
                  <a:lnTo>
                    <a:pt x="19370" y="4320"/>
                  </a:lnTo>
                  <a:lnTo>
                    <a:pt x="18952" y="4041"/>
                  </a:lnTo>
                  <a:lnTo>
                    <a:pt x="18813" y="3623"/>
                  </a:lnTo>
                  <a:lnTo>
                    <a:pt x="17977" y="2787"/>
                  </a:lnTo>
                  <a:lnTo>
                    <a:pt x="17559" y="2648"/>
                  </a:lnTo>
                  <a:lnTo>
                    <a:pt x="16444" y="1533"/>
                  </a:lnTo>
                  <a:lnTo>
                    <a:pt x="15747" y="1394"/>
                  </a:lnTo>
                  <a:lnTo>
                    <a:pt x="14911" y="836"/>
                  </a:lnTo>
                  <a:lnTo>
                    <a:pt x="14354" y="557"/>
                  </a:lnTo>
                  <a:lnTo>
                    <a:pt x="13935" y="557"/>
                  </a:lnTo>
                  <a:lnTo>
                    <a:pt x="13378" y="418"/>
                  </a:lnTo>
                  <a:lnTo>
                    <a:pt x="12960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730" y="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Line 41"/>
            <p:cNvSpPr/>
            <p:nvPr/>
          </p:nvSpPr>
          <p:spPr>
            <a:xfrm>
              <a:off x="1754186" y="273050"/>
              <a:ext cx="5238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Line 42"/>
            <p:cNvSpPr/>
            <p:nvPr/>
          </p:nvSpPr>
          <p:spPr>
            <a:xfrm>
              <a:off x="1958974" y="592137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9" name="Freeform 44"/>
            <p:cNvGrpSpPr/>
            <p:nvPr/>
          </p:nvGrpSpPr>
          <p:grpSpPr>
            <a:xfrm>
              <a:off x="682624" y="431800"/>
              <a:ext cx="295276" cy="1"/>
              <a:chOff x="0" y="0"/>
              <a:chExt cx="295274" cy="0"/>
            </a:xfrm>
          </p:grpSpPr>
          <p:sp>
            <p:nvSpPr>
              <p:cNvPr id="337" name="Line"/>
              <p:cNvSpPr/>
              <p:nvPr/>
            </p:nvSpPr>
            <p:spPr>
              <a:xfrm flipH="1" flipV="1"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8" name="Line"/>
              <p:cNvSpPr/>
              <p:nvPr/>
            </p:nvSpPr>
            <p:spPr>
              <a:xfrm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40" name="Line 45"/>
            <p:cNvSpPr/>
            <p:nvPr/>
          </p:nvSpPr>
          <p:spPr>
            <a:xfrm flipH="1">
              <a:off x="682625" y="431800"/>
              <a:ext cx="2952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3" name="Freeform 46"/>
            <p:cNvGrpSpPr/>
            <p:nvPr/>
          </p:nvGrpSpPr>
          <p:grpSpPr>
            <a:xfrm>
              <a:off x="431799" y="90487"/>
              <a:ext cx="546101" cy="1"/>
              <a:chOff x="0" y="0"/>
              <a:chExt cx="546099" cy="0"/>
            </a:xfrm>
          </p:grpSpPr>
          <p:sp>
            <p:nvSpPr>
              <p:cNvPr id="341" name="Line"/>
              <p:cNvSpPr/>
              <p:nvPr/>
            </p:nvSpPr>
            <p:spPr>
              <a:xfrm flipH="1" flipV="1"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2" name="Line"/>
              <p:cNvSpPr/>
              <p:nvPr/>
            </p:nvSpPr>
            <p:spPr>
              <a:xfrm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44" name="Line 47"/>
            <p:cNvSpPr/>
            <p:nvPr/>
          </p:nvSpPr>
          <p:spPr>
            <a:xfrm flipH="1">
              <a:off x="431800" y="90487"/>
              <a:ext cx="54610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Freeform 51"/>
            <p:cNvSpPr/>
            <p:nvPr/>
          </p:nvSpPr>
          <p:spPr>
            <a:xfrm>
              <a:off x="1625599" y="211137"/>
              <a:ext cx="122238" cy="1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0" y="0"/>
                  </a:moveTo>
                  <a:lnTo>
                    <a:pt x="9615" y="0"/>
                  </a:lnTo>
                  <a:lnTo>
                    <a:pt x="9058" y="139"/>
                  </a:lnTo>
                  <a:lnTo>
                    <a:pt x="8640" y="139"/>
                  </a:lnTo>
                  <a:lnTo>
                    <a:pt x="8083" y="418"/>
                  </a:lnTo>
                  <a:lnTo>
                    <a:pt x="7665" y="557"/>
                  </a:lnTo>
                  <a:lnTo>
                    <a:pt x="7107" y="557"/>
                  </a:lnTo>
                  <a:lnTo>
                    <a:pt x="6689" y="836"/>
                  </a:lnTo>
                  <a:lnTo>
                    <a:pt x="5992" y="1115"/>
                  </a:lnTo>
                  <a:lnTo>
                    <a:pt x="5714" y="1394"/>
                  </a:lnTo>
                  <a:lnTo>
                    <a:pt x="5295" y="1533"/>
                  </a:lnTo>
                  <a:lnTo>
                    <a:pt x="4599" y="1812"/>
                  </a:lnTo>
                  <a:lnTo>
                    <a:pt x="4320" y="2230"/>
                  </a:lnTo>
                  <a:lnTo>
                    <a:pt x="3484" y="2787"/>
                  </a:lnTo>
                  <a:lnTo>
                    <a:pt x="3205" y="3205"/>
                  </a:lnTo>
                  <a:lnTo>
                    <a:pt x="2787" y="3623"/>
                  </a:lnTo>
                  <a:lnTo>
                    <a:pt x="2508" y="4041"/>
                  </a:lnTo>
                  <a:lnTo>
                    <a:pt x="2090" y="4320"/>
                  </a:lnTo>
                  <a:lnTo>
                    <a:pt x="1812" y="4738"/>
                  </a:lnTo>
                  <a:lnTo>
                    <a:pt x="1672" y="5156"/>
                  </a:lnTo>
                  <a:lnTo>
                    <a:pt x="1254" y="5574"/>
                  </a:lnTo>
                  <a:lnTo>
                    <a:pt x="1115" y="6132"/>
                  </a:lnTo>
                  <a:lnTo>
                    <a:pt x="836" y="6550"/>
                  </a:lnTo>
                  <a:lnTo>
                    <a:pt x="697" y="7246"/>
                  </a:lnTo>
                  <a:lnTo>
                    <a:pt x="418" y="7525"/>
                  </a:lnTo>
                  <a:lnTo>
                    <a:pt x="279" y="8222"/>
                  </a:lnTo>
                  <a:lnTo>
                    <a:pt x="279" y="8640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279" y="12960"/>
                  </a:lnTo>
                  <a:lnTo>
                    <a:pt x="279" y="13517"/>
                  </a:lnTo>
                  <a:lnTo>
                    <a:pt x="418" y="13935"/>
                  </a:lnTo>
                  <a:lnTo>
                    <a:pt x="697" y="14632"/>
                  </a:lnTo>
                  <a:lnTo>
                    <a:pt x="836" y="15050"/>
                  </a:lnTo>
                  <a:lnTo>
                    <a:pt x="1115" y="15608"/>
                  </a:lnTo>
                  <a:lnTo>
                    <a:pt x="1254" y="16026"/>
                  </a:lnTo>
                  <a:lnTo>
                    <a:pt x="1672" y="16444"/>
                  </a:lnTo>
                  <a:lnTo>
                    <a:pt x="1812" y="16723"/>
                  </a:lnTo>
                  <a:lnTo>
                    <a:pt x="2090" y="17419"/>
                  </a:lnTo>
                  <a:lnTo>
                    <a:pt x="2787" y="18116"/>
                  </a:lnTo>
                  <a:lnTo>
                    <a:pt x="3205" y="18395"/>
                  </a:lnTo>
                  <a:lnTo>
                    <a:pt x="3484" y="18813"/>
                  </a:lnTo>
                  <a:lnTo>
                    <a:pt x="3902" y="19231"/>
                  </a:lnTo>
                  <a:lnTo>
                    <a:pt x="4320" y="19370"/>
                  </a:lnTo>
                  <a:lnTo>
                    <a:pt x="4599" y="19788"/>
                  </a:lnTo>
                  <a:lnTo>
                    <a:pt x="5295" y="19928"/>
                  </a:lnTo>
                  <a:lnTo>
                    <a:pt x="5992" y="20625"/>
                  </a:lnTo>
                  <a:lnTo>
                    <a:pt x="6689" y="20764"/>
                  </a:lnTo>
                  <a:lnTo>
                    <a:pt x="7107" y="21043"/>
                  </a:lnTo>
                  <a:lnTo>
                    <a:pt x="7665" y="21182"/>
                  </a:lnTo>
                  <a:lnTo>
                    <a:pt x="8083" y="21321"/>
                  </a:lnTo>
                  <a:lnTo>
                    <a:pt x="8640" y="21321"/>
                  </a:lnTo>
                  <a:lnTo>
                    <a:pt x="9058" y="21600"/>
                  </a:lnTo>
                  <a:lnTo>
                    <a:pt x="12403" y="21600"/>
                  </a:lnTo>
                  <a:lnTo>
                    <a:pt x="13099" y="21321"/>
                  </a:lnTo>
                  <a:lnTo>
                    <a:pt x="13517" y="21321"/>
                  </a:lnTo>
                  <a:lnTo>
                    <a:pt x="14075" y="21182"/>
                  </a:lnTo>
                  <a:lnTo>
                    <a:pt x="14493" y="21043"/>
                  </a:lnTo>
                  <a:lnTo>
                    <a:pt x="15050" y="20764"/>
                  </a:lnTo>
                  <a:lnTo>
                    <a:pt x="15468" y="20625"/>
                  </a:lnTo>
                  <a:lnTo>
                    <a:pt x="15886" y="20346"/>
                  </a:lnTo>
                  <a:lnTo>
                    <a:pt x="16444" y="19928"/>
                  </a:lnTo>
                  <a:lnTo>
                    <a:pt x="16862" y="19788"/>
                  </a:lnTo>
                  <a:lnTo>
                    <a:pt x="17280" y="19370"/>
                  </a:lnTo>
                  <a:lnTo>
                    <a:pt x="17698" y="19231"/>
                  </a:lnTo>
                  <a:lnTo>
                    <a:pt x="18116" y="18813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9510" y="17419"/>
                  </a:lnTo>
                  <a:lnTo>
                    <a:pt x="19649" y="16723"/>
                  </a:lnTo>
                  <a:lnTo>
                    <a:pt x="20067" y="16444"/>
                  </a:lnTo>
                  <a:lnTo>
                    <a:pt x="20206" y="16026"/>
                  </a:lnTo>
                  <a:lnTo>
                    <a:pt x="20485" y="15608"/>
                  </a:lnTo>
                  <a:lnTo>
                    <a:pt x="20625" y="15050"/>
                  </a:lnTo>
                  <a:lnTo>
                    <a:pt x="20903" y="14632"/>
                  </a:lnTo>
                  <a:lnTo>
                    <a:pt x="21043" y="13935"/>
                  </a:lnTo>
                  <a:lnTo>
                    <a:pt x="21321" y="13517"/>
                  </a:lnTo>
                  <a:lnTo>
                    <a:pt x="21461" y="12960"/>
                  </a:lnTo>
                  <a:lnTo>
                    <a:pt x="2146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461" y="9755"/>
                  </a:lnTo>
                  <a:lnTo>
                    <a:pt x="21461" y="8640"/>
                  </a:lnTo>
                  <a:lnTo>
                    <a:pt x="21321" y="8222"/>
                  </a:lnTo>
                  <a:lnTo>
                    <a:pt x="21043" y="7525"/>
                  </a:lnTo>
                  <a:lnTo>
                    <a:pt x="20903" y="7246"/>
                  </a:lnTo>
                  <a:lnTo>
                    <a:pt x="20625" y="6550"/>
                  </a:lnTo>
                  <a:lnTo>
                    <a:pt x="20485" y="6132"/>
                  </a:lnTo>
                  <a:lnTo>
                    <a:pt x="20206" y="5574"/>
                  </a:lnTo>
                  <a:lnTo>
                    <a:pt x="20067" y="5156"/>
                  </a:lnTo>
                  <a:lnTo>
                    <a:pt x="19649" y="4738"/>
                  </a:lnTo>
                  <a:lnTo>
                    <a:pt x="19510" y="4320"/>
                  </a:lnTo>
                  <a:lnTo>
                    <a:pt x="19092" y="4041"/>
                  </a:lnTo>
                  <a:lnTo>
                    <a:pt x="18813" y="3623"/>
                  </a:lnTo>
                  <a:lnTo>
                    <a:pt x="18395" y="3205"/>
                  </a:lnTo>
                  <a:lnTo>
                    <a:pt x="18116" y="2787"/>
                  </a:lnTo>
                  <a:lnTo>
                    <a:pt x="17280" y="2230"/>
                  </a:lnTo>
                  <a:lnTo>
                    <a:pt x="16862" y="1812"/>
                  </a:lnTo>
                  <a:lnTo>
                    <a:pt x="16444" y="1533"/>
                  </a:lnTo>
                  <a:lnTo>
                    <a:pt x="15886" y="1394"/>
                  </a:lnTo>
                  <a:lnTo>
                    <a:pt x="15050" y="836"/>
                  </a:lnTo>
                  <a:lnTo>
                    <a:pt x="14493" y="557"/>
                  </a:lnTo>
                  <a:lnTo>
                    <a:pt x="14075" y="557"/>
                  </a:lnTo>
                  <a:lnTo>
                    <a:pt x="13517" y="418"/>
                  </a:lnTo>
                  <a:lnTo>
                    <a:pt x="13099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87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Rectangle 52"/>
            <p:cNvSpPr txBox="1"/>
            <p:nvPr/>
          </p:nvSpPr>
          <p:spPr>
            <a:xfrm>
              <a:off x="0" y="968375"/>
              <a:ext cx="357089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Clk </a:t>
              </a:r>
            </a:p>
          </p:txBody>
        </p:sp>
        <p:sp>
          <p:nvSpPr>
            <p:cNvPr id="347" name="Line 53"/>
            <p:cNvSpPr/>
            <p:nvPr/>
          </p:nvSpPr>
          <p:spPr>
            <a:xfrm flipH="1">
              <a:off x="3851274" y="1627187"/>
              <a:ext cx="90488" cy="1588"/>
            </a:xfrm>
            <a:prstGeom prst="line">
              <a:avLst/>
            </a:prstGeom>
            <a:noFill/>
            <a:ln w="222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Rectangle 54"/>
            <p:cNvSpPr txBox="1"/>
            <p:nvPr/>
          </p:nvSpPr>
          <p:spPr>
            <a:xfrm>
              <a:off x="3819523" y="1614487"/>
              <a:ext cx="210246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 </a:t>
              </a:r>
            </a:p>
          </p:txBody>
        </p:sp>
        <p:sp>
          <p:nvSpPr>
            <p:cNvPr id="349" name="Rectangle 55"/>
            <p:cNvSpPr txBox="1"/>
            <p:nvPr/>
          </p:nvSpPr>
          <p:spPr>
            <a:xfrm>
              <a:off x="3830636" y="323850"/>
              <a:ext cx="210245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 </a:t>
              </a:r>
            </a:p>
          </p:txBody>
        </p:sp>
        <p:sp>
          <p:nvSpPr>
            <p:cNvPr id="350" name="AutoShape 56"/>
            <p:cNvSpPr/>
            <p:nvPr/>
          </p:nvSpPr>
          <p:spPr>
            <a:xfrm>
              <a:off x="981074" y="0"/>
              <a:ext cx="627063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351" name="AutoShape 57"/>
            <p:cNvSpPr/>
            <p:nvPr/>
          </p:nvSpPr>
          <p:spPr>
            <a:xfrm>
              <a:off x="981074" y="1598612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352" name="AutoShape 59"/>
            <p:cNvSpPr/>
            <p:nvPr/>
          </p:nvSpPr>
          <p:spPr>
            <a:xfrm>
              <a:off x="2262186" y="158750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353" name="AutoShape 61"/>
            <p:cNvSpPr/>
            <p:nvPr/>
          </p:nvSpPr>
          <p:spPr>
            <a:xfrm>
              <a:off x="2265361" y="1435100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354" name="Freeform 64"/>
            <p:cNvSpPr/>
            <p:nvPr/>
          </p:nvSpPr>
          <p:spPr>
            <a:xfrm>
              <a:off x="3387723" y="1682750"/>
              <a:ext cx="55564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Freeform 65"/>
            <p:cNvSpPr/>
            <p:nvPr/>
          </p:nvSpPr>
          <p:spPr>
            <a:xfrm>
              <a:off x="655637" y="1039812"/>
              <a:ext cx="55563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7" name="TextBox 125"/>
          <p:cNvSpPr txBox="1"/>
          <p:nvPr/>
        </p:nvSpPr>
        <p:spPr>
          <a:xfrm>
            <a:off x="8021319" y="6477001"/>
            <a:ext cx="236076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[ Figure 5.6 from the textbook ]</a:t>
            </a:r>
          </a:p>
        </p:txBody>
      </p:sp>
      <p:sp>
        <p:nvSpPr>
          <p:cNvPr id="358" name="Title 1"/>
          <p:cNvSpPr txBox="1"/>
          <p:nvPr/>
        </p:nvSpPr>
        <p:spPr>
          <a:xfrm>
            <a:off x="1569719" y="30480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Gated SR Flip-Flop with NAND gates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 66"/>
          <p:cNvGrpSpPr/>
          <p:nvPr/>
        </p:nvGrpSpPr>
        <p:grpSpPr>
          <a:xfrm>
            <a:off x="4125912" y="2466975"/>
            <a:ext cx="4040882" cy="2178052"/>
            <a:chOff x="0" y="0"/>
            <a:chExt cx="4040880" cy="2178050"/>
          </a:xfrm>
        </p:grpSpPr>
        <p:sp>
          <p:nvSpPr>
            <p:cNvPr id="360" name="Line 4"/>
            <p:cNvSpPr/>
            <p:nvPr/>
          </p:nvSpPr>
          <p:spPr>
            <a:xfrm>
              <a:off x="431799" y="1069975"/>
              <a:ext cx="25082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Line 5"/>
            <p:cNvSpPr/>
            <p:nvPr/>
          </p:nvSpPr>
          <p:spPr>
            <a:xfrm flipH="1" flipV="1">
              <a:off x="3030536" y="433387"/>
              <a:ext cx="706438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Line 6"/>
            <p:cNvSpPr/>
            <p:nvPr/>
          </p:nvSpPr>
          <p:spPr>
            <a:xfrm flipH="1">
              <a:off x="3030537" y="1708150"/>
              <a:ext cx="38735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7"/>
            <p:cNvSpPr/>
            <p:nvPr/>
          </p:nvSpPr>
          <p:spPr>
            <a:xfrm>
              <a:off x="1958974" y="592137"/>
              <a:ext cx="1458913" cy="111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12343"/>
                  </a:lnTo>
                  <a:lnTo>
                    <a:pt x="0" y="617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8"/>
            <p:cNvSpPr/>
            <p:nvPr/>
          </p:nvSpPr>
          <p:spPr>
            <a:xfrm>
              <a:off x="1958974" y="431800"/>
              <a:ext cx="1458913" cy="111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9257"/>
                  </a:lnTo>
                  <a:lnTo>
                    <a:pt x="0" y="15429"/>
                  </a:lnTo>
                  <a:lnTo>
                    <a:pt x="0" y="216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0"/>
            <p:cNvSpPr/>
            <p:nvPr/>
          </p:nvSpPr>
          <p:spPr>
            <a:xfrm>
              <a:off x="3389311" y="404812"/>
              <a:ext cx="55563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1"/>
            <p:cNvSpPr/>
            <p:nvPr/>
          </p:nvSpPr>
          <p:spPr>
            <a:xfrm>
              <a:off x="3395661" y="1685925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89" y="10800"/>
                  </a:moveTo>
                  <a:lnTo>
                    <a:pt x="10989" y="0"/>
                  </a:lnTo>
                  <a:lnTo>
                    <a:pt x="9095" y="0"/>
                  </a:lnTo>
                  <a:lnTo>
                    <a:pt x="8716" y="745"/>
                  </a:lnTo>
                  <a:lnTo>
                    <a:pt x="7200" y="745"/>
                  </a:lnTo>
                  <a:lnTo>
                    <a:pt x="6442" y="1117"/>
                  </a:lnTo>
                  <a:lnTo>
                    <a:pt x="6063" y="1117"/>
                  </a:lnTo>
                  <a:lnTo>
                    <a:pt x="5305" y="1862"/>
                  </a:lnTo>
                  <a:lnTo>
                    <a:pt x="4926" y="1862"/>
                  </a:lnTo>
                  <a:lnTo>
                    <a:pt x="4926" y="2234"/>
                  </a:lnTo>
                  <a:lnTo>
                    <a:pt x="4168" y="2234"/>
                  </a:lnTo>
                  <a:lnTo>
                    <a:pt x="3789" y="2979"/>
                  </a:lnTo>
                  <a:lnTo>
                    <a:pt x="3411" y="2979"/>
                  </a:lnTo>
                  <a:lnTo>
                    <a:pt x="3411" y="3352"/>
                  </a:lnTo>
                  <a:lnTo>
                    <a:pt x="2653" y="4097"/>
                  </a:lnTo>
                  <a:lnTo>
                    <a:pt x="2274" y="4097"/>
                  </a:lnTo>
                  <a:lnTo>
                    <a:pt x="2274" y="4469"/>
                  </a:lnTo>
                  <a:lnTo>
                    <a:pt x="1516" y="4841"/>
                  </a:lnTo>
                  <a:lnTo>
                    <a:pt x="1516" y="5586"/>
                  </a:lnTo>
                  <a:lnTo>
                    <a:pt x="1137" y="5959"/>
                  </a:lnTo>
                  <a:lnTo>
                    <a:pt x="1137" y="6703"/>
                  </a:lnTo>
                  <a:lnTo>
                    <a:pt x="379" y="6703"/>
                  </a:lnTo>
                  <a:lnTo>
                    <a:pt x="379" y="7821"/>
                  </a:lnTo>
                  <a:lnTo>
                    <a:pt x="0" y="8193"/>
                  </a:lnTo>
                  <a:lnTo>
                    <a:pt x="0" y="13407"/>
                  </a:lnTo>
                  <a:lnTo>
                    <a:pt x="379" y="14152"/>
                  </a:lnTo>
                  <a:lnTo>
                    <a:pt x="379" y="15269"/>
                  </a:lnTo>
                  <a:lnTo>
                    <a:pt x="1137" y="15641"/>
                  </a:lnTo>
                  <a:lnTo>
                    <a:pt x="1137" y="16386"/>
                  </a:lnTo>
                  <a:lnTo>
                    <a:pt x="1516" y="16759"/>
                  </a:lnTo>
                  <a:lnTo>
                    <a:pt x="2274" y="17131"/>
                  </a:lnTo>
                  <a:lnTo>
                    <a:pt x="2274" y="17876"/>
                  </a:lnTo>
                  <a:lnTo>
                    <a:pt x="2653" y="18248"/>
                  </a:lnTo>
                  <a:lnTo>
                    <a:pt x="3411" y="18248"/>
                  </a:lnTo>
                  <a:lnTo>
                    <a:pt x="3411" y="18993"/>
                  </a:lnTo>
                  <a:lnTo>
                    <a:pt x="3789" y="19366"/>
                  </a:lnTo>
                  <a:lnTo>
                    <a:pt x="4168" y="19366"/>
                  </a:lnTo>
                  <a:lnTo>
                    <a:pt x="5305" y="20483"/>
                  </a:lnTo>
                  <a:lnTo>
                    <a:pt x="6063" y="20483"/>
                  </a:lnTo>
                  <a:lnTo>
                    <a:pt x="6442" y="20855"/>
                  </a:lnTo>
                  <a:lnTo>
                    <a:pt x="7579" y="20855"/>
                  </a:lnTo>
                  <a:lnTo>
                    <a:pt x="8337" y="21600"/>
                  </a:lnTo>
                  <a:lnTo>
                    <a:pt x="13642" y="21600"/>
                  </a:lnTo>
                  <a:lnTo>
                    <a:pt x="14021" y="20855"/>
                  </a:lnTo>
                  <a:lnTo>
                    <a:pt x="14779" y="20855"/>
                  </a:lnTo>
                  <a:lnTo>
                    <a:pt x="15158" y="20483"/>
                  </a:lnTo>
                  <a:lnTo>
                    <a:pt x="15916" y="20483"/>
                  </a:lnTo>
                  <a:lnTo>
                    <a:pt x="16295" y="20110"/>
                  </a:lnTo>
                  <a:lnTo>
                    <a:pt x="17053" y="20110"/>
                  </a:lnTo>
                  <a:lnTo>
                    <a:pt x="17432" y="19366"/>
                  </a:lnTo>
                  <a:lnTo>
                    <a:pt x="19705" y="17131"/>
                  </a:lnTo>
                  <a:lnTo>
                    <a:pt x="19705" y="16759"/>
                  </a:lnTo>
                  <a:lnTo>
                    <a:pt x="20084" y="16759"/>
                  </a:lnTo>
                  <a:lnTo>
                    <a:pt x="20084" y="16386"/>
                  </a:lnTo>
                  <a:lnTo>
                    <a:pt x="20842" y="15641"/>
                  </a:lnTo>
                  <a:lnTo>
                    <a:pt x="20842" y="14524"/>
                  </a:lnTo>
                  <a:lnTo>
                    <a:pt x="21221" y="14152"/>
                  </a:lnTo>
                  <a:lnTo>
                    <a:pt x="21221" y="12662"/>
                  </a:lnTo>
                  <a:lnTo>
                    <a:pt x="21600" y="11917"/>
                  </a:lnTo>
                  <a:lnTo>
                    <a:pt x="21600" y="9683"/>
                  </a:lnTo>
                  <a:lnTo>
                    <a:pt x="21221" y="9310"/>
                  </a:lnTo>
                  <a:lnTo>
                    <a:pt x="21221" y="7821"/>
                  </a:lnTo>
                  <a:lnTo>
                    <a:pt x="20842" y="7076"/>
                  </a:lnTo>
                  <a:lnTo>
                    <a:pt x="20842" y="6703"/>
                  </a:lnTo>
                  <a:lnTo>
                    <a:pt x="20084" y="5959"/>
                  </a:lnTo>
                  <a:lnTo>
                    <a:pt x="20084" y="5586"/>
                  </a:lnTo>
                  <a:lnTo>
                    <a:pt x="19705" y="4841"/>
                  </a:lnTo>
                  <a:lnTo>
                    <a:pt x="19705" y="4469"/>
                  </a:lnTo>
                  <a:lnTo>
                    <a:pt x="18947" y="4097"/>
                  </a:lnTo>
                  <a:lnTo>
                    <a:pt x="18568" y="4097"/>
                  </a:lnTo>
                  <a:lnTo>
                    <a:pt x="18568" y="3352"/>
                  </a:lnTo>
                  <a:lnTo>
                    <a:pt x="17811" y="2979"/>
                  </a:lnTo>
                  <a:lnTo>
                    <a:pt x="17432" y="2979"/>
                  </a:lnTo>
                  <a:lnTo>
                    <a:pt x="17432" y="2234"/>
                  </a:lnTo>
                  <a:lnTo>
                    <a:pt x="17053" y="2234"/>
                  </a:lnTo>
                  <a:lnTo>
                    <a:pt x="16295" y="1862"/>
                  </a:lnTo>
                  <a:lnTo>
                    <a:pt x="15916" y="1862"/>
                  </a:lnTo>
                  <a:lnTo>
                    <a:pt x="15158" y="1117"/>
                  </a:lnTo>
                  <a:lnTo>
                    <a:pt x="14779" y="1117"/>
                  </a:lnTo>
                  <a:lnTo>
                    <a:pt x="14779" y="745"/>
                  </a:lnTo>
                  <a:lnTo>
                    <a:pt x="12884" y="745"/>
                  </a:lnTo>
                  <a:lnTo>
                    <a:pt x="12505" y="0"/>
                  </a:lnTo>
                  <a:lnTo>
                    <a:pt x="10989" y="0"/>
                  </a:lnTo>
                  <a:lnTo>
                    <a:pt x="10989" y="1080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Line 13"/>
            <p:cNvSpPr/>
            <p:nvPr/>
          </p:nvSpPr>
          <p:spPr>
            <a:xfrm flipH="1">
              <a:off x="1754187" y="1868487"/>
              <a:ext cx="5238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Line 14"/>
            <p:cNvSpPr/>
            <p:nvPr/>
          </p:nvSpPr>
          <p:spPr>
            <a:xfrm flipV="1">
              <a:off x="682624" y="431800"/>
              <a:ext cx="1588" cy="12763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1" name="Freeform 18"/>
            <p:cNvGrpSpPr/>
            <p:nvPr/>
          </p:nvGrpSpPr>
          <p:grpSpPr>
            <a:xfrm>
              <a:off x="431799" y="2027238"/>
              <a:ext cx="546101" cy="1"/>
              <a:chOff x="0" y="0"/>
              <a:chExt cx="546099" cy="0"/>
            </a:xfrm>
          </p:grpSpPr>
          <p:sp>
            <p:nvSpPr>
              <p:cNvPr id="369" name="Line"/>
              <p:cNvSpPr/>
              <p:nvPr/>
            </p:nvSpPr>
            <p:spPr>
              <a:xfrm flipH="1" flipV="1"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0" name="Line"/>
              <p:cNvSpPr/>
              <p:nvPr/>
            </p:nvSpPr>
            <p:spPr>
              <a:xfrm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2" name="Line 19"/>
            <p:cNvSpPr/>
            <p:nvPr/>
          </p:nvSpPr>
          <p:spPr>
            <a:xfrm flipH="1">
              <a:off x="431800" y="2027237"/>
              <a:ext cx="54610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5" name="Freeform 20"/>
            <p:cNvGrpSpPr/>
            <p:nvPr/>
          </p:nvGrpSpPr>
          <p:grpSpPr>
            <a:xfrm>
              <a:off x="682624" y="1708150"/>
              <a:ext cx="295276" cy="1"/>
              <a:chOff x="0" y="0"/>
              <a:chExt cx="295274" cy="0"/>
            </a:xfrm>
          </p:grpSpPr>
          <p:sp>
            <p:nvSpPr>
              <p:cNvPr id="373" name="Line"/>
              <p:cNvSpPr/>
              <p:nvPr/>
            </p:nvSpPr>
            <p:spPr>
              <a:xfrm flipH="1" flipV="1"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4" name="Line"/>
              <p:cNvSpPr/>
              <p:nvPr/>
            </p:nvSpPr>
            <p:spPr>
              <a:xfrm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6" name="Line 21"/>
            <p:cNvSpPr/>
            <p:nvPr/>
          </p:nvSpPr>
          <p:spPr>
            <a:xfrm flipH="1">
              <a:off x="682625" y="1708150"/>
              <a:ext cx="2952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Line 25"/>
            <p:cNvSpPr/>
            <p:nvPr/>
          </p:nvSpPr>
          <p:spPr>
            <a:xfrm flipH="1">
              <a:off x="3417886" y="1708150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Rectangle 26"/>
            <p:cNvSpPr txBox="1"/>
            <p:nvPr/>
          </p:nvSpPr>
          <p:spPr>
            <a:xfrm>
              <a:off x="182562" y="0"/>
              <a:ext cx="17651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S </a:t>
              </a:r>
            </a:p>
          </p:txBody>
        </p:sp>
        <p:sp>
          <p:nvSpPr>
            <p:cNvPr id="379" name="Rectangle 27"/>
            <p:cNvSpPr txBox="1"/>
            <p:nvPr/>
          </p:nvSpPr>
          <p:spPr>
            <a:xfrm>
              <a:off x="160337" y="1936750"/>
              <a:ext cx="1990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R </a:t>
              </a:r>
            </a:p>
          </p:txBody>
        </p:sp>
        <p:sp>
          <p:nvSpPr>
            <p:cNvPr id="380" name="Freeform 29"/>
            <p:cNvSpPr/>
            <p:nvPr/>
          </p:nvSpPr>
          <p:spPr>
            <a:xfrm>
              <a:off x="1622424" y="1808162"/>
              <a:ext cx="122238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0" y="0"/>
                  </a:moveTo>
                  <a:lnTo>
                    <a:pt x="9615" y="0"/>
                  </a:lnTo>
                  <a:lnTo>
                    <a:pt x="9058" y="139"/>
                  </a:lnTo>
                  <a:lnTo>
                    <a:pt x="8640" y="139"/>
                  </a:lnTo>
                  <a:lnTo>
                    <a:pt x="8083" y="418"/>
                  </a:lnTo>
                  <a:lnTo>
                    <a:pt x="7665" y="557"/>
                  </a:lnTo>
                  <a:lnTo>
                    <a:pt x="7107" y="557"/>
                  </a:lnTo>
                  <a:lnTo>
                    <a:pt x="6689" y="697"/>
                  </a:lnTo>
                  <a:lnTo>
                    <a:pt x="5992" y="1115"/>
                  </a:lnTo>
                  <a:lnTo>
                    <a:pt x="5714" y="1394"/>
                  </a:lnTo>
                  <a:lnTo>
                    <a:pt x="5295" y="1533"/>
                  </a:lnTo>
                  <a:lnTo>
                    <a:pt x="4599" y="1812"/>
                  </a:lnTo>
                  <a:lnTo>
                    <a:pt x="4320" y="2230"/>
                  </a:lnTo>
                  <a:lnTo>
                    <a:pt x="3484" y="2787"/>
                  </a:lnTo>
                  <a:lnTo>
                    <a:pt x="3205" y="3205"/>
                  </a:lnTo>
                  <a:lnTo>
                    <a:pt x="2090" y="4320"/>
                  </a:lnTo>
                  <a:lnTo>
                    <a:pt x="1812" y="4738"/>
                  </a:lnTo>
                  <a:lnTo>
                    <a:pt x="1672" y="5156"/>
                  </a:lnTo>
                  <a:lnTo>
                    <a:pt x="1254" y="5574"/>
                  </a:lnTo>
                  <a:lnTo>
                    <a:pt x="1115" y="6132"/>
                  </a:lnTo>
                  <a:lnTo>
                    <a:pt x="836" y="6550"/>
                  </a:lnTo>
                  <a:lnTo>
                    <a:pt x="697" y="7107"/>
                  </a:lnTo>
                  <a:lnTo>
                    <a:pt x="418" y="7525"/>
                  </a:lnTo>
                  <a:lnTo>
                    <a:pt x="279" y="8222"/>
                  </a:lnTo>
                  <a:lnTo>
                    <a:pt x="279" y="8501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279" y="12960"/>
                  </a:lnTo>
                  <a:lnTo>
                    <a:pt x="279" y="13517"/>
                  </a:lnTo>
                  <a:lnTo>
                    <a:pt x="418" y="13935"/>
                  </a:lnTo>
                  <a:lnTo>
                    <a:pt x="697" y="14632"/>
                  </a:lnTo>
                  <a:lnTo>
                    <a:pt x="836" y="14911"/>
                  </a:lnTo>
                  <a:lnTo>
                    <a:pt x="1115" y="15608"/>
                  </a:lnTo>
                  <a:lnTo>
                    <a:pt x="1254" y="16026"/>
                  </a:lnTo>
                  <a:lnTo>
                    <a:pt x="1672" y="16305"/>
                  </a:lnTo>
                  <a:lnTo>
                    <a:pt x="1812" y="16723"/>
                  </a:lnTo>
                  <a:lnTo>
                    <a:pt x="2090" y="17419"/>
                  </a:lnTo>
                  <a:lnTo>
                    <a:pt x="2787" y="18116"/>
                  </a:lnTo>
                  <a:lnTo>
                    <a:pt x="3205" y="18395"/>
                  </a:lnTo>
                  <a:lnTo>
                    <a:pt x="3484" y="18813"/>
                  </a:lnTo>
                  <a:lnTo>
                    <a:pt x="3902" y="19231"/>
                  </a:lnTo>
                  <a:lnTo>
                    <a:pt x="4320" y="19370"/>
                  </a:lnTo>
                  <a:lnTo>
                    <a:pt x="4599" y="19788"/>
                  </a:lnTo>
                  <a:lnTo>
                    <a:pt x="5295" y="19928"/>
                  </a:lnTo>
                  <a:lnTo>
                    <a:pt x="5992" y="20625"/>
                  </a:lnTo>
                  <a:lnTo>
                    <a:pt x="6689" y="20764"/>
                  </a:lnTo>
                  <a:lnTo>
                    <a:pt x="7107" y="21043"/>
                  </a:lnTo>
                  <a:lnTo>
                    <a:pt x="7665" y="21182"/>
                  </a:lnTo>
                  <a:lnTo>
                    <a:pt x="8083" y="21321"/>
                  </a:lnTo>
                  <a:lnTo>
                    <a:pt x="8640" y="21321"/>
                  </a:lnTo>
                  <a:lnTo>
                    <a:pt x="9058" y="21600"/>
                  </a:lnTo>
                  <a:lnTo>
                    <a:pt x="12403" y="21600"/>
                  </a:lnTo>
                  <a:lnTo>
                    <a:pt x="13099" y="21321"/>
                  </a:lnTo>
                  <a:lnTo>
                    <a:pt x="13517" y="21321"/>
                  </a:lnTo>
                  <a:lnTo>
                    <a:pt x="14075" y="21182"/>
                  </a:lnTo>
                  <a:lnTo>
                    <a:pt x="14493" y="21043"/>
                  </a:lnTo>
                  <a:lnTo>
                    <a:pt x="15050" y="20764"/>
                  </a:lnTo>
                  <a:lnTo>
                    <a:pt x="15468" y="20625"/>
                  </a:lnTo>
                  <a:lnTo>
                    <a:pt x="15886" y="20346"/>
                  </a:lnTo>
                  <a:lnTo>
                    <a:pt x="16444" y="19928"/>
                  </a:lnTo>
                  <a:lnTo>
                    <a:pt x="16862" y="19788"/>
                  </a:lnTo>
                  <a:lnTo>
                    <a:pt x="17280" y="19370"/>
                  </a:lnTo>
                  <a:lnTo>
                    <a:pt x="17698" y="19231"/>
                  </a:lnTo>
                  <a:lnTo>
                    <a:pt x="18116" y="18813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9510" y="17419"/>
                  </a:lnTo>
                  <a:lnTo>
                    <a:pt x="19649" y="16723"/>
                  </a:lnTo>
                  <a:lnTo>
                    <a:pt x="20067" y="16305"/>
                  </a:lnTo>
                  <a:lnTo>
                    <a:pt x="20206" y="16026"/>
                  </a:lnTo>
                  <a:lnTo>
                    <a:pt x="20485" y="15608"/>
                  </a:lnTo>
                  <a:lnTo>
                    <a:pt x="20625" y="14911"/>
                  </a:lnTo>
                  <a:lnTo>
                    <a:pt x="20903" y="14632"/>
                  </a:lnTo>
                  <a:lnTo>
                    <a:pt x="21043" y="13935"/>
                  </a:lnTo>
                  <a:lnTo>
                    <a:pt x="21321" y="13517"/>
                  </a:lnTo>
                  <a:lnTo>
                    <a:pt x="21461" y="12960"/>
                  </a:lnTo>
                  <a:lnTo>
                    <a:pt x="2146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461" y="9755"/>
                  </a:lnTo>
                  <a:lnTo>
                    <a:pt x="21461" y="8501"/>
                  </a:lnTo>
                  <a:lnTo>
                    <a:pt x="21321" y="8222"/>
                  </a:lnTo>
                  <a:lnTo>
                    <a:pt x="21043" y="7525"/>
                  </a:lnTo>
                  <a:lnTo>
                    <a:pt x="20903" y="7107"/>
                  </a:lnTo>
                  <a:lnTo>
                    <a:pt x="20625" y="6550"/>
                  </a:lnTo>
                  <a:lnTo>
                    <a:pt x="20485" y="6132"/>
                  </a:lnTo>
                  <a:lnTo>
                    <a:pt x="20206" y="5574"/>
                  </a:lnTo>
                  <a:lnTo>
                    <a:pt x="20067" y="5156"/>
                  </a:lnTo>
                  <a:lnTo>
                    <a:pt x="19649" y="4738"/>
                  </a:lnTo>
                  <a:lnTo>
                    <a:pt x="19510" y="4320"/>
                  </a:lnTo>
                  <a:lnTo>
                    <a:pt x="18395" y="3205"/>
                  </a:lnTo>
                  <a:lnTo>
                    <a:pt x="18116" y="2787"/>
                  </a:lnTo>
                  <a:lnTo>
                    <a:pt x="17280" y="2230"/>
                  </a:lnTo>
                  <a:lnTo>
                    <a:pt x="16862" y="1812"/>
                  </a:lnTo>
                  <a:lnTo>
                    <a:pt x="16444" y="1533"/>
                  </a:lnTo>
                  <a:lnTo>
                    <a:pt x="15886" y="1394"/>
                  </a:lnTo>
                  <a:lnTo>
                    <a:pt x="15468" y="1115"/>
                  </a:lnTo>
                  <a:lnTo>
                    <a:pt x="15050" y="697"/>
                  </a:lnTo>
                  <a:lnTo>
                    <a:pt x="14493" y="557"/>
                  </a:lnTo>
                  <a:lnTo>
                    <a:pt x="14075" y="557"/>
                  </a:lnTo>
                  <a:lnTo>
                    <a:pt x="13517" y="418"/>
                  </a:lnTo>
                  <a:lnTo>
                    <a:pt x="13099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87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4"/>
            <p:cNvSpPr/>
            <p:nvPr/>
          </p:nvSpPr>
          <p:spPr>
            <a:xfrm>
              <a:off x="2908299" y="1644650"/>
              <a:ext cx="122238" cy="1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30" y="0"/>
                  </a:moveTo>
                  <a:lnTo>
                    <a:pt x="9615" y="0"/>
                  </a:lnTo>
                  <a:lnTo>
                    <a:pt x="8919" y="139"/>
                  </a:lnTo>
                  <a:lnTo>
                    <a:pt x="8640" y="139"/>
                  </a:lnTo>
                  <a:lnTo>
                    <a:pt x="7943" y="418"/>
                  </a:lnTo>
                  <a:lnTo>
                    <a:pt x="7525" y="557"/>
                  </a:lnTo>
                  <a:lnTo>
                    <a:pt x="6968" y="557"/>
                  </a:lnTo>
                  <a:lnTo>
                    <a:pt x="6550" y="697"/>
                  </a:lnTo>
                  <a:lnTo>
                    <a:pt x="5992" y="1115"/>
                  </a:lnTo>
                  <a:lnTo>
                    <a:pt x="5574" y="1394"/>
                  </a:lnTo>
                  <a:lnTo>
                    <a:pt x="5156" y="1533"/>
                  </a:lnTo>
                  <a:lnTo>
                    <a:pt x="4599" y="1812"/>
                  </a:lnTo>
                  <a:lnTo>
                    <a:pt x="4181" y="2230"/>
                  </a:lnTo>
                  <a:lnTo>
                    <a:pt x="3345" y="2787"/>
                  </a:lnTo>
                  <a:lnTo>
                    <a:pt x="3205" y="3205"/>
                  </a:lnTo>
                  <a:lnTo>
                    <a:pt x="2787" y="3623"/>
                  </a:lnTo>
                  <a:lnTo>
                    <a:pt x="2369" y="3902"/>
                  </a:lnTo>
                  <a:lnTo>
                    <a:pt x="1951" y="4320"/>
                  </a:lnTo>
                  <a:lnTo>
                    <a:pt x="1812" y="4738"/>
                  </a:lnTo>
                  <a:lnTo>
                    <a:pt x="1533" y="5156"/>
                  </a:lnTo>
                  <a:lnTo>
                    <a:pt x="1115" y="5574"/>
                  </a:lnTo>
                  <a:lnTo>
                    <a:pt x="975" y="6132"/>
                  </a:lnTo>
                  <a:lnTo>
                    <a:pt x="836" y="6550"/>
                  </a:lnTo>
                  <a:lnTo>
                    <a:pt x="557" y="7107"/>
                  </a:lnTo>
                  <a:lnTo>
                    <a:pt x="418" y="7525"/>
                  </a:lnTo>
                  <a:lnTo>
                    <a:pt x="139" y="8222"/>
                  </a:lnTo>
                  <a:lnTo>
                    <a:pt x="139" y="8501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139" y="12960"/>
                  </a:lnTo>
                  <a:lnTo>
                    <a:pt x="139" y="13517"/>
                  </a:lnTo>
                  <a:lnTo>
                    <a:pt x="418" y="13935"/>
                  </a:lnTo>
                  <a:lnTo>
                    <a:pt x="557" y="14632"/>
                  </a:lnTo>
                  <a:lnTo>
                    <a:pt x="836" y="14911"/>
                  </a:lnTo>
                  <a:lnTo>
                    <a:pt x="975" y="15608"/>
                  </a:lnTo>
                  <a:lnTo>
                    <a:pt x="1115" y="16026"/>
                  </a:lnTo>
                  <a:lnTo>
                    <a:pt x="1533" y="16305"/>
                  </a:lnTo>
                  <a:lnTo>
                    <a:pt x="1812" y="16723"/>
                  </a:lnTo>
                  <a:lnTo>
                    <a:pt x="1951" y="17419"/>
                  </a:lnTo>
                  <a:lnTo>
                    <a:pt x="2369" y="17837"/>
                  </a:lnTo>
                  <a:lnTo>
                    <a:pt x="3205" y="18395"/>
                  </a:lnTo>
                  <a:lnTo>
                    <a:pt x="3345" y="18813"/>
                  </a:lnTo>
                  <a:lnTo>
                    <a:pt x="3763" y="19231"/>
                  </a:lnTo>
                  <a:lnTo>
                    <a:pt x="4181" y="19370"/>
                  </a:lnTo>
                  <a:lnTo>
                    <a:pt x="4599" y="19788"/>
                  </a:lnTo>
                  <a:lnTo>
                    <a:pt x="5156" y="19928"/>
                  </a:lnTo>
                  <a:lnTo>
                    <a:pt x="5574" y="20346"/>
                  </a:lnTo>
                  <a:lnTo>
                    <a:pt x="5992" y="20625"/>
                  </a:lnTo>
                  <a:lnTo>
                    <a:pt x="6550" y="20764"/>
                  </a:lnTo>
                  <a:lnTo>
                    <a:pt x="6968" y="20903"/>
                  </a:lnTo>
                  <a:lnTo>
                    <a:pt x="7525" y="21182"/>
                  </a:lnTo>
                  <a:lnTo>
                    <a:pt x="7943" y="21321"/>
                  </a:lnTo>
                  <a:lnTo>
                    <a:pt x="8640" y="21321"/>
                  </a:lnTo>
                  <a:lnTo>
                    <a:pt x="8919" y="21600"/>
                  </a:lnTo>
                  <a:lnTo>
                    <a:pt x="12403" y="21600"/>
                  </a:lnTo>
                  <a:lnTo>
                    <a:pt x="12960" y="21321"/>
                  </a:lnTo>
                  <a:lnTo>
                    <a:pt x="13378" y="21321"/>
                  </a:lnTo>
                  <a:lnTo>
                    <a:pt x="13935" y="21182"/>
                  </a:lnTo>
                  <a:lnTo>
                    <a:pt x="14354" y="20903"/>
                  </a:lnTo>
                  <a:lnTo>
                    <a:pt x="14911" y="20764"/>
                  </a:lnTo>
                  <a:lnTo>
                    <a:pt x="15329" y="20625"/>
                  </a:lnTo>
                  <a:lnTo>
                    <a:pt x="15747" y="20346"/>
                  </a:lnTo>
                  <a:lnTo>
                    <a:pt x="16444" y="19928"/>
                  </a:lnTo>
                  <a:lnTo>
                    <a:pt x="16723" y="19788"/>
                  </a:lnTo>
                  <a:lnTo>
                    <a:pt x="17141" y="19370"/>
                  </a:lnTo>
                  <a:lnTo>
                    <a:pt x="17559" y="19231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8952" y="17837"/>
                  </a:lnTo>
                  <a:lnTo>
                    <a:pt x="19370" y="17419"/>
                  </a:lnTo>
                  <a:lnTo>
                    <a:pt x="19649" y="16723"/>
                  </a:lnTo>
                  <a:lnTo>
                    <a:pt x="19928" y="16305"/>
                  </a:lnTo>
                  <a:lnTo>
                    <a:pt x="20206" y="16026"/>
                  </a:lnTo>
                  <a:lnTo>
                    <a:pt x="20346" y="15608"/>
                  </a:lnTo>
                  <a:lnTo>
                    <a:pt x="20625" y="14911"/>
                  </a:lnTo>
                  <a:lnTo>
                    <a:pt x="20764" y="14632"/>
                  </a:lnTo>
                  <a:lnTo>
                    <a:pt x="21043" y="13935"/>
                  </a:lnTo>
                  <a:lnTo>
                    <a:pt x="21182" y="13517"/>
                  </a:lnTo>
                  <a:lnTo>
                    <a:pt x="21321" y="12960"/>
                  </a:lnTo>
                  <a:lnTo>
                    <a:pt x="2132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321" y="9755"/>
                  </a:lnTo>
                  <a:lnTo>
                    <a:pt x="21321" y="8501"/>
                  </a:lnTo>
                  <a:lnTo>
                    <a:pt x="21182" y="8222"/>
                  </a:lnTo>
                  <a:lnTo>
                    <a:pt x="21043" y="7525"/>
                  </a:lnTo>
                  <a:lnTo>
                    <a:pt x="20764" y="7107"/>
                  </a:lnTo>
                  <a:lnTo>
                    <a:pt x="20625" y="6550"/>
                  </a:lnTo>
                  <a:lnTo>
                    <a:pt x="20346" y="6132"/>
                  </a:lnTo>
                  <a:lnTo>
                    <a:pt x="20206" y="5574"/>
                  </a:lnTo>
                  <a:lnTo>
                    <a:pt x="19370" y="4320"/>
                  </a:lnTo>
                  <a:lnTo>
                    <a:pt x="18952" y="3902"/>
                  </a:lnTo>
                  <a:lnTo>
                    <a:pt x="18813" y="3623"/>
                  </a:lnTo>
                  <a:lnTo>
                    <a:pt x="17977" y="2787"/>
                  </a:lnTo>
                  <a:lnTo>
                    <a:pt x="17141" y="2230"/>
                  </a:lnTo>
                  <a:lnTo>
                    <a:pt x="16444" y="1533"/>
                  </a:lnTo>
                  <a:lnTo>
                    <a:pt x="15747" y="1394"/>
                  </a:lnTo>
                  <a:lnTo>
                    <a:pt x="15329" y="1115"/>
                  </a:lnTo>
                  <a:lnTo>
                    <a:pt x="14911" y="697"/>
                  </a:lnTo>
                  <a:lnTo>
                    <a:pt x="14354" y="557"/>
                  </a:lnTo>
                  <a:lnTo>
                    <a:pt x="13935" y="557"/>
                  </a:lnTo>
                  <a:lnTo>
                    <a:pt x="13378" y="418"/>
                  </a:lnTo>
                  <a:lnTo>
                    <a:pt x="12960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73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Line 35"/>
            <p:cNvSpPr/>
            <p:nvPr/>
          </p:nvSpPr>
          <p:spPr>
            <a:xfrm>
              <a:off x="1958974" y="1549400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Freeform 40"/>
            <p:cNvSpPr/>
            <p:nvPr/>
          </p:nvSpPr>
          <p:spPr>
            <a:xfrm>
              <a:off x="2908299" y="371475"/>
              <a:ext cx="122238" cy="12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30" y="0"/>
                  </a:moveTo>
                  <a:lnTo>
                    <a:pt x="9615" y="0"/>
                  </a:lnTo>
                  <a:lnTo>
                    <a:pt x="8919" y="139"/>
                  </a:lnTo>
                  <a:lnTo>
                    <a:pt x="8640" y="139"/>
                  </a:lnTo>
                  <a:lnTo>
                    <a:pt x="7943" y="418"/>
                  </a:lnTo>
                  <a:lnTo>
                    <a:pt x="7525" y="557"/>
                  </a:lnTo>
                  <a:lnTo>
                    <a:pt x="6968" y="557"/>
                  </a:lnTo>
                  <a:lnTo>
                    <a:pt x="6550" y="836"/>
                  </a:lnTo>
                  <a:lnTo>
                    <a:pt x="5992" y="1115"/>
                  </a:lnTo>
                  <a:lnTo>
                    <a:pt x="5574" y="1394"/>
                  </a:lnTo>
                  <a:lnTo>
                    <a:pt x="5156" y="1533"/>
                  </a:lnTo>
                  <a:lnTo>
                    <a:pt x="4599" y="1812"/>
                  </a:lnTo>
                  <a:lnTo>
                    <a:pt x="3763" y="2648"/>
                  </a:lnTo>
                  <a:lnTo>
                    <a:pt x="3345" y="2787"/>
                  </a:lnTo>
                  <a:lnTo>
                    <a:pt x="3205" y="3205"/>
                  </a:lnTo>
                  <a:lnTo>
                    <a:pt x="2369" y="4041"/>
                  </a:lnTo>
                  <a:lnTo>
                    <a:pt x="1951" y="4320"/>
                  </a:lnTo>
                  <a:lnTo>
                    <a:pt x="1812" y="4738"/>
                  </a:lnTo>
                  <a:lnTo>
                    <a:pt x="1533" y="5156"/>
                  </a:lnTo>
                  <a:lnTo>
                    <a:pt x="1115" y="5574"/>
                  </a:lnTo>
                  <a:lnTo>
                    <a:pt x="975" y="6132"/>
                  </a:lnTo>
                  <a:lnTo>
                    <a:pt x="836" y="6550"/>
                  </a:lnTo>
                  <a:lnTo>
                    <a:pt x="557" y="7246"/>
                  </a:lnTo>
                  <a:lnTo>
                    <a:pt x="418" y="7525"/>
                  </a:lnTo>
                  <a:lnTo>
                    <a:pt x="139" y="8222"/>
                  </a:lnTo>
                  <a:lnTo>
                    <a:pt x="139" y="8640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139" y="12960"/>
                  </a:lnTo>
                  <a:lnTo>
                    <a:pt x="139" y="13517"/>
                  </a:lnTo>
                  <a:lnTo>
                    <a:pt x="418" y="13935"/>
                  </a:lnTo>
                  <a:lnTo>
                    <a:pt x="557" y="14632"/>
                  </a:lnTo>
                  <a:lnTo>
                    <a:pt x="836" y="15050"/>
                  </a:lnTo>
                  <a:lnTo>
                    <a:pt x="975" y="15608"/>
                  </a:lnTo>
                  <a:lnTo>
                    <a:pt x="1115" y="16026"/>
                  </a:lnTo>
                  <a:lnTo>
                    <a:pt x="1812" y="16723"/>
                  </a:lnTo>
                  <a:lnTo>
                    <a:pt x="1951" y="17419"/>
                  </a:lnTo>
                  <a:lnTo>
                    <a:pt x="2787" y="18255"/>
                  </a:lnTo>
                  <a:lnTo>
                    <a:pt x="3205" y="18395"/>
                  </a:lnTo>
                  <a:lnTo>
                    <a:pt x="3345" y="18813"/>
                  </a:lnTo>
                  <a:lnTo>
                    <a:pt x="3763" y="19231"/>
                  </a:lnTo>
                  <a:lnTo>
                    <a:pt x="4181" y="19370"/>
                  </a:lnTo>
                  <a:lnTo>
                    <a:pt x="4599" y="19788"/>
                  </a:lnTo>
                  <a:lnTo>
                    <a:pt x="5156" y="19928"/>
                  </a:lnTo>
                  <a:lnTo>
                    <a:pt x="5574" y="20346"/>
                  </a:lnTo>
                  <a:lnTo>
                    <a:pt x="5992" y="20625"/>
                  </a:lnTo>
                  <a:lnTo>
                    <a:pt x="6550" y="20764"/>
                  </a:lnTo>
                  <a:lnTo>
                    <a:pt x="6968" y="21043"/>
                  </a:lnTo>
                  <a:lnTo>
                    <a:pt x="7525" y="21182"/>
                  </a:lnTo>
                  <a:lnTo>
                    <a:pt x="7943" y="21321"/>
                  </a:lnTo>
                  <a:lnTo>
                    <a:pt x="8640" y="21321"/>
                  </a:lnTo>
                  <a:lnTo>
                    <a:pt x="8919" y="21600"/>
                  </a:lnTo>
                  <a:lnTo>
                    <a:pt x="12403" y="21600"/>
                  </a:lnTo>
                  <a:lnTo>
                    <a:pt x="12960" y="21321"/>
                  </a:lnTo>
                  <a:lnTo>
                    <a:pt x="13378" y="21321"/>
                  </a:lnTo>
                  <a:lnTo>
                    <a:pt x="13935" y="21182"/>
                  </a:lnTo>
                  <a:lnTo>
                    <a:pt x="14354" y="21043"/>
                  </a:lnTo>
                  <a:lnTo>
                    <a:pt x="14911" y="20764"/>
                  </a:lnTo>
                  <a:lnTo>
                    <a:pt x="15329" y="20625"/>
                  </a:lnTo>
                  <a:lnTo>
                    <a:pt x="15747" y="20346"/>
                  </a:lnTo>
                  <a:lnTo>
                    <a:pt x="16444" y="19928"/>
                  </a:lnTo>
                  <a:lnTo>
                    <a:pt x="16723" y="19788"/>
                  </a:lnTo>
                  <a:lnTo>
                    <a:pt x="17141" y="19370"/>
                  </a:lnTo>
                  <a:lnTo>
                    <a:pt x="17559" y="19231"/>
                  </a:lnTo>
                  <a:lnTo>
                    <a:pt x="18395" y="18395"/>
                  </a:lnTo>
                  <a:lnTo>
                    <a:pt x="18813" y="18255"/>
                  </a:lnTo>
                  <a:lnTo>
                    <a:pt x="18952" y="17837"/>
                  </a:lnTo>
                  <a:lnTo>
                    <a:pt x="19370" y="17419"/>
                  </a:lnTo>
                  <a:lnTo>
                    <a:pt x="19649" y="16723"/>
                  </a:lnTo>
                  <a:lnTo>
                    <a:pt x="19928" y="16444"/>
                  </a:lnTo>
                  <a:lnTo>
                    <a:pt x="20206" y="16026"/>
                  </a:lnTo>
                  <a:lnTo>
                    <a:pt x="20346" y="15608"/>
                  </a:lnTo>
                  <a:lnTo>
                    <a:pt x="20625" y="15050"/>
                  </a:lnTo>
                  <a:lnTo>
                    <a:pt x="20764" y="14632"/>
                  </a:lnTo>
                  <a:lnTo>
                    <a:pt x="21043" y="13935"/>
                  </a:lnTo>
                  <a:lnTo>
                    <a:pt x="21182" y="13517"/>
                  </a:lnTo>
                  <a:lnTo>
                    <a:pt x="21321" y="12960"/>
                  </a:lnTo>
                  <a:lnTo>
                    <a:pt x="2132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321" y="9755"/>
                  </a:lnTo>
                  <a:lnTo>
                    <a:pt x="21321" y="8640"/>
                  </a:lnTo>
                  <a:lnTo>
                    <a:pt x="21182" y="8222"/>
                  </a:lnTo>
                  <a:lnTo>
                    <a:pt x="21043" y="7525"/>
                  </a:lnTo>
                  <a:lnTo>
                    <a:pt x="20764" y="7246"/>
                  </a:lnTo>
                  <a:lnTo>
                    <a:pt x="20625" y="6550"/>
                  </a:lnTo>
                  <a:lnTo>
                    <a:pt x="20346" y="6132"/>
                  </a:lnTo>
                  <a:lnTo>
                    <a:pt x="20206" y="5574"/>
                  </a:lnTo>
                  <a:lnTo>
                    <a:pt x="19370" y="4320"/>
                  </a:lnTo>
                  <a:lnTo>
                    <a:pt x="18952" y="4041"/>
                  </a:lnTo>
                  <a:lnTo>
                    <a:pt x="18813" y="3623"/>
                  </a:lnTo>
                  <a:lnTo>
                    <a:pt x="17977" y="2787"/>
                  </a:lnTo>
                  <a:lnTo>
                    <a:pt x="17559" y="2648"/>
                  </a:lnTo>
                  <a:lnTo>
                    <a:pt x="16444" y="1533"/>
                  </a:lnTo>
                  <a:lnTo>
                    <a:pt x="15747" y="1394"/>
                  </a:lnTo>
                  <a:lnTo>
                    <a:pt x="14911" y="836"/>
                  </a:lnTo>
                  <a:lnTo>
                    <a:pt x="14354" y="557"/>
                  </a:lnTo>
                  <a:lnTo>
                    <a:pt x="13935" y="557"/>
                  </a:lnTo>
                  <a:lnTo>
                    <a:pt x="13378" y="418"/>
                  </a:lnTo>
                  <a:lnTo>
                    <a:pt x="12960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730" y="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Line 41"/>
            <p:cNvSpPr/>
            <p:nvPr/>
          </p:nvSpPr>
          <p:spPr>
            <a:xfrm>
              <a:off x="1754186" y="273050"/>
              <a:ext cx="5238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Line 42"/>
            <p:cNvSpPr/>
            <p:nvPr/>
          </p:nvSpPr>
          <p:spPr>
            <a:xfrm>
              <a:off x="1958974" y="592137"/>
              <a:ext cx="319088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88" name="Freeform 44"/>
            <p:cNvGrpSpPr/>
            <p:nvPr/>
          </p:nvGrpSpPr>
          <p:grpSpPr>
            <a:xfrm>
              <a:off x="682624" y="431800"/>
              <a:ext cx="295276" cy="1"/>
              <a:chOff x="0" y="0"/>
              <a:chExt cx="295274" cy="0"/>
            </a:xfrm>
          </p:grpSpPr>
          <p:sp>
            <p:nvSpPr>
              <p:cNvPr id="386" name="Line"/>
              <p:cNvSpPr/>
              <p:nvPr/>
            </p:nvSpPr>
            <p:spPr>
              <a:xfrm flipH="1" flipV="1"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Line"/>
              <p:cNvSpPr/>
              <p:nvPr/>
            </p:nvSpPr>
            <p:spPr>
              <a:xfrm>
                <a:off x="0" y="0"/>
                <a:ext cx="29527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89" name="Line 45"/>
            <p:cNvSpPr/>
            <p:nvPr/>
          </p:nvSpPr>
          <p:spPr>
            <a:xfrm flipH="1">
              <a:off x="682625" y="431800"/>
              <a:ext cx="295275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2" name="Freeform 46"/>
            <p:cNvGrpSpPr/>
            <p:nvPr/>
          </p:nvGrpSpPr>
          <p:grpSpPr>
            <a:xfrm>
              <a:off x="431799" y="90487"/>
              <a:ext cx="546101" cy="1"/>
              <a:chOff x="0" y="0"/>
              <a:chExt cx="546099" cy="0"/>
            </a:xfrm>
          </p:grpSpPr>
          <p:sp>
            <p:nvSpPr>
              <p:cNvPr id="390" name="Line"/>
              <p:cNvSpPr/>
              <p:nvPr/>
            </p:nvSpPr>
            <p:spPr>
              <a:xfrm flipH="1" flipV="1"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1" name="Line"/>
              <p:cNvSpPr/>
              <p:nvPr/>
            </p:nvSpPr>
            <p:spPr>
              <a:xfrm>
                <a:off x="0" y="0"/>
                <a:ext cx="5461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93" name="Line 47"/>
            <p:cNvSpPr/>
            <p:nvPr/>
          </p:nvSpPr>
          <p:spPr>
            <a:xfrm flipH="1">
              <a:off x="431800" y="90487"/>
              <a:ext cx="546100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Freeform 51"/>
            <p:cNvSpPr/>
            <p:nvPr/>
          </p:nvSpPr>
          <p:spPr>
            <a:xfrm>
              <a:off x="1625599" y="211137"/>
              <a:ext cx="122238" cy="1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0" y="0"/>
                  </a:moveTo>
                  <a:lnTo>
                    <a:pt x="9615" y="0"/>
                  </a:lnTo>
                  <a:lnTo>
                    <a:pt x="9058" y="139"/>
                  </a:lnTo>
                  <a:lnTo>
                    <a:pt x="8640" y="139"/>
                  </a:lnTo>
                  <a:lnTo>
                    <a:pt x="8083" y="418"/>
                  </a:lnTo>
                  <a:lnTo>
                    <a:pt x="7665" y="557"/>
                  </a:lnTo>
                  <a:lnTo>
                    <a:pt x="7107" y="557"/>
                  </a:lnTo>
                  <a:lnTo>
                    <a:pt x="6689" y="836"/>
                  </a:lnTo>
                  <a:lnTo>
                    <a:pt x="5992" y="1115"/>
                  </a:lnTo>
                  <a:lnTo>
                    <a:pt x="5714" y="1394"/>
                  </a:lnTo>
                  <a:lnTo>
                    <a:pt x="5295" y="1533"/>
                  </a:lnTo>
                  <a:lnTo>
                    <a:pt x="4599" y="1812"/>
                  </a:lnTo>
                  <a:lnTo>
                    <a:pt x="4320" y="2230"/>
                  </a:lnTo>
                  <a:lnTo>
                    <a:pt x="3484" y="2787"/>
                  </a:lnTo>
                  <a:lnTo>
                    <a:pt x="3205" y="3205"/>
                  </a:lnTo>
                  <a:lnTo>
                    <a:pt x="2787" y="3623"/>
                  </a:lnTo>
                  <a:lnTo>
                    <a:pt x="2508" y="4041"/>
                  </a:lnTo>
                  <a:lnTo>
                    <a:pt x="2090" y="4320"/>
                  </a:lnTo>
                  <a:lnTo>
                    <a:pt x="1812" y="4738"/>
                  </a:lnTo>
                  <a:lnTo>
                    <a:pt x="1672" y="5156"/>
                  </a:lnTo>
                  <a:lnTo>
                    <a:pt x="1254" y="5574"/>
                  </a:lnTo>
                  <a:lnTo>
                    <a:pt x="1115" y="6132"/>
                  </a:lnTo>
                  <a:lnTo>
                    <a:pt x="836" y="6550"/>
                  </a:lnTo>
                  <a:lnTo>
                    <a:pt x="697" y="7246"/>
                  </a:lnTo>
                  <a:lnTo>
                    <a:pt x="418" y="7525"/>
                  </a:lnTo>
                  <a:lnTo>
                    <a:pt x="279" y="8222"/>
                  </a:lnTo>
                  <a:lnTo>
                    <a:pt x="279" y="8640"/>
                  </a:lnTo>
                  <a:lnTo>
                    <a:pt x="0" y="9197"/>
                  </a:lnTo>
                  <a:lnTo>
                    <a:pt x="0" y="12403"/>
                  </a:lnTo>
                  <a:lnTo>
                    <a:pt x="279" y="12960"/>
                  </a:lnTo>
                  <a:lnTo>
                    <a:pt x="279" y="13517"/>
                  </a:lnTo>
                  <a:lnTo>
                    <a:pt x="418" y="13935"/>
                  </a:lnTo>
                  <a:lnTo>
                    <a:pt x="697" y="14632"/>
                  </a:lnTo>
                  <a:lnTo>
                    <a:pt x="836" y="15050"/>
                  </a:lnTo>
                  <a:lnTo>
                    <a:pt x="1115" y="15608"/>
                  </a:lnTo>
                  <a:lnTo>
                    <a:pt x="1254" y="16026"/>
                  </a:lnTo>
                  <a:lnTo>
                    <a:pt x="1672" y="16444"/>
                  </a:lnTo>
                  <a:lnTo>
                    <a:pt x="1812" y="16723"/>
                  </a:lnTo>
                  <a:lnTo>
                    <a:pt x="2090" y="17419"/>
                  </a:lnTo>
                  <a:lnTo>
                    <a:pt x="2787" y="18116"/>
                  </a:lnTo>
                  <a:lnTo>
                    <a:pt x="3205" y="18395"/>
                  </a:lnTo>
                  <a:lnTo>
                    <a:pt x="3484" y="18813"/>
                  </a:lnTo>
                  <a:lnTo>
                    <a:pt x="3902" y="19231"/>
                  </a:lnTo>
                  <a:lnTo>
                    <a:pt x="4320" y="19370"/>
                  </a:lnTo>
                  <a:lnTo>
                    <a:pt x="4599" y="19788"/>
                  </a:lnTo>
                  <a:lnTo>
                    <a:pt x="5295" y="19928"/>
                  </a:lnTo>
                  <a:lnTo>
                    <a:pt x="5992" y="20625"/>
                  </a:lnTo>
                  <a:lnTo>
                    <a:pt x="6689" y="20764"/>
                  </a:lnTo>
                  <a:lnTo>
                    <a:pt x="7107" y="21043"/>
                  </a:lnTo>
                  <a:lnTo>
                    <a:pt x="7665" y="21182"/>
                  </a:lnTo>
                  <a:lnTo>
                    <a:pt x="8083" y="21321"/>
                  </a:lnTo>
                  <a:lnTo>
                    <a:pt x="8640" y="21321"/>
                  </a:lnTo>
                  <a:lnTo>
                    <a:pt x="9058" y="21600"/>
                  </a:lnTo>
                  <a:lnTo>
                    <a:pt x="12403" y="21600"/>
                  </a:lnTo>
                  <a:lnTo>
                    <a:pt x="13099" y="21321"/>
                  </a:lnTo>
                  <a:lnTo>
                    <a:pt x="13517" y="21321"/>
                  </a:lnTo>
                  <a:lnTo>
                    <a:pt x="14075" y="21182"/>
                  </a:lnTo>
                  <a:lnTo>
                    <a:pt x="14493" y="21043"/>
                  </a:lnTo>
                  <a:lnTo>
                    <a:pt x="15050" y="20764"/>
                  </a:lnTo>
                  <a:lnTo>
                    <a:pt x="15468" y="20625"/>
                  </a:lnTo>
                  <a:lnTo>
                    <a:pt x="15886" y="20346"/>
                  </a:lnTo>
                  <a:lnTo>
                    <a:pt x="16444" y="19928"/>
                  </a:lnTo>
                  <a:lnTo>
                    <a:pt x="16862" y="19788"/>
                  </a:lnTo>
                  <a:lnTo>
                    <a:pt x="17280" y="19370"/>
                  </a:lnTo>
                  <a:lnTo>
                    <a:pt x="17698" y="19231"/>
                  </a:lnTo>
                  <a:lnTo>
                    <a:pt x="18116" y="18813"/>
                  </a:lnTo>
                  <a:lnTo>
                    <a:pt x="18395" y="18395"/>
                  </a:lnTo>
                  <a:lnTo>
                    <a:pt x="18813" y="18116"/>
                  </a:lnTo>
                  <a:lnTo>
                    <a:pt x="19510" y="17419"/>
                  </a:lnTo>
                  <a:lnTo>
                    <a:pt x="19649" y="16723"/>
                  </a:lnTo>
                  <a:lnTo>
                    <a:pt x="20067" y="16444"/>
                  </a:lnTo>
                  <a:lnTo>
                    <a:pt x="20206" y="16026"/>
                  </a:lnTo>
                  <a:lnTo>
                    <a:pt x="20485" y="15608"/>
                  </a:lnTo>
                  <a:lnTo>
                    <a:pt x="20625" y="15050"/>
                  </a:lnTo>
                  <a:lnTo>
                    <a:pt x="20903" y="14632"/>
                  </a:lnTo>
                  <a:lnTo>
                    <a:pt x="21043" y="13935"/>
                  </a:lnTo>
                  <a:lnTo>
                    <a:pt x="21321" y="13517"/>
                  </a:lnTo>
                  <a:lnTo>
                    <a:pt x="21461" y="12960"/>
                  </a:lnTo>
                  <a:lnTo>
                    <a:pt x="21461" y="11985"/>
                  </a:lnTo>
                  <a:lnTo>
                    <a:pt x="21600" y="11427"/>
                  </a:lnTo>
                  <a:lnTo>
                    <a:pt x="21600" y="10173"/>
                  </a:lnTo>
                  <a:lnTo>
                    <a:pt x="21461" y="9755"/>
                  </a:lnTo>
                  <a:lnTo>
                    <a:pt x="21461" y="8640"/>
                  </a:lnTo>
                  <a:lnTo>
                    <a:pt x="21321" y="8222"/>
                  </a:lnTo>
                  <a:lnTo>
                    <a:pt x="21043" y="7525"/>
                  </a:lnTo>
                  <a:lnTo>
                    <a:pt x="20903" y="7246"/>
                  </a:lnTo>
                  <a:lnTo>
                    <a:pt x="20625" y="6550"/>
                  </a:lnTo>
                  <a:lnTo>
                    <a:pt x="20485" y="6132"/>
                  </a:lnTo>
                  <a:lnTo>
                    <a:pt x="20206" y="5574"/>
                  </a:lnTo>
                  <a:lnTo>
                    <a:pt x="20067" y="5156"/>
                  </a:lnTo>
                  <a:lnTo>
                    <a:pt x="19649" y="4738"/>
                  </a:lnTo>
                  <a:lnTo>
                    <a:pt x="19510" y="4320"/>
                  </a:lnTo>
                  <a:lnTo>
                    <a:pt x="19092" y="4041"/>
                  </a:lnTo>
                  <a:lnTo>
                    <a:pt x="18813" y="3623"/>
                  </a:lnTo>
                  <a:lnTo>
                    <a:pt x="18395" y="3205"/>
                  </a:lnTo>
                  <a:lnTo>
                    <a:pt x="18116" y="2787"/>
                  </a:lnTo>
                  <a:lnTo>
                    <a:pt x="17280" y="2230"/>
                  </a:lnTo>
                  <a:lnTo>
                    <a:pt x="16862" y="1812"/>
                  </a:lnTo>
                  <a:lnTo>
                    <a:pt x="16444" y="1533"/>
                  </a:lnTo>
                  <a:lnTo>
                    <a:pt x="15886" y="1394"/>
                  </a:lnTo>
                  <a:lnTo>
                    <a:pt x="15050" y="836"/>
                  </a:lnTo>
                  <a:lnTo>
                    <a:pt x="14493" y="557"/>
                  </a:lnTo>
                  <a:lnTo>
                    <a:pt x="14075" y="557"/>
                  </a:lnTo>
                  <a:lnTo>
                    <a:pt x="13517" y="418"/>
                  </a:lnTo>
                  <a:lnTo>
                    <a:pt x="13099" y="139"/>
                  </a:lnTo>
                  <a:lnTo>
                    <a:pt x="12403" y="139"/>
                  </a:lnTo>
                  <a:lnTo>
                    <a:pt x="11845" y="0"/>
                  </a:lnTo>
                  <a:lnTo>
                    <a:pt x="1087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Rectangle 52"/>
            <p:cNvSpPr txBox="1"/>
            <p:nvPr/>
          </p:nvSpPr>
          <p:spPr>
            <a:xfrm>
              <a:off x="0" y="968375"/>
              <a:ext cx="357089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Clk </a:t>
              </a:r>
            </a:p>
          </p:txBody>
        </p:sp>
        <p:sp>
          <p:nvSpPr>
            <p:cNvPr id="396" name="Line 53"/>
            <p:cNvSpPr/>
            <p:nvPr/>
          </p:nvSpPr>
          <p:spPr>
            <a:xfrm flipH="1">
              <a:off x="3851274" y="1627187"/>
              <a:ext cx="90488" cy="1588"/>
            </a:xfrm>
            <a:prstGeom prst="line">
              <a:avLst/>
            </a:prstGeom>
            <a:noFill/>
            <a:ln w="222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Rectangle 54"/>
            <p:cNvSpPr txBox="1"/>
            <p:nvPr/>
          </p:nvSpPr>
          <p:spPr>
            <a:xfrm>
              <a:off x="3819523" y="1614487"/>
              <a:ext cx="210246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 </a:t>
              </a:r>
            </a:p>
          </p:txBody>
        </p:sp>
        <p:sp>
          <p:nvSpPr>
            <p:cNvPr id="398" name="Rectangle 55"/>
            <p:cNvSpPr txBox="1"/>
            <p:nvPr/>
          </p:nvSpPr>
          <p:spPr>
            <a:xfrm>
              <a:off x="3830636" y="323850"/>
              <a:ext cx="210245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 </a:t>
              </a:r>
            </a:p>
          </p:txBody>
        </p:sp>
        <p:sp>
          <p:nvSpPr>
            <p:cNvPr id="399" name="AutoShape 56"/>
            <p:cNvSpPr/>
            <p:nvPr/>
          </p:nvSpPr>
          <p:spPr>
            <a:xfrm>
              <a:off x="981074" y="0"/>
              <a:ext cx="627063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400" name="AutoShape 57"/>
            <p:cNvSpPr/>
            <p:nvPr/>
          </p:nvSpPr>
          <p:spPr>
            <a:xfrm>
              <a:off x="981074" y="1598612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401" name="AutoShape 59"/>
            <p:cNvSpPr/>
            <p:nvPr/>
          </p:nvSpPr>
          <p:spPr>
            <a:xfrm>
              <a:off x="2262186" y="158750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402" name="AutoShape 61"/>
            <p:cNvSpPr/>
            <p:nvPr/>
          </p:nvSpPr>
          <p:spPr>
            <a:xfrm>
              <a:off x="2265361" y="1435100"/>
              <a:ext cx="627063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403" name="Freeform 64"/>
            <p:cNvSpPr/>
            <p:nvPr/>
          </p:nvSpPr>
          <p:spPr>
            <a:xfrm>
              <a:off x="3387723" y="1682750"/>
              <a:ext cx="55564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Freeform 65"/>
            <p:cNvSpPr/>
            <p:nvPr/>
          </p:nvSpPr>
          <p:spPr>
            <a:xfrm>
              <a:off x="655637" y="1039812"/>
              <a:ext cx="55563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lnTo>
                    <a:pt x="9127" y="0"/>
                  </a:lnTo>
                  <a:lnTo>
                    <a:pt x="8823" y="617"/>
                  </a:lnTo>
                  <a:lnTo>
                    <a:pt x="6997" y="617"/>
                  </a:lnTo>
                  <a:lnTo>
                    <a:pt x="6693" y="926"/>
                  </a:lnTo>
                  <a:lnTo>
                    <a:pt x="6085" y="926"/>
                  </a:lnTo>
                  <a:lnTo>
                    <a:pt x="5780" y="1234"/>
                  </a:lnTo>
                  <a:lnTo>
                    <a:pt x="5476" y="1851"/>
                  </a:lnTo>
                  <a:lnTo>
                    <a:pt x="4868" y="1851"/>
                  </a:lnTo>
                  <a:lnTo>
                    <a:pt x="3955" y="2777"/>
                  </a:lnTo>
                  <a:lnTo>
                    <a:pt x="3651" y="2777"/>
                  </a:lnTo>
                  <a:lnTo>
                    <a:pt x="3651" y="3086"/>
                  </a:lnTo>
                  <a:lnTo>
                    <a:pt x="2434" y="4320"/>
                  </a:lnTo>
                  <a:lnTo>
                    <a:pt x="2434" y="4937"/>
                  </a:lnTo>
                  <a:lnTo>
                    <a:pt x="1825" y="5246"/>
                  </a:lnTo>
                  <a:lnTo>
                    <a:pt x="1521" y="5863"/>
                  </a:lnTo>
                  <a:lnTo>
                    <a:pt x="1521" y="6171"/>
                  </a:lnTo>
                  <a:lnTo>
                    <a:pt x="913" y="6789"/>
                  </a:lnTo>
                  <a:lnTo>
                    <a:pt x="913" y="7714"/>
                  </a:lnTo>
                  <a:lnTo>
                    <a:pt x="608" y="8023"/>
                  </a:lnTo>
                  <a:lnTo>
                    <a:pt x="608" y="10183"/>
                  </a:lnTo>
                  <a:lnTo>
                    <a:pt x="0" y="10800"/>
                  </a:lnTo>
                  <a:lnTo>
                    <a:pt x="608" y="11417"/>
                  </a:lnTo>
                  <a:lnTo>
                    <a:pt x="608" y="13886"/>
                  </a:lnTo>
                  <a:lnTo>
                    <a:pt x="913" y="14194"/>
                  </a:lnTo>
                  <a:lnTo>
                    <a:pt x="913" y="15120"/>
                  </a:lnTo>
                  <a:lnTo>
                    <a:pt x="1521" y="15429"/>
                  </a:lnTo>
                  <a:lnTo>
                    <a:pt x="1521" y="16046"/>
                  </a:lnTo>
                  <a:lnTo>
                    <a:pt x="2434" y="16971"/>
                  </a:lnTo>
                  <a:lnTo>
                    <a:pt x="2434" y="17280"/>
                  </a:lnTo>
                  <a:lnTo>
                    <a:pt x="2738" y="17897"/>
                  </a:lnTo>
                  <a:lnTo>
                    <a:pt x="3042" y="18206"/>
                  </a:lnTo>
                  <a:lnTo>
                    <a:pt x="3651" y="18514"/>
                  </a:lnTo>
                  <a:lnTo>
                    <a:pt x="3955" y="19131"/>
                  </a:lnTo>
                  <a:lnTo>
                    <a:pt x="4563" y="19440"/>
                  </a:lnTo>
                  <a:lnTo>
                    <a:pt x="4868" y="20057"/>
                  </a:lnTo>
                  <a:lnTo>
                    <a:pt x="5476" y="20057"/>
                  </a:lnTo>
                  <a:lnTo>
                    <a:pt x="5780" y="20366"/>
                  </a:lnTo>
                  <a:lnTo>
                    <a:pt x="6085" y="20366"/>
                  </a:lnTo>
                  <a:lnTo>
                    <a:pt x="6693" y="20983"/>
                  </a:lnTo>
                  <a:lnTo>
                    <a:pt x="6997" y="20983"/>
                  </a:lnTo>
                  <a:lnTo>
                    <a:pt x="7910" y="21291"/>
                  </a:lnTo>
                  <a:lnTo>
                    <a:pt x="8823" y="21291"/>
                  </a:lnTo>
                  <a:lnTo>
                    <a:pt x="9127" y="21600"/>
                  </a:lnTo>
                  <a:lnTo>
                    <a:pt x="12777" y="21600"/>
                  </a:lnTo>
                  <a:lnTo>
                    <a:pt x="13082" y="21291"/>
                  </a:lnTo>
                  <a:lnTo>
                    <a:pt x="13994" y="21291"/>
                  </a:lnTo>
                  <a:lnTo>
                    <a:pt x="14603" y="20983"/>
                  </a:lnTo>
                  <a:lnTo>
                    <a:pt x="14907" y="20983"/>
                  </a:lnTo>
                  <a:lnTo>
                    <a:pt x="15515" y="20366"/>
                  </a:lnTo>
                  <a:lnTo>
                    <a:pt x="16124" y="20366"/>
                  </a:lnTo>
                  <a:lnTo>
                    <a:pt x="16732" y="20057"/>
                  </a:lnTo>
                  <a:lnTo>
                    <a:pt x="17037" y="20057"/>
                  </a:lnTo>
                  <a:lnTo>
                    <a:pt x="17037" y="19440"/>
                  </a:lnTo>
                  <a:lnTo>
                    <a:pt x="17645" y="19131"/>
                  </a:lnTo>
                  <a:lnTo>
                    <a:pt x="17949" y="18514"/>
                  </a:lnTo>
                  <a:lnTo>
                    <a:pt x="18558" y="18514"/>
                  </a:lnTo>
                  <a:lnTo>
                    <a:pt x="18862" y="18206"/>
                  </a:lnTo>
                  <a:lnTo>
                    <a:pt x="19470" y="17897"/>
                  </a:lnTo>
                  <a:lnTo>
                    <a:pt x="19470" y="17280"/>
                  </a:lnTo>
                  <a:lnTo>
                    <a:pt x="19775" y="16971"/>
                  </a:lnTo>
                  <a:lnTo>
                    <a:pt x="20079" y="16354"/>
                  </a:lnTo>
                  <a:lnTo>
                    <a:pt x="20079" y="16046"/>
                  </a:lnTo>
                  <a:lnTo>
                    <a:pt x="20687" y="15429"/>
                  </a:lnTo>
                  <a:lnTo>
                    <a:pt x="20687" y="15120"/>
                  </a:lnTo>
                  <a:lnTo>
                    <a:pt x="20992" y="14503"/>
                  </a:lnTo>
                  <a:lnTo>
                    <a:pt x="20992" y="14194"/>
                  </a:lnTo>
                  <a:lnTo>
                    <a:pt x="21600" y="13886"/>
                  </a:lnTo>
                  <a:lnTo>
                    <a:pt x="21600" y="8023"/>
                  </a:lnTo>
                  <a:lnTo>
                    <a:pt x="20992" y="7714"/>
                  </a:lnTo>
                  <a:lnTo>
                    <a:pt x="20992" y="7097"/>
                  </a:lnTo>
                  <a:lnTo>
                    <a:pt x="20687" y="6789"/>
                  </a:lnTo>
                  <a:lnTo>
                    <a:pt x="20687" y="6171"/>
                  </a:lnTo>
                  <a:lnTo>
                    <a:pt x="20079" y="5863"/>
                  </a:lnTo>
                  <a:lnTo>
                    <a:pt x="20079" y="5246"/>
                  </a:lnTo>
                  <a:lnTo>
                    <a:pt x="19775" y="4937"/>
                  </a:lnTo>
                  <a:lnTo>
                    <a:pt x="19470" y="4320"/>
                  </a:lnTo>
                  <a:lnTo>
                    <a:pt x="19470" y="4011"/>
                  </a:lnTo>
                  <a:lnTo>
                    <a:pt x="18862" y="3703"/>
                  </a:lnTo>
                  <a:lnTo>
                    <a:pt x="18558" y="3086"/>
                  </a:lnTo>
                  <a:lnTo>
                    <a:pt x="17949" y="2777"/>
                  </a:lnTo>
                  <a:lnTo>
                    <a:pt x="17645" y="2777"/>
                  </a:lnTo>
                  <a:lnTo>
                    <a:pt x="17037" y="2160"/>
                  </a:lnTo>
                  <a:lnTo>
                    <a:pt x="17037" y="1851"/>
                  </a:lnTo>
                  <a:lnTo>
                    <a:pt x="16732" y="1851"/>
                  </a:lnTo>
                  <a:lnTo>
                    <a:pt x="16124" y="1234"/>
                  </a:lnTo>
                  <a:lnTo>
                    <a:pt x="15515" y="926"/>
                  </a:lnTo>
                  <a:lnTo>
                    <a:pt x="14907" y="926"/>
                  </a:lnTo>
                  <a:lnTo>
                    <a:pt x="14603" y="617"/>
                  </a:lnTo>
                  <a:lnTo>
                    <a:pt x="13082" y="617"/>
                  </a:lnTo>
                  <a:lnTo>
                    <a:pt x="12777" y="0"/>
                  </a:lnTo>
                  <a:lnTo>
                    <a:pt x="10952" y="0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6" name="Title 1"/>
          <p:cNvSpPr txBox="1"/>
          <p:nvPr/>
        </p:nvSpPr>
        <p:spPr>
          <a:xfrm>
            <a:off x="1569719" y="30480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Gated SR Flip-Flop with NAND gates</a:t>
            </a:r>
          </a:p>
        </p:txBody>
      </p:sp>
      <p:sp>
        <p:nvSpPr>
          <p:cNvPr id="407" name="Rectangle 41"/>
          <p:cNvSpPr/>
          <p:nvPr/>
        </p:nvSpPr>
        <p:spPr>
          <a:xfrm>
            <a:off x="4648201" y="1905000"/>
            <a:ext cx="1343026" cy="3505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408" name="TextBox 42"/>
          <p:cNvSpPr txBox="1"/>
          <p:nvPr/>
        </p:nvSpPr>
        <p:spPr>
          <a:xfrm>
            <a:off x="3865245" y="5578475"/>
            <a:ext cx="3413760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 this case the “gate” is constructed using NAND gates! Not AND gates.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Edge-Triggered Flip-Flops</a:t>
            </a:r>
          </a:p>
        </p:txBody>
      </p:sp>
      <p:sp>
        <p:nvSpPr>
          <p:cNvPr id="411" name="Content Placeholder 2"/>
          <p:cNvSpPr txBox="1"/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In basic master-slave flip-flops, master is enabled during the entire period the control input is 1.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This can result in 0’s and 1’s catching.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To avoid this, signals on information lines are restricted from changing during the time the master is enabled.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Also a delay in the output since master’s state is established during the positive edge and transferred to the slave on the negative edge of clock.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Edge-triggered flip-flops use just one of the edges of the clock signal.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This is referred to as the triggering edge.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Response to triggering edge at the output of the flip-flop is almost immediate (depends only on propagation delay times).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Once triggering occurs, flip-flop is unresponsive to information input changes until the next triggering edge.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Edge-Triggered SR Flip-Flops</a:t>
            </a:r>
          </a:p>
        </p:txBody>
      </p:sp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853376" y="1066038"/>
            <a:ext cx="4065650" cy="48768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7" name="Rounded Rectangle 3"/>
          <p:cNvGrpSpPr/>
          <p:nvPr/>
        </p:nvGrpSpPr>
        <p:grpSpPr>
          <a:xfrm>
            <a:off x="6400800" y="1217264"/>
            <a:ext cx="4038600" cy="5566474"/>
            <a:chOff x="0" y="0"/>
            <a:chExt cx="4038600" cy="5566473"/>
          </a:xfrm>
        </p:grpSpPr>
        <p:sp>
          <p:nvSpPr>
            <p:cNvPr id="415" name="Rounded Rectangle"/>
            <p:cNvSpPr/>
            <p:nvPr/>
          </p:nvSpPr>
          <p:spPr>
            <a:xfrm>
              <a:off x="0" y="78136"/>
              <a:ext cx="4038600" cy="5410201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C = 0.  Regardless of input at D, outputs of gates 2,3 are 1. So   State of latch is held.…"/>
            <p:cNvSpPr txBox="1"/>
            <p:nvPr/>
          </p:nvSpPr>
          <p:spPr>
            <a:xfrm>
              <a:off x="255568" y="0"/>
              <a:ext cx="3527464" cy="5566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342900" indent="-342900" algn="ctr">
                <a:buSzPct val="100000"/>
                <a:buAutoNum type="arabicPeriod" startAt="1"/>
                <a:defRPr sz="1600">
                  <a:solidFill>
                    <a:srgbClr val="FFFFFF"/>
                  </a:solidFill>
                </a:defRPr>
              </a:pPr>
              <a:r>
                <a:t>C = 0.  Regardless of input at D, outputs of gates 2,3 are 1. So </a:t>
              </a:r>
              <a14:m>
                <m:oMath>
                  <m:bar>
                    <m:barPr>
                      <m:ctrlP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e>
                  </m:ba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e>
                  </m:ba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1.</m:t>
                  </m:r>
                </m:oMath>
              </a14:m>
              <a:r>
                <a:t> State of latch is held.</a:t>
              </a:r>
            </a:p>
            <a:p>
              <a:pPr marL="342900" indent="-342900" algn="ctr">
                <a:buSzPct val="100000"/>
                <a:buAutoNum type="arabicPeriod" startAt="1"/>
                <a:defRPr sz="1600">
                  <a:solidFill>
                    <a:srgbClr val="FFFFFF"/>
                  </a:solidFill>
                </a:defRPr>
              </a:pPr>
              <a:r>
                <a:t>Assume D = 0:  Output of gate 4 is 1, output of gate 1 is 0.  When C goes to 1:  all inputs to gate 3 are 1, output changes to 0.  Output of gate 2 remains at 1 since output of gate 1 is 0.  So </a:t>
              </a:r>
              <a14:m>
                <m:oMath>
                  <m:bar>
                    <m:barPr>
                      <m:ctrlPr>
                        <a:rPr xmlns:a="http://schemas.openxmlformats.org/drawingml/2006/main" sz="17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e>
                  </m:bar>
                  <m:r>
                    <a:rPr xmlns:a="http://schemas.openxmlformats.org/drawingml/2006/main" sz="170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1,</m:t>
                  </m:r>
                  <m:bar>
                    <m:barPr>
                      <m:ctrlPr>
                        <a:rPr xmlns:a="http://schemas.openxmlformats.org/drawingml/2006/main" sz="17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e>
                  </m:bar>
                  <m:r>
                    <a:rPr xmlns:a="http://schemas.openxmlformats.org/drawingml/2006/main" sz="170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a14:m>
              <a:r>
                <a:t>. Output of gate 3 (0) is fed to input of gate 4.  Output of gate 4, gate 1 not affected by changes to D.</a:t>
              </a:r>
            </a:p>
            <a:p>
              <a:pPr marL="342900" indent="-342900" algn="ctr">
                <a:buSzPct val="100000"/>
                <a:buAutoNum type="arabicPeriod" startAt="1"/>
                <a:defRPr sz="1600">
                  <a:solidFill>
                    <a:srgbClr val="FFFFFF"/>
                  </a:solidFill>
                </a:defRPr>
              </a:pPr>
              <a:r>
                <a:t>Assume C = 0, D = 1.  Outputs of gates 2,3, are 1.  Output of gate 4 is 0, output of gate 1 is 1.  When C goes to 1:  output of gate 2 is 0, output of gate 3 remains at 1. So </a:t>
              </a:r>
              <a14:m>
                <m:oMath>
                  <m:bar>
                    <m:barPr>
                      <m:ctrlP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e>
                  </m:ba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0,</m:t>
                  </m:r>
                  <m:bar>
                    <m:barPr>
                      <m:ctrlP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e>
                  </m:ba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a14:m>
              <a:r>
                <a:t>. Output from gate 2 is input to gates 1, 3 so their outputs remain at 1. Changes in D have no affect on state of flip-flop while C = 1.</a:t>
              </a:r>
            </a:p>
          </p:txBody>
        </p:sp>
      </p:grpSp>
      <p:sp>
        <p:nvSpPr>
          <p:cNvPr id="418" name="Rectangle 2"/>
          <p:cNvSpPr/>
          <p:nvPr/>
        </p:nvSpPr>
        <p:spPr>
          <a:xfrm>
            <a:off x="4084320" y="2362200"/>
            <a:ext cx="2103121" cy="2209800"/>
          </a:xfrm>
          <a:prstGeom prst="rect">
            <a:avLst/>
          </a:prstGeom>
          <a:ln w="3175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TextBox 4"/>
          <p:cNvSpPr txBox="1"/>
          <p:nvPr/>
        </p:nvSpPr>
        <p:spPr>
          <a:xfrm>
            <a:off x="4236720" y="4800600"/>
            <a:ext cx="1813561" cy="38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bar>
                  <m:bar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e>
                </m:ba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bar>
                  <m:bar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</m:ba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Latch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3"/>
      <p:bldP build="whole" bldLvl="1" animBg="1" rev="0" advAuto="0" spid="419" grpId="2"/>
      <p:bldP build="whole" bldLvl="1" animBg="1" rev="0" advAuto="0" spid="4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Edge-Triggered SR Flip-Flops</a:t>
            </a:r>
          </a:p>
        </p:txBody>
      </p:sp>
      <p:pic>
        <p:nvPicPr>
          <p:cNvPr id="4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19514" y="214311"/>
            <a:ext cx="4752976" cy="70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Timing Diagram</a:t>
            </a:r>
          </a:p>
        </p:txBody>
      </p:sp>
      <p:pic>
        <p:nvPicPr>
          <p:cNvPr id="4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404824" y="-366223"/>
            <a:ext cx="3205163" cy="698561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extBox 3"/>
          <p:cNvSpPr txBox="1"/>
          <p:nvPr/>
        </p:nvSpPr>
        <p:spPr>
          <a:xfrm>
            <a:off x="2331720" y="5036403"/>
            <a:ext cx="7680960" cy="829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/>
            </a:pPr>
            <a:r>
              <a:t>During setup and hold times </a:t>
            </a:r>
            <a14:m>
              <m:oMath>
                <m:sSub>
                  <m:e>
                    <m:r>
                      <a:rPr xmlns:a="http://schemas.openxmlformats.org/drawingml/2006/main"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xmlns:a="http://schemas.openxmlformats.org/drawingml/2006/main"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with respect to the triggering edge of the clock, D input must not change.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Negative-Edge Triggered D Flip-Flop</a:t>
            </a:r>
          </a:p>
        </p:txBody>
      </p:sp>
      <p:sp>
        <p:nvSpPr>
          <p:cNvPr id="429" name="Content Placeholder 2"/>
          <p:cNvSpPr txBox="1"/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falling edge (high to low transition) of control signal is used to sample the D input line.</a:t>
            </a:r>
          </a:p>
          <a:p>
            <a:pPr/>
            <a:r>
              <a:t>Simply place inverter at the control input of the flip-flop.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Positive-Edge Triggered T-Flip-Flop</a:t>
            </a:r>
          </a:p>
        </p:txBody>
      </p:sp>
      <p:pic>
        <p:nvPicPr>
          <p:cNvPr id="4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63381" y="565730"/>
            <a:ext cx="4879547" cy="6643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 Equations</a:t>
            </a:r>
          </a:p>
        </p:txBody>
      </p:sp>
      <p:sp>
        <p:nvSpPr>
          <p:cNvPr id="435" name="Content Placeholder 2"/>
          <p:cNvSpPr txBox="1"/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/>
            <a:r>
              <a:t>Next state table:  Shows the value of the next state of the flip-flop for each combination of values to the present state of the flip-flops and their information lines.</a:t>
            </a:r>
          </a:p>
          <a:p>
            <a:pPr/>
            <a:r>
              <a:t>The algebraic description of the next-state table of a flip-flop is called the characteristic equation of the flip-flop.</a:t>
            </a:r>
          </a:p>
          <a:p>
            <a:pPr/>
            <a:r>
              <a:t>Obtained by constructing the K-map for </a:t>
            </a:r>
            <a14:m>
              <m:oMath>
                <m:sSup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e>
                  <m:sup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in terms of the present state and information input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State Tables</a:t>
            </a:r>
          </a:p>
        </p:txBody>
      </p:sp>
      <p:pic>
        <p:nvPicPr>
          <p:cNvPr id="4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554136">
            <a:off x="1227081" y="1839490"/>
            <a:ext cx="4527264" cy="3276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553975">
            <a:off x="5241890" y="1081458"/>
            <a:ext cx="4910286" cy="5276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3"/>
          <p:cNvSpPr txBox="1"/>
          <p:nvPr/>
        </p:nvSpPr>
        <p:spPr>
          <a:xfrm>
            <a:off x="1569719" y="3029639"/>
            <a:ext cx="9052561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Gated SR Latch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 Equations</a:t>
            </a:r>
          </a:p>
        </p:txBody>
      </p:sp>
      <p:pic>
        <p:nvPicPr>
          <p:cNvPr id="4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230034" y="-124760"/>
            <a:ext cx="3743326" cy="7021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 Flip Flop"/>
          <p:cNvSpPr txBox="1"/>
          <p:nvPr>
            <p:ph type="title"/>
          </p:nvPr>
        </p:nvSpPr>
        <p:spPr>
          <a:xfrm>
            <a:off x="603250" y="539750"/>
            <a:ext cx="10985500" cy="7165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T Flip Flop</a:t>
            </a:r>
          </a:p>
        </p:txBody>
      </p:sp>
      <p:sp>
        <p:nvSpPr>
          <p:cNvPr id="445" name="This is a much simpler version of the J-K flip flop. Both the J and K inputs are connected together and thus are also called a single input J-K flip flop.…"/>
          <p:cNvSpPr txBox="1"/>
          <p:nvPr>
            <p:ph type="body" idx="1"/>
          </p:nvPr>
        </p:nvSpPr>
        <p:spPr>
          <a:xfrm>
            <a:off x="603250" y="2124251"/>
            <a:ext cx="10985500" cy="412800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/>
            </a:pPr>
            <a:r>
              <a:t> This is a much simpler version of the J-K flip flop. Both the J and K inputs are connected together and thus are also called a single input J-K flip flop.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/>
            </a:pPr>
            <a:r>
              <a:t>When clock pulse is given to the flip flop, the output begins to toggle. Here also the restriction on the pulse width can be eliminated with a masterslave or edge-triggered construction.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Screenshot 2020-09-28 at 10.05.28 PM.png" descr="Screenshot 2020-09-28 at 10.05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033" y="-2435"/>
            <a:ext cx="4415691" cy="6722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Use edge-triggering instead of master-slav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3000"/>
            </a:pPr>
            <a:r>
              <a:t>Use edge-triggering instead of master-slave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3000"/>
            </a:pPr>
            <a:r>
              <a:t>An </a:t>
            </a:r>
            <a:r>
              <a:rPr i="1"/>
              <a:t>edge-triggered</a:t>
            </a:r>
            <a:r>
              <a:t> flip-flop ignores the pulse while it is at a constant level and triggers only during a </a:t>
            </a:r>
            <a:r>
              <a:rPr u="sng"/>
              <a:t>transition</a:t>
            </a:r>
            <a:r>
              <a:t> of the clock signal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3000"/>
            </a:pPr>
            <a:r>
              <a:t>Edge-triggered flip-flops can be built directly at the electronic circuit level, or </a:t>
            </a:r>
          </a:p>
          <a:p>
            <a:pPr>
              <a:lnSpc>
                <a:spcPct val="80000"/>
              </a:lnSpc>
              <a:buChar char="•"/>
              <a:defRPr sz="3000"/>
            </a:pPr>
            <a:r>
              <a:t>A </a:t>
            </a:r>
            <a:r>
              <a:rPr u="sng"/>
              <a:t>master-slave</a:t>
            </a:r>
            <a:r>
              <a:t> D flip-flop which also exhibits </a:t>
            </a:r>
            <a:r>
              <a:rPr u="sng"/>
              <a:t>edge-triggered behavior</a:t>
            </a:r>
            <a:r>
              <a:t> can be used.</a:t>
            </a:r>
          </a:p>
        </p:txBody>
      </p:sp>
      <p:sp>
        <p:nvSpPr>
          <p:cNvPr id="450" name="Flip-Flop Solution"/>
          <p:cNvSpPr txBox="1"/>
          <p:nvPr>
            <p:ph type="title"/>
          </p:nvPr>
        </p:nvSpPr>
        <p:spPr>
          <a:xfrm>
            <a:off x="2209800" y="6096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Flip-Flop Solution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Edge-Triggered D Flip-Flop"/>
          <p:cNvSpPr txBox="1"/>
          <p:nvPr>
            <p:ph type="title"/>
          </p:nvPr>
        </p:nvSpPr>
        <p:spPr>
          <a:xfrm>
            <a:off x="2209800" y="1524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Edge-Triggered D Flip-Flop</a:t>
            </a:r>
          </a:p>
        </p:txBody>
      </p:sp>
      <p:sp>
        <p:nvSpPr>
          <p:cNvPr id="453" name="The edge-triggered  D flip-flop is the same as the master- slave D flip-flop…"/>
          <p:cNvSpPr txBox="1"/>
          <p:nvPr>
            <p:ph type="body" idx="1"/>
          </p:nvPr>
        </p:nvSpPr>
        <p:spPr>
          <a:xfrm>
            <a:off x="2103438" y="1600200"/>
            <a:ext cx="7772401" cy="4584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200"/>
            </a:pPr>
            <a:r>
              <a:t>The edge-triggered </a:t>
            </a:r>
            <a:br/>
            <a:r>
              <a:t>D flip-flop is the</a:t>
            </a:r>
            <a:br/>
            <a:r>
              <a:t>same as the master-</a:t>
            </a:r>
            <a:br/>
            <a:r>
              <a:t>slave D flip-flop</a:t>
            </a:r>
          </a:p>
          <a:p>
            <a:pPr>
              <a:lnSpc>
                <a:spcPct val="80000"/>
              </a:lnSpc>
              <a:buChar char="•"/>
              <a:defRPr sz="700"/>
            </a:pP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200"/>
            </a:pPr>
            <a:r>
              <a:t>It can be formed by:</a:t>
            </a:r>
          </a:p>
          <a:p>
            <a:pPr lvl="1" marL="514350" indent="-285750">
              <a:lnSpc>
                <a:spcPct val="80000"/>
              </a:lnSpc>
              <a:spcBef>
                <a:spcPts val="0"/>
              </a:spcBef>
              <a:defRPr sz="1900"/>
            </a:pPr>
            <a:r>
              <a:t>Replacing the first clocked S-R latch with a clocked D latch or</a:t>
            </a:r>
          </a:p>
          <a:p>
            <a:pPr lvl="1" marL="514350" indent="-285750">
              <a:lnSpc>
                <a:spcPct val="80000"/>
              </a:lnSpc>
              <a:spcBef>
                <a:spcPts val="0"/>
              </a:spcBef>
              <a:defRPr sz="1900"/>
            </a:pPr>
            <a:r>
              <a:t>Adding a D input and inverter to a master-slave S-R flip-flop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200"/>
            </a:pPr>
            <a:r>
              <a:t>The delay of the S-R master-slave flip-flop can be avoided since the 1s-catching behavior is not present with D replacing S and R inputs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200"/>
            </a:pPr>
            <a:r>
              <a:t>The change of the D flip-flop output is associated with the negative edge at the end of the pulse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200"/>
            </a:pPr>
            <a:r>
              <a:t>It is called a </a:t>
            </a:r>
            <a:r>
              <a:rPr i="1"/>
              <a:t>negative-edge triggered</a:t>
            </a:r>
            <a:r>
              <a:t> flip-flop</a:t>
            </a:r>
          </a:p>
          <a:p>
            <a:pPr lvl="1" marL="57150" indent="171450">
              <a:lnSpc>
                <a:spcPct val="80000"/>
              </a:lnSpc>
              <a:spcBef>
                <a:spcPts val="0"/>
              </a:spcBef>
              <a:buSzTx/>
              <a:buNone/>
              <a:defRPr sz="2200"/>
            </a:pPr>
            <a:r>
              <a:t> </a:t>
            </a:r>
          </a:p>
        </p:txBody>
      </p:sp>
      <p:grpSp>
        <p:nvGrpSpPr>
          <p:cNvPr id="489" name="Group"/>
          <p:cNvGrpSpPr/>
          <p:nvPr/>
        </p:nvGrpSpPr>
        <p:grpSpPr>
          <a:xfrm>
            <a:off x="6072187" y="1282700"/>
            <a:ext cx="4043023" cy="2079628"/>
            <a:chOff x="0" y="0"/>
            <a:chExt cx="4043021" cy="2079627"/>
          </a:xfrm>
        </p:grpSpPr>
        <p:sp>
          <p:nvSpPr>
            <p:cNvPr id="454" name="Shape"/>
            <p:cNvSpPr/>
            <p:nvPr/>
          </p:nvSpPr>
          <p:spPr>
            <a:xfrm>
              <a:off x="1749425" y="265112"/>
              <a:ext cx="70008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" y="0"/>
                  </a:moveTo>
                  <a:lnTo>
                    <a:pt x="245" y="0"/>
                  </a:lnTo>
                  <a:lnTo>
                    <a:pt x="0" y="6750"/>
                  </a:lnTo>
                  <a:lnTo>
                    <a:pt x="0" y="13500"/>
                  </a:lnTo>
                  <a:lnTo>
                    <a:pt x="147" y="17550"/>
                  </a:lnTo>
                  <a:lnTo>
                    <a:pt x="245" y="21600"/>
                  </a:lnTo>
                  <a:lnTo>
                    <a:pt x="21355" y="21600"/>
                  </a:lnTo>
                  <a:lnTo>
                    <a:pt x="21502" y="17550"/>
                  </a:lnTo>
                  <a:lnTo>
                    <a:pt x="21600" y="13500"/>
                  </a:lnTo>
                  <a:lnTo>
                    <a:pt x="21600" y="6750"/>
                  </a:lnTo>
                  <a:lnTo>
                    <a:pt x="21502" y="2700"/>
                  </a:lnTo>
                  <a:lnTo>
                    <a:pt x="21355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5" name="Shape"/>
            <p:cNvSpPr/>
            <p:nvPr/>
          </p:nvSpPr>
          <p:spPr>
            <a:xfrm>
              <a:off x="3400425" y="304800"/>
              <a:ext cx="42068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2" y="0"/>
                  </a:moveTo>
                  <a:lnTo>
                    <a:pt x="408" y="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408" y="21600"/>
                  </a:lnTo>
                  <a:lnTo>
                    <a:pt x="21111" y="21600"/>
                  </a:lnTo>
                  <a:lnTo>
                    <a:pt x="21355" y="1755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1355" y="4050"/>
                  </a:lnTo>
                  <a:lnTo>
                    <a:pt x="21111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6" name="Shape"/>
            <p:cNvSpPr/>
            <p:nvPr/>
          </p:nvSpPr>
          <p:spPr>
            <a:xfrm>
              <a:off x="217487" y="227012"/>
              <a:ext cx="579439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lnTo>
                    <a:pt x="355" y="0"/>
                  </a:lnTo>
                  <a:lnTo>
                    <a:pt x="178" y="2700"/>
                  </a:lnTo>
                  <a:lnTo>
                    <a:pt x="0" y="6750"/>
                  </a:lnTo>
                  <a:lnTo>
                    <a:pt x="0" y="13500"/>
                  </a:lnTo>
                  <a:lnTo>
                    <a:pt x="355" y="21600"/>
                  </a:lnTo>
                  <a:lnTo>
                    <a:pt x="21304" y="21600"/>
                  </a:lnTo>
                  <a:lnTo>
                    <a:pt x="21482" y="17550"/>
                  </a:lnTo>
                  <a:lnTo>
                    <a:pt x="21600" y="13500"/>
                  </a:lnTo>
                  <a:lnTo>
                    <a:pt x="21600" y="6750"/>
                  </a:lnTo>
                  <a:lnTo>
                    <a:pt x="21482" y="2700"/>
                  </a:lnTo>
                  <a:lnTo>
                    <a:pt x="21304" y="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7" name="Shape"/>
            <p:cNvSpPr/>
            <p:nvPr/>
          </p:nvSpPr>
          <p:spPr>
            <a:xfrm>
              <a:off x="203200" y="977900"/>
              <a:ext cx="422276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0" y="0"/>
                  </a:moveTo>
                  <a:lnTo>
                    <a:pt x="406" y="0"/>
                  </a:lnTo>
                  <a:lnTo>
                    <a:pt x="244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244" y="17550"/>
                  </a:lnTo>
                  <a:lnTo>
                    <a:pt x="406" y="21600"/>
                  </a:lnTo>
                  <a:lnTo>
                    <a:pt x="21194" y="2160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1194" y="0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8" name="Shape"/>
            <p:cNvSpPr/>
            <p:nvPr/>
          </p:nvSpPr>
          <p:spPr>
            <a:xfrm>
              <a:off x="600075" y="1814513"/>
              <a:ext cx="7794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2" y="0"/>
                  </a:moveTo>
                  <a:lnTo>
                    <a:pt x="264" y="0"/>
                  </a:lnTo>
                  <a:lnTo>
                    <a:pt x="132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132" y="17550"/>
                  </a:lnTo>
                  <a:lnTo>
                    <a:pt x="264" y="21600"/>
                  </a:lnTo>
                  <a:lnTo>
                    <a:pt x="21380" y="21600"/>
                  </a:lnTo>
                  <a:lnTo>
                    <a:pt x="21468" y="1755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1468" y="4050"/>
                  </a:lnTo>
                  <a:lnTo>
                    <a:pt x="21380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9" name="Shape"/>
            <p:cNvSpPr/>
            <p:nvPr/>
          </p:nvSpPr>
          <p:spPr>
            <a:xfrm>
              <a:off x="1908175" y="1814513"/>
              <a:ext cx="22383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6" y="0"/>
                  </a:moveTo>
                  <a:lnTo>
                    <a:pt x="766" y="0"/>
                  </a:lnTo>
                  <a:lnTo>
                    <a:pt x="460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460" y="17550"/>
                  </a:lnTo>
                  <a:lnTo>
                    <a:pt x="766" y="21600"/>
                  </a:lnTo>
                  <a:lnTo>
                    <a:pt x="20834" y="2160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0834" y="0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>
              <a:off x="2106612" y="661987"/>
              <a:ext cx="25401" cy="117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0" y="21454"/>
                  </a:lnTo>
                  <a:lnTo>
                    <a:pt x="4050" y="21513"/>
                  </a:lnTo>
                  <a:lnTo>
                    <a:pt x="8100" y="21600"/>
                  </a:lnTo>
                  <a:lnTo>
                    <a:pt x="14850" y="21600"/>
                  </a:lnTo>
                  <a:lnTo>
                    <a:pt x="21600" y="21454"/>
                  </a:lnTo>
                  <a:lnTo>
                    <a:pt x="21600" y="175"/>
                  </a:lnTo>
                  <a:lnTo>
                    <a:pt x="18900" y="87"/>
                  </a:lnTo>
                  <a:lnTo>
                    <a:pt x="14850" y="0"/>
                  </a:lnTo>
                  <a:lnTo>
                    <a:pt x="8100" y="0"/>
                  </a:lnTo>
                  <a:lnTo>
                    <a:pt x="0" y="175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1" name="Shape"/>
            <p:cNvSpPr/>
            <p:nvPr/>
          </p:nvSpPr>
          <p:spPr>
            <a:xfrm>
              <a:off x="2106612" y="661987"/>
              <a:ext cx="342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" y="0"/>
                  </a:moveTo>
                  <a:lnTo>
                    <a:pt x="600" y="0"/>
                  </a:lnTo>
                  <a:lnTo>
                    <a:pt x="0" y="8100"/>
                  </a:lnTo>
                  <a:lnTo>
                    <a:pt x="0" y="14850"/>
                  </a:lnTo>
                  <a:lnTo>
                    <a:pt x="300" y="18900"/>
                  </a:lnTo>
                  <a:lnTo>
                    <a:pt x="600" y="21600"/>
                  </a:lnTo>
                  <a:lnTo>
                    <a:pt x="21100" y="21600"/>
                  </a:lnTo>
                  <a:lnTo>
                    <a:pt x="21400" y="18900"/>
                  </a:lnTo>
                  <a:lnTo>
                    <a:pt x="21600" y="14850"/>
                  </a:lnTo>
                  <a:lnTo>
                    <a:pt x="21600" y="8100"/>
                  </a:lnTo>
                  <a:lnTo>
                    <a:pt x="21400" y="4050"/>
                  </a:lnTo>
                  <a:lnTo>
                    <a:pt x="21100" y="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2" name="Shape"/>
            <p:cNvSpPr/>
            <p:nvPr/>
          </p:nvSpPr>
          <p:spPr>
            <a:xfrm>
              <a:off x="2436812" y="39687"/>
              <a:ext cx="977901" cy="129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1" y="0"/>
                  </a:moveTo>
                  <a:lnTo>
                    <a:pt x="210" y="0"/>
                  </a:lnTo>
                  <a:lnTo>
                    <a:pt x="0" y="159"/>
                  </a:lnTo>
                  <a:lnTo>
                    <a:pt x="0" y="21441"/>
                  </a:lnTo>
                  <a:lnTo>
                    <a:pt x="210" y="21600"/>
                  </a:lnTo>
                  <a:lnTo>
                    <a:pt x="21425" y="21600"/>
                  </a:lnTo>
                  <a:lnTo>
                    <a:pt x="21495" y="21521"/>
                  </a:lnTo>
                  <a:lnTo>
                    <a:pt x="21600" y="21441"/>
                  </a:lnTo>
                  <a:lnTo>
                    <a:pt x="21600" y="159"/>
                  </a:lnTo>
                  <a:lnTo>
                    <a:pt x="21495" y="79"/>
                  </a:lnTo>
                  <a:lnTo>
                    <a:pt x="21425" y="0"/>
                  </a:lnTo>
                  <a:lnTo>
                    <a:pt x="281" y="0"/>
                  </a:lnTo>
                  <a:lnTo>
                    <a:pt x="281" y="423"/>
                  </a:lnTo>
                  <a:lnTo>
                    <a:pt x="21319" y="423"/>
                  </a:lnTo>
                  <a:lnTo>
                    <a:pt x="21039" y="212"/>
                  </a:lnTo>
                  <a:lnTo>
                    <a:pt x="21039" y="21388"/>
                  </a:lnTo>
                  <a:lnTo>
                    <a:pt x="21319" y="21177"/>
                  </a:lnTo>
                  <a:lnTo>
                    <a:pt x="281" y="21177"/>
                  </a:lnTo>
                  <a:lnTo>
                    <a:pt x="561" y="21388"/>
                  </a:lnTo>
                  <a:lnTo>
                    <a:pt x="561" y="212"/>
                  </a:lnTo>
                  <a:lnTo>
                    <a:pt x="281" y="42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3" name="C"/>
            <p:cNvSpPr txBox="1"/>
            <p:nvPr/>
          </p:nvSpPr>
          <p:spPr>
            <a:xfrm>
              <a:off x="2532062" y="538162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4" name="S"/>
            <p:cNvSpPr txBox="1"/>
            <p:nvPr/>
          </p:nvSpPr>
          <p:spPr>
            <a:xfrm>
              <a:off x="2532062" y="144463"/>
              <a:ext cx="15670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465" name="R"/>
            <p:cNvSpPr txBox="1"/>
            <p:nvPr/>
          </p:nvSpPr>
          <p:spPr>
            <a:xfrm>
              <a:off x="2544762" y="960438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466" name="Q"/>
            <p:cNvSpPr txBox="1"/>
            <p:nvPr/>
          </p:nvSpPr>
          <p:spPr>
            <a:xfrm>
              <a:off x="3165474" y="220663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467" name="Q"/>
            <p:cNvSpPr txBox="1"/>
            <p:nvPr/>
          </p:nvSpPr>
          <p:spPr>
            <a:xfrm>
              <a:off x="3165474" y="973138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468" name="Shape"/>
            <p:cNvSpPr/>
            <p:nvPr/>
          </p:nvSpPr>
          <p:spPr>
            <a:xfrm>
              <a:off x="803275" y="0"/>
              <a:ext cx="977901" cy="129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1" y="0"/>
                  </a:moveTo>
                  <a:lnTo>
                    <a:pt x="210" y="0"/>
                  </a:lnTo>
                  <a:lnTo>
                    <a:pt x="105" y="79"/>
                  </a:lnTo>
                  <a:lnTo>
                    <a:pt x="0" y="132"/>
                  </a:lnTo>
                  <a:lnTo>
                    <a:pt x="0" y="21468"/>
                  </a:lnTo>
                  <a:lnTo>
                    <a:pt x="105" y="21547"/>
                  </a:lnTo>
                  <a:lnTo>
                    <a:pt x="210" y="21600"/>
                  </a:lnTo>
                  <a:lnTo>
                    <a:pt x="21425" y="21600"/>
                  </a:lnTo>
                  <a:lnTo>
                    <a:pt x="21600" y="21468"/>
                  </a:lnTo>
                  <a:lnTo>
                    <a:pt x="21600" y="132"/>
                  </a:lnTo>
                  <a:lnTo>
                    <a:pt x="21495" y="79"/>
                  </a:lnTo>
                  <a:lnTo>
                    <a:pt x="21425" y="0"/>
                  </a:lnTo>
                  <a:lnTo>
                    <a:pt x="281" y="0"/>
                  </a:lnTo>
                  <a:lnTo>
                    <a:pt x="281" y="424"/>
                  </a:lnTo>
                  <a:lnTo>
                    <a:pt x="21319" y="424"/>
                  </a:lnTo>
                  <a:lnTo>
                    <a:pt x="21039" y="212"/>
                  </a:lnTo>
                  <a:lnTo>
                    <a:pt x="21039" y="21388"/>
                  </a:lnTo>
                  <a:lnTo>
                    <a:pt x="21319" y="21176"/>
                  </a:lnTo>
                  <a:lnTo>
                    <a:pt x="281" y="21176"/>
                  </a:lnTo>
                  <a:lnTo>
                    <a:pt x="561" y="21388"/>
                  </a:lnTo>
                  <a:lnTo>
                    <a:pt x="561" y="212"/>
                  </a:lnTo>
                  <a:lnTo>
                    <a:pt x="281" y="42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9" name="C"/>
            <p:cNvSpPr txBox="1"/>
            <p:nvPr/>
          </p:nvSpPr>
          <p:spPr>
            <a:xfrm>
              <a:off x="885825" y="8429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0" name="Q"/>
            <p:cNvSpPr txBox="1"/>
            <p:nvPr/>
          </p:nvSpPr>
          <p:spPr>
            <a:xfrm>
              <a:off x="1531938" y="179388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471" name="Q"/>
            <p:cNvSpPr txBox="1"/>
            <p:nvPr/>
          </p:nvSpPr>
          <p:spPr>
            <a:xfrm>
              <a:off x="1531938" y="933451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472" name="Shape"/>
            <p:cNvSpPr/>
            <p:nvPr/>
          </p:nvSpPr>
          <p:spPr>
            <a:xfrm>
              <a:off x="600075" y="977900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" y="0"/>
                  </a:moveTo>
                  <a:lnTo>
                    <a:pt x="926" y="0"/>
                  </a:lnTo>
                  <a:lnTo>
                    <a:pt x="463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463" y="17550"/>
                  </a:lnTo>
                  <a:lnTo>
                    <a:pt x="926" y="21600"/>
                  </a:lnTo>
                  <a:lnTo>
                    <a:pt x="20829" y="2160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0829" y="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3" name="C"/>
            <p:cNvSpPr txBox="1"/>
            <p:nvPr/>
          </p:nvSpPr>
          <p:spPr>
            <a:xfrm>
              <a:off x="0" y="8429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4" name="D"/>
            <p:cNvSpPr txBox="1"/>
            <p:nvPr/>
          </p:nvSpPr>
          <p:spPr>
            <a:xfrm>
              <a:off x="12700" y="1063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5" name="Q"/>
            <p:cNvSpPr txBox="1"/>
            <p:nvPr/>
          </p:nvSpPr>
          <p:spPr>
            <a:xfrm>
              <a:off x="3862387" y="209550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476" name="D"/>
            <p:cNvSpPr txBox="1"/>
            <p:nvPr/>
          </p:nvSpPr>
          <p:spPr>
            <a:xfrm>
              <a:off x="889000" y="1444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1890712" y="1092200"/>
              <a:ext cx="5588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Line"/>
            <p:cNvSpPr/>
            <p:nvPr/>
          </p:nvSpPr>
          <p:spPr>
            <a:xfrm>
              <a:off x="3529012" y="1079500"/>
              <a:ext cx="3048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81" name="Group"/>
            <p:cNvGrpSpPr/>
            <p:nvPr/>
          </p:nvGrpSpPr>
          <p:grpSpPr>
            <a:xfrm>
              <a:off x="3849687" y="963613"/>
              <a:ext cx="180635" cy="254001"/>
              <a:chOff x="0" y="0"/>
              <a:chExt cx="180633" cy="254000"/>
            </a:xfrm>
          </p:grpSpPr>
          <p:sp>
            <p:nvSpPr>
              <p:cNvPr id="479" name="Q"/>
              <p:cNvSpPr txBox="1"/>
              <p:nvPr/>
            </p:nvSpPr>
            <p:spPr>
              <a:xfrm>
                <a:off x="0" y="0"/>
                <a:ext cx="180634" cy="25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defTabSz="1828800">
                  <a:defRPr b="1" sz="1700">
                    <a:latin typeface="Swiss 721 SWA"/>
                    <a:ea typeface="Swiss 721 SWA"/>
                    <a:cs typeface="Swiss 721 SWA"/>
                    <a:sym typeface="Swiss 721 SWA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sp>
            <p:nvSpPr>
              <p:cNvPr id="480" name="Line"/>
              <p:cNvSpPr/>
              <p:nvPr/>
            </p:nvSpPr>
            <p:spPr>
              <a:xfrm>
                <a:off x="9524" y="14287"/>
                <a:ext cx="15240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1370012" y="1549400"/>
              <a:ext cx="530227" cy="530228"/>
              <a:chOff x="141393" y="41013"/>
              <a:chExt cx="530226" cy="530227"/>
            </a:xfrm>
          </p:grpSpPr>
          <p:sp>
            <p:nvSpPr>
              <p:cNvPr id="482" name="Triangle"/>
              <p:cNvSpPr/>
              <p:nvPr/>
            </p:nvSpPr>
            <p:spPr>
              <a:xfrm rot="5400000">
                <a:off x="88370" y="94036"/>
                <a:ext cx="530229" cy="424182"/>
              </a:xfrm>
              <a:prstGeom prst="triangl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565574" y="253103"/>
                <a:ext cx="106047" cy="106047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485" name="Circle"/>
            <p:cNvSpPr/>
            <p:nvPr/>
          </p:nvSpPr>
          <p:spPr>
            <a:xfrm>
              <a:off x="1763712" y="1028700"/>
              <a:ext cx="109539" cy="109539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6" name="Circle"/>
            <p:cNvSpPr/>
            <p:nvPr/>
          </p:nvSpPr>
          <p:spPr>
            <a:xfrm>
              <a:off x="3414712" y="1016000"/>
              <a:ext cx="109539" cy="109539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7" name="Circle"/>
            <p:cNvSpPr/>
            <p:nvPr/>
          </p:nvSpPr>
          <p:spPr>
            <a:xfrm>
              <a:off x="557212" y="952500"/>
              <a:ext cx="76201" cy="7620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608012" y="1028701"/>
              <a:ext cx="1" cy="812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lide Number"/>
          <p:cNvSpPr txBox="1"/>
          <p:nvPr>
            <p:ph type="sldNum" sz="quarter" idx="4294967295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2" name="Positive-Edge Triggered D Flip-Flop"/>
          <p:cNvSpPr txBox="1"/>
          <p:nvPr>
            <p:ph type="title"/>
          </p:nvPr>
        </p:nvSpPr>
        <p:spPr>
          <a:xfrm>
            <a:off x="2209800" y="1524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Positive-Edge Triggered D Flip-Flop</a:t>
            </a:r>
          </a:p>
        </p:txBody>
      </p:sp>
      <p:sp>
        <p:nvSpPr>
          <p:cNvPr id="493" name="Formed by adding inverter to clock input…"/>
          <p:cNvSpPr txBox="1"/>
          <p:nvPr>
            <p:ph type="body" sz="quarter" idx="1"/>
          </p:nvPr>
        </p:nvSpPr>
        <p:spPr>
          <a:xfrm>
            <a:off x="1694975" y="3577304"/>
            <a:ext cx="7772401" cy="1941514"/>
          </a:xfrm>
          <a:prstGeom prst="rect">
            <a:avLst/>
          </a:prstGeom>
        </p:spPr>
        <p:txBody>
          <a:bodyPr/>
          <a:lstStyle/>
          <a:p>
            <a:pPr marL="202311" indent="-202311" defTabSz="539495">
              <a:lnSpc>
                <a:spcPct val="80000"/>
              </a:lnSpc>
              <a:spcBef>
                <a:spcPts val="300"/>
              </a:spcBef>
              <a:buChar char="•"/>
              <a:defRPr sz="1500"/>
            </a:pPr>
            <a:r>
              <a:t>Formed by</a:t>
            </a:r>
            <a:br/>
            <a:r>
              <a:t>adding inverter</a:t>
            </a:r>
            <a:br/>
            <a:r>
              <a:t>to clock input</a:t>
            </a:r>
          </a:p>
          <a:p>
            <a:pPr marL="202311" indent="-202311" defTabSz="539495">
              <a:lnSpc>
                <a:spcPct val="80000"/>
              </a:lnSpc>
              <a:spcBef>
                <a:spcPts val="300"/>
              </a:spcBef>
              <a:buChar char="•"/>
              <a:defRPr sz="1500"/>
            </a:pPr>
          </a:p>
          <a:p>
            <a:pPr marL="202311" indent="-202311" defTabSz="539495">
              <a:lnSpc>
                <a:spcPct val="80000"/>
              </a:lnSpc>
              <a:spcBef>
                <a:spcPts val="300"/>
              </a:spcBef>
              <a:buChar char="•"/>
              <a:defRPr sz="1500"/>
            </a:pPr>
          </a:p>
          <a:p>
            <a:pPr marL="202311" indent="-202311" defTabSz="539495">
              <a:lnSpc>
                <a:spcPct val="80000"/>
              </a:lnSpc>
              <a:spcBef>
                <a:spcPts val="300"/>
              </a:spcBef>
              <a:buChar char="•"/>
              <a:defRPr sz="1500"/>
            </a:pPr>
            <a:r>
              <a:t>Q changes to the value on D applied at the positive clock edge within timing constraints to be specified</a:t>
            </a:r>
          </a:p>
          <a:p>
            <a:pPr marL="202311" indent="-202311" defTabSz="539495">
              <a:lnSpc>
                <a:spcPct val="80000"/>
              </a:lnSpc>
              <a:spcBef>
                <a:spcPts val="300"/>
              </a:spcBef>
              <a:buChar char="•"/>
              <a:defRPr sz="1500"/>
            </a:pPr>
            <a:r>
              <a:t>Our choice as the </a:t>
            </a:r>
            <a:r>
              <a:rPr u="sng"/>
              <a:t>standard flip-flop</a:t>
            </a:r>
            <a:r>
              <a:t> for most sequential circuits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5500687" y="1308100"/>
            <a:ext cx="4601823" cy="2079628"/>
            <a:chOff x="0" y="0"/>
            <a:chExt cx="4601821" cy="2079627"/>
          </a:xfrm>
        </p:grpSpPr>
        <p:sp>
          <p:nvSpPr>
            <p:cNvPr id="494" name="Shape"/>
            <p:cNvSpPr/>
            <p:nvPr/>
          </p:nvSpPr>
          <p:spPr>
            <a:xfrm>
              <a:off x="2308225" y="265112"/>
              <a:ext cx="70008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" y="0"/>
                  </a:moveTo>
                  <a:lnTo>
                    <a:pt x="245" y="0"/>
                  </a:lnTo>
                  <a:lnTo>
                    <a:pt x="0" y="6750"/>
                  </a:lnTo>
                  <a:lnTo>
                    <a:pt x="0" y="13500"/>
                  </a:lnTo>
                  <a:lnTo>
                    <a:pt x="147" y="17550"/>
                  </a:lnTo>
                  <a:lnTo>
                    <a:pt x="245" y="21600"/>
                  </a:lnTo>
                  <a:lnTo>
                    <a:pt x="21355" y="21600"/>
                  </a:lnTo>
                  <a:lnTo>
                    <a:pt x="21502" y="17550"/>
                  </a:lnTo>
                  <a:lnTo>
                    <a:pt x="21600" y="13500"/>
                  </a:lnTo>
                  <a:lnTo>
                    <a:pt x="21600" y="6750"/>
                  </a:lnTo>
                  <a:lnTo>
                    <a:pt x="21502" y="2700"/>
                  </a:lnTo>
                  <a:lnTo>
                    <a:pt x="21355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5" name="Shape"/>
            <p:cNvSpPr/>
            <p:nvPr/>
          </p:nvSpPr>
          <p:spPr>
            <a:xfrm>
              <a:off x="3959225" y="304800"/>
              <a:ext cx="42068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2" y="0"/>
                  </a:moveTo>
                  <a:lnTo>
                    <a:pt x="408" y="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408" y="21600"/>
                  </a:lnTo>
                  <a:lnTo>
                    <a:pt x="21111" y="21600"/>
                  </a:lnTo>
                  <a:lnTo>
                    <a:pt x="21355" y="1755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1355" y="4050"/>
                  </a:lnTo>
                  <a:lnTo>
                    <a:pt x="21111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6" name="Shape"/>
            <p:cNvSpPr/>
            <p:nvPr/>
          </p:nvSpPr>
          <p:spPr>
            <a:xfrm>
              <a:off x="1158875" y="1814513"/>
              <a:ext cx="7794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2" y="0"/>
                  </a:moveTo>
                  <a:lnTo>
                    <a:pt x="264" y="0"/>
                  </a:lnTo>
                  <a:lnTo>
                    <a:pt x="132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132" y="17550"/>
                  </a:lnTo>
                  <a:lnTo>
                    <a:pt x="264" y="21600"/>
                  </a:lnTo>
                  <a:lnTo>
                    <a:pt x="21380" y="21600"/>
                  </a:lnTo>
                  <a:lnTo>
                    <a:pt x="21468" y="1755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1468" y="4050"/>
                  </a:lnTo>
                  <a:lnTo>
                    <a:pt x="21380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7" name="Shape"/>
            <p:cNvSpPr/>
            <p:nvPr/>
          </p:nvSpPr>
          <p:spPr>
            <a:xfrm>
              <a:off x="2466975" y="1814513"/>
              <a:ext cx="22383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6" y="0"/>
                  </a:moveTo>
                  <a:lnTo>
                    <a:pt x="766" y="0"/>
                  </a:lnTo>
                  <a:lnTo>
                    <a:pt x="460" y="4050"/>
                  </a:lnTo>
                  <a:lnTo>
                    <a:pt x="0" y="6750"/>
                  </a:lnTo>
                  <a:lnTo>
                    <a:pt x="0" y="14850"/>
                  </a:lnTo>
                  <a:lnTo>
                    <a:pt x="460" y="17550"/>
                  </a:lnTo>
                  <a:lnTo>
                    <a:pt x="766" y="21600"/>
                  </a:lnTo>
                  <a:lnTo>
                    <a:pt x="20834" y="21600"/>
                  </a:lnTo>
                  <a:lnTo>
                    <a:pt x="21600" y="14850"/>
                  </a:lnTo>
                  <a:lnTo>
                    <a:pt x="21600" y="6750"/>
                  </a:lnTo>
                  <a:lnTo>
                    <a:pt x="20834" y="0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8" name="Shape"/>
            <p:cNvSpPr/>
            <p:nvPr/>
          </p:nvSpPr>
          <p:spPr>
            <a:xfrm>
              <a:off x="2665412" y="661987"/>
              <a:ext cx="25401" cy="117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0" y="21454"/>
                  </a:lnTo>
                  <a:lnTo>
                    <a:pt x="4050" y="21513"/>
                  </a:lnTo>
                  <a:lnTo>
                    <a:pt x="8100" y="21600"/>
                  </a:lnTo>
                  <a:lnTo>
                    <a:pt x="14850" y="21600"/>
                  </a:lnTo>
                  <a:lnTo>
                    <a:pt x="21600" y="21454"/>
                  </a:lnTo>
                  <a:lnTo>
                    <a:pt x="21600" y="175"/>
                  </a:lnTo>
                  <a:lnTo>
                    <a:pt x="18900" y="87"/>
                  </a:lnTo>
                  <a:lnTo>
                    <a:pt x="14850" y="0"/>
                  </a:lnTo>
                  <a:lnTo>
                    <a:pt x="8100" y="0"/>
                  </a:lnTo>
                  <a:lnTo>
                    <a:pt x="0" y="175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9" name="Shape"/>
            <p:cNvSpPr/>
            <p:nvPr/>
          </p:nvSpPr>
          <p:spPr>
            <a:xfrm>
              <a:off x="2665412" y="661987"/>
              <a:ext cx="342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" y="0"/>
                  </a:moveTo>
                  <a:lnTo>
                    <a:pt x="600" y="0"/>
                  </a:lnTo>
                  <a:lnTo>
                    <a:pt x="0" y="8100"/>
                  </a:lnTo>
                  <a:lnTo>
                    <a:pt x="0" y="14850"/>
                  </a:lnTo>
                  <a:lnTo>
                    <a:pt x="300" y="18900"/>
                  </a:lnTo>
                  <a:lnTo>
                    <a:pt x="600" y="21600"/>
                  </a:lnTo>
                  <a:lnTo>
                    <a:pt x="21100" y="21600"/>
                  </a:lnTo>
                  <a:lnTo>
                    <a:pt x="21400" y="18900"/>
                  </a:lnTo>
                  <a:lnTo>
                    <a:pt x="21600" y="14850"/>
                  </a:lnTo>
                  <a:lnTo>
                    <a:pt x="21600" y="8100"/>
                  </a:lnTo>
                  <a:lnTo>
                    <a:pt x="21400" y="4050"/>
                  </a:lnTo>
                  <a:lnTo>
                    <a:pt x="21100" y="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2995612" y="39687"/>
              <a:ext cx="977901" cy="129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1" y="0"/>
                  </a:moveTo>
                  <a:lnTo>
                    <a:pt x="210" y="0"/>
                  </a:lnTo>
                  <a:lnTo>
                    <a:pt x="0" y="159"/>
                  </a:lnTo>
                  <a:lnTo>
                    <a:pt x="0" y="21441"/>
                  </a:lnTo>
                  <a:lnTo>
                    <a:pt x="210" y="21600"/>
                  </a:lnTo>
                  <a:lnTo>
                    <a:pt x="21425" y="21600"/>
                  </a:lnTo>
                  <a:lnTo>
                    <a:pt x="21495" y="21521"/>
                  </a:lnTo>
                  <a:lnTo>
                    <a:pt x="21600" y="21441"/>
                  </a:lnTo>
                  <a:lnTo>
                    <a:pt x="21600" y="159"/>
                  </a:lnTo>
                  <a:lnTo>
                    <a:pt x="21495" y="79"/>
                  </a:lnTo>
                  <a:lnTo>
                    <a:pt x="21425" y="0"/>
                  </a:lnTo>
                  <a:lnTo>
                    <a:pt x="281" y="0"/>
                  </a:lnTo>
                  <a:lnTo>
                    <a:pt x="281" y="423"/>
                  </a:lnTo>
                  <a:lnTo>
                    <a:pt x="21319" y="423"/>
                  </a:lnTo>
                  <a:lnTo>
                    <a:pt x="21039" y="212"/>
                  </a:lnTo>
                  <a:lnTo>
                    <a:pt x="21039" y="21388"/>
                  </a:lnTo>
                  <a:lnTo>
                    <a:pt x="21319" y="21177"/>
                  </a:lnTo>
                  <a:lnTo>
                    <a:pt x="281" y="21177"/>
                  </a:lnTo>
                  <a:lnTo>
                    <a:pt x="561" y="21388"/>
                  </a:lnTo>
                  <a:lnTo>
                    <a:pt x="561" y="212"/>
                  </a:lnTo>
                  <a:lnTo>
                    <a:pt x="281" y="42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1" name="C"/>
            <p:cNvSpPr txBox="1"/>
            <p:nvPr/>
          </p:nvSpPr>
          <p:spPr>
            <a:xfrm>
              <a:off x="3090862" y="538162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2" name="S"/>
            <p:cNvSpPr txBox="1"/>
            <p:nvPr/>
          </p:nvSpPr>
          <p:spPr>
            <a:xfrm>
              <a:off x="3090862" y="144463"/>
              <a:ext cx="15670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503" name="R"/>
            <p:cNvSpPr txBox="1"/>
            <p:nvPr/>
          </p:nvSpPr>
          <p:spPr>
            <a:xfrm>
              <a:off x="3103562" y="960438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504" name="Q"/>
            <p:cNvSpPr txBox="1"/>
            <p:nvPr/>
          </p:nvSpPr>
          <p:spPr>
            <a:xfrm>
              <a:off x="3724275" y="220663"/>
              <a:ext cx="180634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05" name="Q"/>
            <p:cNvSpPr txBox="1"/>
            <p:nvPr/>
          </p:nvSpPr>
          <p:spPr>
            <a:xfrm>
              <a:off x="3724275" y="973138"/>
              <a:ext cx="180634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06" name="Shape"/>
            <p:cNvSpPr/>
            <p:nvPr/>
          </p:nvSpPr>
          <p:spPr>
            <a:xfrm>
              <a:off x="1362075" y="0"/>
              <a:ext cx="977901" cy="129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1" y="0"/>
                  </a:moveTo>
                  <a:lnTo>
                    <a:pt x="210" y="0"/>
                  </a:lnTo>
                  <a:lnTo>
                    <a:pt x="105" y="79"/>
                  </a:lnTo>
                  <a:lnTo>
                    <a:pt x="0" y="132"/>
                  </a:lnTo>
                  <a:lnTo>
                    <a:pt x="0" y="21468"/>
                  </a:lnTo>
                  <a:lnTo>
                    <a:pt x="105" y="21547"/>
                  </a:lnTo>
                  <a:lnTo>
                    <a:pt x="210" y="21600"/>
                  </a:lnTo>
                  <a:lnTo>
                    <a:pt x="21425" y="21600"/>
                  </a:lnTo>
                  <a:lnTo>
                    <a:pt x="21600" y="21468"/>
                  </a:lnTo>
                  <a:lnTo>
                    <a:pt x="21600" y="132"/>
                  </a:lnTo>
                  <a:lnTo>
                    <a:pt x="21495" y="79"/>
                  </a:lnTo>
                  <a:lnTo>
                    <a:pt x="21425" y="0"/>
                  </a:lnTo>
                  <a:lnTo>
                    <a:pt x="281" y="0"/>
                  </a:lnTo>
                  <a:lnTo>
                    <a:pt x="281" y="424"/>
                  </a:lnTo>
                  <a:lnTo>
                    <a:pt x="21319" y="424"/>
                  </a:lnTo>
                  <a:lnTo>
                    <a:pt x="21039" y="212"/>
                  </a:lnTo>
                  <a:lnTo>
                    <a:pt x="21039" y="21388"/>
                  </a:lnTo>
                  <a:lnTo>
                    <a:pt x="21319" y="21176"/>
                  </a:lnTo>
                  <a:lnTo>
                    <a:pt x="281" y="21176"/>
                  </a:lnTo>
                  <a:lnTo>
                    <a:pt x="561" y="21388"/>
                  </a:lnTo>
                  <a:lnTo>
                    <a:pt x="561" y="212"/>
                  </a:lnTo>
                  <a:lnTo>
                    <a:pt x="281" y="42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7" name="C"/>
            <p:cNvSpPr txBox="1"/>
            <p:nvPr/>
          </p:nvSpPr>
          <p:spPr>
            <a:xfrm>
              <a:off x="1444625" y="8429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8" name="Q"/>
            <p:cNvSpPr txBox="1"/>
            <p:nvPr/>
          </p:nvSpPr>
          <p:spPr>
            <a:xfrm>
              <a:off x="2090738" y="179388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09" name="Q"/>
            <p:cNvSpPr txBox="1"/>
            <p:nvPr/>
          </p:nvSpPr>
          <p:spPr>
            <a:xfrm>
              <a:off x="2090738" y="933451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10" name="C"/>
            <p:cNvSpPr txBox="1"/>
            <p:nvPr/>
          </p:nvSpPr>
          <p:spPr>
            <a:xfrm>
              <a:off x="0" y="8683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11" name="D"/>
            <p:cNvSpPr txBox="1"/>
            <p:nvPr/>
          </p:nvSpPr>
          <p:spPr>
            <a:xfrm>
              <a:off x="38100" y="1190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12" name="Q"/>
            <p:cNvSpPr txBox="1"/>
            <p:nvPr/>
          </p:nvSpPr>
          <p:spPr>
            <a:xfrm>
              <a:off x="4421187" y="209550"/>
              <a:ext cx="18063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13" name="D"/>
            <p:cNvSpPr txBox="1"/>
            <p:nvPr/>
          </p:nvSpPr>
          <p:spPr>
            <a:xfrm>
              <a:off x="1447800" y="144463"/>
              <a:ext cx="168617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b="1" sz="1700">
                  <a:latin typeface="Swiss 721 SWA"/>
                  <a:ea typeface="Swiss 721 SWA"/>
                  <a:cs typeface="Swiss 721 SWA"/>
                  <a:sym typeface="Swiss 721 SW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14" name="Line"/>
            <p:cNvSpPr/>
            <p:nvPr/>
          </p:nvSpPr>
          <p:spPr>
            <a:xfrm>
              <a:off x="2449512" y="1092200"/>
              <a:ext cx="5588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Line"/>
            <p:cNvSpPr/>
            <p:nvPr/>
          </p:nvSpPr>
          <p:spPr>
            <a:xfrm>
              <a:off x="4087812" y="1079500"/>
              <a:ext cx="3048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8" name="Group"/>
            <p:cNvGrpSpPr/>
            <p:nvPr/>
          </p:nvGrpSpPr>
          <p:grpSpPr>
            <a:xfrm>
              <a:off x="4408487" y="963613"/>
              <a:ext cx="180635" cy="254001"/>
              <a:chOff x="0" y="0"/>
              <a:chExt cx="180633" cy="254000"/>
            </a:xfrm>
          </p:grpSpPr>
          <p:sp>
            <p:nvSpPr>
              <p:cNvPr id="516" name="Q"/>
              <p:cNvSpPr txBox="1"/>
              <p:nvPr/>
            </p:nvSpPr>
            <p:spPr>
              <a:xfrm>
                <a:off x="0" y="0"/>
                <a:ext cx="180634" cy="25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defTabSz="1828800">
                  <a:defRPr b="1" sz="1700">
                    <a:latin typeface="Swiss 721 SWA"/>
                    <a:ea typeface="Swiss 721 SWA"/>
                    <a:cs typeface="Swiss 721 SWA"/>
                    <a:sym typeface="Swiss 721 SWA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sp>
            <p:nvSpPr>
              <p:cNvPr id="517" name="Line"/>
              <p:cNvSpPr/>
              <p:nvPr/>
            </p:nvSpPr>
            <p:spPr>
              <a:xfrm>
                <a:off x="9524" y="14287"/>
                <a:ext cx="15240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1928812" y="1549400"/>
              <a:ext cx="530227" cy="530228"/>
              <a:chOff x="141393" y="41013"/>
              <a:chExt cx="530226" cy="530227"/>
            </a:xfrm>
          </p:grpSpPr>
          <p:sp>
            <p:nvSpPr>
              <p:cNvPr id="519" name="Triangle"/>
              <p:cNvSpPr/>
              <p:nvPr/>
            </p:nvSpPr>
            <p:spPr>
              <a:xfrm rot="5400000">
                <a:off x="88370" y="94036"/>
                <a:ext cx="530229" cy="424182"/>
              </a:xfrm>
              <a:prstGeom prst="triangl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0" name="Circle"/>
              <p:cNvSpPr/>
              <p:nvPr/>
            </p:nvSpPr>
            <p:spPr>
              <a:xfrm>
                <a:off x="565574" y="253103"/>
                <a:ext cx="106047" cy="106047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22" name="Circle"/>
            <p:cNvSpPr/>
            <p:nvPr/>
          </p:nvSpPr>
          <p:spPr>
            <a:xfrm>
              <a:off x="2322512" y="1028700"/>
              <a:ext cx="109539" cy="109539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3" name="Circle"/>
            <p:cNvSpPr/>
            <p:nvPr/>
          </p:nvSpPr>
          <p:spPr>
            <a:xfrm>
              <a:off x="3973512" y="1016000"/>
              <a:ext cx="109539" cy="109539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4" name="Circle"/>
            <p:cNvSpPr/>
            <p:nvPr/>
          </p:nvSpPr>
          <p:spPr>
            <a:xfrm>
              <a:off x="1116012" y="952500"/>
              <a:ext cx="76201" cy="7620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 flipV="1">
              <a:off x="1166812" y="1028701"/>
              <a:ext cx="1" cy="812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455612" y="723899"/>
              <a:ext cx="530228" cy="530228"/>
              <a:chOff x="141393" y="41013"/>
              <a:chExt cx="530226" cy="530226"/>
            </a:xfrm>
          </p:grpSpPr>
          <p:sp>
            <p:nvSpPr>
              <p:cNvPr id="526" name="Triangle"/>
              <p:cNvSpPr/>
              <p:nvPr/>
            </p:nvSpPr>
            <p:spPr>
              <a:xfrm rot="5400000">
                <a:off x="88371" y="94035"/>
                <a:ext cx="530227" cy="424183"/>
              </a:xfrm>
              <a:prstGeom prst="triangl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7" name="Circle"/>
              <p:cNvSpPr/>
              <p:nvPr/>
            </p:nvSpPr>
            <p:spPr>
              <a:xfrm>
                <a:off x="565574" y="253103"/>
                <a:ext cx="106047" cy="106047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29" name="Line"/>
            <p:cNvSpPr/>
            <p:nvPr/>
          </p:nvSpPr>
          <p:spPr>
            <a:xfrm flipH="1">
              <a:off x="976312" y="990600"/>
              <a:ext cx="3937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Line"/>
            <p:cNvSpPr/>
            <p:nvPr/>
          </p:nvSpPr>
          <p:spPr>
            <a:xfrm flipH="1">
              <a:off x="214312" y="990600"/>
              <a:ext cx="2540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Line"/>
            <p:cNvSpPr/>
            <p:nvPr/>
          </p:nvSpPr>
          <p:spPr>
            <a:xfrm flipH="1" flipV="1">
              <a:off x="252412" y="280670"/>
              <a:ext cx="11049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lide Number"/>
          <p:cNvSpPr txBox="1"/>
          <p:nvPr>
            <p:ph type="sldNum" sz="quarter" idx="4294967295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5" name="Edge-Triggered FF Operation"/>
          <p:cNvSpPr txBox="1"/>
          <p:nvPr>
            <p:ph type="title"/>
          </p:nvPr>
        </p:nvSpPr>
        <p:spPr>
          <a:xfrm>
            <a:off x="2209800" y="2286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Edge-Triggered FF Operation</a:t>
            </a:r>
          </a:p>
        </p:txBody>
      </p:sp>
      <p:pic>
        <p:nvPicPr>
          <p:cNvPr id="536" name="EdgeD-FF-01.png" descr="EdgeD-FF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9312" y="1981200"/>
            <a:ext cx="5411789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lide Number"/>
          <p:cNvSpPr txBox="1"/>
          <p:nvPr>
            <p:ph type="sldNum" sz="quarter" idx="4294967295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Edge-Triggered FF Operation"/>
          <p:cNvSpPr txBox="1"/>
          <p:nvPr>
            <p:ph type="title"/>
          </p:nvPr>
        </p:nvSpPr>
        <p:spPr>
          <a:xfrm>
            <a:off x="2209800" y="2286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Edge-Triggered FF Operation</a:t>
            </a:r>
          </a:p>
        </p:txBody>
      </p:sp>
      <p:pic>
        <p:nvPicPr>
          <p:cNvPr id="540" name="EdgeD-FF-02.png" descr="EdgeD-FF-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9312" y="1981200"/>
            <a:ext cx="5411789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lide Number"/>
          <p:cNvSpPr txBox="1"/>
          <p:nvPr>
            <p:ph type="sldNum" sz="quarter" idx="4294967295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3" name="Edge-Triggered FF Operation"/>
          <p:cNvSpPr txBox="1"/>
          <p:nvPr>
            <p:ph type="title"/>
          </p:nvPr>
        </p:nvSpPr>
        <p:spPr>
          <a:xfrm>
            <a:off x="2286000" y="2286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Edge-Triggered FF Operation</a:t>
            </a:r>
          </a:p>
        </p:txBody>
      </p:sp>
      <p:pic>
        <p:nvPicPr>
          <p:cNvPr id="544" name="EdgeD-FF-03.png" descr="EdgeD-FF-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9312" y="1981200"/>
            <a:ext cx="5411789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Number"/>
          <p:cNvSpPr txBox="1"/>
          <p:nvPr>
            <p:ph type="sldNum" sz="quarter" idx="4294967295"/>
          </p:nvPr>
        </p:nvSpPr>
        <p:spPr>
          <a:xfrm>
            <a:off x="9910447" y="6172200"/>
            <a:ext cx="373379" cy="37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t"/>
          <a:lstStyle>
            <a:lvl1pPr>
              <a:lnSpc>
                <a:spcPct val="160000"/>
              </a:lnSpc>
              <a:defRPr b="1" sz="14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Edge-Triggered FF Operation"/>
          <p:cNvSpPr txBox="1"/>
          <p:nvPr>
            <p:ph type="title"/>
          </p:nvPr>
        </p:nvSpPr>
        <p:spPr>
          <a:xfrm>
            <a:off x="2209800" y="152400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Edge-Triggered FF Operation</a:t>
            </a:r>
          </a:p>
        </p:txBody>
      </p:sp>
      <p:pic>
        <p:nvPicPr>
          <p:cNvPr id="548" name="EdgeD-FF-04.png" descr="EdgeD-FF-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9312" y="1981200"/>
            <a:ext cx="5411789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3"/>
          <p:cNvSpPr txBox="1"/>
          <p:nvPr>
            <p:ph type="body" idx="1"/>
          </p:nvPr>
        </p:nvSpPr>
        <p:spPr>
          <a:xfrm>
            <a:off x="2133600" y="1219200"/>
            <a:ext cx="8305800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The basic latch changes its state when the input signals change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It is hard to control when these input signals will change and thus it is hard to know when the latch may change its state.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We want to have something like an Enable input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In this case it is called the “Clock” input because it is desirable for the state changes to be synchronized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057400"/>
            <a:ext cx="6324600" cy="30511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Box 125"/>
          <p:cNvSpPr txBox="1"/>
          <p:nvPr/>
        </p:nvSpPr>
        <p:spPr>
          <a:xfrm>
            <a:off x="8170545" y="6477001"/>
            <a:ext cx="243967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[ Figure 5.5a from the textbook ]</a:t>
            </a:r>
          </a:p>
        </p:txBody>
      </p:sp>
      <p:sp>
        <p:nvSpPr>
          <p:cNvPr id="284" name="Title 1"/>
          <p:cNvSpPr txBox="1"/>
          <p:nvPr/>
        </p:nvSpPr>
        <p:spPr>
          <a:xfrm>
            <a:off x="1569719" y="30480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Circuit Diagram for the Gated SR Flip-Flop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057400"/>
            <a:ext cx="6324600" cy="30511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itle 1"/>
          <p:cNvSpPr txBox="1"/>
          <p:nvPr/>
        </p:nvSpPr>
        <p:spPr>
          <a:xfrm>
            <a:off x="1569719" y="30480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Circuit Diagram for the Gated SR Flip-Flop</a:t>
            </a:r>
          </a:p>
        </p:txBody>
      </p:sp>
      <p:sp>
        <p:nvSpPr>
          <p:cNvPr id="288" name="Rectangle 1"/>
          <p:cNvSpPr/>
          <p:nvPr/>
        </p:nvSpPr>
        <p:spPr>
          <a:xfrm>
            <a:off x="3886200" y="1905000"/>
            <a:ext cx="1828800" cy="3505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89" name="TextBox 2"/>
          <p:cNvSpPr txBox="1"/>
          <p:nvPr/>
        </p:nvSpPr>
        <p:spPr>
          <a:xfrm>
            <a:off x="3779520" y="5715001"/>
            <a:ext cx="230471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is the “gate” </a:t>
            </a:r>
          </a:p>
          <a:p>
            <a:pPr>
              <a:defRPr sz="240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of the gated latch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057400"/>
            <a:ext cx="6324600" cy="305117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le 1"/>
          <p:cNvSpPr txBox="1"/>
          <p:nvPr/>
        </p:nvSpPr>
        <p:spPr>
          <a:xfrm>
            <a:off x="1569719" y="30480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Circuit Diagram for the Gated SR Flip-Flop</a:t>
            </a:r>
          </a:p>
        </p:txBody>
      </p:sp>
      <p:sp>
        <p:nvSpPr>
          <p:cNvPr id="293" name="Rectangle 4"/>
          <p:cNvSpPr/>
          <p:nvPr/>
        </p:nvSpPr>
        <p:spPr>
          <a:xfrm>
            <a:off x="8878888" y="2514600"/>
            <a:ext cx="609601" cy="2362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94" name="TextBox 5"/>
          <p:cNvSpPr txBox="1"/>
          <p:nvPr/>
        </p:nvSpPr>
        <p:spPr>
          <a:xfrm>
            <a:off x="8003857" y="5311775"/>
            <a:ext cx="2423162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Notice that these are complements of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2286000"/>
            <a:ext cx="4695826" cy="226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9388" y="2057400"/>
            <a:ext cx="4114801" cy="2784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Box 125"/>
          <p:cNvSpPr txBox="1"/>
          <p:nvPr/>
        </p:nvSpPr>
        <p:spPr>
          <a:xfrm>
            <a:off x="8021319" y="6477001"/>
            <a:ext cx="258778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[ Figure 5.5a-b from the textbook ]</a:t>
            </a:r>
          </a:p>
        </p:txBody>
      </p:sp>
      <p:sp>
        <p:nvSpPr>
          <p:cNvPr id="299" name="Title 1"/>
          <p:cNvSpPr txBox="1"/>
          <p:nvPr/>
        </p:nvSpPr>
        <p:spPr>
          <a:xfrm>
            <a:off x="1569719" y="304800"/>
            <a:ext cx="9052561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Circuit Diagram and Characteristic Table </a:t>
            </a:r>
            <a:endParaRPr sz="2400">
              <a:latin typeface="Times Roman"/>
              <a:ea typeface="Times Roman"/>
              <a:cs typeface="Times Roman"/>
              <a:sym typeface="Times Roman"/>
            </a:endParaRPr>
          </a:p>
          <a:p>
            <a:pPr algn="ctr"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for the Gated SR Flip-Flop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2438400"/>
            <a:ext cx="4695826" cy="226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5600" y="2209800"/>
            <a:ext cx="3581400" cy="240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extBox 125"/>
          <p:cNvSpPr txBox="1"/>
          <p:nvPr/>
        </p:nvSpPr>
        <p:spPr>
          <a:xfrm>
            <a:off x="8021319" y="6477001"/>
            <a:ext cx="256304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[ Figure 5.5a,c from the textbook ]</a:t>
            </a:r>
          </a:p>
        </p:txBody>
      </p:sp>
      <p:sp>
        <p:nvSpPr>
          <p:cNvPr id="304" name="Title 1"/>
          <p:cNvSpPr txBox="1"/>
          <p:nvPr/>
        </p:nvSpPr>
        <p:spPr>
          <a:xfrm>
            <a:off x="1569719" y="304800"/>
            <a:ext cx="9052561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Circuit Diagram and Graphical Symbol</a:t>
            </a:r>
            <a:endParaRPr sz="2400">
              <a:latin typeface="Times Roman"/>
              <a:ea typeface="Times Roman"/>
              <a:cs typeface="Times Roman"/>
              <a:sym typeface="Times Roman"/>
            </a:endParaRPr>
          </a:p>
          <a:p>
            <a:pPr algn="ctr"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for the Gated SR Flip-Flop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125"/>
          <p:cNvSpPr txBox="1"/>
          <p:nvPr/>
        </p:nvSpPr>
        <p:spPr>
          <a:xfrm>
            <a:off x="8021320" y="6477001"/>
            <a:ext cx="243967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[ Figure 5.5c from the textbook ]</a:t>
            </a:r>
          </a:p>
        </p:txBody>
      </p:sp>
      <p:sp>
        <p:nvSpPr>
          <p:cNvPr id="307" name="Title 1"/>
          <p:cNvSpPr txBox="1"/>
          <p:nvPr/>
        </p:nvSpPr>
        <p:spPr>
          <a:xfrm>
            <a:off x="1569719" y="0"/>
            <a:ext cx="905256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Timing Diagram for the Gated SR Flip-Flop</a:t>
            </a:r>
          </a:p>
        </p:txBody>
      </p:sp>
      <p:pic>
        <p:nvPicPr>
          <p:cNvPr id="3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838200"/>
            <a:ext cx="3790950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3400" y="2362200"/>
            <a:ext cx="6248400" cy="4060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