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694944">
              <a:defRPr b="1" sz="2964"/>
            </a:pPr>
            <a:r>
              <a:t>B.Tech – CSE – Sem. 3</a:t>
            </a:r>
            <a:br/>
            <a:r>
              <a:t>18CSS201J – ANALOG AND DIGITAL ELECTRONICS</a:t>
            </a:r>
            <a:br/>
            <a:r>
              <a:t>(Regulations 2018)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40663">
              <a:spcBef>
                <a:spcPts val="600"/>
              </a:spcBef>
              <a:defRPr sz="2592">
                <a:solidFill>
                  <a:srgbClr val="000000"/>
                </a:solidFill>
              </a:defRPr>
            </a:pPr>
            <a:r>
              <a:t>UNIT 4</a:t>
            </a:r>
          </a:p>
          <a:p>
            <a:pPr defTabSz="740663">
              <a:spcBef>
                <a:spcPts val="600"/>
              </a:spcBef>
              <a:defRPr sz="2592">
                <a:solidFill>
                  <a:srgbClr val="000000"/>
                </a:solidFill>
              </a:defRPr>
            </a:pPr>
            <a:r>
              <a:t>Session-6(Edge Triggered J-K Fip-flop, Edge Triggered Master Slave Fip-flop)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Master-Slave SR Flip-Flop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Two sections, each capable of storing a binary symbol.</a:t>
            </a:r>
          </a:p>
          <a:p>
            <a:pPr>
              <a:spcBef>
                <a:spcPts val="500"/>
              </a:spcBef>
              <a:defRPr sz="2400"/>
            </a:pPr>
            <a:r>
              <a:t>First section is referred to as the master and the second section as the slave.</a:t>
            </a:r>
          </a:p>
          <a:p>
            <a:pPr>
              <a:spcBef>
                <a:spcPts val="500"/>
              </a:spcBef>
              <a:defRPr sz="2400"/>
            </a:pPr>
            <a:r>
              <a:t>Information is entered into the master on one edge or level of a control signal and is transferred to the slave on the next edge or level of the control signal.</a:t>
            </a:r>
          </a:p>
          <a:p>
            <a:pPr>
              <a:spcBef>
                <a:spcPts val="500"/>
              </a:spcBef>
              <a:defRPr sz="2400"/>
            </a:pPr>
            <a:r>
              <a:t>Each section is a latch.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362325" y="2343149"/>
            <a:ext cx="2371725" cy="6048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2"/>
      <p:bldP build="p" bldLvl="1" animBg="1" rev="0" advAuto="0" spid="12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Master-Slave SR Flip-Flop</a:t>
            </a:r>
          </a:p>
        </p:txBody>
      </p:sp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457200" y="1905000"/>
            <a:ext cx="8229600" cy="5029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  <a:r>
              <a:t>C = 0:</a:t>
            </a:r>
          </a:p>
          <a:p>
            <a:pPr lvl="1" marL="742950" indent="-285750">
              <a:lnSpc>
                <a:spcPct val="80000"/>
              </a:lnSpc>
              <a:spcBef>
                <a:spcPts val="300"/>
              </a:spcBef>
              <a:defRPr sz="1500"/>
            </a:pPr>
            <a:r>
              <a:t>Master is disabled.  Any changes to S,R ignored.</a:t>
            </a:r>
          </a:p>
          <a:p>
            <a:pPr lvl="1" marL="742950" indent="-285750">
              <a:lnSpc>
                <a:spcPct val="80000"/>
              </a:lnSpc>
              <a:spcBef>
                <a:spcPts val="300"/>
              </a:spcBef>
              <a:defRPr sz="1500"/>
            </a:pPr>
            <a:r>
              <a:t>Slave is enabled.  Is in the same state as the master.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  <a:r>
              <a:t>C = 1:</a:t>
            </a:r>
          </a:p>
          <a:p>
            <a:pPr lvl="1" marL="742950" indent="-285750">
              <a:lnSpc>
                <a:spcPct val="80000"/>
              </a:lnSpc>
              <a:spcBef>
                <a:spcPts val="300"/>
              </a:spcBef>
              <a:defRPr sz="1500"/>
            </a:pPr>
            <a:r>
              <a:t>Slave is disabled (retains state of master)</a:t>
            </a:r>
          </a:p>
          <a:p>
            <a:pPr lvl="1" marL="742950" indent="-285750">
              <a:lnSpc>
                <a:spcPct val="80000"/>
              </a:lnSpc>
              <a:spcBef>
                <a:spcPts val="300"/>
              </a:spcBef>
              <a:defRPr sz="1500"/>
            </a:pPr>
            <a:r>
              <a:t>Master is enabled, responds to inputs.  Changes in state of master are not reflected in disabled slave.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  <a:r>
              <a:t>C = 0:</a:t>
            </a:r>
          </a:p>
          <a:p>
            <a:pPr lvl="1" marL="742950" indent="-285750">
              <a:lnSpc>
                <a:spcPct val="80000"/>
              </a:lnSpc>
              <a:spcBef>
                <a:spcPts val="300"/>
              </a:spcBef>
              <a:defRPr sz="1500"/>
            </a:pPr>
            <a:r>
              <a:t>Master is disabled.</a:t>
            </a:r>
          </a:p>
          <a:p>
            <a:pPr lvl="1" marL="742950" indent="-285750">
              <a:lnSpc>
                <a:spcPct val="80000"/>
              </a:lnSpc>
              <a:spcBef>
                <a:spcPts val="300"/>
              </a:spcBef>
              <a:defRPr sz="1500"/>
            </a:pPr>
            <a:r>
              <a:t>Slave is enabled and takes on new state of the master.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  <a:r>
              <a:t>Important:  For short periods during rising and falling edges, both master and slave are disabled.</a:t>
            </a:r>
          </a:p>
        </p:txBody>
      </p:sp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362325" y="-704850"/>
            <a:ext cx="2371725" cy="6048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980113" y="1437313"/>
            <a:ext cx="6116974" cy="45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itle 1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Master-Slave SR Flip-Flop</a:t>
            </a:r>
          </a:p>
        </p:txBody>
      </p:sp>
      <p:grpSp>
        <p:nvGrpSpPr>
          <p:cNvPr id="133" name="Rounded Rectangle 3"/>
          <p:cNvGrpSpPr/>
          <p:nvPr/>
        </p:nvGrpSpPr>
        <p:grpSpPr>
          <a:xfrm>
            <a:off x="6400800" y="2971800"/>
            <a:ext cx="2438400" cy="838200"/>
            <a:chOff x="0" y="0"/>
            <a:chExt cx="2438400" cy="838200"/>
          </a:xfrm>
        </p:grpSpPr>
        <p:sp>
          <p:nvSpPr>
            <p:cNvPr id="131" name="Rounded Rectangle"/>
            <p:cNvSpPr/>
            <p:nvPr/>
          </p:nvSpPr>
          <p:spPr>
            <a:xfrm>
              <a:off x="0" y="0"/>
              <a:ext cx="2438400" cy="838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Slave only takes on state of the master at"/>
            <p:cNvSpPr txBox="1"/>
            <p:nvPr/>
          </p:nvSpPr>
          <p:spPr>
            <a:xfrm>
              <a:off x="99337" y="123907"/>
              <a:ext cx="2239726" cy="590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t>Slave only takes on state of the master at </a:t>
              </a:r>
              <a14:m>
                <m:oMath>
                  <m:sSub>
                    <m:e>
                      <m:r>
                        <a:rPr xmlns:a="http://schemas.openxmlformats.org/drawingml/2006/main" sz="175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xmlns:a="http://schemas.openxmlformats.org/drawingml/2006/main" sz="175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sub>
                  </m:sSub>
                  <m:r>
                    <a:rPr xmlns:a="http://schemas.openxmlformats.org/drawingml/2006/main" sz="1750" i="1">
                      <a:solidFill>
                        <a:srgbClr val="FFFFFF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a14:m>
            </a:p>
          </p:txBody>
        </p:sp>
      </p:grpSp>
      <p:grpSp>
        <p:nvGrpSpPr>
          <p:cNvPr id="136" name="Rounded Rectangular Callout 4"/>
          <p:cNvGrpSpPr/>
          <p:nvPr/>
        </p:nvGrpSpPr>
        <p:grpSpPr>
          <a:xfrm>
            <a:off x="304799" y="3202503"/>
            <a:ext cx="2444137" cy="3348594"/>
            <a:chOff x="0" y="0"/>
            <a:chExt cx="2444135" cy="3348593"/>
          </a:xfrm>
        </p:grpSpPr>
        <p:sp>
          <p:nvSpPr>
            <p:cNvPr id="134" name="Shape"/>
            <p:cNvSpPr/>
            <p:nvPr/>
          </p:nvSpPr>
          <p:spPr>
            <a:xfrm>
              <a:off x="0" y="74096"/>
              <a:ext cx="2444136" cy="320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57"/>
                  </a:moveTo>
                  <a:cubicBezTo>
                    <a:pt x="0" y="652"/>
                    <a:pt x="854" y="0"/>
                    <a:pt x="1908" y="0"/>
                  </a:cubicBezTo>
                  <a:lnTo>
                    <a:pt x="6678" y="0"/>
                  </a:lnTo>
                  <a:lnTo>
                    <a:pt x="9540" y="0"/>
                  </a:lnTo>
                  <a:cubicBezTo>
                    <a:pt x="10594" y="0"/>
                    <a:pt x="11448" y="652"/>
                    <a:pt x="11448" y="1457"/>
                  </a:cubicBezTo>
                  <a:lnTo>
                    <a:pt x="11448" y="12600"/>
                  </a:lnTo>
                  <a:lnTo>
                    <a:pt x="21600" y="13929"/>
                  </a:lnTo>
                  <a:lnTo>
                    <a:pt x="11448" y="18000"/>
                  </a:lnTo>
                  <a:lnTo>
                    <a:pt x="11448" y="20143"/>
                  </a:lnTo>
                  <a:cubicBezTo>
                    <a:pt x="11448" y="20948"/>
                    <a:pt x="10594" y="21600"/>
                    <a:pt x="9540" y="21600"/>
                  </a:cubicBezTo>
                  <a:lnTo>
                    <a:pt x="9540" y="21600"/>
                  </a:lnTo>
                  <a:lnTo>
                    <a:pt x="1908" y="21600"/>
                  </a:lnTo>
                  <a:cubicBezTo>
                    <a:pt x="854" y="21600"/>
                    <a:pt x="0" y="20948"/>
                    <a:pt x="0" y="20143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Pulse symbol indicates master enabled when C = 1 and state of master transferred to slave at the end of the pulse period."/>
            <p:cNvSpPr txBox="1"/>
            <p:nvPr/>
          </p:nvSpPr>
          <p:spPr>
            <a:xfrm>
              <a:off x="121656" y="-1"/>
              <a:ext cx="1052089" cy="3348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Pulse symbol indicates master enabled when C = 1 and state of master transferred to slave at the end of the pulse period.</a:t>
              </a:r>
            </a:p>
          </p:txBody>
        </p:sp>
      </p:grpSp>
      <p:grpSp>
        <p:nvGrpSpPr>
          <p:cNvPr id="139" name="Rounded Rectangular Callout 6"/>
          <p:cNvGrpSpPr/>
          <p:nvPr/>
        </p:nvGrpSpPr>
        <p:grpSpPr>
          <a:xfrm>
            <a:off x="5826595" y="3886200"/>
            <a:ext cx="2936405" cy="1143000"/>
            <a:chOff x="0" y="0"/>
            <a:chExt cx="2936404" cy="1143000"/>
          </a:xfrm>
        </p:grpSpPr>
        <p:sp>
          <p:nvSpPr>
            <p:cNvPr id="137" name="Shape"/>
            <p:cNvSpPr/>
            <p:nvPr/>
          </p:nvSpPr>
          <p:spPr>
            <a:xfrm>
              <a:off x="0" y="0"/>
              <a:ext cx="2936405" cy="1143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24" y="3600"/>
                  </a:moveTo>
                  <a:cubicBezTo>
                    <a:pt x="4224" y="1612"/>
                    <a:pt x="4851" y="0"/>
                    <a:pt x="5625" y="0"/>
                  </a:cubicBezTo>
                  <a:lnTo>
                    <a:pt x="7120" y="0"/>
                  </a:lnTo>
                  <a:lnTo>
                    <a:pt x="20199" y="0"/>
                  </a:lnTo>
                  <a:cubicBezTo>
                    <a:pt x="2097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73" y="21600"/>
                    <a:pt x="20199" y="21600"/>
                  </a:cubicBezTo>
                  <a:lnTo>
                    <a:pt x="5625" y="21600"/>
                  </a:lnTo>
                  <a:cubicBezTo>
                    <a:pt x="4851" y="21600"/>
                    <a:pt x="4224" y="19988"/>
                    <a:pt x="4224" y="18000"/>
                  </a:cubicBezTo>
                  <a:lnTo>
                    <a:pt x="4224" y="18000"/>
                  </a:lnTo>
                  <a:lnTo>
                    <a:pt x="0" y="17605"/>
                  </a:lnTo>
                  <a:lnTo>
                    <a:pt x="4224" y="12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Postponed output indicator:  output change postponed until end of pulse"/>
            <p:cNvSpPr txBox="1"/>
            <p:nvPr/>
          </p:nvSpPr>
          <p:spPr>
            <a:xfrm>
              <a:off x="688421" y="40203"/>
              <a:ext cx="2133767" cy="1062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Postponed output indicator:  output change postponed until end of pulse</a:t>
              </a:r>
            </a:p>
          </p:txBody>
        </p:sp>
      </p:grpSp>
      <p:grpSp>
        <p:nvGrpSpPr>
          <p:cNvPr id="142" name="Rounded Rectangle 7"/>
          <p:cNvGrpSpPr/>
          <p:nvPr/>
        </p:nvGrpSpPr>
        <p:grpSpPr>
          <a:xfrm>
            <a:off x="6400800" y="5171003"/>
            <a:ext cx="2362200" cy="1316594"/>
            <a:chOff x="0" y="0"/>
            <a:chExt cx="2362200" cy="1316593"/>
          </a:xfrm>
        </p:grpSpPr>
        <p:sp>
          <p:nvSpPr>
            <p:cNvPr id="140" name="Rounded Rectangle"/>
            <p:cNvSpPr/>
            <p:nvPr/>
          </p:nvSpPr>
          <p:spPr>
            <a:xfrm>
              <a:off x="0" y="10596"/>
              <a:ext cx="2362200" cy="12954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If S, R = 1 when control signal goes from high to low we are in an unpredicable state.  Can cause metastable state."/>
            <p:cNvSpPr txBox="1"/>
            <p:nvPr/>
          </p:nvSpPr>
          <p:spPr>
            <a:xfrm>
              <a:off x="121655" y="-1"/>
              <a:ext cx="2118890" cy="1316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If S, R = 1 when control signal goes from high to low we are in an unpredicable state.  Can cause metastable state.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"/>
      <p:bldP build="whole" bldLvl="1" animBg="1" rev="0" advAuto="0" spid="136" grpId="2"/>
      <p:bldP build="whole" bldLvl="1" animBg="1" rev="0" advAuto="0" spid="139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3783"/>
            </a:pPr>
            <a:r>
              <a:t>Timing Diagram for</a:t>
            </a:r>
            <a:br/>
            <a:r>
              <a:t>Master-Slave SR flip-flop</a:t>
            </a:r>
          </a:p>
        </p:txBody>
      </p:sp>
      <p:pic>
        <p:nvPicPr>
          <p:cNvPr id="1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2662301" y="528701"/>
            <a:ext cx="4100515" cy="6424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Master-Slave JK Flip-Flop</a:t>
            </a:r>
          </a:p>
        </p:txBody>
      </p:sp>
      <p:sp>
        <p:nvSpPr>
          <p:cNvPr id="14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output state of a master-slave SR flip-flop is undefined upon returning the control input to 0 when S = R = 1.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Necessary to avoid this condition.</a:t>
            </a:r>
          </a:p>
          <a:p>
            <a:pPr/>
            <a:r>
              <a:t>Master-slave JK flip-flop allows its two information input lines to be simultaneously 1.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Results in toggling the output of the flip flop.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2868877" y="-778141"/>
            <a:ext cx="2829984" cy="6367464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Master-Slave JK Flip-Flop</a:t>
            </a:r>
          </a:p>
        </p:txBody>
      </p:sp>
      <p:sp>
        <p:nvSpPr>
          <p:cNvPr id="15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defRPr sz="1960"/>
            </a:pP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defRPr sz="1960"/>
            </a:pP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defRPr sz="1960"/>
            </a:pP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defRPr sz="1960"/>
            </a:pP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defRPr sz="1960"/>
            </a:pP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defRPr sz="1960"/>
            </a:pP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defRPr sz="1960"/>
            </a:pP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defRPr sz="1960"/>
            </a:pPr>
            <a:r>
              <a:t>Assume in 1-state, C = 0, J = K = 1.</a:t>
            </a:r>
          </a:p>
          <a:p>
            <a:pPr lvl="1" marL="728091" indent="-280035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Due to feedback, the output of the J-gate is 0, output of K-gate is 1.</a:t>
            </a:r>
          </a:p>
          <a:p>
            <a:pPr lvl="1" marL="728091" indent="-280035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If clock is changed to C = 1 then master is reset.</a:t>
            </a: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defRPr sz="1960"/>
            </a:pPr>
            <a:r>
              <a:t>Assume in 0-state, C = 0, J = K = 1.</a:t>
            </a:r>
          </a:p>
          <a:p>
            <a:pPr lvl="1" marL="728091" indent="-280035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Due to feedback, the output of the J-gate is 1, output of K-gate is 0.</a:t>
            </a:r>
          </a:p>
          <a:p>
            <a:pPr lvl="1" marL="728091" indent="-280035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If clock is changed to C = 1 then master is set.</a:t>
            </a: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defRPr sz="1960"/>
            </a:pPr>
            <a:r>
              <a:t>1 on J input line, 0 on K input line sets the flip-flop.  </a:t>
            </a:r>
          </a:p>
          <a:p>
            <a:pPr lvl="1" marL="728091" indent="-280035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If in 1-state, unchanged b/c S,R set to 0.</a:t>
            </a:r>
          </a:p>
          <a:p>
            <a:pPr lvl="1" marL="728091" indent="-280035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If in 0-state, S set to 1, R set to 0.</a:t>
            </a: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defRPr sz="1960"/>
            </a:pPr>
            <a:r>
              <a:t>0 on J input, 1 on K input line resets the flip-flop.  Why?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Master-Slave JK Flip-Flop</a:t>
            </a:r>
          </a:p>
        </p:txBody>
      </p:sp>
      <p:pic>
        <p:nvPicPr>
          <p:cNvPr id="1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757853" y="869069"/>
            <a:ext cx="5588215" cy="6136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3783"/>
            </a:pPr>
            <a:r>
              <a:t>Timing Diagram for</a:t>
            </a:r>
            <a:br/>
            <a:r>
              <a:t>Master-Slave JK Flip-Flop</a:t>
            </a:r>
          </a:p>
        </p:txBody>
      </p:sp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2652732" y="609579"/>
            <a:ext cx="3824290" cy="6081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b="1" sz="3783"/>
            </a:pPr>
            <a:r>
              <a:t>J-K FLIP-FLOP</a:t>
            </a:r>
            <a:br/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lnSpc>
                <a:spcPct val="90000"/>
              </a:lnSpc>
              <a:spcBef>
                <a:spcPts val="600"/>
              </a:spcBef>
              <a:defRPr sz="2646"/>
            </a:pPr>
            <a:r>
              <a:t>A J-K flip-flop has very similar characteristics to an S-R flip-flop. The only difference is that the undefined</a:t>
            </a:r>
          </a:p>
          <a:p>
            <a:pPr marL="336042" indent="-336042" defTabSz="896111">
              <a:lnSpc>
                <a:spcPct val="90000"/>
              </a:lnSpc>
              <a:spcBef>
                <a:spcPts val="600"/>
              </a:spcBef>
              <a:defRPr sz="2646"/>
            </a:pPr>
            <a:r>
              <a:t>condition for an S-R flip-flop, </a:t>
            </a:r>
            <a:r>
              <a:rPr i="1"/>
              <a:t>i.e.</a:t>
            </a:r>
            <a:r>
              <a:t>, S</a:t>
            </a:r>
            <a:r>
              <a:rPr i="1"/>
              <a:t>n </a:t>
            </a:r>
            <a:r>
              <a:t>= R</a:t>
            </a:r>
            <a:r>
              <a:rPr i="1"/>
              <a:t>n </a:t>
            </a:r>
            <a:r>
              <a:t>= 1 condition, is also included in this case. Inputs J and K behave</a:t>
            </a:r>
          </a:p>
          <a:p>
            <a:pPr marL="336042" indent="-336042" defTabSz="896111">
              <a:lnSpc>
                <a:spcPct val="90000"/>
              </a:lnSpc>
              <a:spcBef>
                <a:spcPts val="600"/>
              </a:spcBef>
              <a:defRPr sz="2646"/>
            </a:pPr>
            <a:r>
              <a:t>like inputs S and R to set and reset the flip-flop respectively. When J = K = 1, the flip-flop is said to be in a</a:t>
            </a:r>
          </a:p>
          <a:p>
            <a:pPr marL="336042" indent="-336042" defTabSz="896111">
              <a:lnSpc>
                <a:spcPct val="90000"/>
              </a:lnSpc>
              <a:spcBef>
                <a:spcPts val="600"/>
              </a:spcBef>
              <a:defRPr b="1" i="1" sz="2646"/>
            </a:pPr>
            <a:r>
              <a:t>toggle state</a:t>
            </a:r>
            <a:r>
              <a:rPr b="0" i="0"/>
              <a:t>, which means the output switches to its complementary state every time a clock passes.</a:t>
            </a:r>
          </a:p>
          <a:p>
            <a:pPr marL="336042" indent="-336042" defTabSz="896111">
              <a:lnSpc>
                <a:spcPct val="90000"/>
              </a:lnSpc>
              <a:spcBef>
                <a:spcPts val="600"/>
              </a:spcBef>
              <a:defRPr sz="2646"/>
            </a:pPr>
            <a:r>
              <a:t>The data inputs are J and K, which are ANDed with Q' and Q respectively to obtain the inputs for S and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3783"/>
            </a:lvl1pPr>
          </a:lstStyle>
          <a:p>
            <a:pPr/>
            <a:r>
              <a:t>An S-R flip-flop converted into a J-K flip-flop</a:t>
            </a:r>
          </a:p>
        </p:txBody>
      </p:sp>
      <p:pic>
        <p:nvPicPr>
          <p:cNvPr id="101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1447516"/>
            <a:ext cx="8458201" cy="4704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J-K flip-flop using NAND gates</a:t>
            </a:r>
          </a:p>
        </p:txBody>
      </p:sp>
      <p:pic>
        <p:nvPicPr>
          <p:cNvPr id="10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619" y="1676400"/>
            <a:ext cx="8137582" cy="4140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Logic symbol of a J-K flip-flop</a:t>
            </a:r>
          </a:p>
        </p:txBody>
      </p:sp>
      <p:pic>
        <p:nvPicPr>
          <p:cNvPr id="107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295400"/>
            <a:ext cx="8256877" cy="4142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TRUTH table for JK flip-flop</a:t>
            </a:r>
          </a:p>
        </p:txBody>
      </p:sp>
      <p:pic>
        <p:nvPicPr>
          <p:cNvPr id="11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632" y="1828800"/>
            <a:ext cx="8581014" cy="419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52400"/>
            <a:ext cx="4114800" cy="209362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Rectangle 4"/>
          <p:cNvSpPr txBox="1"/>
          <p:nvPr/>
        </p:nvSpPr>
        <p:spPr>
          <a:xfrm>
            <a:off x="274320" y="2590800"/>
            <a:ext cx="8823960" cy="14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b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Case 1. </a:t>
            </a:r>
            <a:r>
              <a:rPr b="0"/>
              <a:t>When the clock is applied and J = 0, whatever the value of Q'</a:t>
            </a:r>
            <a:r>
              <a:rPr b="0" i="1"/>
              <a:t>n </a:t>
            </a:r>
            <a:r>
              <a:rPr b="0"/>
              <a:t>(0 or 1), the output of NAND gate 1 is 1.</a:t>
            </a:r>
            <a:endParaRPr b="0"/>
          </a:p>
          <a:p>
            <a:pPr algn="just">
              <a:defRPr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Similarly, when K = 0, whatever the value of Q</a:t>
            </a:r>
            <a:r>
              <a:rPr i="1"/>
              <a:t>n </a:t>
            </a:r>
            <a:r>
              <a:t>(0 or 1), the output of gate 2 is also 1. Therefore, when J = 0 and K = 0, the inputs to the basic flip-flop are S = 1 and R = 1. This condition forces the flip-flop to remain in the same state.</a:t>
            </a:r>
          </a:p>
        </p:txBody>
      </p:sp>
      <p:sp>
        <p:nvSpPr>
          <p:cNvPr id="114" name="Rectangle 5"/>
          <p:cNvSpPr txBox="1"/>
          <p:nvPr/>
        </p:nvSpPr>
        <p:spPr>
          <a:xfrm>
            <a:off x="274320" y="4068128"/>
            <a:ext cx="8747760" cy="141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Case 2</a:t>
            </a:r>
            <a:r>
              <a:rPr b="0"/>
              <a:t>. When the clock is applied and J = 0 and K = 1 &amp; the previous state of the flip-flop is reset (i.e., Qn = 0 and Q'n = 1), then S = 1 and R = 1. Since S = 1 and R = 1, the basic flip-flop does not alter the state and remains in the reset state. But if the flip-flop is in set condition (i.e., Qn = 1 &amp; Q'n = 0), then S = 1 and R = 0. Since S = 1 and R = 0, the basic flip-flop changes its state and resets.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304800" y="457199"/>
            <a:ext cx="8382000" cy="5668965"/>
          </a:xfrm>
          <a:prstGeom prst="rect">
            <a:avLst/>
          </a:prstGeom>
        </p:spPr>
        <p:txBody>
          <a:bodyPr/>
          <a:lstStyle/>
          <a:p>
            <a:pPr marL="339470" indent="-339470" algn="just" defTabSz="905255">
              <a:spcBef>
                <a:spcPts val="500"/>
              </a:spcBef>
              <a:defRPr b="1" sz="217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Case 3. </a:t>
            </a:r>
            <a:r>
              <a:rPr b="0"/>
              <a:t>When the clock is applied and J = 1 and K = 0 and the previous state of the flip-flop is reset (</a:t>
            </a:r>
            <a:r>
              <a:rPr b="0" i="1"/>
              <a:t>i.e.</a:t>
            </a:r>
            <a:r>
              <a:rPr b="0"/>
              <a:t>, Q</a:t>
            </a:r>
            <a:r>
              <a:rPr b="0" i="1"/>
              <a:t>n </a:t>
            </a:r>
            <a:r>
              <a:rPr b="0"/>
              <a:t>= 0 and Q'</a:t>
            </a:r>
            <a:r>
              <a:rPr b="0" i="1"/>
              <a:t>n </a:t>
            </a:r>
            <a:r>
              <a:rPr b="0"/>
              <a:t>= 1), then S = 0 and R = 1. Since S = 0 and R = 1, the basic flip-flop changes its state and goes to the set state. But if the flip-flop is already in set condition (</a:t>
            </a:r>
            <a:r>
              <a:rPr b="0" i="1"/>
              <a:t>i.e.</a:t>
            </a:r>
            <a:r>
              <a:rPr b="0"/>
              <a:t>, Q</a:t>
            </a:r>
            <a:r>
              <a:rPr b="0" i="1"/>
              <a:t>n </a:t>
            </a:r>
            <a:r>
              <a:rPr b="0"/>
              <a:t>= 1 and Q'</a:t>
            </a:r>
            <a:r>
              <a:rPr b="0" i="1"/>
              <a:t>n </a:t>
            </a:r>
            <a:r>
              <a:rPr b="0"/>
              <a:t>= 0), then S = 1 and R = 1. Since S = 1 and R = 1, the basic flip-flop does not alter its state and remains in the set state.</a:t>
            </a:r>
            <a:endParaRPr b="0"/>
          </a:p>
          <a:p>
            <a:pPr marL="0" indent="0" algn="just" defTabSz="905255">
              <a:buSzTx/>
              <a:buNone/>
              <a:defRPr sz="217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39470" indent="-339470" algn="just" defTabSz="905255">
              <a:spcBef>
                <a:spcPts val="500"/>
              </a:spcBef>
              <a:defRPr b="1" sz="217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Case 4. </a:t>
            </a:r>
            <a:r>
              <a:rPr b="0"/>
              <a:t>When the clock is applied and J = 1 and K = 1 and the previous state of the flip-flop is reset (</a:t>
            </a:r>
            <a:r>
              <a:rPr b="0" i="1"/>
              <a:t>i.e.</a:t>
            </a:r>
            <a:r>
              <a:rPr b="0"/>
              <a:t>, Q</a:t>
            </a:r>
            <a:r>
              <a:rPr b="0" i="1"/>
              <a:t>n </a:t>
            </a:r>
            <a:r>
              <a:rPr b="0"/>
              <a:t>= 0 and Q'</a:t>
            </a:r>
            <a:r>
              <a:rPr b="0" i="1"/>
              <a:t>n </a:t>
            </a:r>
            <a:r>
              <a:rPr b="0"/>
              <a:t>= 1), then S = 0 and R = 1. Since S = 0 and R = 1, the basic flip-flop changes its state and goes to the set state. But if the flip-flop is already in set condition (</a:t>
            </a:r>
            <a:r>
              <a:rPr b="0" i="1"/>
              <a:t>i.e.</a:t>
            </a:r>
            <a:r>
              <a:rPr b="0"/>
              <a:t>, Q</a:t>
            </a:r>
            <a:r>
              <a:rPr b="0" i="1"/>
              <a:t>n </a:t>
            </a:r>
            <a:r>
              <a:rPr b="0"/>
              <a:t>= 1 and Q'</a:t>
            </a:r>
            <a:r>
              <a:rPr b="0" i="1"/>
              <a:t>n </a:t>
            </a:r>
            <a:r>
              <a:rPr b="0"/>
              <a:t>= 0), then S = 1 and R = 0. Since S = 1 and R = 0, the basic flip-flop changes its state and goes to the reset state. So we find that for J = 1 and K = 1, the flip-flop toggles its state from </a:t>
            </a:r>
            <a:r>
              <a:rPr b="0" i="1"/>
              <a:t>set </a:t>
            </a:r>
            <a:r>
              <a:rPr b="0"/>
              <a:t>to </a:t>
            </a:r>
            <a:r>
              <a:rPr b="0" i="1"/>
              <a:t>reset </a:t>
            </a:r>
            <a:r>
              <a:rPr b="0"/>
              <a:t>and vice versa. Toggle means to switch to the opposite state.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3783"/>
            </a:pPr>
            <a:r>
              <a:t>Master-Slave Flip-Flops</a:t>
            </a:r>
            <a:br/>
            <a:r>
              <a:t>(Pulse Triggered Flip-Flops)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Aside from latches, two categories of flip-flops.</a:t>
            </a:r>
          </a:p>
          <a:p>
            <a:pPr lvl="1" marL="742950" indent="-285750">
              <a:spcBef>
                <a:spcPts val="600"/>
              </a:spcBef>
              <a:defRPr sz="2500"/>
            </a:pPr>
            <a:r>
              <a:t>Master-slave flip-flops (pulse-triggered flip-flops)</a:t>
            </a:r>
          </a:p>
          <a:p>
            <a:pPr lvl="1" marL="742950" indent="-285750">
              <a:spcBef>
                <a:spcPts val="600"/>
              </a:spcBef>
              <a:defRPr sz="2500"/>
            </a:pPr>
            <a:r>
              <a:t>Edge-triggered flip-flops</a:t>
            </a:r>
          </a:p>
          <a:p>
            <a:pPr>
              <a:spcBef>
                <a:spcPts val="600"/>
              </a:spcBef>
              <a:defRPr sz="2900"/>
            </a:pPr>
            <a:r>
              <a:t>Latches have immediate output response (known as transparency)</a:t>
            </a:r>
          </a:p>
          <a:p>
            <a:pPr>
              <a:spcBef>
                <a:spcPts val="600"/>
              </a:spcBef>
              <a:defRPr sz="2900"/>
            </a:pPr>
            <a:r>
              <a:t>May be undesirable:</a:t>
            </a:r>
          </a:p>
          <a:p>
            <a:pPr lvl="1" marL="742950" indent="-285750">
              <a:spcBef>
                <a:spcPts val="600"/>
              </a:spcBef>
              <a:defRPr sz="2500"/>
            </a:pPr>
            <a:r>
              <a:t>May be necessary to sense the current state of a flip-flop while allowing new state information to be entered.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