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59" r:id="rId4"/>
    <p:sldId id="260" r:id="rId5"/>
    <p:sldId id="283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4" r:id="rId25"/>
    <p:sldId id="285" r:id="rId26"/>
    <p:sldId id="286" r:id="rId27"/>
    <p:sldId id="287" r:id="rId28"/>
    <p:sldId id="288" r:id="rId29"/>
    <p:sldId id="289" r:id="rId30"/>
    <p:sldId id="291" r:id="rId31"/>
    <p:sldId id="292" r:id="rId32"/>
    <p:sldId id="29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F4128-E7E6-471E-A9E9-88BC2FB7BDF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CE7EA-103B-4ADF-80B5-49566FA7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53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 txBox="1">
            <a:spLocks noGrp="1" noChangeArrowheads="1"/>
          </p:cNvSpPr>
          <p:nvPr/>
        </p:nvSpPr>
        <p:spPr bwMode="auto">
          <a:xfrm>
            <a:off x="3883852" y="8684826"/>
            <a:ext cx="2972547" cy="45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DCC39F64-6077-4761-9C71-DC8E162504B8}" type="slidenum">
              <a:rPr lang="en-US" sz="1200"/>
              <a:pPr algn="r" eaLnBrk="1" hangingPunct="1"/>
              <a:t>2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 txBox="1">
            <a:spLocks noGrp="1" noChangeArrowheads="1"/>
          </p:cNvSpPr>
          <p:nvPr/>
        </p:nvSpPr>
        <p:spPr bwMode="auto">
          <a:xfrm>
            <a:off x="3883852" y="8684826"/>
            <a:ext cx="2972547" cy="45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0B7B48FC-C58E-43EB-BFDA-CE93FA0D6719}" type="slidenum">
              <a:rPr lang="en-US" sz="1200"/>
              <a:pPr algn="r" eaLnBrk="1" hangingPunct="1"/>
              <a:t>12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883852" y="8684826"/>
            <a:ext cx="2972547" cy="45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EC65C070-B6EC-4395-9DB4-2E04C077A76D}" type="slidenum">
              <a:rPr lang="en-US" sz="1200"/>
              <a:pPr algn="r" eaLnBrk="1" hangingPunct="1"/>
              <a:t>13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3852" y="8684826"/>
            <a:ext cx="2972547" cy="45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889EC0AA-A529-45D0-9CB3-ADDC2CDD9FE3}" type="slidenum">
              <a:rPr lang="en-US" sz="1200"/>
              <a:pPr algn="r" eaLnBrk="1" hangingPunct="1"/>
              <a:t>14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3883852" y="8684826"/>
            <a:ext cx="2972547" cy="45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2892AFAE-3AFE-4017-A4E1-3B9AE6892F73}" type="slidenum">
              <a:rPr lang="en-US" sz="1200"/>
              <a:pPr algn="r" eaLnBrk="1" hangingPunct="1"/>
              <a:t>15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 txBox="1">
            <a:spLocks noGrp="1" noChangeArrowheads="1"/>
          </p:cNvSpPr>
          <p:nvPr/>
        </p:nvSpPr>
        <p:spPr bwMode="auto">
          <a:xfrm>
            <a:off x="3883852" y="8684826"/>
            <a:ext cx="2972547" cy="45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DBA212F5-05EE-4AD1-8186-6EBBBC6F9487}" type="slidenum">
              <a:rPr lang="en-US" sz="1200"/>
              <a:pPr algn="r" eaLnBrk="1" hangingPunct="1"/>
              <a:t>16</a:t>
            </a:fld>
            <a:endParaRPr 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 txBox="1">
            <a:spLocks noGrp="1" noChangeArrowheads="1"/>
          </p:cNvSpPr>
          <p:nvPr/>
        </p:nvSpPr>
        <p:spPr bwMode="auto">
          <a:xfrm>
            <a:off x="3883852" y="8684826"/>
            <a:ext cx="2972547" cy="45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2DF036B7-E1D8-4717-A17A-033B3B70E8B1}" type="slidenum">
              <a:rPr lang="en-US" sz="1200"/>
              <a:pPr algn="r" eaLnBrk="1" hangingPunct="1"/>
              <a:t>17</a:t>
            </a:fld>
            <a:endParaRPr 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 txBox="1">
            <a:spLocks noGrp="1" noChangeArrowheads="1"/>
          </p:cNvSpPr>
          <p:nvPr/>
        </p:nvSpPr>
        <p:spPr bwMode="auto">
          <a:xfrm>
            <a:off x="3883852" y="8684826"/>
            <a:ext cx="2972547" cy="45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EA2D4F58-42E5-4B0B-8C69-9D6B49744263}" type="slidenum">
              <a:rPr lang="en-US" sz="1200"/>
              <a:pPr algn="r" eaLnBrk="1" hangingPunct="1"/>
              <a:t>18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 noChangeArrowheads="1"/>
          </p:cNvSpPr>
          <p:nvPr/>
        </p:nvSpPr>
        <p:spPr bwMode="auto">
          <a:xfrm>
            <a:off x="3883852" y="8684826"/>
            <a:ext cx="2972547" cy="45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1C34F035-60B2-4FB0-9B70-5BE5F9A4AD0E}" type="slidenum">
              <a:rPr lang="en-US" sz="1200"/>
              <a:pPr algn="r" eaLnBrk="1" hangingPunct="1"/>
              <a:t>19</a:t>
            </a:fld>
            <a:endParaRPr 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 noChangeArrowheads="1"/>
          </p:cNvSpPr>
          <p:nvPr/>
        </p:nvSpPr>
        <p:spPr bwMode="auto">
          <a:xfrm>
            <a:off x="3883852" y="8684826"/>
            <a:ext cx="2972547" cy="45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88376B3-34D5-4075-85C2-77B45A6E57B4}" type="slidenum">
              <a:rPr lang="en-US" sz="1200"/>
              <a:pPr algn="r" eaLnBrk="1" hangingPunct="1"/>
              <a:t>20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 txBox="1">
            <a:spLocks noGrp="1" noChangeArrowheads="1"/>
          </p:cNvSpPr>
          <p:nvPr/>
        </p:nvSpPr>
        <p:spPr bwMode="auto">
          <a:xfrm>
            <a:off x="3883852" y="8684826"/>
            <a:ext cx="2972547" cy="45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A1EEA425-B3D5-485C-AEBA-D1FD46E96C7D}" type="slidenum">
              <a:rPr lang="en-US" sz="1200"/>
              <a:pPr algn="r" eaLnBrk="1" hangingPunct="1"/>
              <a:t>21</a:t>
            </a:fld>
            <a:endParaRPr 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 txBox="1">
            <a:spLocks noGrp="1" noChangeArrowheads="1"/>
          </p:cNvSpPr>
          <p:nvPr/>
        </p:nvSpPr>
        <p:spPr bwMode="auto">
          <a:xfrm>
            <a:off x="3883852" y="8684826"/>
            <a:ext cx="2972547" cy="45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A1DBE651-1AD8-4887-B69B-7CE1443A5E0B}" type="slidenum">
              <a:rPr lang="en-US" sz="1200"/>
              <a:pPr algn="r" eaLnBrk="1" hangingPunct="1"/>
              <a:t>3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 txBox="1">
            <a:spLocks noGrp="1" noChangeArrowheads="1"/>
          </p:cNvSpPr>
          <p:nvPr/>
        </p:nvSpPr>
        <p:spPr bwMode="auto">
          <a:xfrm>
            <a:off x="3883852" y="8684826"/>
            <a:ext cx="2972547" cy="45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08B957D6-713C-4838-A276-A6D79729D270}" type="slidenum">
              <a:rPr lang="en-US" sz="1200"/>
              <a:pPr algn="r" eaLnBrk="1" hangingPunct="1"/>
              <a:t>22</a:t>
            </a:fld>
            <a:endParaRPr 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 txBox="1">
            <a:spLocks noGrp="1" noChangeArrowheads="1"/>
          </p:cNvSpPr>
          <p:nvPr/>
        </p:nvSpPr>
        <p:spPr bwMode="auto">
          <a:xfrm>
            <a:off x="3883852" y="8684826"/>
            <a:ext cx="2972547" cy="45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6946CDF8-5893-4BE8-9416-07708AAF6087}" type="slidenum">
              <a:rPr lang="en-US" sz="1200"/>
              <a:pPr algn="r" eaLnBrk="1" hangingPunct="1"/>
              <a:t>23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0C4BB29-C302-4187-B633-BD4549A5B323}" type="slidenum">
              <a:rPr lang="en-US" b="0" smtClean="0">
                <a:latin typeface="Arial" charset="0"/>
              </a:rPr>
              <a:pPr/>
              <a:t>30</a:t>
            </a:fld>
            <a:endParaRPr lang="en-US" b="0" smtClean="0">
              <a:latin typeface="Arial" charset="0"/>
            </a:endParaRPr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A62B91-0209-46EB-B2FF-0B1CE2EE1065}" type="slidenum">
              <a:rPr lang="en-US" b="0" smtClean="0">
                <a:latin typeface="Arial" charset="0"/>
              </a:rPr>
              <a:pPr/>
              <a:t>31</a:t>
            </a:fld>
            <a:endParaRPr lang="en-US" b="0" smtClean="0">
              <a:latin typeface="Arial" charset="0"/>
            </a:endParaRPr>
          </a:p>
        </p:txBody>
      </p:sp>
      <p:sp>
        <p:nvSpPr>
          <p:cNvPr id="450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 txBox="1">
            <a:spLocks noGrp="1" noChangeArrowheads="1"/>
          </p:cNvSpPr>
          <p:nvPr/>
        </p:nvSpPr>
        <p:spPr bwMode="auto">
          <a:xfrm>
            <a:off x="3883852" y="8684826"/>
            <a:ext cx="2972547" cy="45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01DECD8A-3594-4743-AB4A-7783D40D9F0A}" type="slidenum">
              <a:rPr lang="en-US" sz="1200"/>
              <a:pPr algn="r" eaLnBrk="1" hangingPunct="1"/>
              <a:t>4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883852" y="8684826"/>
            <a:ext cx="2972547" cy="45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2D367606-A5C9-4F03-81B8-877A2CE09AE9}" type="slidenum">
              <a:rPr lang="en-US" sz="1200"/>
              <a:pPr algn="r" eaLnBrk="1" hangingPunct="1"/>
              <a:t>6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883852" y="8684826"/>
            <a:ext cx="2972547" cy="45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2D068E4-BC92-4490-9D66-6C426E983570}" type="slidenum">
              <a:rPr lang="en-US" sz="1200"/>
              <a:pPr algn="r" eaLnBrk="1" hangingPunct="1"/>
              <a:t>7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3883852" y="8684826"/>
            <a:ext cx="2972547" cy="45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EF041EE-E966-4E9D-9A01-78BC3C939B8D}" type="slidenum">
              <a:rPr lang="en-US" sz="1200"/>
              <a:pPr algn="r" eaLnBrk="1" hangingPunct="1"/>
              <a:t>8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3852" y="8684826"/>
            <a:ext cx="2972547" cy="45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83B11FB8-4896-4C40-BD60-55A5BEC2D899}" type="slidenum">
              <a:rPr lang="en-US" sz="1200"/>
              <a:pPr algn="r" eaLnBrk="1" hangingPunct="1"/>
              <a:t>9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 noChangeArrowheads="1"/>
          </p:cNvSpPr>
          <p:nvPr/>
        </p:nvSpPr>
        <p:spPr bwMode="auto">
          <a:xfrm>
            <a:off x="3883852" y="8684826"/>
            <a:ext cx="2972547" cy="45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6FA0D6A1-C482-4593-B4DF-67C636492690}" type="slidenum">
              <a:rPr lang="en-US" sz="1200"/>
              <a:pPr algn="r" eaLnBrk="1" hangingPunct="1"/>
              <a:t>10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3852" y="8684826"/>
            <a:ext cx="2972547" cy="45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AAD1C61E-FD5F-4B2F-B6DC-DF64F242E90E}" type="slidenum">
              <a:rPr lang="en-US" sz="1200"/>
              <a:pPr algn="r" eaLnBrk="1" hangingPunct="1"/>
              <a:t>11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B5620F89-8EEC-47C1-9DED-0FD8192256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1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10" Type="http://schemas.openxmlformats.org/officeDocument/2006/relationships/image" Target="../media/image15.wmf"/><Relationship Id="rId4" Type="http://schemas.openxmlformats.org/officeDocument/2006/relationships/image" Target="../media/image16.jpeg"/><Relationship Id="rId9" Type="http://schemas.openxmlformats.org/officeDocument/2006/relationships/oleObject" Target="../embeddings/oleObject12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25245" y="760413"/>
            <a:ext cx="84613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CONVERSIONS DIGITAL to ANALOG SIGNALS D/A</a:t>
            </a:r>
            <a:endParaRPr lang="en-SG" sz="3600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03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44650" y="0"/>
            <a:ext cx="7499350" cy="774700"/>
          </a:xfrm>
          <a:extLst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900" u="sng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DAC Circuitry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782638"/>
            <a:ext cx="8331200" cy="5084762"/>
          </a:xfrm>
          <a:solidFill>
            <a:srgbClr val="FFFFFF"/>
          </a:solidFill>
        </p:spPr>
        <p:txBody>
          <a:bodyPr/>
          <a:lstStyle/>
          <a:p>
            <a:pPr eaLnBrk="1" hangingPunct="1"/>
            <a:r>
              <a:rPr lang="en-US" sz="2400" smtClean="0"/>
              <a:t>There are several methods and circuits for producing the DAC.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However it is not necessary to familiar with all the various circuit schemes because DAC ICs are available, which do not require any circuit knowledge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Instead it is important to know the significant performance characteristics for intelligent use of the DAC IC</a:t>
            </a:r>
          </a:p>
        </p:txBody>
      </p:sp>
    </p:spTree>
    <p:extLst>
      <p:ext uri="{BB962C8B-B14F-4D97-AF65-F5344CB8AC3E}">
        <p14:creationId xmlns:p14="http://schemas.microsoft.com/office/powerpoint/2010/main" val="3241012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-50800"/>
            <a:ext cx="8229600" cy="1023938"/>
          </a:xfrm>
          <a:extLst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800" u="sng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4-bit DAC with Binary Weighted Inputs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5318125" y="1668463"/>
            <a:ext cx="2882900" cy="2339975"/>
            <a:chOff x="2068" y="1969"/>
            <a:chExt cx="1816" cy="1474"/>
          </a:xfrm>
        </p:grpSpPr>
        <p:sp>
          <p:nvSpPr>
            <p:cNvPr id="19594" name="AutoShape 4"/>
            <p:cNvSpPr>
              <a:spLocks noChangeArrowheads="1"/>
            </p:cNvSpPr>
            <p:nvPr/>
          </p:nvSpPr>
          <p:spPr bwMode="auto">
            <a:xfrm rot="5400000">
              <a:off x="2390" y="2220"/>
              <a:ext cx="1243" cy="10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l"/>
              <a:endParaRPr lang="en-US" baseline="-25000"/>
            </a:p>
          </p:txBody>
        </p:sp>
        <p:sp>
          <p:nvSpPr>
            <p:cNvPr id="19595" name="Text Box 5"/>
            <p:cNvSpPr txBox="1">
              <a:spLocks noChangeArrowheads="1"/>
            </p:cNvSpPr>
            <p:nvPr/>
          </p:nvSpPr>
          <p:spPr bwMode="auto">
            <a:xfrm>
              <a:off x="2498" y="2924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/>
                <a:t>+</a:t>
              </a:r>
            </a:p>
          </p:txBody>
        </p:sp>
        <p:sp>
          <p:nvSpPr>
            <p:cNvPr id="19596" name="Text Box 6"/>
            <p:cNvSpPr txBox="1">
              <a:spLocks noChangeArrowheads="1"/>
            </p:cNvSpPr>
            <p:nvPr/>
          </p:nvSpPr>
          <p:spPr bwMode="auto">
            <a:xfrm>
              <a:off x="2498" y="2303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/>
                <a:t>–</a:t>
              </a:r>
            </a:p>
          </p:txBody>
        </p:sp>
        <p:sp>
          <p:nvSpPr>
            <p:cNvPr id="19597" name="Line 7"/>
            <p:cNvSpPr>
              <a:spLocks noChangeShapeType="1"/>
            </p:cNvSpPr>
            <p:nvPr/>
          </p:nvSpPr>
          <p:spPr bwMode="auto">
            <a:xfrm>
              <a:off x="2068" y="2446"/>
              <a:ext cx="4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98" name="Line 8"/>
            <p:cNvSpPr>
              <a:spLocks noChangeShapeType="1"/>
            </p:cNvSpPr>
            <p:nvPr/>
          </p:nvSpPr>
          <p:spPr bwMode="auto">
            <a:xfrm>
              <a:off x="2068" y="3020"/>
              <a:ext cx="4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99" name="Line 9"/>
            <p:cNvSpPr>
              <a:spLocks noChangeShapeType="1"/>
            </p:cNvSpPr>
            <p:nvPr/>
          </p:nvSpPr>
          <p:spPr bwMode="auto">
            <a:xfrm>
              <a:off x="3502" y="2733"/>
              <a:ext cx="3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00" name="Text Box 10"/>
            <p:cNvSpPr txBox="1">
              <a:spLocks noChangeArrowheads="1"/>
            </p:cNvSpPr>
            <p:nvPr/>
          </p:nvSpPr>
          <p:spPr bwMode="auto">
            <a:xfrm>
              <a:off x="2928" y="1969"/>
              <a:ext cx="3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/>
                <a:t>+Vs</a:t>
              </a:r>
            </a:p>
          </p:txBody>
        </p:sp>
        <p:sp>
          <p:nvSpPr>
            <p:cNvPr id="19601" name="Text Box 11"/>
            <p:cNvSpPr txBox="1">
              <a:spLocks noChangeArrowheads="1"/>
            </p:cNvSpPr>
            <p:nvPr/>
          </p:nvSpPr>
          <p:spPr bwMode="auto">
            <a:xfrm>
              <a:off x="2928" y="3212"/>
              <a:ext cx="3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/>
                <a:t>-Vs</a:t>
              </a:r>
            </a:p>
          </p:txBody>
        </p:sp>
        <p:sp>
          <p:nvSpPr>
            <p:cNvPr id="19602" name="Line 12"/>
            <p:cNvSpPr>
              <a:spLocks noChangeShapeType="1"/>
            </p:cNvSpPr>
            <p:nvPr/>
          </p:nvSpPr>
          <p:spPr bwMode="auto">
            <a:xfrm>
              <a:off x="2920" y="2064"/>
              <a:ext cx="4" cy="2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03" name="Line 13"/>
            <p:cNvSpPr>
              <a:spLocks noChangeShapeType="1"/>
            </p:cNvSpPr>
            <p:nvPr/>
          </p:nvSpPr>
          <p:spPr bwMode="auto">
            <a:xfrm>
              <a:off x="2928" y="3092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60" name="Group 14"/>
          <p:cNvGrpSpPr>
            <a:grpSpLocks/>
          </p:cNvGrpSpPr>
          <p:nvPr/>
        </p:nvGrpSpPr>
        <p:grpSpPr bwMode="auto">
          <a:xfrm>
            <a:off x="6380163" y="1365250"/>
            <a:ext cx="755650" cy="152400"/>
            <a:chOff x="2928" y="1395"/>
            <a:chExt cx="476" cy="96"/>
          </a:xfrm>
        </p:grpSpPr>
        <p:sp>
          <p:nvSpPr>
            <p:cNvPr id="19584" name="Line 15"/>
            <p:cNvSpPr>
              <a:spLocks noChangeShapeType="1"/>
            </p:cNvSpPr>
            <p:nvPr/>
          </p:nvSpPr>
          <p:spPr bwMode="auto">
            <a:xfrm flipV="1">
              <a:off x="3023" y="139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85" name="Line 16"/>
            <p:cNvSpPr>
              <a:spLocks noChangeShapeType="1"/>
            </p:cNvSpPr>
            <p:nvPr/>
          </p:nvSpPr>
          <p:spPr bwMode="auto">
            <a:xfrm>
              <a:off x="3071" y="139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86" name="Line 17"/>
            <p:cNvSpPr>
              <a:spLocks noChangeShapeType="1"/>
            </p:cNvSpPr>
            <p:nvPr/>
          </p:nvSpPr>
          <p:spPr bwMode="auto">
            <a:xfrm flipV="1">
              <a:off x="3119" y="139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87" name="Line 18"/>
            <p:cNvSpPr>
              <a:spLocks noChangeShapeType="1"/>
            </p:cNvSpPr>
            <p:nvPr/>
          </p:nvSpPr>
          <p:spPr bwMode="auto">
            <a:xfrm>
              <a:off x="3167" y="139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88" name="Line 19"/>
            <p:cNvSpPr>
              <a:spLocks noChangeShapeType="1"/>
            </p:cNvSpPr>
            <p:nvPr/>
          </p:nvSpPr>
          <p:spPr bwMode="auto">
            <a:xfrm flipV="1">
              <a:off x="3214" y="139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89" name="Line 20"/>
            <p:cNvSpPr>
              <a:spLocks noChangeShapeType="1"/>
            </p:cNvSpPr>
            <p:nvPr/>
          </p:nvSpPr>
          <p:spPr bwMode="auto">
            <a:xfrm>
              <a:off x="3262" y="139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90" name="Line 21"/>
            <p:cNvSpPr>
              <a:spLocks noChangeShapeType="1"/>
            </p:cNvSpPr>
            <p:nvPr/>
          </p:nvSpPr>
          <p:spPr bwMode="auto">
            <a:xfrm flipV="1">
              <a:off x="2928" y="1442"/>
              <a:ext cx="6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91" name="Line 22"/>
            <p:cNvSpPr>
              <a:spLocks noChangeShapeType="1"/>
            </p:cNvSpPr>
            <p:nvPr/>
          </p:nvSpPr>
          <p:spPr bwMode="auto">
            <a:xfrm flipV="1">
              <a:off x="3310" y="1440"/>
              <a:ext cx="26" cy="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92" name="Line 23"/>
            <p:cNvSpPr>
              <a:spLocks noChangeShapeType="1"/>
            </p:cNvSpPr>
            <p:nvPr/>
          </p:nvSpPr>
          <p:spPr bwMode="auto">
            <a:xfrm flipH="1" flipV="1">
              <a:off x="2998" y="1442"/>
              <a:ext cx="25" cy="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93" name="Line 24"/>
            <p:cNvSpPr>
              <a:spLocks noChangeShapeType="1"/>
            </p:cNvSpPr>
            <p:nvPr/>
          </p:nvSpPr>
          <p:spPr bwMode="auto">
            <a:xfrm flipV="1">
              <a:off x="3338" y="1440"/>
              <a:ext cx="6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1" name="Line 25"/>
          <p:cNvSpPr>
            <a:spLocks noChangeShapeType="1"/>
          </p:cNvSpPr>
          <p:nvPr/>
        </p:nvSpPr>
        <p:spPr bwMode="auto">
          <a:xfrm flipV="1">
            <a:off x="5545138" y="1441450"/>
            <a:ext cx="0" cy="985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Line 26"/>
          <p:cNvSpPr>
            <a:spLocks noChangeShapeType="1"/>
          </p:cNvSpPr>
          <p:nvPr/>
        </p:nvSpPr>
        <p:spPr bwMode="auto">
          <a:xfrm>
            <a:off x="5545138" y="1441450"/>
            <a:ext cx="835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3" name="Line 27"/>
          <p:cNvSpPr>
            <a:spLocks noChangeShapeType="1"/>
          </p:cNvSpPr>
          <p:nvPr/>
        </p:nvSpPr>
        <p:spPr bwMode="auto">
          <a:xfrm>
            <a:off x="7138988" y="1441450"/>
            <a:ext cx="758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Line 28"/>
          <p:cNvSpPr>
            <a:spLocks noChangeShapeType="1"/>
          </p:cNvSpPr>
          <p:nvPr/>
        </p:nvSpPr>
        <p:spPr bwMode="auto">
          <a:xfrm>
            <a:off x="7897813" y="1441450"/>
            <a:ext cx="0" cy="144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Oval 29"/>
          <p:cNvSpPr>
            <a:spLocks noChangeArrowheads="1"/>
          </p:cNvSpPr>
          <p:nvPr/>
        </p:nvSpPr>
        <p:spPr bwMode="auto">
          <a:xfrm>
            <a:off x="5513388" y="23764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baseline="-25000"/>
          </a:p>
        </p:txBody>
      </p:sp>
      <p:sp>
        <p:nvSpPr>
          <p:cNvPr id="19466" name="Oval 30"/>
          <p:cNvSpPr>
            <a:spLocks noChangeArrowheads="1"/>
          </p:cNvSpPr>
          <p:nvPr/>
        </p:nvSpPr>
        <p:spPr bwMode="auto">
          <a:xfrm>
            <a:off x="7861300" y="2832100"/>
            <a:ext cx="74613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baseline="-25000"/>
          </a:p>
        </p:txBody>
      </p:sp>
      <p:sp>
        <p:nvSpPr>
          <p:cNvPr id="19467" name="Line 31"/>
          <p:cNvSpPr>
            <a:spLocks noChangeShapeType="1"/>
          </p:cNvSpPr>
          <p:nvPr/>
        </p:nvSpPr>
        <p:spPr bwMode="auto">
          <a:xfrm>
            <a:off x="5318125" y="3338513"/>
            <a:ext cx="0" cy="53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Line 32"/>
          <p:cNvSpPr>
            <a:spLocks noChangeShapeType="1"/>
          </p:cNvSpPr>
          <p:nvPr/>
        </p:nvSpPr>
        <p:spPr bwMode="auto">
          <a:xfrm>
            <a:off x="5191125" y="38814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9" name="Line 33"/>
          <p:cNvSpPr>
            <a:spLocks noChangeShapeType="1"/>
          </p:cNvSpPr>
          <p:nvPr/>
        </p:nvSpPr>
        <p:spPr bwMode="auto">
          <a:xfrm>
            <a:off x="5267325" y="39576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0" name="Line 34"/>
          <p:cNvSpPr>
            <a:spLocks noChangeShapeType="1"/>
          </p:cNvSpPr>
          <p:nvPr/>
        </p:nvSpPr>
        <p:spPr bwMode="auto">
          <a:xfrm>
            <a:off x="5308600" y="4027488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Text Box 49"/>
          <p:cNvSpPr txBox="1">
            <a:spLocks noChangeArrowheads="1"/>
          </p:cNvSpPr>
          <p:nvPr/>
        </p:nvSpPr>
        <p:spPr bwMode="auto">
          <a:xfrm>
            <a:off x="6532563" y="985838"/>
            <a:ext cx="4556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R</a:t>
            </a:r>
            <a:r>
              <a:rPr lang="en-US" sz="1400" baseline="-25000"/>
              <a:t>f</a:t>
            </a:r>
          </a:p>
        </p:txBody>
      </p:sp>
      <p:grpSp>
        <p:nvGrpSpPr>
          <p:cNvPr id="19472" name="Group 36"/>
          <p:cNvGrpSpPr>
            <a:grpSpLocks/>
          </p:cNvGrpSpPr>
          <p:nvPr/>
        </p:nvGrpSpPr>
        <p:grpSpPr bwMode="auto">
          <a:xfrm>
            <a:off x="3344863" y="1443038"/>
            <a:ext cx="755650" cy="152400"/>
            <a:chOff x="2928" y="1395"/>
            <a:chExt cx="476" cy="96"/>
          </a:xfrm>
        </p:grpSpPr>
        <p:sp>
          <p:nvSpPr>
            <p:cNvPr id="19574" name="Line 37"/>
            <p:cNvSpPr>
              <a:spLocks noChangeShapeType="1"/>
            </p:cNvSpPr>
            <p:nvPr/>
          </p:nvSpPr>
          <p:spPr bwMode="auto">
            <a:xfrm flipV="1">
              <a:off x="3023" y="139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75" name="Line 38"/>
            <p:cNvSpPr>
              <a:spLocks noChangeShapeType="1"/>
            </p:cNvSpPr>
            <p:nvPr/>
          </p:nvSpPr>
          <p:spPr bwMode="auto">
            <a:xfrm>
              <a:off x="3071" y="139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76" name="Line 39"/>
            <p:cNvSpPr>
              <a:spLocks noChangeShapeType="1"/>
            </p:cNvSpPr>
            <p:nvPr/>
          </p:nvSpPr>
          <p:spPr bwMode="auto">
            <a:xfrm flipV="1">
              <a:off x="3119" y="139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77" name="Line 40"/>
            <p:cNvSpPr>
              <a:spLocks noChangeShapeType="1"/>
            </p:cNvSpPr>
            <p:nvPr/>
          </p:nvSpPr>
          <p:spPr bwMode="auto">
            <a:xfrm>
              <a:off x="3167" y="139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78" name="Line 41"/>
            <p:cNvSpPr>
              <a:spLocks noChangeShapeType="1"/>
            </p:cNvSpPr>
            <p:nvPr/>
          </p:nvSpPr>
          <p:spPr bwMode="auto">
            <a:xfrm flipV="1">
              <a:off x="3214" y="139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79" name="Line 42"/>
            <p:cNvSpPr>
              <a:spLocks noChangeShapeType="1"/>
            </p:cNvSpPr>
            <p:nvPr/>
          </p:nvSpPr>
          <p:spPr bwMode="auto">
            <a:xfrm>
              <a:off x="3262" y="139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80" name="Line 43"/>
            <p:cNvSpPr>
              <a:spLocks noChangeShapeType="1"/>
            </p:cNvSpPr>
            <p:nvPr/>
          </p:nvSpPr>
          <p:spPr bwMode="auto">
            <a:xfrm flipV="1">
              <a:off x="2928" y="1442"/>
              <a:ext cx="6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81" name="Line 44"/>
            <p:cNvSpPr>
              <a:spLocks noChangeShapeType="1"/>
            </p:cNvSpPr>
            <p:nvPr/>
          </p:nvSpPr>
          <p:spPr bwMode="auto">
            <a:xfrm flipV="1">
              <a:off x="3310" y="1440"/>
              <a:ext cx="26" cy="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82" name="Line 45"/>
            <p:cNvSpPr>
              <a:spLocks noChangeShapeType="1"/>
            </p:cNvSpPr>
            <p:nvPr/>
          </p:nvSpPr>
          <p:spPr bwMode="auto">
            <a:xfrm flipH="1" flipV="1">
              <a:off x="2998" y="1442"/>
              <a:ext cx="25" cy="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83" name="Line 46"/>
            <p:cNvSpPr>
              <a:spLocks noChangeShapeType="1"/>
            </p:cNvSpPr>
            <p:nvPr/>
          </p:nvSpPr>
          <p:spPr bwMode="auto">
            <a:xfrm flipV="1">
              <a:off x="3338" y="1440"/>
              <a:ext cx="6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73" name="Line 47"/>
          <p:cNvSpPr>
            <a:spLocks noChangeShapeType="1"/>
          </p:cNvSpPr>
          <p:nvPr/>
        </p:nvSpPr>
        <p:spPr bwMode="auto">
          <a:xfrm>
            <a:off x="2965450" y="1519238"/>
            <a:ext cx="379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Text Box 48"/>
          <p:cNvSpPr txBox="1">
            <a:spLocks noChangeArrowheads="1"/>
          </p:cNvSpPr>
          <p:nvPr/>
        </p:nvSpPr>
        <p:spPr bwMode="auto">
          <a:xfrm>
            <a:off x="3497263" y="1138238"/>
            <a:ext cx="4556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R</a:t>
            </a:r>
            <a:r>
              <a:rPr lang="en-US" sz="1400" baseline="-25000"/>
              <a:t>0</a:t>
            </a:r>
          </a:p>
        </p:txBody>
      </p:sp>
      <p:sp>
        <p:nvSpPr>
          <p:cNvPr id="19475" name="Text Box 52"/>
          <p:cNvSpPr txBox="1">
            <a:spLocks noChangeArrowheads="1"/>
          </p:cNvSpPr>
          <p:nvPr/>
        </p:nvSpPr>
        <p:spPr bwMode="auto">
          <a:xfrm>
            <a:off x="2965450" y="1138238"/>
            <a:ext cx="455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V</a:t>
            </a:r>
            <a:r>
              <a:rPr lang="en-US" sz="1400" baseline="-25000"/>
              <a:t>0</a:t>
            </a:r>
          </a:p>
        </p:txBody>
      </p:sp>
      <p:sp>
        <p:nvSpPr>
          <p:cNvPr id="19476" name="Text Box 53"/>
          <p:cNvSpPr txBox="1">
            <a:spLocks noChangeArrowheads="1"/>
          </p:cNvSpPr>
          <p:nvPr/>
        </p:nvSpPr>
        <p:spPr bwMode="auto">
          <a:xfrm>
            <a:off x="917575" y="2049463"/>
            <a:ext cx="144145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Digital input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/>
              <a:t>D</a:t>
            </a:r>
            <a:r>
              <a:rPr lang="en-US" sz="1600" baseline="-25000"/>
              <a:t>3</a:t>
            </a:r>
            <a:r>
              <a:rPr lang="en-US" sz="1600"/>
              <a:t>D</a:t>
            </a:r>
            <a:r>
              <a:rPr lang="en-US" sz="1600" baseline="-25000"/>
              <a:t>2</a:t>
            </a:r>
            <a:r>
              <a:rPr lang="en-US" sz="1600"/>
              <a:t>D</a:t>
            </a:r>
            <a:r>
              <a:rPr lang="en-US" sz="1600" baseline="-25000"/>
              <a:t>1</a:t>
            </a:r>
            <a:r>
              <a:rPr lang="en-US" sz="1600"/>
              <a:t>D</a:t>
            </a:r>
            <a:r>
              <a:rPr lang="en-US" sz="1600" baseline="-25000"/>
              <a:t>0</a:t>
            </a:r>
          </a:p>
        </p:txBody>
      </p:sp>
      <p:sp>
        <p:nvSpPr>
          <p:cNvPr id="19477" name="Text Box 54"/>
          <p:cNvSpPr txBox="1">
            <a:spLocks noChangeArrowheads="1"/>
          </p:cNvSpPr>
          <p:nvPr/>
        </p:nvSpPr>
        <p:spPr bwMode="auto">
          <a:xfrm>
            <a:off x="8202613" y="2730500"/>
            <a:ext cx="608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V</a:t>
            </a:r>
            <a:r>
              <a:rPr lang="en-US" sz="1400" baseline="-25000"/>
              <a:t>out</a:t>
            </a:r>
          </a:p>
        </p:txBody>
      </p:sp>
      <p:sp>
        <p:nvSpPr>
          <p:cNvPr id="19478" name="Line 56"/>
          <p:cNvSpPr>
            <a:spLocks noChangeShapeType="1"/>
          </p:cNvSpPr>
          <p:nvPr/>
        </p:nvSpPr>
        <p:spPr bwMode="auto">
          <a:xfrm>
            <a:off x="5545138" y="2579688"/>
            <a:ext cx="379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9" name="Text Box 57"/>
          <p:cNvSpPr txBox="1">
            <a:spLocks noChangeArrowheads="1"/>
          </p:cNvSpPr>
          <p:nvPr/>
        </p:nvSpPr>
        <p:spPr bwMode="auto">
          <a:xfrm>
            <a:off x="5318125" y="2655888"/>
            <a:ext cx="682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400"/>
              <a:t>I = 0</a:t>
            </a:r>
          </a:p>
        </p:txBody>
      </p:sp>
      <p:grpSp>
        <p:nvGrpSpPr>
          <p:cNvPr id="5" name="Group 198"/>
          <p:cNvGrpSpPr>
            <a:grpSpLocks/>
          </p:cNvGrpSpPr>
          <p:nvPr/>
        </p:nvGrpSpPr>
        <p:grpSpPr bwMode="auto">
          <a:xfrm>
            <a:off x="4484688" y="2579688"/>
            <a:ext cx="682625" cy="366712"/>
            <a:chOff x="2737" y="1873"/>
            <a:chExt cx="430" cy="231"/>
          </a:xfrm>
        </p:grpSpPr>
        <p:sp>
          <p:nvSpPr>
            <p:cNvPr id="19572" name="Line 58"/>
            <p:cNvSpPr>
              <a:spLocks noChangeShapeType="1"/>
            </p:cNvSpPr>
            <p:nvPr/>
          </p:nvSpPr>
          <p:spPr bwMode="auto">
            <a:xfrm>
              <a:off x="2832" y="1873"/>
              <a:ext cx="28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73" name="Text Box 59"/>
            <p:cNvSpPr txBox="1">
              <a:spLocks noChangeArrowheads="1"/>
            </p:cNvSpPr>
            <p:nvPr/>
          </p:nvSpPr>
          <p:spPr bwMode="auto">
            <a:xfrm>
              <a:off x="2737" y="1873"/>
              <a:ext cx="43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I</a:t>
              </a:r>
              <a:r>
                <a:rPr lang="en-US" baseline="-25000">
                  <a:solidFill>
                    <a:srgbClr val="FF0000"/>
                  </a:solidFill>
                </a:rPr>
                <a:t>sum</a:t>
              </a:r>
            </a:p>
          </p:txBody>
        </p:sp>
      </p:grpSp>
      <p:grpSp>
        <p:nvGrpSpPr>
          <p:cNvPr id="6" name="Group 199"/>
          <p:cNvGrpSpPr>
            <a:grpSpLocks/>
          </p:cNvGrpSpPr>
          <p:nvPr/>
        </p:nvGrpSpPr>
        <p:grpSpPr bwMode="auto">
          <a:xfrm>
            <a:off x="5621338" y="1517650"/>
            <a:ext cx="455612" cy="758825"/>
            <a:chOff x="3453" y="1204"/>
            <a:chExt cx="287" cy="478"/>
          </a:xfrm>
        </p:grpSpPr>
        <p:sp>
          <p:nvSpPr>
            <p:cNvPr id="19570" name="Line 60"/>
            <p:cNvSpPr>
              <a:spLocks noChangeShapeType="1"/>
            </p:cNvSpPr>
            <p:nvPr/>
          </p:nvSpPr>
          <p:spPr bwMode="auto">
            <a:xfrm flipV="1">
              <a:off x="3501" y="1395"/>
              <a:ext cx="0" cy="2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71" name="Text Box 61"/>
            <p:cNvSpPr txBox="1">
              <a:spLocks noChangeArrowheads="1"/>
            </p:cNvSpPr>
            <p:nvPr/>
          </p:nvSpPr>
          <p:spPr bwMode="auto">
            <a:xfrm>
              <a:off x="3453" y="1204"/>
              <a:ext cx="2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I</a:t>
              </a:r>
              <a:r>
                <a:rPr lang="en-US" baseline="-25000">
                  <a:solidFill>
                    <a:srgbClr val="FF0000"/>
                  </a:solidFill>
                </a:rPr>
                <a:t>f</a:t>
              </a:r>
            </a:p>
          </p:txBody>
        </p:sp>
      </p:grpSp>
      <p:sp>
        <p:nvSpPr>
          <p:cNvPr id="19482" name="Line 62"/>
          <p:cNvSpPr>
            <a:spLocks noChangeShapeType="1"/>
          </p:cNvSpPr>
          <p:nvPr/>
        </p:nvSpPr>
        <p:spPr bwMode="auto">
          <a:xfrm>
            <a:off x="5091113" y="1593850"/>
            <a:ext cx="377825" cy="682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3" name="Text Box 63"/>
          <p:cNvSpPr txBox="1">
            <a:spLocks noChangeArrowheads="1"/>
          </p:cNvSpPr>
          <p:nvPr/>
        </p:nvSpPr>
        <p:spPr bwMode="auto">
          <a:xfrm>
            <a:off x="4105275" y="985838"/>
            <a:ext cx="1212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/>
              <a:t>Virtual ground</a:t>
            </a:r>
          </a:p>
        </p:txBody>
      </p:sp>
      <p:sp>
        <p:nvSpPr>
          <p:cNvPr id="105536" name="Text Box 64"/>
          <p:cNvSpPr txBox="1">
            <a:spLocks noChangeArrowheads="1"/>
          </p:cNvSpPr>
          <p:nvPr/>
        </p:nvSpPr>
        <p:spPr bwMode="auto">
          <a:xfrm>
            <a:off x="1108075" y="3949700"/>
            <a:ext cx="789305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AutoNum type="arabicPeriod"/>
            </a:pPr>
            <a:r>
              <a:rPr lang="en-US"/>
              <a:t>For each input data bit,</a:t>
            </a:r>
          </a:p>
          <a:p>
            <a:pPr lvl="1" algn="l"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en-US">
                <a:solidFill>
                  <a:srgbClr val="FF0000"/>
                </a:solidFill>
              </a:rPr>
              <a:t>V</a:t>
            </a:r>
            <a:r>
              <a:rPr lang="en-US" baseline="-25000">
                <a:solidFill>
                  <a:srgbClr val="FF0000"/>
                </a:solidFill>
              </a:rPr>
              <a:t>n</a:t>
            </a:r>
            <a:r>
              <a:rPr lang="en-US"/>
              <a:t> = </a:t>
            </a:r>
            <a:r>
              <a:rPr lang="en-US">
                <a:solidFill>
                  <a:srgbClr val="FF0000"/>
                </a:solidFill>
              </a:rPr>
              <a:t>V</a:t>
            </a:r>
            <a:r>
              <a:rPr lang="en-US" baseline="-25000">
                <a:solidFill>
                  <a:srgbClr val="FF0000"/>
                </a:solidFill>
              </a:rPr>
              <a:t>HI</a:t>
            </a:r>
            <a:r>
              <a:rPr lang="en-US"/>
              <a:t> (usually +5V) when digital data input </a:t>
            </a:r>
            <a:r>
              <a:rPr lang="en-US">
                <a:solidFill>
                  <a:srgbClr val="FF0000"/>
                </a:solidFill>
              </a:rPr>
              <a:t>D</a:t>
            </a:r>
            <a:r>
              <a:rPr lang="en-US" baseline="-25000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 = 1</a:t>
            </a:r>
            <a:endParaRPr lang="en-US"/>
          </a:p>
          <a:p>
            <a:pPr lvl="1" algn="l"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en-US">
                <a:solidFill>
                  <a:srgbClr val="FF0000"/>
                </a:solidFill>
              </a:rPr>
              <a:t>V</a:t>
            </a:r>
            <a:r>
              <a:rPr lang="en-US" baseline="-25000">
                <a:solidFill>
                  <a:srgbClr val="FF0000"/>
                </a:solidFill>
              </a:rPr>
              <a:t>n</a:t>
            </a:r>
            <a:r>
              <a:rPr lang="en-US"/>
              <a:t> = </a:t>
            </a:r>
            <a:r>
              <a:rPr lang="en-US">
                <a:solidFill>
                  <a:srgbClr val="FF0000"/>
                </a:solidFill>
              </a:rPr>
              <a:t>0 V</a:t>
            </a:r>
            <a:r>
              <a:rPr lang="en-US"/>
              <a:t> for </a:t>
            </a:r>
            <a:r>
              <a:rPr lang="en-US">
                <a:solidFill>
                  <a:srgbClr val="FF0000"/>
                </a:solidFill>
              </a:rPr>
              <a:t>D</a:t>
            </a:r>
            <a:r>
              <a:rPr lang="en-US" baseline="-25000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 = 0</a:t>
            </a:r>
            <a:r>
              <a:rPr lang="en-US"/>
              <a:t>, where n = 0 to 3</a:t>
            </a:r>
          </a:p>
          <a:p>
            <a:pPr algn="l" eaLnBrk="1" hangingPunct="1">
              <a:spcBef>
                <a:spcPct val="50000"/>
              </a:spcBef>
              <a:buFontTx/>
              <a:buAutoNum type="arabicPeriod"/>
            </a:pPr>
            <a:r>
              <a:rPr lang="en-US"/>
              <a:t>That is, </a:t>
            </a:r>
            <a:r>
              <a:rPr lang="en-US">
                <a:solidFill>
                  <a:srgbClr val="FF0000"/>
                </a:solidFill>
              </a:rPr>
              <a:t>V</a:t>
            </a:r>
            <a:r>
              <a:rPr lang="en-US" baseline="-25000">
                <a:solidFill>
                  <a:srgbClr val="FF0000"/>
                </a:solidFill>
              </a:rPr>
              <a:t>n</a:t>
            </a:r>
            <a:r>
              <a:rPr lang="en-US"/>
              <a:t> = </a:t>
            </a:r>
            <a:r>
              <a:rPr lang="en-US">
                <a:solidFill>
                  <a:srgbClr val="FF0000"/>
                </a:solidFill>
              </a:rPr>
              <a:t>V</a:t>
            </a:r>
            <a:r>
              <a:rPr lang="en-US" baseline="-25000">
                <a:solidFill>
                  <a:srgbClr val="FF0000"/>
                </a:solidFill>
              </a:rPr>
              <a:t>HI</a:t>
            </a:r>
            <a:r>
              <a:rPr lang="en-US">
                <a:solidFill>
                  <a:srgbClr val="FF0000"/>
                </a:solidFill>
              </a:rPr>
              <a:t> (5V) or 0V 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when D</a:t>
            </a:r>
            <a:r>
              <a:rPr lang="en-US" baseline="-25000">
                <a:solidFill>
                  <a:srgbClr val="FF0000"/>
                </a:solidFill>
              </a:rPr>
              <a:t>n </a:t>
            </a:r>
            <a:r>
              <a:rPr lang="en-US">
                <a:solidFill>
                  <a:srgbClr val="FF0000"/>
                </a:solidFill>
              </a:rPr>
              <a:t>= 1 or 0 respectively </a:t>
            </a:r>
          </a:p>
        </p:txBody>
      </p:sp>
      <p:grpSp>
        <p:nvGrpSpPr>
          <p:cNvPr id="19485" name="Group 108"/>
          <p:cNvGrpSpPr>
            <a:grpSpLocks/>
          </p:cNvGrpSpPr>
          <p:nvPr/>
        </p:nvGrpSpPr>
        <p:grpSpPr bwMode="auto">
          <a:xfrm>
            <a:off x="3344863" y="2049463"/>
            <a:ext cx="755650" cy="152400"/>
            <a:chOff x="2928" y="1395"/>
            <a:chExt cx="476" cy="96"/>
          </a:xfrm>
        </p:grpSpPr>
        <p:sp>
          <p:nvSpPr>
            <p:cNvPr id="19560" name="Line 109"/>
            <p:cNvSpPr>
              <a:spLocks noChangeShapeType="1"/>
            </p:cNvSpPr>
            <p:nvPr/>
          </p:nvSpPr>
          <p:spPr bwMode="auto">
            <a:xfrm flipV="1">
              <a:off x="3023" y="139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61" name="Line 110"/>
            <p:cNvSpPr>
              <a:spLocks noChangeShapeType="1"/>
            </p:cNvSpPr>
            <p:nvPr/>
          </p:nvSpPr>
          <p:spPr bwMode="auto">
            <a:xfrm>
              <a:off x="3071" y="139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62" name="Line 111"/>
            <p:cNvSpPr>
              <a:spLocks noChangeShapeType="1"/>
            </p:cNvSpPr>
            <p:nvPr/>
          </p:nvSpPr>
          <p:spPr bwMode="auto">
            <a:xfrm flipV="1">
              <a:off x="3119" y="139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63" name="Line 112"/>
            <p:cNvSpPr>
              <a:spLocks noChangeShapeType="1"/>
            </p:cNvSpPr>
            <p:nvPr/>
          </p:nvSpPr>
          <p:spPr bwMode="auto">
            <a:xfrm>
              <a:off x="3167" y="139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64" name="Line 113"/>
            <p:cNvSpPr>
              <a:spLocks noChangeShapeType="1"/>
            </p:cNvSpPr>
            <p:nvPr/>
          </p:nvSpPr>
          <p:spPr bwMode="auto">
            <a:xfrm flipV="1">
              <a:off x="3214" y="139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65" name="Line 114"/>
            <p:cNvSpPr>
              <a:spLocks noChangeShapeType="1"/>
            </p:cNvSpPr>
            <p:nvPr/>
          </p:nvSpPr>
          <p:spPr bwMode="auto">
            <a:xfrm>
              <a:off x="3262" y="139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66" name="Line 115"/>
            <p:cNvSpPr>
              <a:spLocks noChangeShapeType="1"/>
            </p:cNvSpPr>
            <p:nvPr/>
          </p:nvSpPr>
          <p:spPr bwMode="auto">
            <a:xfrm flipV="1">
              <a:off x="2928" y="1442"/>
              <a:ext cx="6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67" name="Line 116"/>
            <p:cNvSpPr>
              <a:spLocks noChangeShapeType="1"/>
            </p:cNvSpPr>
            <p:nvPr/>
          </p:nvSpPr>
          <p:spPr bwMode="auto">
            <a:xfrm flipV="1">
              <a:off x="3310" y="1440"/>
              <a:ext cx="26" cy="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68" name="Line 117"/>
            <p:cNvSpPr>
              <a:spLocks noChangeShapeType="1"/>
            </p:cNvSpPr>
            <p:nvPr/>
          </p:nvSpPr>
          <p:spPr bwMode="auto">
            <a:xfrm flipH="1" flipV="1">
              <a:off x="2998" y="1442"/>
              <a:ext cx="25" cy="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69" name="Line 118"/>
            <p:cNvSpPr>
              <a:spLocks noChangeShapeType="1"/>
            </p:cNvSpPr>
            <p:nvPr/>
          </p:nvSpPr>
          <p:spPr bwMode="auto">
            <a:xfrm flipV="1">
              <a:off x="3338" y="1440"/>
              <a:ext cx="6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86" name="Line 119"/>
          <p:cNvSpPr>
            <a:spLocks noChangeShapeType="1"/>
          </p:cNvSpPr>
          <p:nvPr/>
        </p:nvSpPr>
        <p:spPr bwMode="auto">
          <a:xfrm>
            <a:off x="2965450" y="2125663"/>
            <a:ext cx="379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7" name="Text Box 120"/>
          <p:cNvSpPr txBox="1">
            <a:spLocks noChangeArrowheads="1"/>
          </p:cNvSpPr>
          <p:nvPr/>
        </p:nvSpPr>
        <p:spPr bwMode="auto">
          <a:xfrm>
            <a:off x="3497263" y="1744663"/>
            <a:ext cx="4556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R</a:t>
            </a:r>
            <a:r>
              <a:rPr lang="en-US" sz="1400" baseline="-25000"/>
              <a:t>1</a:t>
            </a:r>
          </a:p>
        </p:txBody>
      </p:sp>
      <p:sp>
        <p:nvSpPr>
          <p:cNvPr id="19488" name="Text Box 121"/>
          <p:cNvSpPr txBox="1">
            <a:spLocks noChangeArrowheads="1"/>
          </p:cNvSpPr>
          <p:nvPr/>
        </p:nvSpPr>
        <p:spPr bwMode="auto">
          <a:xfrm>
            <a:off x="2965450" y="1744663"/>
            <a:ext cx="455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V</a:t>
            </a:r>
            <a:r>
              <a:rPr lang="en-US" sz="1400" baseline="-25000"/>
              <a:t>1</a:t>
            </a:r>
          </a:p>
        </p:txBody>
      </p:sp>
      <p:grpSp>
        <p:nvGrpSpPr>
          <p:cNvPr id="19489" name="Group 138"/>
          <p:cNvGrpSpPr>
            <a:grpSpLocks/>
          </p:cNvGrpSpPr>
          <p:nvPr/>
        </p:nvGrpSpPr>
        <p:grpSpPr bwMode="auto">
          <a:xfrm>
            <a:off x="3344863" y="2657475"/>
            <a:ext cx="755650" cy="152400"/>
            <a:chOff x="2928" y="1395"/>
            <a:chExt cx="476" cy="96"/>
          </a:xfrm>
        </p:grpSpPr>
        <p:sp>
          <p:nvSpPr>
            <p:cNvPr id="19550" name="Line 139"/>
            <p:cNvSpPr>
              <a:spLocks noChangeShapeType="1"/>
            </p:cNvSpPr>
            <p:nvPr/>
          </p:nvSpPr>
          <p:spPr bwMode="auto">
            <a:xfrm flipV="1">
              <a:off x="3023" y="139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51" name="Line 140"/>
            <p:cNvSpPr>
              <a:spLocks noChangeShapeType="1"/>
            </p:cNvSpPr>
            <p:nvPr/>
          </p:nvSpPr>
          <p:spPr bwMode="auto">
            <a:xfrm>
              <a:off x="3071" y="139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52" name="Line 141"/>
            <p:cNvSpPr>
              <a:spLocks noChangeShapeType="1"/>
            </p:cNvSpPr>
            <p:nvPr/>
          </p:nvSpPr>
          <p:spPr bwMode="auto">
            <a:xfrm flipV="1">
              <a:off x="3119" y="139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53" name="Line 142"/>
            <p:cNvSpPr>
              <a:spLocks noChangeShapeType="1"/>
            </p:cNvSpPr>
            <p:nvPr/>
          </p:nvSpPr>
          <p:spPr bwMode="auto">
            <a:xfrm>
              <a:off x="3167" y="139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54" name="Line 143"/>
            <p:cNvSpPr>
              <a:spLocks noChangeShapeType="1"/>
            </p:cNvSpPr>
            <p:nvPr/>
          </p:nvSpPr>
          <p:spPr bwMode="auto">
            <a:xfrm flipV="1">
              <a:off x="3214" y="139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55" name="Line 144"/>
            <p:cNvSpPr>
              <a:spLocks noChangeShapeType="1"/>
            </p:cNvSpPr>
            <p:nvPr/>
          </p:nvSpPr>
          <p:spPr bwMode="auto">
            <a:xfrm>
              <a:off x="3262" y="139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56" name="Line 145"/>
            <p:cNvSpPr>
              <a:spLocks noChangeShapeType="1"/>
            </p:cNvSpPr>
            <p:nvPr/>
          </p:nvSpPr>
          <p:spPr bwMode="auto">
            <a:xfrm flipV="1">
              <a:off x="2928" y="1442"/>
              <a:ext cx="6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57" name="Line 146"/>
            <p:cNvSpPr>
              <a:spLocks noChangeShapeType="1"/>
            </p:cNvSpPr>
            <p:nvPr/>
          </p:nvSpPr>
          <p:spPr bwMode="auto">
            <a:xfrm flipV="1">
              <a:off x="3310" y="1440"/>
              <a:ext cx="26" cy="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58" name="Line 147"/>
            <p:cNvSpPr>
              <a:spLocks noChangeShapeType="1"/>
            </p:cNvSpPr>
            <p:nvPr/>
          </p:nvSpPr>
          <p:spPr bwMode="auto">
            <a:xfrm flipH="1" flipV="1">
              <a:off x="2998" y="1442"/>
              <a:ext cx="25" cy="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59" name="Line 148"/>
            <p:cNvSpPr>
              <a:spLocks noChangeShapeType="1"/>
            </p:cNvSpPr>
            <p:nvPr/>
          </p:nvSpPr>
          <p:spPr bwMode="auto">
            <a:xfrm flipV="1">
              <a:off x="3338" y="1440"/>
              <a:ext cx="6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90" name="Line 149"/>
          <p:cNvSpPr>
            <a:spLocks noChangeShapeType="1"/>
          </p:cNvSpPr>
          <p:nvPr/>
        </p:nvSpPr>
        <p:spPr bwMode="auto">
          <a:xfrm>
            <a:off x="2965450" y="2733675"/>
            <a:ext cx="379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1" name="Text Box 150"/>
          <p:cNvSpPr txBox="1">
            <a:spLocks noChangeArrowheads="1"/>
          </p:cNvSpPr>
          <p:nvPr/>
        </p:nvSpPr>
        <p:spPr bwMode="auto">
          <a:xfrm>
            <a:off x="3497263" y="2352675"/>
            <a:ext cx="4556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R</a:t>
            </a:r>
            <a:r>
              <a:rPr lang="en-US" sz="1400" baseline="-25000"/>
              <a:t>2</a:t>
            </a:r>
          </a:p>
        </p:txBody>
      </p:sp>
      <p:sp>
        <p:nvSpPr>
          <p:cNvPr id="19492" name="Text Box 151"/>
          <p:cNvSpPr txBox="1">
            <a:spLocks noChangeArrowheads="1"/>
          </p:cNvSpPr>
          <p:nvPr/>
        </p:nvSpPr>
        <p:spPr bwMode="auto">
          <a:xfrm>
            <a:off x="2965450" y="2352675"/>
            <a:ext cx="455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V</a:t>
            </a:r>
            <a:r>
              <a:rPr lang="en-US" sz="1400" baseline="-25000"/>
              <a:t>2</a:t>
            </a:r>
          </a:p>
        </p:txBody>
      </p:sp>
      <p:grpSp>
        <p:nvGrpSpPr>
          <p:cNvPr id="19493" name="Group 153"/>
          <p:cNvGrpSpPr>
            <a:grpSpLocks/>
          </p:cNvGrpSpPr>
          <p:nvPr/>
        </p:nvGrpSpPr>
        <p:grpSpPr bwMode="auto">
          <a:xfrm>
            <a:off x="3344863" y="3263900"/>
            <a:ext cx="755650" cy="152400"/>
            <a:chOff x="2928" y="1395"/>
            <a:chExt cx="476" cy="96"/>
          </a:xfrm>
        </p:grpSpPr>
        <p:sp>
          <p:nvSpPr>
            <p:cNvPr id="19540" name="Line 154"/>
            <p:cNvSpPr>
              <a:spLocks noChangeShapeType="1"/>
            </p:cNvSpPr>
            <p:nvPr/>
          </p:nvSpPr>
          <p:spPr bwMode="auto">
            <a:xfrm flipV="1">
              <a:off x="3023" y="139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41" name="Line 155"/>
            <p:cNvSpPr>
              <a:spLocks noChangeShapeType="1"/>
            </p:cNvSpPr>
            <p:nvPr/>
          </p:nvSpPr>
          <p:spPr bwMode="auto">
            <a:xfrm>
              <a:off x="3071" y="139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42" name="Line 156"/>
            <p:cNvSpPr>
              <a:spLocks noChangeShapeType="1"/>
            </p:cNvSpPr>
            <p:nvPr/>
          </p:nvSpPr>
          <p:spPr bwMode="auto">
            <a:xfrm flipV="1">
              <a:off x="3119" y="139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43" name="Line 157"/>
            <p:cNvSpPr>
              <a:spLocks noChangeShapeType="1"/>
            </p:cNvSpPr>
            <p:nvPr/>
          </p:nvSpPr>
          <p:spPr bwMode="auto">
            <a:xfrm>
              <a:off x="3167" y="139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44" name="Line 158"/>
            <p:cNvSpPr>
              <a:spLocks noChangeShapeType="1"/>
            </p:cNvSpPr>
            <p:nvPr/>
          </p:nvSpPr>
          <p:spPr bwMode="auto">
            <a:xfrm flipV="1">
              <a:off x="3214" y="139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45" name="Line 159"/>
            <p:cNvSpPr>
              <a:spLocks noChangeShapeType="1"/>
            </p:cNvSpPr>
            <p:nvPr/>
          </p:nvSpPr>
          <p:spPr bwMode="auto">
            <a:xfrm>
              <a:off x="3262" y="139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46" name="Line 160"/>
            <p:cNvSpPr>
              <a:spLocks noChangeShapeType="1"/>
            </p:cNvSpPr>
            <p:nvPr/>
          </p:nvSpPr>
          <p:spPr bwMode="auto">
            <a:xfrm flipV="1">
              <a:off x="2928" y="1442"/>
              <a:ext cx="6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47" name="Line 161"/>
            <p:cNvSpPr>
              <a:spLocks noChangeShapeType="1"/>
            </p:cNvSpPr>
            <p:nvPr/>
          </p:nvSpPr>
          <p:spPr bwMode="auto">
            <a:xfrm flipV="1">
              <a:off x="3310" y="1440"/>
              <a:ext cx="26" cy="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48" name="Line 162"/>
            <p:cNvSpPr>
              <a:spLocks noChangeShapeType="1"/>
            </p:cNvSpPr>
            <p:nvPr/>
          </p:nvSpPr>
          <p:spPr bwMode="auto">
            <a:xfrm flipH="1" flipV="1">
              <a:off x="2998" y="1442"/>
              <a:ext cx="25" cy="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49" name="Line 163"/>
            <p:cNvSpPr>
              <a:spLocks noChangeShapeType="1"/>
            </p:cNvSpPr>
            <p:nvPr/>
          </p:nvSpPr>
          <p:spPr bwMode="auto">
            <a:xfrm flipV="1">
              <a:off x="3338" y="1440"/>
              <a:ext cx="6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94" name="Line 164"/>
          <p:cNvSpPr>
            <a:spLocks noChangeShapeType="1"/>
          </p:cNvSpPr>
          <p:nvPr/>
        </p:nvSpPr>
        <p:spPr bwMode="auto">
          <a:xfrm>
            <a:off x="2965450" y="3340100"/>
            <a:ext cx="379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5" name="Text Box 165"/>
          <p:cNvSpPr txBox="1">
            <a:spLocks noChangeArrowheads="1"/>
          </p:cNvSpPr>
          <p:nvPr/>
        </p:nvSpPr>
        <p:spPr bwMode="auto">
          <a:xfrm>
            <a:off x="3497263" y="2959100"/>
            <a:ext cx="4556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R</a:t>
            </a:r>
            <a:r>
              <a:rPr lang="en-US" sz="1400" baseline="-25000"/>
              <a:t>3</a:t>
            </a:r>
          </a:p>
        </p:txBody>
      </p:sp>
      <p:sp>
        <p:nvSpPr>
          <p:cNvPr id="19496" name="Text Box 166"/>
          <p:cNvSpPr txBox="1">
            <a:spLocks noChangeArrowheads="1"/>
          </p:cNvSpPr>
          <p:nvPr/>
        </p:nvSpPr>
        <p:spPr bwMode="auto">
          <a:xfrm>
            <a:off x="2965450" y="2959100"/>
            <a:ext cx="455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V</a:t>
            </a:r>
            <a:r>
              <a:rPr lang="en-US" sz="1400" baseline="-25000"/>
              <a:t>3</a:t>
            </a:r>
          </a:p>
        </p:txBody>
      </p:sp>
      <p:sp>
        <p:nvSpPr>
          <p:cNvPr id="19497" name="Line 167"/>
          <p:cNvSpPr>
            <a:spLocks noChangeShapeType="1"/>
          </p:cNvSpPr>
          <p:nvPr/>
        </p:nvSpPr>
        <p:spPr bwMode="auto">
          <a:xfrm>
            <a:off x="4105275" y="1517650"/>
            <a:ext cx="227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8" name="Line 168"/>
          <p:cNvSpPr>
            <a:spLocks noChangeShapeType="1"/>
          </p:cNvSpPr>
          <p:nvPr/>
        </p:nvSpPr>
        <p:spPr bwMode="auto">
          <a:xfrm>
            <a:off x="4105275" y="2124075"/>
            <a:ext cx="227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9" name="Line 169"/>
          <p:cNvSpPr>
            <a:spLocks noChangeShapeType="1"/>
          </p:cNvSpPr>
          <p:nvPr/>
        </p:nvSpPr>
        <p:spPr bwMode="auto">
          <a:xfrm>
            <a:off x="4105275" y="2732088"/>
            <a:ext cx="227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0" name="Line 170"/>
          <p:cNvSpPr>
            <a:spLocks noChangeShapeType="1"/>
          </p:cNvSpPr>
          <p:nvPr/>
        </p:nvSpPr>
        <p:spPr bwMode="auto">
          <a:xfrm>
            <a:off x="4105275" y="3338513"/>
            <a:ext cx="227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1" name="Line 171"/>
          <p:cNvSpPr>
            <a:spLocks noChangeShapeType="1"/>
          </p:cNvSpPr>
          <p:nvPr/>
        </p:nvSpPr>
        <p:spPr bwMode="auto">
          <a:xfrm>
            <a:off x="4332288" y="1517650"/>
            <a:ext cx="0" cy="1820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2" name="Line 172"/>
          <p:cNvSpPr>
            <a:spLocks noChangeShapeType="1"/>
          </p:cNvSpPr>
          <p:nvPr/>
        </p:nvSpPr>
        <p:spPr bwMode="auto">
          <a:xfrm>
            <a:off x="4332288" y="2428875"/>
            <a:ext cx="985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3" name="Oval 173"/>
          <p:cNvSpPr>
            <a:spLocks noChangeArrowheads="1"/>
          </p:cNvSpPr>
          <p:nvPr/>
        </p:nvSpPr>
        <p:spPr bwMode="auto">
          <a:xfrm>
            <a:off x="4300538" y="2074863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baseline="-25000"/>
          </a:p>
        </p:txBody>
      </p:sp>
      <p:sp>
        <p:nvSpPr>
          <p:cNvPr id="19504" name="Oval 174"/>
          <p:cNvSpPr>
            <a:spLocks noChangeArrowheads="1"/>
          </p:cNvSpPr>
          <p:nvPr/>
        </p:nvSpPr>
        <p:spPr bwMode="auto">
          <a:xfrm>
            <a:off x="4294188" y="238283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baseline="-25000"/>
          </a:p>
        </p:txBody>
      </p:sp>
      <p:sp>
        <p:nvSpPr>
          <p:cNvPr id="19505" name="Oval 175"/>
          <p:cNvSpPr>
            <a:spLocks noChangeArrowheads="1"/>
          </p:cNvSpPr>
          <p:nvPr/>
        </p:nvSpPr>
        <p:spPr bwMode="auto">
          <a:xfrm>
            <a:off x="4294188" y="26939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baseline="-25000"/>
          </a:p>
        </p:txBody>
      </p:sp>
      <p:grpSp>
        <p:nvGrpSpPr>
          <p:cNvPr id="10" name="Group 194"/>
          <p:cNvGrpSpPr>
            <a:grpSpLocks/>
          </p:cNvGrpSpPr>
          <p:nvPr/>
        </p:nvGrpSpPr>
        <p:grpSpPr bwMode="auto">
          <a:xfrm>
            <a:off x="3344863" y="1517650"/>
            <a:ext cx="1063625" cy="366713"/>
            <a:chOff x="2019" y="1204"/>
            <a:chExt cx="670" cy="231"/>
          </a:xfrm>
        </p:grpSpPr>
        <p:sp>
          <p:nvSpPr>
            <p:cNvPr id="19538" name="Line 176"/>
            <p:cNvSpPr>
              <a:spLocks noChangeShapeType="1"/>
            </p:cNvSpPr>
            <p:nvPr/>
          </p:nvSpPr>
          <p:spPr bwMode="auto">
            <a:xfrm>
              <a:off x="2019" y="1299"/>
              <a:ext cx="38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39" name="Text Box 180"/>
            <p:cNvSpPr txBox="1">
              <a:spLocks noChangeArrowheads="1"/>
            </p:cNvSpPr>
            <p:nvPr/>
          </p:nvSpPr>
          <p:spPr bwMode="auto">
            <a:xfrm>
              <a:off x="2354" y="1204"/>
              <a:ext cx="3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I</a:t>
              </a:r>
              <a:r>
                <a:rPr lang="en-US" baseline="-2500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11" name="Group 195"/>
          <p:cNvGrpSpPr>
            <a:grpSpLocks/>
          </p:cNvGrpSpPr>
          <p:nvPr/>
        </p:nvGrpSpPr>
        <p:grpSpPr bwMode="auto">
          <a:xfrm>
            <a:off x="3344863" y="2124075"/>
            <a:ext cx="1063625" cy="366713"/>
            <a:chOff x="2019" y="1586"/>
            <a:chExt cx="670" cy="231"/>
          </a:xfrm>
        </p:grpSpPr>
        <p:sp>
          <p:nvSpPr>
            <p:cNvPr id="19536" name="Line 177"/>
            <p:cNvSpPr>
              <a:spLocks noChangeShapeType="1"/>
            </p:cNvSpPr>
            <p:nvPr/>
          </p:nvSpPr>
          <p:spPr bwMode="auto">
            <a:xfrm>
              <a:off x="2019" y="1682"/>
              <a:ext cx="38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37" name="Text Box 181"/>
            <p:cNvSpPr txBox="1">
              <a:spLocks noChangeArrowheads="1"/>
            </p:cNvSpPr>
            <p:nvPr/>
          </p:nvSpPr>
          <p:spPr bwMode="auto">
            <a:xfrm>
              <a:off x="2354" y="1586"/>
              <a:ext cx="3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I</a:t>
              </a:r>
              <a:r>
                <a:rPr lang="en-US" baseline="-2500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12" name="Group 196"/>
          <p:cNvGrpSpPr>
            <a:grpSpLocks/>
          </p:cNvGrpSpPr>
          <p:nvPr/>
        </p:nvGrpSpPr>
        <p:grpSpPr bwMode="auto">
          <a:xfrm>
            <a:off x="3344863" y="2732088"/>
            <a:ext cx="1063625" cy="366712"/>
            <a:chOff x="2019" y="1969"/>
            <a:chExt cx="670" cy="231"/>
          </a:xfrm>
        </p:grpSpPr>
        <p:sp>
          <p:nvSpPr>
            <p:cNvPr id="19534" name="Line 178"/>
            <p:cNvSpPr>
              <a:spLocks noChangeShapeType="1"/>
            </p:cNvSpPr>
            <p:nvPr/>
          </p:nvSpPr>
          <p:spPr bwMode="auto">
            <a:xfrm>
              <a:off x="2019" y="2064"/>
              <a:ext cx="38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35" name="Text Box 182"/>
            <p:cNvSpPr txBox="1">
              <a:spLocks noChangeArrowheads="1"/>
            </p:cNvSpPr>
            <p:nvPr/>
          </p:nvSpPr>
          <p:spPr bwMode="auto">
            <a:xfrm>
              <a:off x="2354" y="1969"/>
              <a:ext cx="3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I</a:t>
              </a:r>
              <a:r>
                <a:rPr lang="en-US" baseline="-2500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13" name="Group 197"/>
          <p:cNvGrpSpPr>
            <a:grpSpLocks/>
          </p:cNvGrpSpPr>
          <p:nvPr/>
        </p:nvGrpSpPr>
        <p:grpSpPr bwMode="auto">
          <a:xfrm>
            <a:off x="3344863" y="3338513"/>
            <a:ext cx="1063625" cy="366712"/>
            <a:chOff x="2019" y="2351"/>
            <a:chExt cx="670" cy="231"/>
          </a:xfrm>
        </p:grpSpPr>
        <p:sp>
          <p:nvSpPr>
            <p:cNvPr id="19532" name="Line 179"/>
            <p:cNvSpPr>
              <a:spLocks noChangeShapeType="1"/>
            </p:cNvSpPr>
            <p:nvPr/>
          </p:nvSpPr>
          <p:spPr bwMode="auto">
            <a:xfrm>
              <a:off x="2019" y="2447"/>
              <a:ext cx="38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33" name="Text Box 183"/>
            <p:cNvSpPr txBox="1">
              <a:spLocks noChangeArrowheads="1"/>
            </p:cNvSpPr>
            <p:nvPr/>
          </p:nvSpPr>
          <p:spPr bwMode="auto">
            <a:xfrm>
              <a:off x="2354" y="2351"/>
              <a:ext cx="3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I</a:t>
              </a:r>
              <a:r>
                <a:rPr lang="en-US" baseline="-25000">
                  <a:solidFill>
                    <a:srgbClr val="FF0000"/>
                  </a:solidFill>
                </a:rPr>
                <a:t>3</a:t>
              </a:r>
            </a:p>
          </p:txBody>
        </p:sp>
      </p:grpSp>
      <p:sp>
        <p:nvSpPr>
          <p:cNvPr id="19510" name="Text Box 184"/>
          <p:cNvSpPr txBox="1">
            <a:spLocks noChangeArrowheads="1"/>
          </p:cNvSpPr>
          <p:nvPr/>
        </p:nvSpPr>
        <p:spPr bwMode="auto">
          <a:xfrm>
            <a:off x="2359025" y="1289050"/>
            <a:ext cx="455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/>
              <a:t>D</a:t>
            </a:r>
            <a:r>
              <a:rPr lang="en-US" baseline="-25000"/>
              <a:t>0</a:t>
            </a:r>
          </a:p>
        </p:txBody>
      </p:sp>
      <p:sp>
        <p:nvSpPr>
          <p:cNvPr id="19511" name="Text Box 185"/>
          <p:cNvSpPr txBox="1">
            <a:spLocks noChangeArrowheads="1"/>
          </p:cNvSpPr>
          <p:nvPr/>
        </p:nvSpPr>
        <p:spPr bwMode="auto">
          <a:xfrm>
            <a:off x="2282825" y="1897063"/>
            <a:ext cx="5318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/>
              <a:t>D</a:t>
            </a:r>
            <a:r>
              <a:rPr lang="en-US" baseline="-25000"/>
              <a:t>1</a:t>
            </a:r>
          </a:p>
        </p:txBody>
      </p:sp>
      <p:sp>
        <p:nvSpPr>
          <p:cNvPr id="19512" name="Text Box 186"/>
          <p:cNvSpPr txBox="1">
            <a:spLocks noChangeArrowheads="1"/>
          </p:cNvSpPr>
          <p:nvPr/>
        </p:nvSpPr>
        <p:spPr bwMode="auto">
          <a:xfrm>
            <a:off x="2359025" y="2503488"/>
            <a:ext cx="455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/>
              <a:t>D</a:t>
            </a:r>
            <a:r>
              <a:rPr lang="en-US" baseline="-25000"/>
              <a:t>2</a:t>
            </a:r>
          </a:p>
        </p:txBody>
      </p:sp>
      <p:sp>
        <p:nvSpPr>
          <p:cNvPr id="19513" name="Text Box 187"/>
          <p:cNvSpPr txBox="1">
            <a:spLocks noChangeArrowheads="1"/>
          </p:cNvSpPr>
          <p:nvPr/>
        </p:nvSpPr>
        <p:spPr bwMode="auto">
          <a:xfrm>
            <a:off x="2359025" y="3111500"/>
            <a:ext cx="455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/>
              <a:t>D</a:t>
            </a:r>
            <a:r>
              <a:rPr lang="en-US" baseline="-25000"/>
              <a:t>3</a:t>
            </a:r>
          </a:p>
        </p:txBody>
      </p:sp>
      <p:sp>
        <p:nvSpPr>
          <p:cNvPr id="105660" name="Text Box 188"/>
          <p:cNvSpPr txBox="1">
            <a:spLocks noChangeArrowheads="1"/>
          </p:cNvSpPr>
          <p:nvPr/>
        </p:nvSpPr>
        <p:spPr bwMode="auto">
          <a:xfrm>
            <a:off x="1143000" y="56261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rgbClr val="FF0000"/>
                </a:solidFill>
              </a:rPr>
              <a:t>I</a:t>
            </a:r>
            <a:r>
              <a:rPr lang="en-US" baseline="-25000">
                <a:solidFill>
                  <a:srgbClr val="FF0000"/>
                </a:solidFill>
              </a:rPr>
              <a:t>f  </a:t>
            </a:r>
            <a:r>
              <a:rPr lang="en-US">
                <a:solidFill>
                  <a:srgbClr val="FF0000"/>
                </a:solidFill>
              </a:rPr>
              <a:t>= I</a:t>
            </a:r>
            <a:r>
              <a:rPr lang="en-US" baseline="-25000">
                <a:solidFill>
                  <a:srgbClr val="FF0000"/>
                </a:solidFill>
              </a:rPr>
              <a:t>sum</a:t>
            </a:r>
            <a:r>
              <a:rPr lang="en-US">
                <a:solidFill>
                  <a:srgbClr val="FF0000"/>
                </a:solidFill>
              </a:rPr>
              <a:t> = I</a:t>
            </a:r>
            <a:r>
              <a:rPr lang="en-US" baseline="-25000">
                <a:solidFill>
                  <a:srgbClr val="FF0000"/>
                </a:solidFill>
              </a:rPr>
              <a:t>3</a:t>
            </a:r>
            <a:r>
              <a:rPr lang="en-US">
                <a:solidFill>
                  <a:srgbClr val="FF0000"/>
                </a:solidFill>
              </a:rPr>
              <a:t> + I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 + I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 + I</a:t>
            </a:r>
            <a:r>
              <a:rPr lang="en-US" baseline="-25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5661" name="Text Box 189"/>
          <p:cNvSpPr txBox="1">
            <a:spLocks noChangeArrowheads="1"/>
          </p:cNvSpPr>
          <p:nvPr/>
        </p:nvSpPr>
        <p:spPr bwMode="auto">
          <a:xfrm>
            <a:off x="2282825" y="1289050"/>
            <a:ext cx="455613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</a:t>
            </a:r>
            <a:endParaRPr lang="en-US" baseline="-25000">
              <a:solidFill>
                <a:srgbClr val="FF0000"/>
              </a:solidFill>
            </a:endParaRPr>
          </a:p>
        </p:txBody>
      </p:sp>
      <p:sp>
        <p:nvSpPr>
          <p:cNvPr id="105662" name="Text Box 190"/>
          <p:cNvSpPr txBox="1">
            <a:spLocks noChangeArrowheads="1"/>
          </p:cNvSpPr>
          <p:nvPr/>
        </p:nvSpPr>
        <p:spPr bwMode="auto">
          <a:xfrm>
            <a:off x="2890838" y="1138238"/>
            <a:ext cx="608012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>
                <a:solidFill>
                  <a:srgbClr val="FF0000"/>
                </a:solidFill>
              </a:rPr>
              <a:t>+5V</a:t>
            </a:r>
            <a:endParaRPr lang="en-US" sz="1400" baseline="-25000">
              <a:solidFill>
                <a:srgbClr val="FF0000"/>
              </a:solidFill>
            </a:endParaRPr>
          </a:p>
        </p:txBody>
      </p:sp>
      <p:sp>
        <p:nvSpPr>
          <p:cNvPr id="105663" name="Text Box 191"/>
          <p:cNvSpPr txBox="1">
            <a:spLocks noChangeArrowheads="1"/>
          </p:cNvSpPr>
          <p:nvPr/>
        </p:nvSpPr>
        <p:spPr bwMode="auto">
          <a:xfrm>
            <a:off x="2206625" y="1897063"/>
            <a:ext cx="531813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0</a:t>
            </a:r>
            <a:endParaRPr lang="en-US" baseline="-25000">
              <a:solidFill>
                <a:srgbClr val="FF0000"/>
              </a:solidFill>
            </a:endParaRPr>
          </a:p>
        </p:txBody>
      </p:sp>
      <p:sp>
        <p:nvSpPr>
          <p:cNvPr id="105664" name="Text Box 192"/>
          <p:cNvSpPr txBox="1">
            <a:spLocks noChangeArrowheads="1"/>
          </p:cNvSpPr>
          <p:nvPr/>
        </p:nvSpPr>
        <p:spPr bwMode="auto">
          <a:xfrm>
            <a:off x="2890838" y="1744663"/>
            <a:ext cx="454025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>
                <a:solidFill>
                  <a:srgbClr val="FF0000"/>
                </a:solidFill>
              </a:rPr>
              <a:t>0 V</a:t>
            </a:r>
            <a:endParaRPr lang="en-US" sz="1400" baseline="-25000">
              <a:solidFill>
                <a:srgbClr val="FF0000"/>
              </a:solidFill>
            </a:endParaRPr>
          </a:p>
        </p:txBody>
      </p:sp>
      <p:sp>
        <p:nvSpPr>
          <p:cNvPr id="105672" name="Text Box 200"/>
          <p:cNvSpPr txBox="1">
            <a:spLocks noChangeArrowheads="1"/>
          </p:cNvSpPr>
          <p:nvPr/>
        </p:nvSpPr>
        <p:spPr bwMode="auto">
          <a:xfrm>
            <a:off x="1752600" y="909638"/>
            <a:ext cx="1138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105673" name="Text Box 201"/>
          <p:cNvSpPr txBox="1">
            <a:spLocks noChangeArrowheads="1"/>
          </p:cNvSpPr>
          <p:nvPr/>
        </p:nvSpPr>
        <p:spPr bwMode="auto">
          <a:xfrm>
            <a:off x="2206625" y="2503488"/>
            <a:ext cx="531813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0</a:t>
            </a:r>
            <a:endParaRPr lang="en-US" baseline="-25000">
              <a:solidFill>
                <a:srgbClr val="FF0000"/>
              </a:solidFill>
            </a:endParaRPr>
          </a:p>
        </p:txBody>
      </p:sp>
      <p:sp>
        <p:nvSpPr>
          <p:cNvPr id="105674" name="Text Box 202"/>
          <p:cNvSpPr txBox="1">
            <a:spLocks noChangeArrowheads="1"/>
          </p:cNvSpPr>
          <p:nvPr/>
        </p:nvSpPr>
        <p:spPr bwMode="auto">
          <a:xfrm>
            <a:off x="2282825" y="3111500"/>
            <a:ext cx="455613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</a:t>
            </a:r>
            <a:endParaRPr lang="en-US" baseline="-25000">
              <a:solidFill>
                <a:srgbClr val="FF0000"/>
              </a:solidFill>
            </a:endParaRPr>
          </a:p>
        </p:txBody>
      </p:sp>
      <p:sp>
        <p:nvSpPr>
          <p:cNvPr id="105675" name="Text Box 203"/>
          <p:cNvSpPr txBox="1">
            <a:spLocks noChangeArrowheads="1"/>
          </p:cNvSpPr>
          <p:nvPr/>
        </p:nvSpPr>
        <p:spPr bwMode="auto">
          <a:xfrm>
            <a:off x="2814638" y="2959100"/>
            <a:ext cx="608012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>
                <a:solidFill>
                  <a:srgbClr val="FF0000"/>
                </a:solidFill>
              </a:rPr>
              <a:t>+5V</a:t>
            </a:r>
            <a:endParaRPr lang="en-US" sz="1400" baseline="-25000">
              <a:solidFill>
                <a:srgbClr val="FF0000"/>
              </a:solidFill>
            </a:endParaRPr>
          </a:p>
        </p:txBody>
      </p:sp>
      <p:sp>
        <p:nvSpPr>
          <p:cNvPr id="105676" name="Text Box 204"/>
          <p:cNvSpPr txBox="1">
            <a:spLocks noChangeArrowheads="1"/>
          </p:cNvSpPr>
          <p:nvPr/>
        </p:nvSpPr>
        <p:spPr bwMode="auto">
          <a:xfrm>
            <a:off x="2890838" y="2352675"/>
            <a:ext cx="454025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>
                <a:solidFill>
                  <a:srgbClr val="FF0000"/>
                </a:solidFill>
              </a:rPr>
              <a:t>0 V</a:t>
            </a:r>
            <a:endParaRPr lang="en-US" sz="1400" baseline="-25000">
              <a:solidFill>
                <a:srgbClr val="FF0000"/>
              </a:solidFill>
            </a:endParaRPr>
          </a:p>
        </p:txBody>
      </p:sp>
      <p:sp>
        <p:nvSpPr>
          <p:cNvPr id="105678" name="Text Box 206"/>
          <p:cNvSpPr txBox="1">
            <a:spLocks noChangeArrowheads="1"/>
          </p:cNvSpPr>
          <p:nvPr/>
        </p:nvSpPr>
        <p:spPr bwMode="auto">
          <a:xfrm>
            <a:off x="7302500" y="3187700"/>
            <a:ext cx="182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0 - V</a:t>
            </a:r>
            <a:r>
              <a:rPr lang="en-US" b="1" baseline="-25000">
                <a:solidFill>
                  <a:srgbClr val="FF0000"/>
                </a:solidFill>
              </a:rPr>
              <a:t>out</a:t>
            </a:r>
            <a:r>
              <a:rPr lang="en-US" b="1">
                <a:solidFill>
                  <a:srgbClr val="FF0000"/>
                </a:solidFill>
              </a:rPr>
              <a:t> = I</a:t>
            </a:r>
            <a:r>
              <a:rPr lang="en-US" b="1" baseline="-25000">
                <a:solidFill>
                  <a:srgbClr val="FF0000"/>
                </a:solidFill>
              </a:rPr>
              <a:t>f</a:t>
            </a:r>
            <a:r>
              <a:rPr lang="en-US" b="1">
                <a:solidFill>
                  <a:srgbClr val="FF0000"/>
                </a:solidFill>
              </a:rPr>
              <a:t> x R</a:t>
            </a:r>
            <a:r>
              <a:rPr lang="en-US" b="1" baseline="-2500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05680" name="Text Box 208"/>
          <p:cNvSpPr txBox="1">
            <a:spLocks noChangeArrowheads="1"/>
          </p:cNvSpPr>
          <p:nvPr/>
        </p:nvSpPr>
        <p:spPr bwMode="auto">
          <a:xfrm>
            <a:off x="8140700" y="2349500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 b="1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5" name="Text Box 188"/>
          <p:cNvSpPr txBox="1">
            <a:spLocks noChangeArrowheads="1"/>
          </p:cNvSpPr>
          <p:nvPr/>
        </p:nvSpPr>
        <p:spPr bwMode="auto">
          <a:xfrm>
            <a:off x="3962400" y="5626100"/>
            <a:ext cx="518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>
                <a:solidFill>
                  <a:srgbClr val="FF0000"/>
                </a:solidFill>
              </a:rPr>
              <a:t>where I</a:t>
            </a:r>
            <a:r>
              <a:rPr lang="en-US" baseline="-25000">
                <a:solidFill>
                  <a:srgbClr val="FF0000"/>
                </a:solidFill>
              </a:rPr>
              <a:t>3</a:t>
            </a:r>
            <a:r>
              <a:rPr lang="en-US">
                <a:solidFill>
                  <a:srgbClr val="FF0000"/>
                </a:solidFill>
              </a:rPr>
              <a:t> = V</a:t>
            </a:r>
            <a:r>
              <a:rPr lang="en-US" baseline="-25000">
                <a:solidFill>
                  <a:srgbClr val="FF0000"/>
                </a:solidFill>
              </a:rPr>
              <a:t>3</a:t>
            </a:r>
            <a:r>
              <a:rPr lang="en-US">
                <a:solidFill>
                  <a:srgbClr val="FF0000"/>
                </a:solidFill>
              </a:rPr>
              <a:t>/R</a:t>
            </a:r>
            <a:r>
              <a:rPr lang="en-US" baseline="-25000">
                <a:solidFill>
                  <a:srgbClr val="FF0000"/>
                </a:solidFill>
              </a:rPr>
              <a:t>3</a:t>
            </a:r>
            <a:r>
              <a:rPr lang="en-US">
                <a:solidFill>
                  <a:srgbClr val="FF0000"/>
                </a:solidFill>
              </a:rPr>
              <a:t>, I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 = V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/R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, I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 = V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/R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, I</a:t>
            </a:r>
            <a:r>
              <a:rPr lang="en-US" baseline="-25000">
                <a:solidFill>
                  <a:srgbClr val="FF0000"/>
                </a:solidFill>
              </a:rPr>
              <a:t>0 </a:t>
            </a:r>
            <a:r>
              <a:rPr lang="en-US">
                <a:solidFill>
                  <a:srgbClr val="FF0000"/>
                </a:solidFill>
              </a:rPr>
              <a:t>= V</a:t>
            </a:r>
            <a:r>
              <a:rPr lang="en-US" baseline="-25000">
                <a:solidFill>
                  <a:srgbClr val="FF0000"/>
                </a:solidFill>
              </a:rPr>
              <a:t>0</a:t>
            </a:r>
            <a:r>
              <a:rPr lang="en-US">
                <a:solidFill>
                  <a:srgbClr val="FF0000"/>
                </a:solidFill>
              </a:rPr>
              <a:t>/R</a:t>
            </a:r>
            <a:r>
              <a:rPr lang="en-US" baseline="-25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6" name="Text Box 206"/>
          <p:cNvSpPr txBox="1">
            <a:spLocks noChangeArrowheads="1"/>
          </p:cNvSpPr>
          <p:nvPr/>
        </p:nvSpPr>
        <p:spPr bwMode="auto">
          <a:xfrm>
            <a:off x="7461250" y="3644900"/>
            <a:ext cx="182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V</a:t>
            </a:r>
            <a:r>
              <a:rPr lang="en-US" b="1" baseline="-25000">
                <a:solidFill>
                  <a:srgbClr val="FF0000"/>
                </a:solidFill>
              </a:rPr>
              <a:t>out</a:t>
            </a:r>
            <a:r>
              <a:rPr lang="en-US" b="1">
                <a:solidFill>
                  <a:srgbClr val="FF0000"/>
                </a:solidFill>
              </a:rPr>
              <a:t> =  - I</a:t>
            </a:r>
            <a:r>
              <a:rPr lang="en-US" b="1" baseline="-25000">
                <a:solidFill>
                  <a:srgbClr val="FF0000"/>
                </a:solidFill>
              </a:rPr>
              <a:t>f</a:t>
            </a:r>
            <a:r>
              <a:rPr lang="en-US" b="1">
                <a:solidFill>
                  <a:srgbClr val="FF0000"/>
                </a:solidFill>
              </a:rPr>
              <a:t> x R</a:t>
            </a:r>
            <a:r>
              <a:rPr lang="en-US" b="1" baseline="-2500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47" name="TextBox 146"/>
          <p:cNvSpPr txBox="1">
            <a:spLocks noChangeArrowheads="1"/>
          </p:cNvSpPr>
          <p:nvPr/>
        </p:nvSpPr>
        <p:spPr bwMode="auto">
          <a:xfrm>
            <a:off x="1054100" y="2806700"/>
            <a:ext cx="1066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aseline="-25000">
                <a:solidFill>
                  <a:srgbClr val="FF0000"/>
                </a:solidFill>
              </a:rPr>
              <a:t>1 0 0 1</a:t>
            </a:r>
          </a:p>
        </p:txBody>
      </p:sp>
      <p:sp>
        <p:nvSpPr>
          <p:cNvPr id="19530" name="Text Box 149"/>
          <p:cNvSpPr txBox="1">
            <a:spLocks noChangeArrowheads="1"/>
          </p:cNvSpPr>
          <p:nvPr/>
        </p:nvSpPr>
        <p:spPr bwMode="auto">
          <a:xfrm>
            <a:off x="1244600" y="1282700"/>
            <a:ext cx="825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(LSB)</a:t>
            </a:r>
          </a:p>
        </p:txBody>
      </p:sp>
      <p:sp>
        <p:nvSpPr>
          <p:cNvPr id="19531" name="Text Box 150"/>
          <p:cNvSpPr txBox="1">
            <a:spLocks noChangeArrowheads="1"/>
          </p:cNvSpPr>
          <p:nvPr/>
        </p:nvSpPr>
        <p:spPr bwMode="auto">
          <a:xfrm>
            <a:off x="1270000" y="3327400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(MSB)</a:t>
            </a:r>
          </a:p>
        </p:txBody>
      </p:sp>
    </p:spTree>
    <p:extLst>
      <p:ext uri="{BB962C8B-B14F-4D97-AF65-F5344CB8AC3E}">
        <p14:creationId xmlns:p14="http://schemas.microsoft.com/office/powerpoint/2010/main" val="301345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5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5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5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5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5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5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5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5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0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55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5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105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1056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1056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8" dur="500"/>
                                        <p:tgtEl>
                                          <p:spTgt spid="105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500"/>
                                        <p:tgtEl>
                                          <p:spTgt spid="105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105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500"/>
                                        <p:tgtEl>
                                          <p:spTgt spid="1056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0" dur="500"/>
                                        <p:tgtEl>
                                          <p:spTgt spid="1056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36" grpId="0" build="p"/>
      <p:bldP spid="105660" grpId="0"/>
      <p:bldP spid="105661" grpId="0" animBg="1"/>
      <p:bldP spid="105661" grpId="1" animBg="1"/>
      <p:bldP spid="105662" grpId="0" animBg="1"/>
      <p:bldP spid="105662" grpId="1" animBg="1"/>
      <p:bldP spid="105663" grpId="0" animBg="1"/>
      <p:bldP spid="105663" grpId="1" animBg="1"/>
      <p:bldP spid="105664" grpId="0" animBg="1"/>
      <p:bldP spid="105664" grpId="1" animBg="1"/>
      <p:bldP spid="105672" grpId="0"/>
      <p:bldP spid="105673" grpId="0" animBg="1"/>
      <p:bldP spid="105673" grpId="1" animBg="1"/>
      <p:bldP spid="105674" grpId="0" animBg="1"/>
      <p:bldP spid="105674" grpId="1" animBg="1"/>
      <p:bldP spid="105675" grpId="0" animBg="1"/>
      <p:bldP spid="105675" grpId="1" animBg="1"/>
      <p:bldP spid="105676" grpId="0" animBg="1"/>
      <p:bldP spid="105676" grpId="1" animBg="1"/>
      <p:bldP spid="105678" grpId="0"/>
      <p:bldP spid="105680" grpId="0"/>
      <p:bldP spid="145" grpId="0"/>
      <p:bldP spid="146" grpId="0"/>
      <p:bldP spid="147" grpId="0"/>
      <p:bldP spid="14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8"/>
          <p:cNvSpPr>
            <a:spLocks noGrp="1"/>
          </p:cNvSpPr>
          <p:nvPr>
            <p:ph idx="4294967295"/>
          </p:nvPr>
        </p:nvSpPr>
        <p:spPr>
          <a:xfrm>
            <a:off x="1384300" y="901700"/>
            <a:ext cx="7759700" cy="5181600"/>
          </a:xfrm>
          <a:solidFill>
            <a:srgbClr val="FFFFFF"/>
          </a:solidFill>
        </p:spPr>
        <p:txBody>
          <a:bodyPr>
            <a:normAutofit lnSpcReduction="10000"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smtClean="0"/>
              <a:t> In DAC, for every input bit, the voltage is assumed as 0V (if bit is logic 0) and +5V (if bit is logic 1).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Example: if bit D</a:t>
            </a:r>
            <a:r>
              <a:rPr lang="en-US" sz="2400" baseline="-25000" smtClean="0"/>
              <a:t>0</a:t>
            </a:r>
            <a:r>
              <a:rPr lang="en-US" sz="2400" smtClean="0"/>
              <a:t> = 0, then the voltage V</a:t>
            </a:r>
            <a:r>
              <a:rPr lang="en-US" sz="2400" baseline="-25000" smtClean="0"/>
              <a:t>0</a:t>
            </a:r>
            <a:r>
              <a:rPr lang="en-US" sz="2400" smtClean="0"/>
              <a:t> = 0V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 if bit D</a:t>
            </a:r>
            <a:r>
              <a:rPr lang="en-US" sz="2400" baseline="-25000" smtClean="0"/>
              <a:t>0</a:t>
            </a:r>
            <a:r>
              <a:rPr lang="en-US" sz="2400" smtClean="0"/>
              <a:t> = 1, then the voltage V</a:t>
            </a:r>
            <a:r>
              <a:rPr lang="en-US" sz="2400" baseline="-25000" smtClean="0"/>
              <a:t>0</a:t>
            </a:r>
            <a:r>
              <a:rPr lang="en-US" sz="2400" smtClean="0"/>
              <a:t> = +5V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Thus voltage at input is either 0V or +5V.</a:t>
            </a:r>
            <a:r>
              <a:rPr lang="en-US" sz="2400" smtClean="0">
                <a:solidFill>
                  <a:srgbClr val="000000"/>
                </a:solidFill>
              </a:rPr>
              <a:t> 	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smtClean="0">
                <a:solidFill>
                  <a:srgbClr val="000000"/>
                </a:solidFill>
              </a:rPr>
              <a:t> The input resistors R</a:t>
            </a:r>
            <a:r>
              <a:rPr lang="en-US" sz="2400" baseline="-25000" smtClean="0">
                <a:solidFill>
                  <a:srgbClr val="000000"/>
                </a:solidFill>
              </a:rPr>
              <a:t>0</a:t>
            </a:r>
            <a:r>
              <a:rPr lang="en-US" sz="2400" smtClean="0">
                <a:solidFill>
                  <a:srgbClr val="000000"/>
                </a:solidFill>
              </a:rPr>
              <a:t> to R</a:t>
            </a:r>
            <a:r>
              <a:rPr lang="en-US" sz="2400" baseline="-25000" smtClean="0">
                <a:solidFill>
                  <a:srgbClr val="000000"/>
                </a:solidFill>
              </a:rPr>
              <a:t>3 </a:t>
            </a:r>
            <a:r>
              <a:rPr lang="en-US" sz="2400" smtClean="0">
                <a:solidFill>
                  <a:srgbClr val="000000"/>
                </a:solidFill>
              </a:rPr>
              <a:t>contribute the binary weightages. The current or voltage contribution from the LSB branch, I</a:t>
            </a:r>
            <a:r>
              <a:rPr lang="en-US" sz="2400" baseline="-25000" smtClean="0">
                <a:solidFill>
                  <a:srgbClr val="000000"/>
                </a:solidFill>
              </a:rPr>
              <a:t>0</a:t>
            </a:r>
            <a:r>
              <a:rPr lang="en-US" sz="2400" smtClean="0">
                <a:solidFill>
                  <a:srgbClr val="000000"/>
                </a:solidFill>
              </a:rPr>
              <a:t> is the least and MSB branch, I</a:t>
            </a:r>
            <a:r>
              <a:rPr lang="en-US" sz="2400" baseline="-25000" smtClean="0">
                <a:solidFill>
                  <a:srgbClr val="000000"/>
                </a:solidFill>
              </a:rPr>
              <a:t>3</a:t>
            </a:r>
            <a:r>
              <a:rPr lang="en-US" sz="2400" smtClean="0">
                <a:solidFill>
                  <a:srgbClr val="000000"/>
                </a:solidFill>
              </a:rPr>
              <a:t> is the most.  To achieve this, </a:t>
            </a:r>
          </a:p>
          <a:p>
            <a:pPr eaLnBrk="1" hangingPunct="1">
              <a:spcBef>
                <a:spcPct val="50000"/>
              </a:spcBef>
              <a:buFont typeface="Wingdings 2" pitchFamily="18" charset="2"/>
              <a:buNone/>
            </a:pPr>
            <a:r>
              <a:rPr lang="en-US" sz="2400" smtClean="0">
                <a:solidFill>
                  <a:srgbClr val="000000"/>
                </a:solidFill>
              </a:rPr>
              <a:t>	R</a:t>
            </a:r>
            <a:r>
              <a:rPr lang="en-US" sz="2400" baseline="-25000" smtClean="0">
                <a:solidFill>
                  <a:srgbClr val="000000"/>
                </a:solidFill>
              </a:rPr>
              <a:t>0</a:t>
            </a:r>
            <a:r>
              <a:rPr lang="en-US" sz="2400" smtClean="0">
                <a:solidFill>
                  <a:srgbClr val="000000"/>
                </a:solidFill>
              </a:rPr>
              <a:t> = 2R</a:t>
            </a:r>
            <a:r>
              <a:rPr lang="en-US" sz="2400" baseline="-25000" smtClean="0">
                <a:solidFill>
                  <a:srgbClr val="000000"/>
                </a:solidFill>
              </a:rPr>
              <a:t>1</a:t>
            </a:r>
            <a:r>
              <a:rPr lang="en-US" sz="2400" smtClean="0">
                <a:solidFill>
                  <a:srgbClr val="000000"/>
                </a:solidFill>
              </a:rPr>
              <a:t>, R</a:t>
            </a:r>
            <a:r>
              <a:rPr lang="en-US" sz="2400" baseline="-25000" smtClean="0">
                <a:solidFill>
                  <a:srgbClr val="000000"/>
                </a:solidFill>
              </a:rPr>
              <a:t>1 </a:t>
            </a:r>
            <a:r>
              <a:rPr lang="en-US" sz="2400" smtClean="0">
                <a:solidFill>
                  <a:srgbClr val="000000"/>
                </a:solidFill>
              </a:rPr>
              <a:t>= 2R</a:t>
            </a:r>
            <a:r>
              <a:rPr lang="en-US" sz="2400" baseline="-25000" smtClean="0">
                <a:solidFill>
                  <a:srgbClr val="000000"/>
                </a:solidFill>
              </a:rPr>
              <a:t>2</a:t>
            </a:r>
            <a:r>
              <a:rPr lang="en-US" sz="2400" smtClean="0">
                <a:solidFill>
                  <a:srgbClr val="000000"/>
                </a:solidFill>
              </a:rPr>
              <a:t>, R</a:t>
            </a:r>
            <a:r>
              <a:rPr lang="en-US" sz="2400" baseline="-25000" smtClean="0">
                <a:solidFill>
                  <a:srgbClr val="000000"/>
                </a:solidFill>
              </a:rPr>
              <a:t>2</a:t>
            </a:r>
            <a:r>
              <a:rPr lang="en-US" sz="2400" smtClean="0">
                <a:solidFill>
                  <a:srgbClr val="000000"/>
                </a:solidFill>
              </a:rPr>
              <a:t> = 2R</a:t>
            </a:r>
            <a:r>
              <a:rPr lang="en-US" sz="2400" baseline="-25000" smtClean="0">
                <a:solidFill>
                  <a:srgbClr val="000000"/>
                </a:solidFill>
              </a:rPr>
              <a:t>3</a:t>
            </a:r>
          </a:p>
          <a:p>
            <a:pPr eaLnBrk="1" hangingPunct="1">
              <a:spcBef>
                <a:spcPct val="50000"/>
              </a:spcBef>
              <a:buFont typeface="Wingdings 2" pitchFamily="18" charset="2"/>
              <a:buNone/>
            </a:pPr>
            <a:r>
              <a:rPr lang="en-US" sz="2400" baseline="-25000" smtClean="0">
                <a:solidFill>
                  <a:srgbClr val="000000"/>
                </a:solidFill>
              </a:rPr>
              <a:t>	</a:t>
            </a:r>
            <a:r>
              <a:rPr lang="en-US" sz="2400" b="1" smtClean="0">
                <a:solidFill>
                  <a:srgbClr val="000000"/>
                </a:solidFill>
              </a:rPr>
              <a:t>(R</a:t>
            </a:r>
            <a:r>
              <a:rPr lang="en-US" sz="2400" b="1" baseline="-25000" smtClean="0">
                <a:solidFill>
                  <a:srgbClr val="000000"/>
                </a:solidFill>
              </a:rPr>
              <a:t>LSB</a:t>
            </a:r>
            <a:r>
              <a:rPr lang="en-US" sz="2400" b="1" smtClean="0">
                <a:solidFill>
                  <a:srgbClr val="000000"/>
                </a:solidFill>
              </a:rPr>
              <a:t> has largest value while R</a:t>
            </a:r>
            <a:r>
              <a:rPr lang="en-US" sz="2400" b="1" baseline="-25000" smtClean="0">
                <a:solidFill>
                  <a:srgbClr val="000000"/>
                </a:solidFill>
              </a:rPr>
              <a:t>MSB</a:t>
            </a:r>
            <a:r>
              <a:rPr lang="en-US" sz="2400" b="1" smtClean="0">
                <a:solidFill>
                  <a:srgbClr val="000000"/>
                </a:solidFill>
              </a:rPr>
              <a:t> has least value)</a:t>
            </a:r>
            <a:endParaRPr lang="en-US" sz="2400" b="1" smtClean="0"/>
          </a:p>
        </p:txBody>
      </p:sp>
      <p:sp>
        <p:nvSpPr>
          <p:cNvPr id="351238" name="Rectangle 2"/>
          <p:cNvSpPr>
            <a:spLocks noChangeArrowheads="1"/>
          </p:cNvSpPr>
          <p:nvPr/>
        </p:nvSpPr>
        <p:spPr bwMode="auto">
          <a:xfrm>
            <a:off x="1019175" y="-50800"/>
            <a:ext cx="8229600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3800" u="sng">
                <a:solidFill>
                  <a:srgbClr val="6666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4-bit DAC with Binary Weighted Inputs</a:t>
            </a:r>
          </a:p>
        </p:txBody>
      </p:sp>
    </p:spTree>
    <p:extLst>
      <p:ext uri="{BB962C8B-B14F-4D97-AF65-F5344CB8AC3E}">
        <p14:creationId xmlns:p14="http://schemas.microsoft.com/office/powerpoint/2010/main" val="308378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8"/>
          <p:cNvSpPr>
            <a:spLocks noGrp="1"/>
          </p:cNvSpPr>
          <p:nvPr>
            <p:ph idx="4294967295"/>
          </p:nvPr>
        </p:nvSpPr>
        <p:spPr>
          <a:xfrm>
            <a:off x="876300" y="1016000"/>
            <a:ext cx="7378700" cy="4919663"/>
          </a:xfrm>
          <a:solidFill>
            <a:srgbClr val="FFFFFF"/>
          </a:solidFill>
        </p:spPr>
        <p:txBody>
          <a:bodyPr/>
          <a:lstStyle/>
          <a:p>
            <a:pPr eaLnBrk="1" hangingPunct="1"/>
            <a:r>
              <a:rPr lang="en-US" sz="2800" smtClean="0"/>
              <a:t>The operational amplifier is the summing amplifier and produces an output that is the weighted sum of the input voltages. </a:t>
            </a:r>
          </a:p>
          <a:p>
            <a:pPr eaLnBrk="1" hangingPunct="1"/>
            <a:r>
              <a:rPr lang="en-US" sz="2800" smtClean="0"/>
              <a:t>I</a:t>
            </a:r>
            <a:r>
              <a:rPr lang="en-US" sz="2800" baseline="-25000" smtClean="0"/>
              <a:t>sum</a:t>
            </a:r>
            <a:r>
              <a:rPr lang="en-US" sz="2800" smtClean="0"/>
              <a:t> is the summation of all the currents in the resistors flowing through the feedback resistor R</a:t>
            </a:r>
            <a:r>
              <a:rPr lang="en-US" sz="2800" baseline="-25000" smtClean="0"/>
              <a:t>f</a:t>
            </a:r>
            <a:r>
              <a:rPr lang="en-US" sz="2800" smtClean="0"/>
              <a:t>.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800" smtClean="0"/>
              <a:t>	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800" smtClean="0"/>
              <a:t>	V</a:t>
            </a:r>
            <a:r>
              <a:rPr lang="en-US" sz="2800" baseline="-25000" smtClean="0"/>
              <a:t>out</a:t>
            </a:r>
            <a:r>
              <a:rPr lang="en-US" sz="2800" smtClean="0"/>
              <a:t> = - I</a:t>
            </a:r>
            <a:r>
              <a:rPr lang="en-US" sz="2800" baseline="-25000" smtClean="0"/>
              <a:t>sum</a:t>
            </a:r>
            <a:r>
              <a:rPr lang="en-US" sz="2800" smtClean="0"/>
              <a:t> R</a:t>
            </a:r>
            <a:r>
              <a:rPr lang="en-US" sz="2800" baseline="-25000" smtClean="0"/>
              <a:t>f </a:t>
            </a:r>
            <a:r>
              <a:rPr lang="en-US" sz="2800" smtClean="0"/>
              <a:t>	= - (I</a:t>
            </a:r>
            <a:r>
              <a:rPr lang="en-US" sz="2800" baseline="-25000" smtClean="0"/>
              <a:t>3</a:t>
            </a:r>
            <a:r>
              <a:rPr lang="en-US" sz="2800" smtClean="0"/>
              <a:t> + I</a:t>
            </a:r>
            <a:r>
              <a:rPr lang="en-US" sz="2800" baseline="-25000" smtClean="0"/>
              <a:t>2</a:t>
            </a:r>
            <a:r>
              <a:rPr lang="en-US" sz="2800" smtClean="0"/>
              <a:t> + I</a:t>
            </a:r>
            <a:r>
              <a:rPr lang="en-US" sz="2800" baseline="-25000" smtClean="0"/>
              <a:t>1</a:t>
            </a:r>
            <a:r>
              <a:rPr lang="en-US" sz="2800" smtClean="0"/>
              <a:t> + I</a:t>
            </a:r>
            <a:r>
              <a:rPr lang="en-US" sz="2800" baseline="-25000" smtClean="0"/>
              <a:t>0</a:t>
            </a:r>
            <a:r>
              <a:rPr lang="en-US" sz="2800" smtClean="0"/>
              <a:t>) R</a:t>
            </a:r>
            <a:r>
              <a:rPr lang="en-US" sz="2800" baseline="-25000" smtClean="0"/>
              <a:t>f </a:t>
            </a:r>
          </a:p>
          <a:p>
            <a:pPr eaLnBrk="1" hangingPunct="1"/>
            <a:endParaRPr lang="en-US" sz="2800" smtClean="0"/>
          </a:p>
          <a:p>
            <a:pPr eaLnBrk="1" hangingPunct="1">
              <a:buFont typeface="Wingdings 2" pitchFamily="18" charset="2"/>
              <a:buNone/>
            </a:pPr>
            <a:r>
              <a:rPr lang="en-US" sz="2800" smtClean="0"/>
              <a:t>				= </a:t>
            </a:r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3560763" y="4924425"/>
            <a:ext cx="4173537" cy="854075"/>
            <a:chOff x="1685" y="2112"/>
            <a:chExt cx="2629" cy="538"/>
          </a:xfrm>
        </p:grpSpPr>
        <p:grpSp>
          <p:nvGrpSpPr>
            <p:cNvPr id="21510" name="Group 17"/>
            <p:cNvGrpSpPr>
              <a:grpSpLocks/>
            </p:cNvGrpSpPr>
            <p:nvPr/>
          </p:nvGrpSpPr>
          <p:grpSpPr bwMode="auto">
            <a:xfrm>
              <a:off x="2067" y="2112"/>
              <a:ext cx="2152" cy="538"/>
              <a:chOff x="1302" y="1873"/>
              <a:chExt cx="2152" cy="538"/>
            </a:xfrm>
          </p:grpSpPr>
          <p:grpSp>
            <p:nvGrpSpPr>
              <p:cNvPr id="21516" name="Group 7"/>
              <p:cNvGrpSpPr>
                <a:grpSpLocks/>
              </p:cNvGrpSpPr>
              <p:nvPr/>
            </p:nvGrpSpPr>
            <p:grpSpPr bwMode="auto">
              <a:xfrm>
                <a:off x="2450" y="1873"/>
                <a:ext cx="478" cy="538"/>
                <a:chOff x="2689" y="2590"/>
                <a:chExt cx="478" cy="538"/>
              </a:xfrm>
            </p:grpSpPr>
            <p:sp>
              <p:nvSpPr>
                <p:cNvPr id="21526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689" y="2590"/>
                  <a:ext cx="478" cy="5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000">
                      <a:solidFill>
                        <a:srgbClr val="FF0000"/>
                      </a:solidFill>
                    </a:rPr>
                    <a:t>V</a:t>
                  </a:r>
                  <a:r>
                    <a:rPr lang="en-US" sz="2000" baseline="-25000">
                      <a:solidFill>
                        <a:srgbClr val="FF0000"/>
                      </a:solidFill>
                    </a:rPr>
                    <a:t>1</a:t>
                  </a:r>
                </a:p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000">
                      <a:solidFill>
                        <a:srgbClr val="FF0000"/>
                      </a:solidFill>
                    </a:rPr>
                    <a:t>R</a:t>
                  </a:r>
                  <a:r>
                    <a:rPr lang="en-US" sz="2000" baseline="-2500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sp>
              <p:nvSpPr>
                <p:cNvPr id="21527" name="Line 6"/>
                <p:cNvSpPr>
                  <a:spLocks noChangeShapeType="1"/>
                </p:cNvSpPr>
                <p:nvPr/>
              </p:nvSpPr>
              <p:spPr bwMode="auto">
                <a:xfrm>
                  <a:off x="2784" y="2849"/>
                  <a:ext cx="28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517" name="Group 8"/>
              <p:cNvGrpSpPr>
                <a:grpSpLocks/>
              </p:cNvGrpSpPr>
              <p:nvPr/>
            </p:nvGrpSpPr>
            <p:grpSpPr bwMode="auto">
              <a:xfrm>
                <a:off x="1302" y="1873"/>
                <a:ext cx="478" cy="538"/>
                <a:chOff x="2689" y="2590"/>
                <a:chExt cx="478" cy="538"/>
              </a:xfrm>
            </p:grpSpPr>
            <p:sp>
              <p:nvSpPr>
                <p:cNvPr id="21524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689" y="2590"/>
                  <a:ext cx="478" cy="5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000">
                      <a:solidFill>
                        <a:srgbClr val="FF0000"/>
                      </a:solidFill>
                    </a:rPr>
                    <a:t>V</a:t>
                  </a:r>
                  <a:r>
                    <a:rPr lang="en-US" sz="2000" baseline="-25000">
                      <a:solidFill>
                        <a:srgbClr val="FF0000"/>
                      </a:solidFill>
                    </a:rPr>
                    <a:t>3</a:t>
                  </a:r>
                </a:p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000">
                      <a:solidFill>
                        <a:srgbClr val="FF0000"/>
                      </a:solidFill>
                    </a:rPr>
                    <a:t>R</a:t>
                  </a:r>
                  <a:r>
                    <a:rPr lang="en-US" sz="2000" baseline="-25000">
                      <a:solidFill>
                        <a:srgbClr val="FF0000"/>
                      </a:solidFill>
                    </a:rPr>
                    <a:t>3</a:t>
                  </a:r>
                </a:p>
              </p:txBody>
            </p:sp>
            <p:sp>
              <p:nvSpPr>
                <p:cNvPr id="21525" name="Line 10"/>
                <p:cNvSpPr>
                  <a:spLocks noChangeShapeType="1"/>
                </p:cNvSpPr>
                <p:nvPr/>
              </p:nvSpPr>
              <p:spPr bwMode="auto">
                <a:xfrm>
                  <a:off x="2784" y="2849"/>
                  <a:ext cx="28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518" name="Group 11"/>
              <p:cNvGrpSpPr>
                <a:grpSpLocks/>
              </p:cNvGrpSpPr>
              <p:nvPr/>
            </p:nvGrpSpPr>
            <p:grpSpPr bwMode="auto">
              <a:xfrm>
                <a:off x="1876" y="1873"/>
                <a:ext cx="478" cy="538"/>
                <a:chOff x="2689" y="2590"/>
                <a:chExt cx="478" cy="538"/>
              </a:xfrm>
            </p:grpSpPr>
            <p:sp>
              <p:nvSpPr>
                <p:cNvPr id="2152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689" y="2590"/>
                  <a:ext cx="478" cy="5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000">
                      <a:solidFill>
                        <a:srgbClr val="FF0000"/>
                      </a:solidFill>
                    </a:rPr>
                    <a:t>V</a:t>
                  </a:r>
                  <a:r>
                    <a:rPr lang="en-US" sz="2000" baseline="-25000">
                      <a:solidFill>
                        <a:srgbClr val="FF0000"/>
                      </a:solidFill>
                    </a:rPr>
                    <a:t>2</a:t>
                  </a:r>
                </a:p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000">
                      <a:solidFill>
                        <a:srgbClr val="FF0000"/>
                      </a:solidFill>
                    </a:rPr>
                    <a:t>R</a:t>
                  </a:r>
                  <a:r>
                    <a:rPr lang="en-US" sz="2000" baseline="-25000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  <p:sp>
              <p:nvSpPr>
                <p:cNvPr id="21523" name="Line 13"/>
                <p:cNvSpPr>
                  <a:spLocks noChangeShapeType="1"/>
                </p:cNvSpPr>
                <p:nvPr/>
              </p:nvSpPr>
              <p:spPr bwMode="auto">
                <a:xfrm>
                  <a:off x="2784" y="2849"/>
                  <a:ext cx="28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519" name="Group 14"/>
              <p:cNvGrpSpPr>
                <a:grpSpLocks/>
              </p:cNvGrpSpPr>
              <p:nvPr/>
            </p:nvGrpSpPr>
            <p:grpSpPr bwMode="auto">
              <a:xfrm>
                <a:off x="2976" y="1873"/>
                <a:ext cx="478" cy="538"/>
                <a:chOff x="2689" y="2590"/>
                <a:chExt cx="478" cy="538"/>
              </a:xfrm>
            </p:grpSpPr>
            <p:sp>
              <p:nvSpPr>
                <p:cNvPr id="2152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689" y="2590"/>
                  <a:ext cx="478" cy="5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000">
                      <a:solidFill>
                        <a:srgbClr val="FF0000"/>
                      </a:solidFill>
                    </a:rPr>
                    <a:t>V</a:t>
                  </a:r>
                  <a:r>
                    <a:rPr lang="en-US" sz="2000" baseline="-25000">
                      <a:solidFill>
                        <a:srgbClr val="FF0000"/>
                      </a:solidFill>
                    </a:rPr>
                    <a:t>0</a:t>
                  </a:r>
                </a:p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000">
                      <a:solidFill>
                        <a:srgbClr val="FF0000"/>
                      </a:solidFill>
                    </a:rPr>
                    <a:t>R</a:t>
                  </a:r>
                  <a:r>
                    <a:rPr lang="en-US" sz="2000" baseline="-25000">
                      <a:solidFill>
                        <a:srgbClr val="FF0000"/>
                      </a:solidFill>
                    </a:rPr>
                    <a:t>0</a:t>
                  </a:r>
                </a:p>
              </p:txBody>
            </p:sp>
            <p:sp>
              <p:nvSpPr>
                <p:cNvPr id="21521" name="Line 16"/>
                <p:cNvSpPr>
                  <a:spLocks noChangeShapeType="1"/>
                </p:cNvSpPr>
                <p:nvPr/>
              </p:nvSpPr>
              <p:spPr bwMode="auto">
                <a:xfrm>
                  <a:off x="2784" y="2849"/>
                  <a:ext cx="28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1511" name="Text Box 60"/>
            <p:cNvSpPr txBox="1">
              <a:spLocks noChangeArrowheads="1"/>
            </p:cNvSpPr>
            <p:nvPr/>
          </p:nvSpPr>
          <p:spPr bwMode="auto">
            <a:xfrm>
              <a:off x="1685" y="2256"/>
              <a:ext cx="4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</a:rPr>
                <a:t>- R</a:t>
              </a:r>
              <a:r>
                <a:rPr lang="en-US" sz="2000" baseline="-25000">
                  <a:solidFill>
                    <a:srgbClr val="FF0000"/>
                  </a:solidFill>
                </a:rPr>
                <a:t>f </a:t>
              </a:r>
              <a:r>
                <a:rPr lang="en-US" sz="2000">
                  <a:solidFill>
                    <a:srgbClr val="FF0000"/>
                  </a:solidFill>
                </a:rPr>
                <a:t>(</a:t>
              </a:r>
              <a:endParaRPr lang="en-US" sz="2000" baseline="-25000">
                <a:solidFill>
                  <a:srgbClr val="FF0000"/>
                </a:solidFill>
              </a:endParaRPr>
            </a:p>
          </p:txBody>
        </p:sp>
        <p:sp>
          <p:nvSpPr>
            <p:cNvPr id="21512" name="Text Box 61"/>
            <p:cNvSpPr txBox="1">
              <a:spLocks noChangeArrowheads="1"/>
            </p:cNvSpPr>
            <p:nvPr/>
          </p:nvSpPr>
          <p:spPr bwMode="auto">
            <a:xfrm>
              <a:off x="3023" y="2256"/>
              <a:ext cx="2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21513" name="Text Box 62"/>
            <p:cNvSpPr txBox="1">
              <a:spLocks noChangeArrowheads="1"/>
            </p:cNvSpPr>
            <p:nvPr/>
          </p:nvSpPr>
          <p:spPr bwMode="auto">
            <a:xfrm>
              <a:off x="3597" y="2256"/>
              <a:ext cx="2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21514" name="Text Box 63"/>
            <p:cNvSpPr txBox="1">
              <a:spLocks noChangeArrowheads="1"/>
            </p:cNvSpPr>
            <p:nvPr/>
          </p:nvSpPr>
          <p:spPr bwMode="auto">
            <a:xfrm>
              <a:off x="2450" y="2256"/>
              <a:ext cx="2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21515" name="Text Box 64"/>
            <p:cNvSpPr txBox="1">
              <a:spLocks noChangeArrowheads="1"/>
            </p:cNvSpPr>
            <p:nvPr/>
          </p:nvSpPr>
          <p:spPr bwMode="auto">
            <a:xfrm>
              <a:off x="4123" y="2256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</a:rPr>
                <a:t>)</a:t>
              </a:r>
            </a:p>
          </p:txBody>
        </p:sp>
      </p:grpSp>
      <p:sp>
        <p:nvSpPr>
          <p:cNvPr id="353305" name="Rectangle 2"/>
          <p:cNvSpPr>
            <a:spLocks noChangeArrowheads="1"/>
          </p:cNvSpPr>
          <p:nvPr/>
        </p:nvSpPr>
        <p:spPr bwMode="auto">
          <a:xfrm>
            <a:off x="1019175" y="-50800"/>
            <a:ext cx="8229600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3800" u="sng">
                <a:solidFill>
                  <a:srgbClr val="6666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4-bit DAC with Binary Weighted Inputs</a:t>
            </a:r>
          </a:p>
        </p:txBody>
      </p:sp>
    </p:spTree>
    <p:extLst>
      <p:ext uri="{BB962C8B-B14F-4D97-AF65-F5344CB8AC3E}">
        <p14:creationId xmlns:p14="http://schemas.microsoft.com/office/powerpoint/2010/main" val="135773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104900"/>
            <a:ext cx="7543800" cy="48133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V</a:t>
            </a:r>
            <a:r>
              <a:rPr lang="en-US" sz="2400" baseline="-25000" dirty="0" err="1" smtClean="0"/>
              <a:t>out</a:t>
            </a:r>
            <a:r>
              <a:rPr lang="en-US" sz="2400" dirty="0" smtClean="0"/>
              <a:t> = - </a:t>
            </a:r>
            <a:r>
              <a:rPr lang="en-US" sz="2400" dirty="0" err="1" smtClean="0"/>
              <a:t>I</a:t>
            </a:r>
            <a:r>
              <a:rPr lang="en-US" sz="2400" baseline="-25000" dirty="0" err="1" smtClean="0"/>
              <a:t>sum</a:t>
            </a:r>
            <a:r>
              <a:rPr lang="en-US" sz="2400" dirty="0" smtClean="0"/>
              <a:t> </a:t>
            </a:r>
            <a:r>
              <a:rPr lang="en-US" sz="2400" dirty="0" err="1" smtClean="0"/>
              <a:t>R</a:t>
            </a:r>
            <a:r>
              <a:rPr lang="en-US" sz="2400" baseline="-25000" dirty="0" err="1" smtClean="0"/>
              <a:t>f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= - (I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+ I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+ I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+ I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 </a:t>
            </a:r>
            <a:r>
              <a:rPr lang="en-US" sz="2400" dirty="0" err="1" smtClean="0"/>
              <a:t>R</a:t>
            </a:r>
            <a:r>
              <a:rPr lang="en-US" sz="2400" baseline="-25000" dirty="0" err="1" smtClean="0"/>
              <a:t>f</a:t>
            </a:r>
            <a:r>
              <a:rPr lang="en-US" sz="2400" baseline="-25000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sz="2400" baseline="-25000" dirty="0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400" baseline="-25000" dirty="0" smtClean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out</a:t>
            </a:r>
            <a:r>
              <a:rPr lang="en-US" sz="2400" dirty="0" smtClean="0"/>
              <a:t> =</a:t>
            </a:r>
          </a:p>
          <a:p>
            <a:pPr lvl="1" eaLnBrk="1" hangingPunct="1">
              <a:lnSpc>
                <a:spcPct val="90000"/>
              </a:lnSpc>
              <a:buFont typeface="Verdana" pitchFamily="34" charset="0"/>
              <a:buNone/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  <a:buFont typeface="Verdana" pitchFamily="34" charset="0"/>
              <a:buNone/>
            </a:pPr>
            <a:r>
              <a:rPr lang="en-US" sz="2400" dirty="0" smtClean="0"/>
              <a:t>where V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, V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V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V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is logic 0 (0V) or logic 1 (5V) for TTL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sz="2400" dirty="0" smtClean="0"/>
              <a:t>For binary weighted currents to flow into R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, R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R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R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,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itchFamily="18" charset="2"/>
              <a:buNone/>
            </a:pPr>
            <a:r>
              <a:rPr lang="en-US" sz="2400" dirty="0" smtClean="0"/>
              <a:t>R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LSB resistor, R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=        , R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=       , R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=      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Therefore, 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out</a:t>
            </a:r>
            <a:r>
              <a:rPr lang="en-US" sz="2400" dirty="0" smtClean="0"/>
              <a:t> = 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399088" y="3733800"/>
            <a:ext cx="758825" cy="854075"/>
            <a:chOff x="2259" y="2734"/>
            <a:chExt cx="478" cy="538"/>
          </a:xfrm>
        </p:grpSpPr>
        <p:sp>
          <p:nvSpPr>
            <p:cNvPr id="22579" name="Text Box 18"/>
            <p:cNvSpPr txBox="1">
              <a:spLocks noChangeArrowheads="1"/>
            </p:cNvSpPr>
            <p:nvPr/>
          </p:nvSpPr>
          <p:spPr bwMode="auto">
            <a:xfrm>
              <a:off x="2259" y="2734"/>
              <a:ext cx="478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/>
                <a:t>R</a:t>
              </a:r>
              <a:r>
                <a:rPr lang="en-US" sz="2000" baseline="-25000"/>
                <a:t>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</a:rPr>
                <a:t>4</a:t>
              </a:r>
              <a:endParaRPr lang="en-US" sz="2000" baseline="30000">
                <a:solidFill>
                  <a:srgbClr val="FF0000"/>
                </a:solidFill>
              </a:endParaRPr>
            </a:p>
          </p:txBody>
        </p:sp>
        <p:sp>
          <p:nvSpPr>
            <p:cNvPr id="22580" name="Line 19"/>
            <p:cNvSpPr>
              <a:spLocks noChangeShapeType="1"/>
            </p:cNvSpPr>
            <p:nvPr/>
          </p:nvSpPr>
          <p:spPr bwMode="auto">
            <a:xfrm>
              <a:off x="2354" y="2993"/>
              <a:ext cx="2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178300" y="3733800"/>
            <a:ext cx="758825" cy="854075"/>
            <a:chOff x="2259" y="2734"/>
            <a:chExt cx="478" cy="538"/>
          </a:xfrm>
        </p:grpSpPr>
        <p:sp>
          <p:nvSpPr>
            <p:cNvPr id="22577" name="Text Box 22"/>
            <p:cNvSpPr txBox="1">
              <a:spLocks noChangeArrowheads="1"/>
            </p:cNvSpPr>
            <p:nvPr/>
          </p:nvSpPr>
          <p:spPr bwMode="auto">
            <a:xfrm>
              <a:off x="2259" y="2734"/>
              <a:ext cx="478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/>
                <a:t>R</a:t>
              </a:r>
              <a:r>
                <a:rPr lang="en-US" sz="2000" baseline="-25000"/>
                <a:t>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</a:rPr>
                <a:t>2</a:t>
              </a:r>
              <a:endParaRPr lang="en-US" sz="2000" baseline="30000">
                <a:solidFill>
                  <a:srgbClr val="FF0000"/>
                </a:solidFill>
              </a:endParaRPr>
            </a:p>
          </p:txBody>
        </p:sp>
        <p:sp>
          <p:nvSpPr>
            <p:cNvPr id="22578" name="Line 23"/>
            <p:cNvSpPr>
              <a:spLocks noChangeShapeType="1"/>
            </p:cNvSpPr>
            <p:nvPr/>
          </p:nvSpPr>
          <p:spPr bwMode="auto">
            <a:xfrm>
              <a:off x="2354" y="2993"/>
              <a:ext cx="2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3175000" y="1587500"/>
            <a:ext cx="4173538" cy="854075"/>
            <a:chOff x="1685" y="2112"/>
            <a:chExt cx="2629" cy="538"/>
          </a:xfrm>
        </p:grpSpPr>
        <p:grpSp>
          <p:nvGrpSpPr>
            <p:cNvPr id="22559" name="Group 17"/>
            <p:cNvGrpSpPr>
              <a:grpSpLocks/>
            </p:cNvGrpSpPr>
            <p:nvPr/>
          </p:nvGrpSpPr>
          <p:grpSpPr bwMode="auto">
            <a:xfrm>
              <a:off x="2067" y="2112"/>
              <a:ext cx="2152" cy="538"/>
              <a:chOff x="1302" y="1873"/>
              <a:chExt cx="2152" cy="538"/>
            </a:xfrm>
          </p:grpSpPr>
          <p:grpSp>
            <p:nvGrpSpPr>
              <p:cNvPr id="22565" name="Group 7"/>
              <p:cNvGrpSpPr>
                <a:grpSpLocks/>
              </p:cNvGrpSpPr>
              <p:nvPr/>
            </p:nvGrpSpPr>
            <p:grpSpPr bwMode="auto">
              <a:xfrm>
                <a:off x="2450" y="1873"/>
                <a:ext cx="478" cy="538"/>
                <a:chOff x="2689" y="2590"/>
                <a:chExt cx="478" cy="538"/>
              </a:xfrm>
            </p:grpSpPr>
            <p:sp>
              <p:nvSpPr>
                <p:cNvPr id="2257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689" y="2590"/>
                  <a:ext cx="478" cy="5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000">
                      <a:solidFill>
                        <a:srgbClr val="FF0000"/>
                      </a:solidFill>
                    </a:rPr>
                    <a:t>V</a:t>
                  </a:r>
                  <a:r>
                    <a:rPr lang="en-US" sz="2000" baseline="-25000">
                      <a:solidFill>
                        <a:srgbClr val="FF0000"/>
                      </a:solidFill>
                    </a:rPr>
                    <a:t>1</a:t>
                  </a:r>
                </a:p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000">
                      <a:solidFill>
                        <a:srgbClr val="FF0000"/>
                      </a:solidFill>
                    </a:rPr>
                    <a:t>R</a:t>
                  </a:r>
                  <a:r>
                    <a:rPr lang="en-US" sz="2000" baseline="-2500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sp>
              <p:nvSpPr>
                <p:cNvPr id="22576" name="Line 6"/>
                <p:cNvSpPr>
                  <a:spLocks noChangeShapeType="1"/>
                </p:cNvSpPr>
                <p:nvPr/>
              </p:nvSpPr>
              <p:spPr bwMode="auto">
                <a:xfrm>
                  <a:off x="2784" y="2849"/>
                  <a:ext cx="28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566" name="Group 8"/>
              <p:cNvGrpSpPr>
                <a:grpSpLocks/>
              </p:cNvGrpSpPr>
              <p:nvPr/>
            </p:nvGrpSpPr>
            <p:grpSpPr bwMode="auto">
              <a:xfrm>
                <a:off x="1302" y="1873"/>
                <a:ext cx="478" cy="538"/>
                <a:chOff x="2689" y="2590"/>
                <a:chExt cx="478" cy="538"/>
              </a:xfrm>
            </p:grpSpPr>
            <p:sp>
              <p:nvSpPr>
                <p:cNvPr id="2257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689" y="2590"/>
                  <a:ext cx="478" cy="5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000" dirty="0">
                      <a:solidFill>
                        <a:srgbClr val="FF0000"/>
                      </a:solidFill>
                    </a:rPr>
                    <a:t>V</a:t>
                  </a:r>
                  <a:r>
                    <a:rPr lang="en-US" sz="2000" baseline="-25000" dirty="0">
                      <a:solidFill>
                        <a:srgbClr val="FF0000"/>
                      </a:solidFill>
                    </a:rPr>
                    <a:t>3</a:t>
                  </a:r>
                </a:p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000" dirty="0">
                      <a:solidFill>
                        <a:srgbClr val="FF0000"/>
                      </a:solidFill>
                    </a:rPr>
                    <a:t>R</a:t>
                  </a:r>
                  <a:r>
                    <a:rPr lang="en-US" sz="2000" baseline="-25000" dirty="0">
                      <a:solidFill>
                        <a:srgbClr val="FF0000"/>
                      </a:solidFill>
                    </a:rPr>
                    <a:t>3</a:t>
                  </a:r>
                </a:p>
              </p:txBody>
            </p:sp>
            <p:sp>
              <p:nvSpPr>
                <p:cNvPr id="22574" name="Line 10"/>
                <p:cNvSpPr>
                  <a:spLocks noChangeShapeType="1"/>
                </p:cNvSpPr>
                <p:nvPr/>
              </p:nvSpPr>
              <p:spPr bwMode="auto">
                <a:xfrm>
                  <a:off x="2784" y="2849"/>
                  <a:ext cx="28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567" name="Group 11"/>
              <p:cNvGrpSpPr>
                <a:grpSpLocks/>
              </p:cNvGrpSpPr>
              <p:nvPr/>
            </p:nvGrpSpPr>
            <p:grpSpPr bwMode="auto">
              <a:xfrm>
                <a:off x="1876" y="1873"/>
                <a:ext cx="478" cy="538"/>
                <a:chOff x="2689" y="2590"/>
                <a:chExt cx="478" cy="538"/>
              </a:xfrm>
            </p:grpSpPr>
            <p:sp>
              <p:nvSpPr>
                <p:cNvPr id="2257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689" y="2590"/>
                  <a:ext cx="478" cy="5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000">
                      <a:solidFill>
                        <a:srgbClr val="FF0000"/>
                      </a:solidFill>
                    </a:rPr>
                    <a:t>V</a:t>
                  </a:r>
                  <a:r>
                    <a:rPr lang="en-US" sz="2000" baseline="-25000">
                      <a:solidFill>
                        <a:srgbClr val="FF0000"/>
                      </a:solidFill>
                    </a:rPr>
                    <a:t>2</a:t>
                  </a:r>
                </a:p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000">
                      <a:solidFill>
                        <a:srgbClr val="FF0000"/>
                      </a:solidFill>
                    </a:rPr>
                    <a:t>R</a:t>
                  </a:r>
                  <a:r>
                    <a:rPr lang="en-US" sz="2000" baseline="-25000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  <p:sp>
              <p:nvSpPr>
                <p:cNvPr id="22572" name="Line 13"/>
                <p:cNvSpPr>
                  <a:spLocks noChangeShapeType="1"/>
                </p:cNvSpPr>
                <p:nvPr/>
              </p:nvSpPr>
              <p:spPr bwMode="auto">
                <a:xfrm>
                  <a:off x="2784" y="2849"/>
                  <a:ext cx="28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568" name="Group 14"/>
              <p:cNvGrpSpPr>
                <a:grpSpLocks/>
              </p:cNvGrpSpPr>
              <p:nvPr/>
            </p:nvGrpSpPr>
            <p:grpSpPr bwMode="auto">
              <a:xfrm>
                <a:off x="2976" y="1873"/>
                <a:ext cx="478" cy="538"/>
                <a:chOff x="2689" y="2590"/>
                <a:chExt cx="478" cy="538"/>
              </a:xfrm>
            </p:grpSpPr>
            <p:sp>
              <p:nvSpPr>
                <p:cNvPr id="2256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689" y="2590"/>
                  <a:ext cx="478" cy="5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000">
                      <a:solidFill>
                        <a:srgbClr val="FF0000"/>
                      </a:solidFill>
                    </a:rPr>
                    <a:t>V</a:t>
                  </a:r>
                  <a:r>
                    <a:rPr lang="en-US" sz="2000" baseline="-25000">
                      <a:solidFill>
                        <a:srgbClr val="FF0000"/>
                      </a:solidFill>
                    </a:rPr>
                    <a:t>0</a:t>
                  </a:r>
                </a:p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000">
                      <a:solidFill>
                        <a:srgbClr val="FF0000"/>
                      </a:solidFill>
                    </a:rPr>
                    <a:t>R</a:t>
                  </a:r>
                  <a:r>
                    <a:rPr lang="en-US" sz="2000" baseline="-25000">
                      <a:solidFill>
                        <a:srgbClr val="FF0000"/>
                      </a:solidFill>
                    </a:rPr>
                    <a:t>0</a:t>
                  </a:r>
                </a:p>
              </p:txBody>
            </p:sp>
            <p:sp>
              <p:nvSpPr>
                <p:cNvPr id="22570" name="Line 16"/>
                <p:cNvSpPr>
                  <a:spLocks noChangeShapeType="1"/>
                </p:cNvSpPr>
                <p:nvPr/>
              </p:nvSpPr>
              <p:spPr bwMode="auto">
                <a:xfrm>
                  <a:off x="2784" y="2849"/>
                  <a:ext cx="28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2560" name="Text Box 60"/>
            <p:cNvSpPr txBox="1">
              <a:spLocks noChangeArrowheads="1"/>
            </p:cNvSpPr>
            <p:nvPr/>
          </p:nvSpPr>
          <p:spPr bwMode="auto">
            <a:xfrm>
              <a:off x="1685" y="2256"/>
              <a:ext cx="4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</a:rPr>
                <a:t>- R</a:t>
              </a:r>
              <a:r>
                <a:rPr lang="en-US" sz="2000" baseline="-25000">
                  <a:solidFill>
                    <a:srgbClr val="FF0000"/>
                  </a:solidFill>
                </a:rPr>
                <a:t>f </a:t>
              </a:r>
              <a:r>
                <a:rPr lang="en-US" sz="2000">
                  <a:solidFill>
                    <a:srgbClr val="FF0000"/>
                  </a:solidFill>
                </a:rPr>
                <a:t>(</a:t>
              </a:r>
              <a:endParaRPr lang="en-US" sz="2000" baseline="-25000">
                <a:solidFill>
                  <a:srgbClr val="FF0000"/>
                </a:solidFill>
              </a:endParaRPr>
            </a:p>
          </p:txBody>
        </p:sp>
        <p:sp>
          <p:nvSpPr>
            <p:cNvPr id="22561" name="Text Box 61"/>
            <p:cNvSpPr txBox="1">
              <a:spLocks noChangeArrowheads="1"/>
            </p:cNvSpPr>
            <p:nvPr/>
          </p:nvSpPr>
          <p:spPr bwMode="auto">
            <a:xfrm>
              <a:off x="3023" y="2256"/>
              <a:ext cx="2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22562" name="Text Box 62"/>
            <p:cNvSpPr txBox="1">
              <a:spLocks noChangeArrowheads="1"/>
            </p:cNvSpPr>
            <p:nvPr/>
          </p:nvSpPr>
          <p:spPr bwMode="auto">
            <a:xfrm>
              <a:off x="3597" y="2256"/>
              <a:ext cx="2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22563" name="Text Box 63"/>
            <p:cNvSpPr txBox="1">
              <a:spLocks noChangeArrowheads="1"/>
            </p:cNvSpPr>
            <p:nvPr/>
          </p:nvSpPr>
          <p:spPr bwMode="auto">
            <a:xfrm>
              <a:off x="2450" y="2256"/>
              <a:ext cx="2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22564" name="Text Box 64"/>
            <p:cNvSpPr txBox="1">
              <a:spLocks noChangeArrowheads="1"/>
            </p:cNvSpPr>
            <p:nvPr/>
          </p:nvSpPr>
          <p:spPr bwMode="auto">
            <a:xfrm>
              <a:off x="4123" y="2256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</a:rPr>
                <a:t>)</a:t>
              </a:r>
            </a:p>
          </p:txBody>
        </p:sp>
      </p:grpSp>
      <p:grpSp>
        <p:nvGrpSpPr>
          <p:cNvPr id="10" name="Group 66"/>
          <p:cNvGrpSpPr>
            <a:grpSpLocks/>
          </p:cNvGrpSpPr>
          <p:nvPr/>
        </p:nvGrpSpPr>
        <p:grpSpPr bwMode="auto">
          <a:xfrm>
            <a:off x="6589713" y="3717925"/>
            <a:ext cx="758825" cy="854075"/>
            <a:chOff x="2259" y="2734"/>
            <a:chExt cx="478" cy="538"/>
          </a:xfrm>
        </p:grpSpPr>
        <p:sp>
          <p:nvSpPr>
            <p:cNvPr id="22557" name="Text Box 67"/>
            <p:cNvSpPr txBox="1">
              <a:spLocks noChangeArrowheads="1"/>
            </p:cNvSpPr>
            <p:nvPr/>
          </p:nvSpPr>
          <p:spPr bwMode="auto">
            <a:xfrm>
              <a:off x="2259" y="2734"/>
              <a:ext cx="478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/>
                <a:t>R</a:t>
              </a:r>
              <a:r>
                <a:rPr lang="en-US" sz="2000" baseline="-25000"/>
                <a:t>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</a:rPr>
                <a:t>8</a:t>
              </a:r>
              <a:endParaRPr lang="en-US" sz="2000" baseline="30000">
                <a:solidFill>
                  <a:srgbClr val="FF0000"/>
                </a:solidFill>
              </a:endParaRPr>
            </a:p>
          </p:txBody>
        </p:sp>
        <p:sp>
          <p:nvSpPr>
            <p:cNvPr id="22558" name="Line 68"/>
            <p:cNvSpPr>
              <a:spLocks noChangeShapeType="1"/>
            </p:cNvSpPr>
            <p:nvPr/>
          </p:nvSpPr>
          <p:spPr bwMode="auto">
            <a:xfrm>
              <a:off x="2354" y="2993"/>
              <a:ext cx="2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88"/>
          <p:cNvGrpSpPr>
            <a:grpSpLocks/>
          </p:cNvGrpSpPr>
          <p:nvPr/>
        </p:nvGrpSpPr>
        <p:grpSpPr bwMode="auto">
          <a:xfrm>
            <a:off x="3768725" y="4572000"/>
            <a:ext cx="4629150" cy="854075"/>
            <a:chOff x="2163" y="3164"/>
            <a:chExt cx="2916" cy="538"/>
          </a:xfrm>
        </p:grpSpPr>
        <p:sp>
          <p:nvSpPr>
            <p:cNvPr id="22539" name="Text Box 69"/>
            <p:cNvSpPr txBox="1">
              <a:spLocks noChangeArrowheads="1"/>
            </p:cNvSpPr>
            <p:nvPr/>
          </p:nvSpPr>
          <p:spPr bwMode="auto">
            <a:xfrm>
              <a:off x="2163" y="3307"/>
              <a:ext cx="5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sz="2000"/>
                <a:t> - R</a:t>
              </a:r>
              <a:r>
                <a:rPr lang="en-US" sz="2000" baseline="-25000"/>
                <a:t>f</a:t>
              </a:r>
              <a:r>
                <a:rPr lang="en-US" sz="2000"/>
                <a:t> (</a:t>
              </a:r>
            </a:p>
          </p:txBody>
        </p:sp>
        <p:grpSp>
          <p:nvGrpSpPr>
            <p:cNvPr id="22540" name="Group 70"/>
            <p:cNvGrpSpPr>
              <a:grpSpLocks/>
            </p:cNvGrpSpPr>
            <p:nvPr/>
          </p:nvGrpSpPr>
          <p:grpSpPr bwMode="auto">
            <a:xfrm>
              <a:off x="2593" y="3164"/>
              <a:ext cx="2152" cy="538"/>
              <a:chOff x="1302" y="1873"/>
              <a:chExt cx="2152" cy="538"/>
            </a:xfrm>
          </p:grpSpPr>
          <p:grpSp>
            <p:nvGrpSpPr>
              <p:cNvPr id="22545" name="Group 71"/>
              <p:cNvGrpSpPr>
                <a:grpSpLocks/>
              </p:cNvGrpSpPr>
              <p:nvPr/>
            </p:nvGrpSpPr>
            <p:grpSpPr bwMode="auto">
              <a:xfrm>
                <a:off x="2450" y="1873"/>
                <a:ext cx="478" cy="538"/>
                <a:chOff x="2689" y="2590"/>
                <a:chExt cx="478" cy="538"/>
              </a:xfrm>
            </p:grpSpPr>
            <p:sp>
              <p:nvSpPr>
                <p:cNvPr id="22555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689" y="2590"/>
                  <a:ext cx="478" cy="5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000">
                      <a:solidFill>
                        <a:srgbClr val="FF0000"/>
                      </a:solidFill>
                    </a:rPr>
                    <a:t>2</a:t>
                  </a:r>
                  <a:r>
                    <a:rPr lang="en-US" sz="2000"/>
                    <a:t>V</a:t>
                  </a:r>
                  <a:r>
                    <a:rPr lang="en-US" sz="2000" baseline="-25000"/>
                    <a:t>1</a:t>
                  </a:r>
                </a:p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000"/>
                    <a:t>R</a:t>
                  </a:r>
                  <a:r>
                    <a:rPr lang="en-US" sz="2000" baseline="-25000"/>
                    <a:t>0</a:t>
                  </a:r>
                </a:p>
              </p:txBody>
            </p:sp>
            <p:sp>
              <p:nvSpPr>
                <p:cNvPr id="22556" name="Line 73"/>
                <p:cNvSpPr>
                  <a:spLocks noChangeShapeType="1"/>
                </p:cNvSpPr>
                <p:nvPr/>
              </p:nvSpPr>
              <p:spPr bwMode="auto">
                <a:xfrm>
                  <a:off x="2784" y="2849"/>
                  <a:ext cx="28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546" name="Group 74"/>
              <p:cNvGrpSpPr>
                <a:grpSpLocks/>
              </p:cNvGrpSpPr>
              <p:nvPr/>
            </p:nvGrpSpPr>
            <p:grpSpPr bwMode="auto">
              <a:xfrm>
                <a:off x="1302" y="1873"/>
                <a:ext cx="478" cy="538"/>
                <a:chOff x="2689" y="2590"/>
                <a:chExt cx="478" cy="538"/>
              </a:xfrm>
            </p:grpSpPr>
            <p:sp>
              <p:nvSpPr>
                <p:cNvPr id="22553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689" y="2590"/>
                  <a:ext cx="478" cy="5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000">
                      <a:solidFill>
                        <a:srgbClr val="FF0000"/>
                      </a:solidFill>
                    </a:rPr>
                    <a:t>8</a:t>
                  </a:r>
                  <a:r>
                    <a:rPr lang="en-US" sz="2000"/>
                    <a:t>V</a:t>
                  </a:r>
                  <a:r>
                    <a:rPr lang="en-US" sz="2000" baseline="-25000"/>
                    <a:t>3</a:t>
                  </a:r>
                </a:p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000"/>
                    <a:t>R</a:t>
                  </a:r>
                  <a:r>
                    <a:rPr lang="en-US" sz="2000" baseline="-25000"/>
                    <a:t>0</a:t>
                  </a:r>
                </a:p>
              </p:txBody>
            </p:sp>
            <p:sp>
              <p:nvSpPr>
                <p:cNvPr id="22554" name="Line 76"/>
                <p:cNvSpPr>
                  <a:spLocks noChangeShapeType="1"/>
                </p:cNvSpPr>
                <p:nvPr/>
              </p:nvSpPr>
              <p:spPr bwMode="auto">
                <a:xfrm>
                  <a:off x="2784" y="2849"/>
                  <a:ext cx="28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547" name="Group 77"/>
              <p:cNvGrpSpPr>
                <a:grpSpLocks/>
              </p:cNvGrpSpPr>
              <p:nvPr/>
            </p:nvGrpSpPr>
            <p:grpSpPr bwMode="auto">
              <a:xfrm>
                <a:off x="1876" y="1873"/>
                <a:ext cx="478" cy="538"/>
                <a:chOff x="2689" y="2590"/>
                <a:chExt cx="478" cy="538"/>
              </a:xfrm>
            </p:grpSpPr>
            <p:sp>
              <p:nvSpPr>
                <p:cNvPr id="22551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2689" y="2590"/>
                  <a:ext cx="478" cy="5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000">
                      <a:solidFill>
                        <a:srgbClr val="FF0000"/>
                      </a:solidFill>
                    </a:rPr>
                    <a:t>4</a:t>
                  </a:r>
                  <a:r>
                    <a:rPr lang="en-US" sz="2000"/>
                    <a:t>V</a:t>
                  </a:r>
                  <a:r>
                    <a:rPr lang="en-US" sz="2000" baseline="-25000"/>
                    <a:t>2</a:t>
                  </a:r>
                </a:p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000"/>
                    <a:t>R</a:t>
                  </a:r>
                  <a:r>
                    <a:rPr lang="en-US" sz="2000" baseline="-25000"/>
                    <a:t>0</a:t>
                  </a:r>
                </a:p>
              </p:txBody>
            </p:sp>
            <p:sp>
              <p:nvSpPr>
                <p:cNvPr id="22552" name="Line 79"/>
                <p:cNvSpPr>
                  <a:spLocks noChangeShapeType="1"/>
                </p:cNvSpPr>
                <p:nvPr/>
              </p:nvSpPr>
              <p:spPr bwMode="auto">
                <a:xfrm>
                  <a:off x="2784" y="2849"/>
                  <a:ext cx="28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548" name="Group 80"/>
              <p:cNvGrpSpPr>
                <a:grpSpLocks/>
              </p:cNvGrpSpPr>
              <p:nvPr/>
            </p:nvGrpSpPr>
            <p:grpSpPr bwMode="auto">
              <a:xfrm>
                <a:off x="2976" y="1873"/>
                <a:ext cx="478" cy="538"/>
                <a:chOff x="2689" y="2590"/>
                <a:chExt cx="478" cy="538"/>
              </a:xfrm>
            </p:grpSpPr>
            <p:sp>
              <p:nvSpPr>
                <p:cNvPr id="22549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689" y="2590"/>
                  <a:ext cx="478" cy="5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000">
                      <a:solidFill>
                        <a:srgbClr val="FF0000"/>
                      </a:solidFill>
                    </a:rPr>
                    <a:t>1</a:t>
                  </a:r>
                  <a:r>
                    <a:rPr lang="en-US" sz="2000"/>
                    <a:t>V</a:t>
                  </a:r>
                  <a:r>
                    <a:rPr lang="en-US" sz="2000" baseline="-25000"/>
                    <a:t>0</a:t>
                  </a:r>
                </a:p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000"/>
                    <a:t>R</a:t>
                  </a:r>
                  <a:r>
                    <a:rPr lang="en-US" sz="2000" baseline="-25000"/>
                    <a:t>0</a:t>
                  </a:r>
                </a:p>
              </p:txBody>
            </p:sp>
            <p:sp>
              <p:nvSpPr>
                <p:cNvPr id="22550" name="Line 82"/>
                <p:cNvSpPr>
                  <a:spLocks noChangeShapeType="1"/>
                </p:cNvSpPr>
                <p:nvPr/>
              </p:nvSpPr>
              <p:spPr bwMode="auto">
                <a:xfrm>
                  <a:off x="2784" y="2849"/>
                  <a:ext cx="28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2541" name="Text Box 83"/>
            <p:cNvSpPr txBox="1">
              <a:spLocks noChangeArrowheads="1"/>
            </p:cNvSpPr>
            <p:nvPr/>
          </p:nvSpPr>
          <p:spPr bwMode="auto">
            <a:xfrm>
              <a:off x="3501" y="3308"/>
              <a:ext cx="3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/>
                <a:t>+</a:t>
              </a:r>
            </a:p>
          </p:txBody>
        </p:sp>
        <p:sp>
          <p:nvSpPr>
            <p:cNvPr id="22542" name="Text Box 84"/>
            <p:cNvSpPr txBox="1">
              <a:spLocks noChangeArrowheads="1"/>
            </p:cNvSpPr>
            <p:nvPr/>
          </p:nvSpPr>
          <p:spPr bwMode="auto">
            <a:xfrm>
              <a:off x="2975" y="3308"/>
              <a:ext cx="3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/>
                <a:t>+</a:t>
              </a:r>
            </a:p>
          </p:txBody>
        </p:sp>
        <p:sp>
          <p:nvSpPr>
            <p:cNvPr id="22543" name="Text Box 85"/>
            <p:cNvSpPr txBox="1">
              <a:spLocks noChangeArrowheads="1"/>
            </p:cNvSpPr>
            <p:nvPr/>
          </p:nvSpPr>
          <p:spPr bwMode="auto">
            <a:xfrm>
              <a:off x="4075" y="3308"/>
              <a:ext cx="3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/>
                <a:t>+</a:t>
              </a:r>
            </a:p>
          </p:txBody>
        </p:sp>
        <p:sp>
          <p:nvSpPr>
            <p:cNvPr id="22544" name="Text Box 86"/>
            <p:cNvSpPr txBox="1">
              <a:spLocks noChangeArrowheads="1"/>
            </p:cNvSpPr>
            <p:nvPr/>
          </p:nvSpPr>
          <p:spPr bwMode="auto">
            <a:xfrm>
              <a:off x="4649" y="3308"/>
              <a:ext cx="4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2000"/>
                <a:t>)</a:t>
              </a:r>
            </a:p>
          </p:txBody>
        </p:sp>
      </p:grpSp>
      <p:sp>
        <p:nvSpPr>
          <p:cNvPr id="52" name="Rounded Rectangle 51"/>
          <p:cNvSpPr>
            <a:spLocks noChangeArrowheads="1"/>
          </p:cNvSpPr>
          <p:nvPr/>
        </p:nvSpPr>
        <p:spPr bwMode="auto">
          <a:xfrm>
            <a:off x="3162300" y="1600200"/>
            <a:ext cx="4254500" cy="8763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baseline="-25000"/>
          </a:p>
        </p:txBody>
      </p:sp>
      <p:sp>
        <p:nvSpPr>
          <p:cNvPr id="355382" name="Rectangle 2"/>
          <p:cNvSpPr>
            <a:spLocks noChangeArrowheads="1"/>
          </p:cNvSpPr>
          <p:nvPr/>
        </p:nvSpPr>
        <p:spPr bwMode="auto">
          <a:xfrm>
            <a:off x="1019175" y="-50800"/>
            <a:ext cx="8229600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3800" u="sng">
                <a:solidFill>
                  <a:srgbClr val="6666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4-bit DAC with Binary Weighted Inputs</a:t>
            </a:r>
          </a:p>
        </p:txBody>
      </p:sp>
    </p:spTree>
    <p:extLst>
      <p:ext uri="{BB962C8B-B14F-4D97-AF65-F5344CB8AC3E}">
        <p14:creationId xmlns:p14="http://schemas.microsoft.com/office/powerpoint/2010/main" val="828037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  <p:bldP spid="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82738" y="673100"/>
            <a:ext cx="7561262" cy="5346700"/>
          </a:xfrm>
          <a:solidFill>
            <a:srgbClr val="FFFFFF"/>
          </a:solidFill>
        </p:spPr>
        <p:txBody>
          <a:bodyPr/>
          <a:lstStyle/>
          <a:p>
            <a:pPr eaLnBrk="1" hangingPunct="1"/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 =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/>
              <a:t>	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/>
              <a:t>		 =</a:t>
            </a:r>
            <a:endParaRPr lang="en-US" baseline="-25000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Step-size is found by setting data input to 0001</a:t>
            </a:r>
            <a:r>
              <a:rPr lang="en-US" baseline="-25000" dirty="0" smtClean="0"/>
              <a:t>2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900" dirty="0" smtClean="0"/>
              <a:t>	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/>
              <a:t>	</a:t>
            </a:r>
            <a:r>
              <a:rPr lang="en-US" dirty="0" err="1" smtClean="0"/>
              <a:t>V</a:t>
            </a:r>
            <a:r>
              <a:rPr lang="en-US" baseline="-25000" dirty="0" err="1" smtClean="0"/>
              <a:t>step</a:t>
            </a:r>
            <a:r>
              <a:rPr lang="en-US" baseline="-25000" dirty="0" smtClean="0"/>
              <a:t>-size</a:t>
            </a:r>
            <a:r>
              <a:rPr lang="en-US" dirty="0" smtClean="0"/>
              <a:t> =</a:t>
            </a:r>
          </a:p>
          <a:p>
            <a:pPr eaLnBrk="1" hangingPunct="1">
              <a:buFont typeface="Wingdings 2" pitchFamily="18" charset="2"/>
              <a:buNone/>
            </a:pPr>
            <a:endParaRPr lang="en-US" sz="1800" dirty="0" smtClean="0"/>
          </a:p>
          <a:p>
            <a:pPr eaLnBrk="1" hangingPunct="1"/>
            <a:r>
              <a:rPr lang="en-US" dirty="0" smtClean="0"/>
              <a:t>Percentage resolution =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2844800" y="774700"/>
            <a:ext cx="4629150" cy="854075"/>
            <a:chOff x="2163" y="3164"/>
            <a:chExt cx="2916" cy="538"/>
          </a:xfrm>
        </p:grpSpPr>
        <p:sp>
          <p:nvSpPr>
            <p:cNvPr id="23578" name="Text Box 45"/>
            <p:cNvSpPr txBox="1">
              <a:spLocks noChangeArrowheads="1"/>
            </p:cNvSpPr>
            <p:nvPr/>
          </p:nvSpPr>
          <p:spPr bwMode="auto">
            <a:xfrm>
              <a:off x="2163" y="3307"/>
              <a:ext cx="5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sz="2000"/>
                <a:t> - R</a:t>
              </a:r>
              <a:r>
                <a:rPr lang="en-US" sz="2000" baseline="-25000"/>
                <a:t>f</a:t>
              </a:r>
              <a:r>
                <a:rPr lang="en-US" sz="2000"/>
                <a:t> (</a:t>
              </a:r>
            </a:p>
          </p:txBody>
        </p:sp>
        <p:grpSp>
          <p:nvGrpSpPr>
            <p:cNvPr id="23579" name="Group 46"/>
            <p:cNvGrpSpPr>
              <a:grpSpLocks/>
            </p:cNvGrpSpPr>
            <p:nvPr/>
          </p:nvGrpSpPr>
          <p:grpSpPr bwMode="auto">
            <a:xfrm>
              <a:off x="2593" y="3164"/>
              <a:ext cx="2152" cy="538"/>
              <a:chOff x="1302" y="1873"/>
              <a:chExt cx="2152" cy="538"/>
            </a:xfrm>
          </p:grpSpPr>
          <p:grpSp>
            <p:nvGrpSpPr>
              <p:cNvPr id="23584" name="Group 47"/>
              <p:cNvGrpSpPr>
                <a:grpSpLocks/>
              </p:cNvGrpSpPr>
              <p:nvPr/>
            </p:nvGrpSpPr>
            <p:grpSpPr bwMode="auto">
              <a:xfrm>
                <a:off x="2450" y="1873"/>
                <a:ext cx="478" cy="538"/>
                <a:chOff x="2689" y="2590"/>
                <a:chExt cx="478" cy="538"/>
              </a:xfrm>
            </p:grpSpPr>
            <p:sp>
              <p:nvSpPr>
                <p:cNvPr id="23594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689" y="2590"/>
                  <a:ext cx="478" cy="5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000"/>
                    <a:t>2V</a:t>
                  </a:r>
                  <a:r>
                    <a:rPr lang="en-US" sz="2000" baseline="-25000"/>
                    <a:t>1</a:t>
                  </a:r>
                </a:p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000"/>
                    <a:t>R</a:t>
                  </a:r>
                  <a:r>
                    <a:rPr lang="en-US" sz="2000" baseline="-25000"/>
                    <a:t>0</a:t>
                  </a:r>
                </a:p>
              </p:txBody>
            </p:sp>
            <p:sp>
              <p:nvSpPr>
                <p:cNvPr id="23595" name="Line 49"/>
                <p:cNvSpPr>
                  <a:spLocks noChangeShapeType="1"/>
                </p:cNvSpPr>
                <p:nvPr/>
              </p:nvSpPr>
              <p:spPr bwMode="auto">
                <a:xfrm>
                  <a:off x="2784" y="2849"/>
                  <a:ext cx="28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585" name="Group 50"/>
              <p:cNvGrpSpPr>
                <a:grpSpLocks/>
              </p:cNvGrpSpPr>
              <p:nvPr/>
            </p:nvGrpSpPr>
            <p:grpSpPr bwMode="auto">
              <a:xfrm>
                <a:off x="1302" y="1873"/>
                <a:ext cx="478" cy="538"/>
                <a:chOff x="2689" y="2590"/>
                <a:chExt cx="478" cy="538"/>
              </a:xfrm>
            </p:grpSpPr>
            <p:sp>
              <p:nvSpPr>
                <p:cNvPr id="23592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2689" y="2590"/>
                  <a:ext cx="478" cy="5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000"/>
                    <a:t>8V</a:t>
                  </a:r>
                  <a:r>
                    <a:rPr lang="en-US" sz="2000" baseline="-25000"/>
                    <a:t>3</a:t>
                  </a:r>
                </a:p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000"/>
                    <a:t>R</a:t>
                  </a:r>
                  <a:r>
                    <a:rPr lang="en-US" sz="2000" baseline="-25000"/>
                    <a:t>0</a:t>
                  </a:r>
                </a:p>
              </p:txBody>
            </p:sp>
            <p:sp>
              <p:nvSpPr>
                <p:cNvPr id="23593" name="Line 52"/>
                <p:cNvSpPr>
                  <a:spLocks noChangeShapeType="1"/>
                </p:cNvSpPr>
                <p:nvPr/>
              </p:nvSpPr>
              <p:spPr bwMode="auto">
                <a:xfrm>
                  <a:off x="2784" y="2849"/>
                  <a:ext cx="28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586" name="Group 53"/>
              <p:cNvGrpSpPr>
                <a:grpSpLocks/>
              </p:cNvGrpSpPr>
              <p:nvPr/>
            </p:nvGrpSpPr>
            <p:grpSpPr bwMode="auto">
              <a:xfrm>
                <a:off x="1876" y="1873"/>
                <a:ext cx="478" cy="538"/>
                <a:chOff x="2689" y="2590"/>
                <a:chExt cx="478" cy="538"/>
              </a:xfrm>
            </p:grpSpPr>
            <p:sp>
              <p:nvSpPr>
                <p:cNvPr id="23590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689" y="2590"/>
                  <a:ext cx="478" cy="5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000"/>
                    <a:t>4V</a:t>
                  </a:r>
                  <a:r>
                    <a:rPr lang="en-US" sz="2000" baseline="-25000"/>
                    <a:t>2</a:t>
                  </a:r>
                </a:p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000"/>
                    <a:t>R</a:t>
                  </a:r>
                  <a:r>
                    <a:rPr lang="en-US" sz="2000" baseline="-25000"/>
                    <a:t>0</a:t>
                  </a:r>
                </a:p>
              </p:txBody>
            </p:sp>
            <p:sp>
              <p:nvSpPr>
                <p:cNvPr id="23591" name="Line 55"/>
                <p:cNvSpPr>
                  <a:spLocks noChangeShapeType="1"/>
                </p:cNvSpPr>
                <p:nvPr/>
              </p:nvSpPr>
              <p:spPr bwMode="auto">
                <a:xfrm>
                  <a:off x="2784" y="2849"/>
                  <a:ext cx="28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587" name="Group 56"/>
              <p:cNvGrpSpPr>
                <a:grpSpLocks/>
              </p:cNvGrpSpPr>
              <p:nvPr/>
            </p:nvGrpSpPr>
            <p:grpSpPr bwMode="auto">
              <a:xfrm>
                <a:off x="2976" y="1873"/>
                <a:ext cx="478" cy="538"/>
                <a:chOff x="2689" y="2590"/>
                <a:chExt cx="478" cy="538"/>
              </a:xfrm>
            </p:grpSpPr>
            <p:sp>
              <p:nvSpPr>
                <p:cNvPr id="23588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689" y="2590"/>
                  <a:ext cx="478" cy="5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000"/>
                    <a:t>V</a:t>
                  </a:r>
                  <a:r>
                    <a:rPr lang="en-US" sz="2000" baseline="-25000"/>
                    <a:t>0</a:t>
                  </a:r>
                </a:p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000"/>
                    <a:t>R</a:t>
                  </a:r>
                  <a:r>
                    <a:rPr lang="en-US" sz="2000" baseline="-25000"/>
                    <a:t>0</a:t>
                  </a:r>
                </a:p>
              </p:txBody>
            </p:sp>
            <p:sp>
              <p:nvSpPr>
                <p:cNvPr id="23589" name="Line 58"/>
                <p:cNvSpPr>
                  <a:spLocks noChangeShapeType="1"/>
                </p:cNvSpPr>
                <p:nvPr/>
              </p:nvSpPr>
              <p:spPr bwMode="auto">
                <a:xfrm>
                  <a:off x="2784" y="2849"/>
                  <a:ext cx="28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3580" name="Text Box 59"/>
            <p:cNvSpPr txBox="1">
              <a:spLocks noChangeArrowheads="1"/>
            </p:cNvSpPr>
            <p:nvPr/>
          </p:nvSpPr>
          <p:spPr bwMode="auto">
            <a:xfrm>
              <a:off x="3501" y="3308"/>
              <a:ext cx="3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/>
                <a:t>+</a:t>
              </a:r>
            </a:p>
          </p:txBody>
        </p:sp>
        <p:sp>
          <p:nvSpPr>
            <p:cNvPr id="23581" name="Text Box 60"/>
            <p:cNvSpPr txBox="1">
              <a:spLocks noChangeArrowheads="1"/>
            </p:cNvSpPr>
            <p:nvPr/>
          </p:nvSpPr>
          <p:spPr bwMode="auto">
            <a:xfrm>
              <a:off x="2975" y="3308"/>
              <a:ext cx="3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/>
                <a:t>+</a:t>
              </a:r>
            </a:p>
          </p:txBody>
        </p:sp>
        <p:sp>
          <p:nvSpPr>
            <p:cNvPr id="23582" name="Text Box 61"/>
            <p:cNvSpPr txBox="1">
              <a:spLocks noChangeArrowheads="1"/>
            </p:cNvSpPr>
            <p:nvPr/>
          </p:nvSpPr>
          <p:spPr bwMode="auto">
            <a:xfrm>
              <a:off x="4075" y="3308"/>
              <a:ext cx="3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/>
                <a:t>+</a:t>
              </a:r>
            </a:p>
          </p:txBody>
        </p:sp>
        <p:sp>
          <p:nvSpPr>
            <p:cNvPr id="23583" name="Text Box 62"/>
            <p:cNvSpPr txBox="1">
              <a:spLocks noChangeArrowheads="1"/>
            </p:cNvSpPr>
            <p:nvPr/>
          </p:nvSpPr>
          <p:spPr bwMode="auto">
            <a:xfrm>
              <a:off x="4649" y="3308"/>
              <a:ext cx="4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2000"/>
                <a:t>)</a:t>
              </a:r>
            </a:p>
          </p:txBody>
        </p:sp>
      </p:grpSp>
      <p:grpSp>
        <p:nvGrpSpPr>
          <p:cNvPr id="8" name="Group 66"/>
          <p:cNvGrpSpPr>
            <a:grpSpLocks/>
          </p:cNvGrpSpPr>
          <p:nvPr/>
        </p:nvGrpSpPr>
        <p:grpSpPr bwMode="auto">
          <a:xfrm>
            <a:off x="2908300" y="1544638"/>
            <a:ext cx="3490913" cy="854075"/>
            <a:chOff x="1302" y="2590"/>
            <a:chExt cx="2199" cy="538"/>
          </a:xfrm>
        </p:grpSpPr>
        <p:sp>
          <p:nvSpPr>
            <p:cNvPr id="23573" name="Text Box 63"/>
            <p:cNvSpPr txBox="1">
              <a:spLocks noChangeArrowheads="1"/>
            </p:cNvSpPr>
            <p:nvPr/>
          </p:nvSpPr>
          <p:spPr bwMode="auto">
            <a:xfrm>
              <a:off x="1733" y="2734"/>
              <a:ext cx="1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2000"/>
                <a:t>(</a:t>
              </a:r>
              <a:r>
                <a:rPr lang="en-US" sz="2000">
                  <a:solidFill>
                    <a:srgbClr val="FF0000"/>
                  </a:solidFill>
                </a:rPr>
                <a:t>8</a:t>
              </a:r>
              <a:r>
                <a:rPr lang="en-US" sz="2000"/>
                <a:t>V</a:t>
              </a:r>
              <a:r>
                <a:rPr lang="en-US" sz="2000" baseline="-25000"/>
                <a:t>3</a:t>
              </a:r>
              <a:r>
                <a:rPr lang="en-US" sz="2000"/>
                <a:t> + </a:t>
              </a:r>
              <a:r>
                <a:rPr lang="en-US" sz="2000">
                  <a:solidFill>
                    <a:srgbClr val="FF0000"/>
                  </a:solidFill>
                </a:rPr>
                <a:t>4</a:t>
              </a:r>
              <a:r>
                <a:rPr lang="en-US" sz="2000"/>
                <a:t>V</a:t>
              </a:r>
              <a:r>
                <a:rPr lang="en-US" sz="2000" baseline="-25000"/>
                <a:t>2</a:t>
              </a:r>
              <a:r>
                <a:rPr lang="en-US" sz="2000"/>
                <a:t> + </a:t>
              </a:r>
              <a:r>
                <a:rPr lang="en-US" sz="2000">
                  <a:solidFill>
                    <a:srgbClr val="FF0000"/>
                  </a:solidFill>
                </a:rPr>
                <a:t>2</a:t>
              </a:r>
              <a:r>
                <a:rPr lang="en-US" sz="2000"/>
                <a:t>V</a:t>
              </a:r>
              <a:r>
                <a:rPr lang="en-US" sz="2000" baseline="-25000"/>
                <a:t>1</a:t>
              </a:r>
              <a:r>
                <a:rPr lang="en-US" sz="2000"/>
                <a:t> + V</a:t>
              </a:r>
              <a:r>
                <a:rPr lang="en-US" sz="2000" baseline="-25000"/>
                <a:t>0</a:t>
              </a:r>
              <a:r>
                <a:rPr lang="en-US" sz="2000"/>
                <a:t>)</a:t>
              </a:r>
            </a:p>
          </p:txBody>
        </p:sp>
        <p:grpSp>
          <p:nvGrpSpPr>
            <p:cNvPr id="23574" name="Group 65"/>
            <p:cNvGrpSpPr>
              <a:grpSpLocks/>
            </p:cNvGrpSpPr>
            <p:nvPr/>
          </p:nvGrpSpPr>
          <p:grpSpPr bwMode="auto">
            <a:xfrm>
              <a:off x="1302" y="2590"/>
              <a:ext cx="544" cy="538"/>
              <a:chOff x="1380" y="3546"/>
              <a:chExt cx="544" cy="538"/>
            </a:xfrm>
          </p:grpSpPr>
          <p:sp>
            <p:nvSpPr>
              <p:cNvPr id="23575" name="Text Box 42"/>
              <p:cNvSpPr txBox="1">
                <a:spLocks noChangeArrowheads="1"/>
              </p:cNvSpPr>
              <p:nvPr/>
            </p:nvSpPr>
            <p:spPr bwMode="auto">
              <a:xfrm>
                <a:off x="1446" y="3546"/>
                <a:ext cx="478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000"/>
                  <a:t>R</a:t>
                </a:r>
                <a:r>
                  <a:rPr lang="en-US" sz="2000" baseline="-25000"/>
                  <a:t>f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sz="2000"/>
                  <a:t>R</a:t>
                </a:r>
                <a:r>
                  <a:rPr lang="en-US" sz="2000" baseline="-25000"/>
                  <a:t>0</a:t>
                </a:r>
              </a:p>
            </p:txBody>
          </p:sp>
          <p:sp>
            <p:nvSpPr>
              <p:cNvPr id="23576" name="Line 43"/>
              <p:cNvSpPr>
                <a:spLocks noChangeShapeType="1"/>
              </p:cNvSpPr>
              <p:nvPr/>
            </p:nvSpPr>
            <p:spPr bwMode="auto">
              <a:xfrm>
                <a:off x="1553" y="3823"/>
                <a:ext cx="23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7" name="Line 64"/>
              <p:cNvSpPr>
                <a:spLocks noChangeShapeType="1"/>
              </p:cNvSpPr>
              <p:nvPr/>
            </p:nvSpPr>
            <p:spPr bwMode="auto">
              <a:xfrm>
                <a:off x="1380" y="382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5795" name="Text Box 83"/>
          <p:cNvSpPr txBox="1">
            <a:spLocks noChangeArrowheads="1"/>
          </p:cNvSpPr>
          <p:nvPr/>
        </p:nvSpPr>
        <p:spPr bwMode="auto">
          <a:xfrm>
            <a:off x="2489200" y="2471738"/>
            <a:ext cx="3946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 algn="l" eaLnBrk="1" hangingPunct="1">
              <a:spcBef>
                <a:spcPct val="20000"/>
              </a:spcBef>
            </a:pPr>
            <a:r>
              <a:rPr lang="en-US" sz="2000"/>
              <a:t> where V</a:t>
            </a:r>
            <a:r>
              <a:rPr lang="en-US" sz="2000" baseline="-25000"/>
              <a:t>n</a:t>
            </a:r>
            <a:r>
              <a:rPr lang="en-US" sz="2000"/>
              <a:t> is 0 or 5</a:t>
            </a:r>
            <a:r>
              <a:rPr lang="en-US" sz="2000" baseline="-25000"/>
              <a:t> </a:t>
            </a:r>
            <a:r>
              <a:rPr lang="en-US" sz="2000"/>
              <a:t>volts</a:t>
            </a:r>
            <a:endParaRPr lang="en-US" sz="2000" baseline="-25000"/>
          </a:p>
        </p:txBody>
      </p:sp>
      <p:grpSp>
        <p:nvGrpSpPr>
          <p:cNvPr id="16" name="Group 57"/>
          <p:cNvGrpSpPr>
            <a:grpSpLocks/>
          </p:cNvGrpSpPr>
          <p:nvPr/>
        </p:nvGrpSpPr>
        <p:grpSpPr bwMode="auto">
          <a:xfrm>
            <a:off x="3632200" y="3937000"/>
            <a:ext cx="1066800" cy="990600"/>
            <a:chOff x="2514600" y="4419600"/>
            <a:chExt cx="1066800" cy="990600"/>
          </a:xfrm>
        </p:grpSpPr>
        <p:grpSp>
          <p:nvGrpSpPr>
            <p:cNvPr id="23568" name="Group 81"/>
            <p:cNvGrpSpPr>
              <a:grpSpLocks/>
            </p:cNvGrpSpPr>
            <p:nvPr/>
          </p:nvGrpSpPr>
          <p:grpSpPr bwMode="auto">
            <a:xfrm>
              <a:off x="2590800" y="4495800"/>
              <a:ext cx="863600" cy="854075"/>
              <a:chOff x="2019" y="3546"/>
              <a:chExt cx="544" cy="538"/>
            </a:xfrm>
          </p:grpSpPr>
          <p:sp>
            <p:nvSpPr>
              <p:cNvPr id="23570" name="Text Box 70"/>
              <p:cNvSpPr txBox="1">
                <a:spLocks noChangeArrowheads="1"/>
              </p:cNvSpPr>
              <p:nvPr/>
            </p:nvSpPr>
            <p:spPr bwMode="auto">
              <a:xfrm>
                <a:off x="2067" y="3546"/>
                <a:ext cx="496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000" dirty="0" smtClean="0"/>
                  <a:t>  5R</a:t>
                </a:r>
                <a:r>
                  <a:rPr lang="en-US" sz="2000" baseline="-25000" dirty="0" smtClean="0"/>
                  <a:t>f</a:t>
                </a:r>
                <a:endParaRPr lang="en-US" sz="2000" baseline="-25000" dirty="0"/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sz="2000" dirty="0" smtClean="0"/>
                  <a:t> R</a:t>
                </a:r>
                <a:r>
                  <a:rPr lang="en-US" sz="2000" baseline="-25000" dirty="0" smtClean="0"/>
                  <a:t>LSB</a:t>
                </a:r>
                <a:endParaRPr lang="en-US" sz="2000" baseline="-25000" dirty="0"/>
              </a:p>
            </p:txBody>
          </p:sp>
          <p:sp>
            <p:nvSpPr>
              <p:cNvPr id="23571" name="Line 71"/>
              <p:cNvSpPr>
                <a:spLocks noChangeShapeType="1"/>
              </p:cNvSpPr>
              <p:nvPr/>
            </p:nvSpPr>
            <p:spPr bwMode="auto">
              <a:xfrm>
                <a:off x="2192" y="3823"/>
                <a:ext cx="23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2" name="Line 72"/>
              <p:cNvSpPr>
                <a:spLocks noChangeShapeType="1"/>
              </p:cNvSpPr>
              <p:nvPr/>
            </p:nvSpPr>
            <p:spPr bwMode="auto">
              <a:xfrm>
                <a:off x="2019" y="382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569" name="Rounded Rectangle 56"/>
            <p:cNvSpPr>
              <a:spLocks noChangeArrowheads="1"/>
            </p:cNvSpPr>
            <p:nvPr/>
          </p:nvSpPr>
          <p:spPr bwMode="auto">
            <a:xfrm>
              <a:off x="2514600" y="4419600"/>
              <a:ext cx="1066800" cy="990600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l"/>
              <a:endParaRPr lang="en-US" baseline="-25000"/>
            </a:p>
          </p:txBody>
        </p:sp>
      </p:grpSp>
      <p:grpSp>
        <p:nvGrpSpPr>
          <p:cNvPr id="18" name="Group 59"/>
          <p:cNvGrpSpPr>
            <a:grpSpLocks/>
          </p:cNvGrpSpPr>
          <p:nvPr/>
        </p:nvGrpSpPr>
        <p:grpSpPr bwMode="auto">
          <a:xfrm>
            <a:off x="6108700" y="4914900"/>
            <a:ext cx="2209800" cy="1066800"/>
            <a:chOff x="4724400" y="5105400"/>
            <a:chExt cx="2209800" cy="1066800"/>
          </a:xfrm>
        </p:grpSpPr>
        <p:grpSp>
          <p:nvGrpSpPr>
            <p:cNvPr id="23562" name="Group 84"/>
            <p:cNvGrpSpPr>
              <a:grpSpLocks/>
            </p:cNvGrpSpPr>
            <p:nvPr/>
          </p:nvGrpSpPr>
          <p:grpSpPr bwMode="auto">
            <a:xfrm>
              <a:off x="4724400" y="5257800"/>
              <a:ext cx="2127250" cy="779462"/>
              <a:chOff x="3023" y="2781"/>
              <a:chExt cx="1340" cy="491"/>
            </a:xfrm>
          </p:grpSpPr>
          <p:grpSp>
            <p:nvGrpSpPr>
              <p:cNvPr id="23564" name="Group 85"/>
              <p:cNvGrpSpPr>
                <a:grpSpLocks/>
              </p:cNvGrpSpPr>
              <p:nvPr/>
            </p:nvGrpSpPr>
            <p:grpSpPr bwMode="auto">
              <a:xfrm>
                <a:off x="3023" y="2781"/>
                <a:ext cx="860" cy="491"/>
                <a:chOff x="2211" y="3355"/>
                <a:chExt cx="860" cy="491"/>
              </a:xfrm>
            </p:grpSpPr>
            <p:sp>
              <p:nvSpPr>
                <p:cNvPr id="23566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2211" y="3355"/>
                  <a:ext cx="860" cy="4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dirty="0" smtClean="0"/>
                    <a:t>     1</a:t>
                  </a:r>
                  <a:endParaRPr lang="en-US" dirty="0"/>
                </a:p>
                <a:p>
                  <a:pPr eaLnBrk="1" hangingPunct="1">
                    <a:spcBef>
                      <a:spcPct val="50000"/>
                    </a:spcBef>
                  </a:pPr>
                  <a:r>
                    <a:rPr lang="en-US" dirty="0"/>
                    <a:t>(2</a:t>
                  </a:r>
                  <a:r>
                    <a:rPr lang="en-US" baseline="30000" dirty="0"/>
                    <a:t>n</a:t>
                  </a:r>
                  <a:r>
                    <a:rPr lang="en-US" dirty="0"/>
                    <a:t> – 1)</a:t>
                  </a:r>
                </a:p>
              </p:txBody>
            </p:sp>
            <p:sp>
              <p:nvSpPr>
                <p:cNvPr id="23567" name="Line 87"/>
                <p:cNvSpPr>
                  <a:spLocks noChangeShapeType="1"/>
                </p:cNvSpPr>
                <p:nvPr/>
              </p:nvSpPr>
              <p:spPr bwMode="auto">
                <a:xfrm>
                  <a:off x="2354" y="3594"/>
                  <a:ext cx="5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3565" name="Text Box 88"/>
              <p:cNvSpPr txBox="1">
                <a:spLocks noChangeArrowheads="1"/>
              </p:cNvSpPr>
              <p:nvPr/>
            </p:nvSpPr>
            <p:spPr bwMode="auto">
              <a:xfrm>
                <a:off x="3741" y="2877"/>
                <a:ext cx="62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/>
                  <a:t>X 100%</a:t>
                </a:r>
              </a:p>
            </p:txBody>
          </p:sp>
        </p:grpSp>
        <p:sp>
          <p:nvSpPr>
            <p:cNvPr id="23563" name="Rounded Rectangle 58"/>
            <p:cNvSpPr>
              <a:spLocks noChangeArrowheads="1"/>
            </p:cNvSpPr>
            <p:nvPr/>
          </p:nvSpPr>
          <p:spPr bwMode="auto">
            <a:xfrm>
              <a:off x="4800600" y="5105400"/>
              <a:ext cx="2133600" cy="1066800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l"/>
              <a:endParaRPr lang="en-US" baseline="-25000"/>
            </a:p>
          </p:txBody>
        </p:sp>
      </p:grpSp>
      <p:sp>
        <p:nvSpPr>
          <p:cNvPr id="357436" name="Rectangle 2"/>
          <p:cNvSpPr>
            <a:spLocks noChangeArrowheads="1"/>
          </p:cNvSpPr>
          <p:nvPr/>
        </p:nvSpPr>
        <p:spPr bwMode="auto">
          <a:xfrm>
            <a:off x="1019175" y="-50800"/>
            <a:ext cx="8229600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3800" u="sng">
                <a:solidFill>
                  <a:srgbClr val="6666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4-bit DAC with Binary Weighted Inputs</a:t>
            </a:r>
          </a:p>
        </p:txBody>
      </p:sp>
    </p:spTree>
    <p:extLst>
      <p:ext uri="{BB962C8B-B14F-4D97-AF65-F5344CB8AC3E}">
        <p14:creationId xmlns:p14="http://schemas.microsoft.com/office/powerpoint/2010/main" val="90327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5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5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5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57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 build="p" animBg="1"/>
      <p:bldP spid="11579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06538" y="774700"/>
            <a:ext cx="7637462" cy="5232400"/>
          </a:xfrm>
          <a:solidFill>
            <a:srgbClr val="FFFFFF"/>
          </a:solidFill>
        </p:spPr>
        <p:txBody>
          <a:bodyPr/>
          <a:lstStyle/>
          <a:p>
            <a:pPr eaLnBrk="1" hangingPunct="1"/>
            <a:endParaRPr lang="en-US" sz="2400" u="sng" smtClean="0"/>
          </a:p>
          <a:p>
            <a:pPr eaLnBrk="1" hangingPunct="1"/>
            <a:r>
              <a:rPr lang="en-US" sz="2400" u="sng" smtClean="0"/>
              <a:t>Method 1:</a:t>
            </a:r>
            <a:r>
              <a:rPr lang="en-US" sz="2400" smtClean="0"/>
              <a:t> V</a:t>
            </a:r>
            <a:r>
              <a:rPr lang="en-US" sz="2400" baseline="-25000" smtClean="0"/>
              <a:t>out</a:t>
            </a:r>
            <a:r>
              <a:rPr lang="en-US" sz="2400" smtClean="0"/>
              <a:t> =</a:t>
            </a:r>
          </a:p>
          <a:p>
            <a:pPr lvl="1" eaLnBrk="1" hangingPunct="1">
              <a:spcBef>
                <a:spcPts val="1800"/>
              </a:spcBef>
              <a:buFont typeface="Verdana" pitchFamily="34" charset="0"/>
              <a:buNone/>
            </a:pPr>
            <a:r>
              <a:rPr lang="en-US" sz="2400" smtClean="0"/>
              <a:t>Where V</a:t>
            </a:r>
            <a:r>
              <a:rPr lang="en-US" sz="2400" baseline="-25000" smtClean="0"/>
              <a:t>3</a:t>
            </a:r>
            <a:r>
              <a:rPr lang="en-US" sz="2400" smtClean="0"/>
              <a:t> = V</a:t>
            </a:r>
            <a:r>
              <a:rPr lang="en-US" sz="2400" baseline="-25000" smtClean="0"/>
              <a:t>2</a:t>
            </a:r>
            <a:r>
              <a:rPr lang="en-US" sz="2400" smtClean="0"/>
              <a:t> = V</a:t>
            </a:r>
            <a:r>
              <a:rPr lang="en-US" sz="2400" baseline="-25000" smtClean="0"/>
              <a:t>1</a:t>
            </a:r>
            <a:r>
              <a:rPr lang="en-US" sz="2400" smtClean="0"/>
              <a:t> = V</a:t>
            </a:r>
            <a:r>
              <a:rPr lang="en-US" sz="2400" baseline="-25000" smtClean="0"/>
              <a:t>0</a:t>
            </a:r>
            <a:r>
              <a:rPr lang="en-US" sz="2400" smtClean="0"/>
              <a:t> = 5V 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u="sng" smtClean="0"/>
              <a:t>Method 2</a:t>
            </a:r>
            <a:r>
              <a:rPr lang="en-US" sz="2400" smtClean="0"/>
              <a:t>:</a:t>
            </a:r>
            <a:endParaRPr lang="en-US" sz="2800" smtClean="0"/>
          </a:p>
          <a:p>
            <a:pPr lvl="1" eaLnBrk="1" hangingPunct="1">
              <a:buFont typeface="Verdana" pitchFamily="34" charset="0"/>
              <a:buNone/>
            </a:pPr>
            <a:r>
              <a:rPr lang="en-US" sz="2400" smtClean="0"/>
              <a:t>For full scale output set input D</a:t>
            </a:r>
            <a:r>
              <a:rPr lang="en-US" sz="2400" baseline="-25000" smtClean="0"/>
              <a:t>3</a:t>
            </a:r>
            <a:r>
              <a:rPr lang="en-US" sz="2400" smtClean="0"/>
              <a:t>D</a:t>
            </a:r>
            <a:r>
              <a:rPr lang="en-US" sz="2400" baseline="-25000" smtClean="0"/>
              <a:t>2</a:t>
            </a:r>
            <a:r>
              <a:rPr lang="en-US" sz="2400" smtClean="0"/>
              <a:t>D</a:t>
            </a:r>
            <a:r>
              <a:rPr lang="en-US" sz="2400" baseline="-25000" smtClean="0"/>
              <a:t>1</a:t>
            </a:r>
            <a:r>
              <a:rPr lang="en-US" sz="2400" smtClean="0"/>
              <a:t>D</a:t>
            </a:r>
            <a:r>
              <a:rPr lang="en-US" sz="2400" baseline="-25000" smtClean="0"/>
              <a:t>0</a:t>
            </a:r>
            <a:r>
              <a:rPr lang="en-US" sz="2400" smtClean="0"/>
              <a:t>= 1111</a:t>
            </a:r>
            <a:r>
              <a:rPr lang="en-US" sz="2400" baseline="-25000" smtClean="0"/>
              <a:t>2 </a:t>
            </a:r>
            <a:r>
              <a:rPr lang="en-US" sz="2400" smtClean="0"/>
              <a:t>(15</a:t>
            </a:r>
            <a:r>
              <a:rPr lang="en-US" sz="2400" baseline="-25000" smtClean="0"/>
              <a:t>10</a:t>
            </a:r>
            <a:r>
              <a:rPr lang="en-US" sz="2400" smtClean="0"/>
              <a:t>)</a:t>
            </a:r>
            <a:endParaRPr lang="en-US" sz="2400" baseline="-25000" smtClean="0"/>
          </a:p>
          <a:p>
            <a:pPr eaLnBrk="1" hangingPunct="1"/>
            <a:endParaRPr lang="en-US" sz="2400" smtClean="0"/>
          </a:p>
          <a:p>
            <a:pPr lvl="1" eaLnBrk="1" hangingPunct="1">
              <a:spcBef>
                <a:spcPts val="1200"/>
              </a:spcBef>
              <a:buFont typeface="Verdana" pitchFamily="34" charset="0"/>
              <a:buNone/>
            </a:pPr>
            <a:r>
              <a:rPr lang="en-US" sz="2400" smtClean="0"/>
              <a:t>V</a:t>
            </a:r>
            <a:r>
              <a:rPr lang="en-US" sz="2400" baseline="-25000" smtClean="0"/>
              <a:t>FS</a:t>
            </a:r>
            <a:r>
              <a:rPr lang="en-US" sz="2400" smtClean="0"/>
              <a:t> =	  	       =</a:t>
            </a:r>
          </a:p>
          <a:p>
            <a:pPr lvl="1" eaLnBrk="1" hangingPunct="1">
              <a:buFont typeface="Verdana" pitchFamily="34" charset="0"/>
              <a:buNone/>
            </a:pPr>
            <a:endParaRPr lang="en-US" sz="2400" smtClean="0"/>
          </a:p>
          <a:p>
            <a:pPr lvl="1" eaLnBrk="1" hangingPunct="1">
              <a:spcBef>
                <a:spcPts val="1200"/>
              </a:spcBef>
              <a:buFont typeface="Verdana" pitchFamily="34" charset="0"/>
              <a:buNone/>
            </a:pPr>
            <a:r>
              <a:rPr lang="en-US" sz="2400" smtClean="0"/>
              <a:t>= step size x maximum digital input value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US" sz="2400" smtClean="0"/>
              <a:t>= step size x (2</a:t>
            </a:r>
            <a:r>
              <a:rPr lang="en-US" sz="2400" baseline="30000" smtClean="0"/>
              <a:t>n</a:t>
            </a:r>
            <a:r>
              <a:rPr lang="en-US" sz="2400" smtClean="0"/>
              <a:t> – 1) where n = no of bits</a:t>
            </a:r>
            <a:endParaRPr lang="en-US" sz="2000" smtClean="0"/>
          </a:p>
        </p:txBody>
      </p:sp>
      <p:sp>
        <p:nvSpPr>
          <p:cNvPr id="35942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50800"/>
            <a:ext cx="8229600" cy="673100"/>
          </a:xfrm>
          <a:extLst/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900" u="sng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Full Scale Voltage</a:t>
            </a: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5029200" y="3848100"/>
            <a:ext cx="1243013" cy="854075"/>
            <a:chOff x="2067" y="3164"/>
            <a:chExt cx="783" cy="538"/>
          </a:xfrm>
        </p:grpSpPr>
        <p:sp>
          <p:nvSpPr>
            <p:cNvPr id="24607" name="Text Box 32"/>
            <p:cNvSpPr txBox="1">
              <a:spLocks noChangeArrowheads="1"/>
            </p:cNvSpPr>
            <p:nvPr/>
          </p:nvSpPr>
          <p:spPr bwMode="auto">
            <a:xfrm>
              <a:off x="2067" y="3307"/>
              <a:ext cx="3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24608" name="Text Box 33"/>
            <p:cNvSpPr txBox="1">
              <a:spLocks noChangeArrowheads="1"/>
            </p:cNvSpPr>
            <p:nvPr/>
          </p:nvSpPr>
          <p:spPr bwMode="auto">
            <a:xfrm>
              <a:off x="2354" y="3164"/>
              <a:ext cx="496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/>
                <a:t>5R</a:t>
              </a:r>
              <a:r>
                <a:rPr lang="en-US" sz="2000" baseline="-25000"/>
                <a:t>f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2000"/>
                <a:t>R</a:t>
              </a:r>
              <a:r>
                <a:rPr lang="en-US" sz="2000" baseline="-25000"/>
                <a:t>0</a:t>
              </a:r>
            </a:p>
          </p:txBody>
        </p:sp>
        <p:sp>
          <p:nvSpPr>
            <p:cNvPr id="24609" name="Line 34"/>
            <p:cNvSpPr>
              <a:spLocks noChangeShapeType="1"/>
            </p:cNvSpPr>
            <p:nvPr/>
          </p:nvSpPr>
          <p:spPr bwMode="auto">
            <a:xfrm>
              <a:off x="2479" y="3441"/>
              <a:ext cx="23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0" name="Line 35"/>
            <p:cNvSpPr>
              <a:spLocks noChangeShapeType="1"/>
            </p:cNvSpPr>
            <p:nvPr/>
          </p:nvSpPr>
          <p:spPr bwMode="auto">
            <a:xfrm>
              <a:off x="2115" y="345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2638425" y="3848100"/>
            <a:ext cx="1819275" cy="854075"/>
            <a:chOff x="1828" y="3260"/>
            <a:chExt cx="1146" cy="538"/>
          </a:xfrm>
        </p:grpSpPr>
        <p:grpSp>
          <p:nvGrpSpPr>
            <p:cNvPr id="24602" name="Group 37"/>
            <p:cNvGrpSpPr>
              <a:grpSpLocks/>
            </p:cNvGrpSpPr>
            <p:nvPr/>
          </p:nvGrpSpPr>
          <p:grpSpPr bwMode="auto">
            <a:xfrm>
              <a:off x="1876" y="3260"/>
              <a:ext cx="1098" cy="538"/>
              <a:chOff x="1876" y="3260"/>
              <a:chExt cx="1098" cy="538"/>
            </a:xfrm>
          </p:grpSpPr>
          <p:sp>
            <p:nvSpPr>
              <p:cNvPr id="24605" name="Text Box 38"/>
              <p:cNvSpPr txBox="1">
                <a:spLocks noChangeArrowheads="1"/>
              </p:cNvSpPr>
              <p:nvPr/>
            </p:nvSpPr>
            <p:spPr bwMode="auto">
              <a:xfrm>
                <a:off x="2259" y="3404"/>
                <a:ext cx="71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sz="2000">
                    <a:solidFill>
                      <a:srgbClr val="FF0000"/>
                    </a:solidFill>
                  </a:rPr>
                  <a:t>(1111</a:t>
                </a:r>
                <a:r>
                  <a:rPr lang="en-US" sz="2000" baseline="-25000">
                    <a:solidFill>
                      <a:srgbClr val="FF0000"/>
                    </a:solidFill>
                  </a:rPr>
                  <a:t>2</a:t>
                </a:r>
                <a:r>
                  <a:rPr lang="en-US" sz="2000">
                    <a:solidFill>
                      <a:srgbClr val="FF0000"/>
                    </a:solidFill>
                  </a:rPr>
                  <a:t>)</a:t>
                </a:r>
                <a:r>
                  <a:rPr lang="en-US" sz="2000" baseline="-25000">
                    <a:solidFill>
                      <a:srgbClr val="FF0000"/>
                    </a:solidFill>
                  </a:rPr>
                  <a:t> 	 </a:t>
                </a:r>
                <a:endParaRPr lang="en-US" sz="2000">
                  <a:solidFill>
                    <a:srgbClr val="FF0000"/>
                  </a:solidFill>
                </a:endParaRPr>
              </a:p>
            </p:txBody>
          </p:sp>
          <p:sp>
            <p:nvSpPr>
              <p:cNvPr id="24606" name="Text Box 39"/>
              <p:cNvSpPr txBox="1">
                <a:spLocks noChangeArrowheads="1"/>
              </p:cNvSpPr>
              <p:nvPr/>
            </p:nvSpPr>
            <p:spPr bwMode="auto">
              <a:xfrm>
                <a:off x="1876" y="3260"/>
                <a:ext cx="496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000"/>
                  <a:t>5R</a:t>
                </a:r>
                <a:r>
                  <a:rPr lang="en-US" sz="2000" baseline="-25000"/>
                  <a:t>f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sz="2000"/>
                  <a:t>R</a:t>
                </a:r>
                <a:r>
                  <a:rPr lang="en-US" sz="2000" baseline="-25000"/>
                  <a:t>0</a:t>
                </a:r>
              </a:p>
            </p:txBody>
          </p:sp>
        </p:grpSp>
        <p:sp>
          <p:nvSpPr>
            <p:cNvPr id="24603" name="Line 40"/>
            <p:cNvSpPr>
              <a:spLocks noChangeShapeType="1"/>
            </p:cNvSpPr>
            <p:nvPr/>
          </p:nvSpPr>
          <p:spPr bwMode="auto">
            <a:xfrm>
              <a:off x="2001" y="3537"/>
              <a:ext cx="23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4" name="Line 41"/>
            <p:cNvSpPr>
              <a:spLocks noChangeShapeType="1"/>
            </p:cNvSpPr>
            <p:nvPr/>
          </p:nvSpPr>
          <p:spPr bwMode="auto">
            <a:xfrm>
              <a:off x="1828" y="3535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65"/>
          <p:cNvGrpSpPr>
            <a:grpSpLocks/>
          </p:cNvGrpSpPr>
          <p:nvPr/>
        </p:nvGrpSpPr>
        <p:grpSpPr bwMode="auto">
          <a:xfrm>
            <a:off x="3903663" y="977900"/>
            <a:ext cx="4173537" cy="854075"/>
            <a:chOff x="1685" y="2112"/>
            <a:chExt cx="2629" cy="538"/>
          </a:xfrm>
        </p:grpSpPr>
        <p:grpSp>
          <p:nvGrpSpPr>
            <p:cNvPr id="24584" name="Group 17"/>
            <p:cNvGrpSpPr>
              <a:grpSpLocks/>
            </p:cNvGrpSpPr>
            <p:nvPr/>
          </p:nvGrpSpPr>
          <p:grpSpPr bwMode="auto">
            <a:xfrm>
              <a:off x="2067" y="2112"/>
              <a:ext cx="2152" cy="538"/>
              <a:chOff x="1302" y="1873"/>
              <a:chExt cx="2152" cy="538"/>
            </a:xfrm>
          </p:grpSpPr>
          <p:grpSp>
            <p:nvGrpSpPr>
              <p:cNvPr id="24590" name="Group 7"/>
              <p:cNvGrpSpPr>
                <a:grpSpLocks/>
              </p:cNvGrpSpPr>
              <p:nvPr/>
            </p:nvGrpSpPr>
            <p:grpSpPr bwMode="auto">
              <a:xfrm>
                <a:off x="2450" y="1873"/>
                <a:ext cx="478" cy="538"/>
                <a:chOff x="2689" y="2590"/>
                <a:chExt cx="478" cy="538"/>
              </a:xfrm>
            </p:grpSpPr>
            <p:sp>
              <p:nvSpPr>
                <p:cNvPr id="24600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689" y="2590"/>
                  <a:ext cx="478" cy="5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000"/>
                    <a:t>V</a:t>
                  </a:r>
                  <a:r>
                    <a:rPr lang="en-US" sz="2000" baseline="-25000"/>
                    <a:t>1</a:t>
                  </a:r>
                </a:p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000"/>
                    <a:t>R</a:t>
                  </a:r>
                  <a:r>
                    <a:rPr lang="en-US" sz="2000" baseline="-25000"/>
                    <a:t>1</a:t>
                  </a:r>
                </a:p>
              </p:txBody>
            </p:sp>
            <p:sp>
              <p:nvSpPr>
                <p:cNvPr id="24601" name="Line 6"/>
                <p:cNvSpPr>
                  <a:spLocks noChangeShapeType="1"/>
                </p:cNvSpPr>
                <p:nvPr/>
              </p:nvSpPr>
              <p:spPr bwMode="auto">
                <a:xfrm>
                  <a:off x="2784" y="2849"/>
                  <a:ext cx="28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591" name="Group 8"/>
              <p:cNvGrpSpPr>
                <a:grpSpLocks/>
              </p:cNvGrpSpPr>
              <p:nvPr/>
            </p:nvGrpSpPr>
            <p:grpSpPr bwMode="auto">
              <a:xfrm>
                <a:off x="1302" y="1873"/>
                <a:ext cx="478" cy="538"/>
                <a:chOff x="2689" y="2590"/>
                <a:chExt cx="478" cy="538"/>
              </a:xfrm>
            </p:grpSpPr>
            <p:sp>
              <p:nvSpPr>
                <p:cNvPr id="24598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689" y="2590"/>
                  <a:ext cx="478" cy="5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000"/>
                    <a:t>V</a:t>
                  </a:r>
                  <a:r>
                    <a:rPr lang="en-US" sz="2000" baseline="-25000"/>
                    <a:t>3</a:t>
                  </a:r>
                </a:p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000"/>
                    <a:t>R</a:t>
                  </a:r>
                  <a:r>
                    <a:rPr lang="en-US" sz="2000" baseline="-25000"/>
                    <a:t>3</a:t>
                  </a:r>
                </a:p>
              </p:txBody>
            </p:sp>
            <p:sp>
              <p:nvSpPr>
                <p:cNvPr id="24599" name="Line 10"/>
                <p:cNvSpPr>
                  <a:spLocks noChangeShapeType="1"/>
                </p:cNvSpPr>
                <p:nvPr/>
              </p:nvSpPr>
              <p:spPr bwMode="auto">
                <a:xfrm>
                  <a:off x="2784" y="2849"/>
                  <a:ext cx="28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592" name="Group 11"/>
              <p:cNvGrpSpPr>
                <a:grpSpLocks/>
              </p:cNvGrpSpPr>
              <p:nvPr/>
            </p:nvGrpSpPr>
            <p:grpSpPr bwMode="auto">
              <a:xfrm>
                <a:off x="1876" y="1873"/>
                <a:ext cx="478" cy="538"/>
                <a:chOff x="2689" y="2590"/>
                <a:chExt cx="478" cy="538"/>
              </a:xfrm>
            </p:grpSpPr>
            <p:sp>
              <p:nvSpPr>
                <p:cNvPr id="2459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689" y="2590"/>
                  <a:ext cx="478" cy="5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000"/>
                    <a:t>V</a:t>
                  </a:r>
                  <a:r>
                    <a:rPr lang="en-US" sz="2000" baseline="-25000"/>
                    <a:t>2</a:t>
                  </a:r>
                </a:p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000"/>
                    <a:t>R</a:t>
                  </a:r>
                  <a:r>
                    <a:rPr lang="en-US" sz="2000" baseline="-25000"/>
                    <a:t>2</a:t>
                  </a:r>
                </a:p>
              </p:txBody>
            </p:sp>
            <p:sp>
              <p:nvSpPr>
                <p:cNvPr id="24597" name="Line 13"/>
                <p:cNvSpPr>
                  <a:spLocks noChangeShapeType="1"/>
                </p:cNvSpPr>
                <p:nvPr/>
              </p:nvSpPr>
              <p:spPr bwMode="auto">
                <a:xfrm>
                  <a:off x="2784" y="2849"/>
                  <a:ext cx="28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593" name="Group 14"/>
              <p:cNvGrpSpPr>
                <a:grpSpLocks/>
              </p:cNvGrpSpPr>
              <p:nvPr/>
            </p:nvGrpSpPr>
            <p:grpSpPr bwMode="auto">
              <a:xfrm>
                <a:off x="2976" y="1873"/>
                <a:ext cx="478" cy="538"/>
                <a:chOff x="2689" y="2590"/>
                <a:chExt cx="478" cy="538"/>
              </a:xfrm>
            </p:grpSpPr>
            <p:sp>
              <p:nvSpPr>
                <p:cNvPr id="24594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689" y="2590"/>
                  <a:ext cx="478" cy="5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000"/>
                    <a:t>V</a:t>
                  </a:r>
                  <a:r>
                    <a:rPr lang="en-US" sz="2000" baseline="-25000"/>
                    <a:t>0</a:t>
                  </a:r>
                </a:p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000"/>
                    <a:t>R</a:t>
                  </a:r>
                  <a:r>
                    <a:rPr lang="en-US" sz="2000" baseline="-25000"/>
                    <a:t>0</a:t>
                  </a:r>
                </a:p>
              </p:txBody>
            </p:sp>
            <p:sp>
              <p:nvSpPr>
                <p:cNvPr id="24595" name="Line 16"/>
                <p:cNvSpPr>
                  <a:spLocks noChangeShapeType="1"/>
                </p:cNvSpPr>
                <p:nvPr/>
              </p:nvSpPr>
              <p:spPr bwMode="auto">
                <a:xfrm>
                  <a:off x="2784" y="2849"/>
                  <a:ext cx="28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4585" name="Text Box 60"/>
            <p:cNvSpPr txBox="1">
              <a:spLocks noChangeArrowheads="1"/>
            </p:cNvSpPr>
            <p:nvPr/>
          </p:nvSpPr>
          <p:spPr bwMode="auto">
            <a:xfrm>
              <a:off x="1685" y="2256"/>
              <a:ext cx="4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sz="2000"/>
                <a:t>- R</a:t>
              </a:r>
              <a:r>
                <a:rPr lang="en-US" sz="2000" baseline="-25000"/>
                <a:t>f </a:t>
              </a:r>
              <a:r>
                <a:rPr lang="en-US" sz="2000"/>
                <a:t>(</a:t>
              </a:r>
              <a:endParaRPr lang="en-US" sz="2000" baseline="-25000"/>
            </a:p>
          </p:txBody>
        </p:sp>
        <p:sp>
          <p:nvSpPr>
            <p:cNvPr id="24586" name="Text Box 61"/>
            <p:cNvSpPr txBox="1">
              <a:spLocks noChangeArrowheads="1"/>
            </p:cNvSpPr>
            <p:nvPr/>
          </p:nvSpPr>
          <p:spPr bwMode="auto">
            <a:xfrm>
              <a:off x="3023" y="2256"/>
              <a:ext cx="2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/>
                <a:t>+</a:t>
              </a:r>
            </a:p>
          </p:txBody>
        </p:sp>
        <p:sp>
          <p:nvSpPr>
            <p:cNvPr id="24587" name="Text Box 62"/>
            <p:cNvSpPr txBox="1">
              <a:spLocks noChangeArrowheads="1"/>
            </p:cNvSpPr>
            <p:nvPr/>
          </p:nvSpPr>
          <p:spPr bwMode="auto">
            <a:xfrm>
              <a:off x="3597" y="2256"/>
              <a:ext cx="2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/>
                <a:t>+</a:t>
              </a:r>
            </a:p>
          </p:txBody>
        </p:sp>
        <p:sp>
          <p:nvSpPr>
            <p:cNvPr id="24588" name="Text Box 63"/>
            <p:cNvSpPr txBox="1">
              <a:spLocks noChangeArrowheads="1"/>
            </p:cNvSpPr>
            <p:nvPr/>
          </p:nvSpPr>
          <p:spPr bwMode="auto">
            <a:xfrm>
              <a:off x="2450" y="2256"/>
              <a:ext cx="2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/>
                <a:t>+</a:t>
              </a:r>
            </a:p>
          </p:txBody>
        </p:sp>
        <p:sp>
          <p:nvSpPr>
            <p:cNvPr id="24589" name="Text Box 64"/>
            <p:cNvSpPr txBox="1">
              <a:spLocks noChangeArrowheads="1"/>
            </p:cNvSpPr>
            <p:nvPr/>
          </p:nvSpPr>
          <p:spPr bwMode="auto">
            <a:xfrm>
              <a:off x="4123" y="2256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200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859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8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8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85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85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85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44650" y="0"/>
            <a:ext cx="7499350" cy="762000"/>
          </a:xfrm>
          <a:extLst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900" u="sng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Example 1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4700" y="808038"/>
            <a:ext cx="7569200" cy="4770437"/>
          </a:xfrm>
          <a:solidFill>
            <a:srgbClr val="FFFFFF"/>
          </a:solidFill>
        </p:spPr>
        <p:txBody>
          <a:bodyPr/>
          <a:lstStyle/>
          <a:p>
            <a:pPr marL="533400" indent="-533400" eaLnBrk="1" hangingPunct="1"/>
            <a:r>
              <a:rPr lang="en-US" sz="2400" smtClean="0"/>
              <a:t>A 5-bit binary weighted DAC is given in the next slide. Assuming the input voltage at each bit is either 0V or +5V for logic 0 and 1 respectively, calculate</a:t>
            </a:r>
          </a:p>
          <a:p>
            <a:pPr marL="914400" lvl="1" indent="-457200" eaLnBrk="1" hangingPunct="1">
              <a:buFontTx/>
              <a:buAutoNum type="arabicParenBoth"/>
            </a:pPr>
            <a:r>
              <a:rPr lang="en-US" sz="2400" smtClean="0"/>
              <a:t>Step size or resolution</a:t>
            </a:r>
          </a:p>
          <a:p>
            <a:pPr marL="914400" lvl="1" indent="-457200" eaLnBrk="1" hangingPunct="1">
              <a:buFontTx/>
              <a:buAutoNum type="arabicParenBoth"/>
            </a:pPr>
            <a:r>
              <a:rPr lang="en-US" sz="2400" smtClean="0"/>
              <a:t>Full scale output voltage, V</a:t>
            </a:r>
            <a:r>
              <a:rPr lang="en-US" sz="2400" baseline="-25000" smtClean="0"/>
              <a:t>out</a:t>
            </a:r>
          </a:p>
          <a:p>
            <a:pPr marL="914400" lvl="1" indent="-457200" eaLnBrk="1" hangingPunct="1">
              <a:buFontTx/>
              <a:buAutoNum type="arabicParenBoth"/>
            </a:pPr>
            <a:r>
              <a:rPr lang="en-US" sz="2400" smtClean="0"/>
              <a:t>V</a:t>
            </a:r>
            <a:r>
              <a:rPr lang="en-US" sz="2400" baseline="-25000" smtClean="0"/>
              <a:t>out</a:t>
            </a:r>
            <a:r>
              <a:rPr lang="en-US" sz="2400" smtClean="0"/>
              <a:t> for binary code of 11010</a:t>
            </a:r>
          </a:p>
          <a:p>
            <a:pPr marL="914400" lvl="1" indent="-457200" eaLnBrk="1" hangingPunct="1">
              <a:buFontTx/>
              <a:buAutoNum type="arabicParenBoth"/>
            </a:pPr>
            <a:r>
              <a:rPr lang="en-US" sz="2400" smtClean="0"/>
              <a:t>Binary input for V</a:t>
            </a:r>
            <a:r>
              <a:rPr lang="en-US" sz="2400" baseline="-25000" smtClean="0"/>
              <a:t>out </a:t>
            </a:r>
            <a:r>
              <a:rPr lang="en-US" sz="2400" smtClean="0"/>
              <a:t>= - 0.75V</a:t>
            </a:r>
          </a:p>
          <a:p>
            <a:pPr marL="914400" lvl="1" indent="-457200" eaLnBrk="1" hangingPunct="1">
              <a:buFont typeface="Verdana" pitchFamily="34" charset="0"/>
              <a:buNone/>
            </a:pPr>
            <a:endParaRPr lang="en-US" sz="2400" smtClean="0"/>
          </a:p>
          <a:p>
            <a:pPr marL="914400" lvl="1" indent="-457200" eaLnBrk="1" hangingPunct="1">
              <a:buFont typeface="Verdana" pitchFamily="34" charset="0"/>
              <a:buNone/>
            </a:pPr>
            <a:r>
              <a:rPr lang="en-US" sz="2400" smtClean="0"/>
              <a:t>Given that R</a:t>
            </a:r>
            <a:r>
              <a:rPr lang="en-US" sz="2400" baseline="-25000" smtClean="0"/>
              <a:t>f</a:t>
            </a:r>
            <a:r>
              <a:rPr lang="en-US" sz="2400" smtClean="0"/>
              <a:t> = 10 K</a:t>
            </a:r>
            <a:r>
              <a:rPr lang="el-GR" sz="2400" smtClean="0">
                <a:latin typeface="Arial" charset="0"/>
              </a:rPr>
              <a:t>Ω</a:t>
            </a:r>
            <a:r>
              <a:rPr lang="en-US" sz="2400" smtClean="0"/>
              <a:t>, R</a:t>
            </a:r>
            <a:r>
              <a:rPr lang="en-US" sz="2400" baseline="-25000" smtClean="0"/>
              <a:t>4</a:t>
            </a:r>
            <a:r>
              <a:rPr lang="en-US" sz="2400" smtClean="0"/>
              <a:t> (MSB) = 25 K</a:t>
            </a:r>
            <a:r>
              <a:rPr lang="el-GR" sz="2400" smtClean="0">
                <a:latin typeface="Arial" charset="0"/>
              </a:rPr>
              <a:t>Ω</a:t>
            </a: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36525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151"/>
          <p:cNvGrpSpPr>
            <a:grpSpLocks/>
          </p:cNvGrpSpPr>
          <p:nvPr/>
        </p:nvGrpSpPr>
        <p:grpSpPr bwMode="auto">
          <a:xfrm>
            <a:off x="2373313" y="863600"/>
            <a:ext cx="5387975" cy="3036888"/>
            <a:chOff x="1972" y="582"/>
            <a:chExt cx="3394" cy="1913"/>
          </a:xfrm>
        </p:grpSpPr>
        <p:grpSp>
          <p:nvGrpSpPr>
            <p:cNvPr id="26630" name="Group 148"/>
            <p:cNvGrpSpPr>
              <a:grpSpLocks/>
            </p:cNvGrpSpPr>
            <p:nvPr/>
          </p:nvGrpSpPr>
          <p:grpSpPr bwMode="auto">
            <a:xfrm>
              <a:off x="2067" y="630"/>
              <a:ext cx="3299" cy="1852"/>
              <a:chOff x="1684" y="965"/>
              <a:chExt cx="3874" cy="2139"/>
            </a:xfrm>
          </p:grpSpPr>
          <p:grpSp>
            <p:nvGrpSpPr>
              <p:cNvPr id="26633" name="Group 4"/>
              <p:cNvGrpSpPr>
                <a:grpSpLocks/>
              </p:cNvGrpSpPr>
              <p:nvPr/>
            </p:nvGrpSpPr>
            <p:grpSpPr bwMode="auto">
              <a:xfrm>
                <a:off x="3358" y="1395"/>
                <a:ext cx="1816" cy="1709"/>
                <a:chOff x="2068" y="1969"/>
                <a:chExt cx="1816" cy="1709"/>
              </a:xfrm>
            </p:grpSpPr>
            <p:sp>
              <p:nvSpPr>
                <p:cNvPr id="26749" name="AutoShape 5"/>
                <p:cNvSpPr>
                  <a:spLocks noChangeArrowheads="1"/>
                </p:cNvSpPr>
                <p:nvPr/>
              </p:nvSpPr>
              <p:spPr bwMode="auto">
                <a:xfrm rot="5400000">
                  <a:off x="2390" y="2220"/>
                  <a:ext cx="1243" cy="102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pPr algn="l"/>
                  <a:endParaRPr lang="en-US" baseline="-25000"/>
                </a:p>
              </p:txBody>
            </p:sp>
            <p:sp>
              <p:nvSpPr>
                <p:cNvPr id="2675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499" y="2924"/>
                  <a:ext cx="239" cy="2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</a:pPr>
                  <a:r>
                    <a:rPr lang="en-US"/>
                    <a:t>+</a:t>
                  </a:r>
                </a:p>
              </p:txBody>
            </p:sp>
            <p:sp>
              <p:nvSpPr>
                <p:cNvPr id="2675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499" y="2303"/>
                  <a:ext cx="239" cy="2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</a:pPr>
                  <a:r>
                    <a:rPr lang="en-US"/>
                    <a:t>–</a:t>
                  </a:r>
                </a:p>
              </p:txBody>
            </p:sp>
            <p:sp>
              <p:nvSpPr>
                <p:cNvPr id="26752" name="Line 8"/>
                <p:cNvSpPr>
                  <a:spLocks noChangeShapeType="1"/>
                </p:cNvSpPr>
                <p:nvPr/>
              </p:nvSpPr>
              <p:spPr bwMode="auto">
                <a:xfrm>
                  <a:off x="2068" y="2446"/>
                  <a:ext cx="43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53" name="Line 9"/>
                <p:cNvSpPr>
                  <a:spLocks noChangeShapeType="1"/>
                </p:cNvSpPr>
                <p:nvPr/>
              </p:nvSpPr>
              <p:spPr bwMode="auto">
                <a:xfrm>
                  <a:off x="2068" y="3020"/>
                  <a:ext cx="43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54" name="Line 10"/>
                <p:cNvSpPr>
                  <a:spLocks noChangeShapeType="1"/>
                </p:cNvSpPr>
                <p:nvPr/>
              </p:nvSpPr>
              <p:spPr bwMode="auto">
                <a:xfrm>
                  <a:off x="3502" y="2733"/>
                  <a:ext cx="38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5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928" y="1969"/>
                  <a:ext cx="382" cy="4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</a:pPr>
                  <a:r>
                    <a:rPr lang="en-US"/>
                    <a:t>+Vs</a:t>
                  </a:r>
                </a:p>
              </p:txBody>
            </p:sp>
            <p:sp>
              <p:nvSpPr>
                <p:cNvPr id="2675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928" y="3212"/>
                  <a:ext cx="382" cy="4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</a:pPr>
                  <a:r>
                    <a:rPr lang="en-US"/>
                    <a:t>-Vs</a:t>
                  </a:r>
                </a:p>
              </p:txBody>
            </p:sp>
            <p:sp>
              <p:nvSpPr>
                <p:cNvPr id="26757" name="Line 13"/>
                <p:cNvSpPr>
                  <a:spLocks noChangeShapeType="1"/>
                </p:cNvSpPr>
                <p:nvPr/>
              </p:nvSpPr>
              <p:spPr bwMode="auto">
                <a:xfrm>
                  <a:off x="2920" y="2064"/>
                  <a:ext cx="4" cy="2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58" name="Line 14"/>
                <p:cNvSpPr>
                  <a:spLocks noChangeShapeType="1"/>
                </p:cNvSpPr>
                <p:nvPr/>
              </p:nvSpPr>
              <p:spPr bwMode="auto">
                <a:xfrm>
                  <a:off x="2928" y="3092"/>
                  <a:ext cx="0" cy="3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6634" name="Group 15"/>
              <p:cNvGrpSpPr>
                <a:grpSpLocks/>
              </p:cNvGrpSpPr>
              <p:nvPr/>
            </p:nvGrpSpPr>
            <p:grpSpPr bwMode="auto">
              <a:xfrm>
                <a:off x="4027" y="1204"/>
                <a:ext cx="476" cy="96"/>
                <a:chOff x="2928" y="1395"/>
                <a:chExt cx="476" cy="96"/>
              </a:xfrm>
            </p:grpSpPr>
            <p:sp>
              <p:nvSpPr>
                <p:cNvPr id="26739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3023" y="1395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40" name="Line 17"/>
                <p:cNvSpPr>
                  <a:spLocks noChangeShapeType="1"/>
                </p:cNvSpPr>
                <p:nvPr/>
              </p:nvSpPr>
              <p:spPr bwMode="auto">
                <a:xfrm>
                  <a:off x="3071" y="1395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41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3119" y="1395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42" name="Line 19"/>
                <p:cNvSpPr>
                  <a:spLocks noChangeShapeType="1"/>
                </p:cNvSpPr>
                <p:nvPr/>
              </p:nvSpPr>
              <p:spPr bwMode="auto">
                <a:xfrm>
                  <a:off x="3167" y="1395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43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214" y="1395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44" name="Line 21"/>
                <p:cNvSpPr>
                  <a:spLocks noChangeShapeType="1"/>
                </p:cNvSpPr>
                <p:nvPr/>
              </p:nvSpPr>
              <p:spPr bwMode="auto">
                <a:xfrm>
                  <a:off x="3262" y="1395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45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2928" y="1442"/>
                  <a:ext cx="66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46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3310" y="1440"/>
                  <a:ext cx="26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47" name="Line 24"/>
                <p:cNvSpPr>
                  <a:spLocks noChangeShapeType="1"/>
                </p:cNvSpPr>
                <p:nvPr/>
              </p:nvSpPr>
              <p:spPr bwMode="auto">
                <a:xfrm flipH="1" flipV="1">
                  <a:off x="2998" y="1442"/>
                  <a:ext cx="25" cy="4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48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3338" y="1440"/>
                  <a:ext cx="66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635" name="Line 26"/>
              <p:cNvSpPr>
                <a:spLocks noChangeShapeType="1"/>
              </p:cNvSpPr>
              <p:nvPr/>
            </p:nvSpPr>
            <p:spPr bwMode="auto">
              <a:xfrm flipV="1">
                <a:off x="3501" y="1252"/>
                <a:ext cx="0" cy="6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6" name="Line 27"/>
              <p:cNvSpPr>
                <a:spLocks noChangeShapeType="1"/>
              </p:cNvSpPr>
              <p:nvPr/>
            </p:nvSpPr>
            <p:spPr bwMode="auto">
              <a:xfrm>
                <a:off x="3501" y="1252"/>
                <a:ext cx="5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7" name="Line 28"/>
              <p:cNvSpPr>
                <a:spLocks noChangeShapeType="1"/>
              </p:cNvSpPr>
              <p:nvPr/>
            </p:nvSpPr>
            <p:spPr bwMode="auto">
              <a:xfrm>
                <a:off x="4505" y="1252"/>
                <a:ext cx="4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8" name="Line 29"/>
              <p:cNvSpPr>
                <a:spLocks noChangeShapeType="1"/>
              </p:cNvSpPr>
              <p:nvPr/>
            </p:nvSpPr>
            <p:spPr bwMode="auto">
              <a:xfrm>
                <a:off x="4983" y="1252"/>
                <a:ext cx="0" cy="9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9" name="Oval 30"/>
              <p:cNvSpPr>
                <a:spLocks noChangeArrowheads="1"/>
              </p:cNvSpPr>
              <p:nvPr/>
            </p:nvSpPr>
            <p:spPr bwMode="auto">
              <a:xfrm>
                <a:off x="3481" y="184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baseline="-25000"/>
              </a:p>
            </p:txBody>
          </p:sp>
          <p:sp>
            <p:nvSpPr>
              <p:cNvPr id="26640" name="Oval 31"/>
              <p:cNvSpPr>
                <a:spLocks noChangeArrowheads="1"/>
              </p:cNvSpPr>
              <p:nvPr/>
            </p:nvSpPr>
            <p:spPr bwMode="auto">
              <a:xfrm>
                <a:off x="4960" y="2128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baseline="-25000"/>
              </a:p>
            </p:txBody>
          </p:sp>
          <p:sp>
            <p:nvSpPr>
              <p:cNvPr id="26641" name="Line 32"/>
              <p:cNvSpPr>
                <a:spLocks noChangeShapeType="1"/>
              </p:cNvSpPr>
              <p:nvPr/>
            </p:nvSpPr>
            <p:spPr bwMode="auto">
              <a:xfrm>
                <a:off x="3358" y="2447"/>
                <a:ext cx="0" cy="3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2" name="Line 33"/>
              <p:cNvSpPr>
                <a:spLocks noChangeShapeType="1"/>
              </p:cNvSpPr>
              <p:nvPr/>
            </p:nvSpPr>
            <p:spPr bwMode="auto">
              <a:xfrm>
                <a:off x="3262" y="2781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3" name="Line 34"/>
              <p:cNvSpPr>
                <a:spLocks noChangeShapeType="1"/>
              </p:cNvSpPr>
              <p:nvPr/>
            </p:nvSpPr>
            <p:spPr bwMode="auto">
              <a:xfrm>
                <a:off x="3310" y="2829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4" name="Line 35"/>
              <p:cNvSpPr>
                <a:spLocks noChangeShapeType="1"/>
              </p:cNvSpPr>
              <p:nvPr/>
            </p:nvSpPr>
            <p:spPr bwMode="auto">
              <a:xfrm>
                <a:off x="3336" y="2873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5" name="Oval 36"/>
              <p:cNvSpPr>
                <a:spLocks noChangeArrowheads="1"/>
              </p:cNvSpPr>
              <p:nvPr/>
            </p:nvSpPr>
            <p:spPr bwMode="auto">
              <a:xfrm>
                <a:off x="3334" y="2754"/>
                <a:ext cx="48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baseline="-25000"/>
              </a:p>
            </p:txBody>
          </p:sp>
          <p:sp>
            <p:nvSpPr>
              <p:cNvPr id="26646" name="Text Box 37"/>
              <p:cNvSpPr txBox="1">
                <a:spLocks noChangeArrowheads="1"/>
              </p:cNvSpPr>
              <p:nvPr/>
            </p:nvSpPr>
            <p:spPr bwMode="auto">
              <a:xfrm>
                <a:off x="4123" y="965"/>
                <a:ext cx="287" cy="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sz="1400"/>
                  <a:t>R</a:t>
                </a:r>
                <a:r>
                  <a:rPr lang="en-US" sz="1400" baseline="-25000"/>
                  <a:t>f</a:t>
                </a:r>
              </a:p>
            </p:txBody>
          </p:sp>
          <p:grpSp>
            <p:nvGrpSpPr>
              <p:cNvPr id="26647" name="Group 38"/>
              <p:cNvGrpSpPr>
                <a:grpSpLocks/>
              </p:cNvGrpSpPr>
              <p:nvPr/>
            </p:nvGrpSpPr>
            <p:grpSpPr bwMode="auto">
              <a:xfrm>
                <a:off x="2210" y="1060"/>
                <a:ext cx="715" cy="288"/>
                <a:chOff x="1780" y="1299"/>
                <a:chExt cx="715" cy="288"/>
              </a:xfrm>
            </p:grpSpPr>
            <p:grpSp>
              <p:nvGrpSpPr>
                <p:cNvPr id="26725" name="Group 39"/>
                <p:cNvGrpSpPr>
                  <a:grpSpLocks/>
                </p:cNvGrpSpPr>
                <p:nvPr/>
              </p:nvGrpSpPr>
              <p:grpSpPr bwMode="auto">
                <a:xfrm>
                  <a:off x="2019" y="1491"/>
                  <a:ext cx="476" cy="96"/>
                  <a:chOff x="2928" y="1395"/>
                  <a:chExt cx="476" cy="96"/>
                </a:xfrm>
              </p:grpSpPr>
              <p:sp>
                <p:nvSpPr>
                  <p:cNvPr id="26729" name="Line 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23" y="1395"/>
                    <a:ext cx="48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30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071" y="1395"/>
                    <a:ext cx="48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31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19" y="1395"/>
                    <a:ext cx="48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32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3167" y="1395"/>
                    <a:ext cx="48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33" name="Line 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14" y="1395"/>
                    <a:ext cx="48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34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262" y="1395"/>
                    <a:ext cx="48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35" name="Line 4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28" y="1442"/>
                    <a:ext cx="66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36" name="Line 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0" y="1440"/>
                    <a:ext cx="26" cy="5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37" name="Line 4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98" y="1442"/>
                    <a:ext cx="25" cy="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38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38" y="1440"/>
                    <a:ext cx="66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726" name="Line 50"/>
                <p:cNvSpPr>
                  <a:spLocks noChangeShapeType="1"/>
                </p:cNvSpPr>
                <p:nvPr/>
              </p:nvSpPr>
              <p:spPr bwMode="auto">
                <a:xfrm>
                  <a:off x="1780" y="1539"/>
                  <a:ext cx="23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27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2115" y="1299"/>
                  <a:ext cx="287" cy="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</a:pPr>
                  <a:r>
                    <a:rPr lang="en-US" sz="1400"/>
                    <a:t>R</a:t>
                  </a:r>
                  <a:r>
                    <a:rPr lang="en-US" sz="1400" baseline="-25000"/>
                    <a:t>0</a:t>
                  </a:r>
                </a:p>
              </p:txBody>
            </p:sp>
            <p:sp>
              <p:nvSpPr>
                <p:cNvPr id="26728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1780" y="1299"/>
                  <a:ext cx="286" cy="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</a:pPr>
                  <a:r>
                    <a:rPr lang="en-US" sz="1400"/>
                    <a:t>V</a:t>
                  </a:r>
                  <a:r>
                    <a:rPr lang="en-US" sz="1400" baseline="-25000"/>
                    <a:t>0</a:t>
                  </a:r>
                </a:p>
              </p:txBody>
            </p:sp>
          </p:grpSp>
          <p:sp>
            <p:nvSpPr>
              <p:cNvPr id="26648" name="Text Box 54"/>
              <p:cNvSpPr txBox="1">
                <a:spLocks noChangeArrowheads="1"/>
              </p:cNvSpPr>
              <p:nvPr/>
            </p:nvSpPr>
            <p:spPr bwMode="auto">
              <a:xfrm>
                <a:off x="5174" y="2063"/>
                <a:ext cx="384" cy="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sz="1400"/>
                  <a:t>V</a:t>
                </a:r>
                <a:r>
                  <a:rPr lang="en-US" sz="1400" baseline="-25000"/>
                  <a:t>out</a:t>
                </a:r>
              </a:p>
            </p:txBody>
          </p:sp>
          <p:grpSp>
            <p:nvGrpSpPr>
              <p:cNvPr id="26649" name="Group 63"/>
              <p:cNvGrpSpPr>
                <a:grpSpLocks/>
              </p:cNvGrpSpPr>
              <p:nvPr/>
            </p:nvGrpSpPr>
            <p:grpSpPr bwMode="auto">
              <a:xfrm>
                <a:off x="2210" y="1442"/>
                <a:ext cx="715" cy="288"/>
                <a:chOff x="1780" y="1299"/>
                <a:chExt cx="715" cy="288"/>
              </a:xfrm>
            </p:grpSpPr>
            <p:grpSp>
              <p:nvGrpSpPr>
                <p:cNvPr id="26711" name="Group 64"/>
                <p:cNvGrpSpPr>
                  <a:grpSpLocks/>
                </p:cNvGrpSpPr>
                <p:nvPr/>
              </p:nvGrpSpPr>
              <p:grpSpPr bwMode="auto">
                <a:xfrm>
                  <a:off x="2019" y="1491"/>
                  <a:ext cx="476" cy="96"/>
                  <a:chOff x="2928" y="1395"/>
                  <a:chExt cx="476" cy="96"/>
                </a:xfrm>
              </p:grpSpPr>
              <p:sp>
                <p:nvSpPr>
                  <p:cNvPr id="26715" name="Line 6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23" y="1395"/>
                    <a:ext cx="48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16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3071" y="1395"/>
                    <a:ext cx="48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17" name="Line 6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19" y="1395"/>
                    <a:ext cx="48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18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3167" y="1395"/>
                    <a:ext cx="48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19" name="Line 6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14" y="1395"/>
                    <a:ext cx="48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20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3262" y="1395"/>
                    <a:ext cx="48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21" name="Line 7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28" y="1442"/>
                    <a:ext cx="66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22" name="Line 7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0" y="1440"/>
                    <a:ext cx="26" cy="5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23" name="Line 7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98" y="1442"/>
                    <a:ext cx="25" cy="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24" name="Line 7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38" y="1440"/>
                    <a:ext cx="66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712" name="Line 75"/>
                <p:cNvSpPr>
                  <a:spLocks noChangeShapeType="1"/>
                </p:cNvSpPr>
                <p:nvPr/>
              </p:nvSpPr>
              <p:spPr bwMode="auto">
                <a:xfrm>
                  <a:off x="1780" y="1539"/>
                  <a:ext cx="23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13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115" y="1299"/>
                  <a:ext cx="287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</a:pPr>
                  <a:r>
                    <a:rPr lang="en-US" sz="1400"/>
                    <a:t>R</a:t>
                  </a:r>
                  <a:r>
                    <a:rPr lang="en-US" sz="1400" baseline="-25000"/>
                    <a:t>1</a:t>
                  </a:r>
                </a:p>
              </p:txBody>
            </p:sp>
            <p:sp>
              <p:nvSpPr>
                <p:cNvPr id="26714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780" y="1299"/>
                  <a:ext cx="286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</a:pPr>
                  <a:r>
                    <a:rPr lang="en-US" sz="1400"/>
                    <a:t>V</a:t>
                  </a:r>
                  <a:r>
                    <a:rPr lang="en-US" sz="1400" baseline="-25000"/>
                    <a:t>1</a:t>
                  </a:r>
                </a:p>
              </p:txBody>
            </p:sp>
          </p:grpSp>
          <p:grpSp>
            <p:nvGrpSpPr>
              <p:cNvPr id="26650" name="Group 78"/>
              <p:cNvGrpSpPr>
                <a:grpSpLocks/>
              </p:cNvGrpSpPr>
              <p:nvPr/>
            </p:nvGrpSpPr>
            <p:grpSpPr bwMode="auto">
              <a:xfrm>
                <a:off x="2210" y="1825"/>
                <a:ext cx="715" cy="288"/>
                <a:chOff x="1780" y="1299"/>
                <a:chExt cx="715" cy="288"/>
              </a:xfrm>
            </p:grpSpPr>
            <p:grpSp>
              <p:nvGrpSpPr>
                <p:cNvPr id="26697" name="Group 79"/>
                <p:cNvGrpSpPr>
                  <a:grpSpLocks/>
                </p:cNvGrpSpPr>
                <p:nvPr/>
              </p:nvGrpSpPr>
              <p:grpSpPr bwMode="auto">
                <a:xfrm>
                  <a:off x="2019" y="1491"/>
                  <a:ext cx="476" cy="96"/>
                  <a:chOff x="2928" y="1395"/>
                  <a:chExt cx="476" cy="96"/>
                </a:xfrm>
              </p:grpSpPr>
              <p:sp>
                <p:nvSpPr>
                  <p:cNvPr id="26701" name="Line 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23" y="1395"/>
                    <a:ext cx="48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02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3071" y="1395"/>
                    <a:ext cx="48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03" name="Line 8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19" y="1395"/>
                    <a:ext cx="48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04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3167" y="1395"/>
                    <a:ext cx="48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05" name="Line 8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14" y="1395"/>
                    <a:ext cx="48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06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3262" y="1395"/>
                    <a:ext cx="48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07" name="Line 8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28" y="1442"/>
                    <a:ext cx="66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08" name="Line 8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0" y="1440"/>
                    <a:ext cx="26" cy="5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09" name="Line 8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98" y="1442"/>
                    <a:ext cx="25" cy="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10" name="Line 8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38" y="1440"/>
                    <a:ext cx="66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698" name="Line 90"/>
                <p:cNvSpPr>
                  <a:spLocks noChangeShapeType="1"/>
                </p:cNvSpPr>
                <p:nvPr/>
              </p:nvSpPr>
              <p:spPr bwMode="auto">
                <a:xfrm>
                  <a:off x="1780" y="1539"/>
                  <a:ext cx="23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99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2115" y="1299"/>
                  <a:ext cx="287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</a:pPr>
                  <a:r>
                    <a:rPr lang="en-US" sz="1400"/>
                    <a:t>R</a:t>
                  </a:r>
                  <a:r>
                    <a:rPr lang="en-US" sz="1400" baseline="-25000"/>
                    <a:t>2</a:t>
                  </a:r>
                </a:p>
              </p:txBody>
            </p:sp>
            <p:sp>
              <p:nvSpPr>
                <p:cNvPr id="26700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1780" y="1299"/>
                  <a:ext cx="286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</a:pPr>
                  <a:r>
                    <a:rPr lang="en-US" sz="1400"/>
                    <a:t>V</a:t>
                  </a:r>
                  <a:r>
                    <a:rPr lang="en-US" sz="1400" baseline="-25000"/>
                    <a:t>2</a:t>
                  </a:r>
                </a:p>
              </p:txBody>
            </p:sp>
          </p:grpSp>
          <p:grpSp>
            <p:nvGrpSpPr>
              <p:cNvPr id="26651" name="Group 93"/>
              <p:cNvGrpSpPr>
                <a:grpSpLocks/>
              </p:cNvGrpSpPr>
              <p:nvPr/>
            </p:nvGrpSpPr>
            <p:grpSpPr bwMode="auto">
              <a:xfrm>
                <a:off x="2210" y="2207"/>
                <a:ext cx="715" cy="288"/>
                <a:chOff x="1780" y="1299"/>
                <a:chExt cx="715" cy="288"/>
              </a:xfrm>
            </p:grpSpPr>
            <p:grpSp>
              <p:nvGrpSpPr>
                <p:cNvPr id="26683" name="Group 94"/>
                <p:cNvGrpSpPr>
                  <a:grpSpLocks/>
                </p:cNvGrpSpPr>
                <p:nvPr/>
              </p:nvGrpSpPr>
              <p:grpSpPr bwMode="auto">
                <a:xfrm>
                  <a:off x="2019" y="1491"/>
                  <a:ext cx="476" cy="96"/>
                  <a:chOff x="2928" y="1395"/>
                  <a:chExt cx="476" cy="96"/>
                </a:xfrm>
              </p:grpSpPr>
              <p:sp>
                <p:nvSpPr>
                  <p:cNvPr id="26687" name="Line 9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23" y="1395"/>
                    <a:ext cx="48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688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3071" y="1395"/>
                    <a:ext cx="48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689" name="Line 9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19" y="1395"/>
                    <a:ext cx="48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690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3167" y="1395"/>
                    <a:ext cx="48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691" name="Line 9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14" y="1395"/>
                    <a:ext cx="48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692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3262" y="1395"/>
                    <a:ext cx="48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693" name="Line 10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28" y="1442"/>
                    <a:ext cx="66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694" name="Line 10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0" y="1440"/>
                    <a:ext cx="26" cy="5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695" name="Line 10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98" y="1442"/>
                    <a:ext cx="25" cy="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696" name="Line 10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38" y="1440"/>
                    <a:ext cx="66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684" name="Line 105"/>
                <p:cNvSpPr>
                  <a:spLocks noChangeShapeType="1"/>
                </p:cNvSpPr>
                <p:nvPr/>
              </p:nvSpPr>
              <p:spPr bwMode="auto">
                <a:xfrm>
                  <a:off x="1780" y="1539"/>
                  <a:ext cx="23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85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2115" y="1299"/>
                  <a:ext cx="287" cy="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</a:pPr>
                  <a:r>
                    <a:rPr lang="en-US" sz="1400"/>
                    <a:t>R</a:t>
                  </a:r>
                  <a:r>
                    <a:rPr lang="en-US" sz="1400" baseline="-25000"/>
                    <a:t>3</a:t>
                  </a:r>
                </a:p>
              </p:txBody>
            </p:sp>
            <p:sp>
              <p:nvSpPr>
                <p:cNvPr id="26686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1780" y="1299"/>
                  <a:ext cx="286" cy="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</a:pPr>
                  <a:r>
                    <a:rPr lang="en-US" sz="1400"/>
                    <a:t>V</a:t>
                  </a:r>
                  <a:r>
                    <a:rPr lang="en-US" sz="1400" baseline="-25000"/>
                    <a:t>3</a:t>
                  </a:r>
                </a:p>
              </p:txBody>
            </p:sp>
          </p:grpSp>
          <p:sp>
            <p:nvSpPr>
              <p:cNvPr id="26652" name="Line 108"/>
              <p:cNvSpPr>
                <a:spLocks noChangeShapeType="1"/>
              </p:cNvSpPr>
              <p:nvPr/>
            </p:nvSpPr>
            <p:spPr bwMode="auto">
              <a:xfrm>
                <a:off x="2928" y="1299"/>
                <a:ext cx="1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3" name="Line 109"/>
              <p:cNvSpPr>
                <a:spLocks noChangeShapeType="1"/>
              </p:cNvSpPr>
              <p:nvPr/>
            </p:nvSpPr>
            <p:spPr bwMode="auto">
              <a:xfrm>
                <a:off x="2928" y="1681"/>
                <a:ext cx="1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4" name="Line 110"/>
              <p:cNvSpPr>
                <a:spLocks noChangeShapeType="1"/>
              </p:cNvSpPr>
              <p:nvPr/>
            </p:nvSpPr>
            <p:spPr bwMode="auto">
              <a:xfrm>
                <a:off x="2928" y="2064"/>
                <a:ext cx="1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5" name="Line 111"/>
              <p:cNvSpPr>
                <a:spLocks noChangeShapeType="1"/>
              </p:cNvSpPr>
              <p:nvPr/>
            </p:nvSpPr>
            <p:spPr bwMode="auto">
              <a:xfrm>
                <a:off x="2928" y="2446"/>
                <a:ext cx="1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6" name="Line 112"/>
              <p:cNvSpPr>
                <a:spLocks noChangeShapeType="1"/>
              </p:cNvSpPr>
              <p:nvPr/>
            </p:nvSpPr>
            <p:spPr bwMode="auto">
              <a:xfrm>
                <a:off x="3071" y="1299"/>
                <a:ext cx="0" cy="14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7" name="Line 113"/>
              <p:cNvSpPr>
                <a:spLocks noChangeShapeType="1"/>
              </p:cNvSpPr>
              <p:nvPr/>
            </p:nvSpPr>
            <p:spPr bwMode="auto">
              <a:xfrm>
                <a:off x="3071" y="1873"/>
                <a:ext cx="287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8" name="Oval 114"/>
              <p:cNvSpPr>
                <a:spLocks noChangeArrowheads="1"/>
              </p:cNvSpPr>
              <p:nvPr/>
            </p:nvSpPr>
            <p:spPr bwMode="auto">
              <a:xfrm>
                <a:off x="3051" y="165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baseline="-25000"/>
              </a:p>
            </p:txBody>
          </p:sp>
          <p:sp>
            <p:nvSpPr>
              <p:cNvPr id="26659" name="Oval 115"/>
              <p:cNvSpPr>
                <a:spLocks noChangeArrowheads="1"/>
              </p:cNvSpPr>
              <p:nvPr/>
            </p:nvSpPr>
            <p:spPr bwMode="auto">
              <a:xfrm>
                <a:off x="3047" y="184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baseline="-25000"/>
              </a:p>
            </p:txBody>
          </p:sp>
          <p:sp>
            <p:nvSpPr>
              <p:cNvPr id="26660" name="Oval 116"/>
              <p:cNvSpPr>
                <a:spLocks noChangeArrowheads="1"/>
              </p:cNvSpPr>
              <p:nvPr/>
            </p:nvSpPr>
            <p:spPr bwMode="auto">
              <a:xfrm>
                <a:off x="3047" y="20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baseline="-25000"/>
              </a:p>
            </p:txBody>
          </p:sp>
          <p:sp>
            <p:nvSpPr>
              <p:cNvPr id="26661" name="Text Box 125"/>
              <p:cNvSpPr txBox="1">
                <a:spLocks noChangeArrowheads="1"/>
              </p:cNvSpPr>
              <p:nvPr/>
            </p:nvSpPr>
            <p:spPr bwMode="auto">
              <a:xfrm>
                <a:off x="1685" y="1154"/>
                <a:ext cx="430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</a:pPr>
                <a:r>
                  <a:rPr lang="en-US"/>
                  <a:t>D</a:t>
                </a:r>
                <a:r>
                  <a:rPr lang="en-US" baseline="-25000"/>
                  <a:t>0</a:t>
                </a:r>
              </a:p>
            </p:txBody>
          </p:sp>
          <p:sp>
            <p:nvSpPr>
              <p:cNvPr id="26662" name="Text Box 126"/>
              <p:cNvSpPr txBox="1">
                <a:spLocks noChangeArrowheads="1"/>
              </p:cNvSpPr>
              <p:nvPr/>
            </p:nvSpPr>
            <p:spPr bwMode="auto">
              <a:xfrm>
                <a:off x="1685" y="1538"/>
                <a:ext cx="430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</a:pPr>
                <a:r>
                  <a:rPr lang="en-US"/>
                  <a:t>D</a:t>
                </a:r>
                <a:r>
                  <a:rPr lang="en-US" baseline="-25000"/>
                  <a:t>1</a:t>
                </a:r>
              </a:p>
            </p:txBody>
          </p:sp>
          <p:sp>
            <p:nvSpPr>
              <p:cNvPr id="26663" name="Text Box 127"/>
              <p:cNvSpPr txBox="1">
                <a:spLocks noChangeArrowheads="1"/>
              </p:cNvSpPr>
              <p:nvPr/>
            </p:nvSpPr>
            <p:spPr bwMode="auto">
              <a:xfrm>
                <a:off x="1685" y="1920"/>
                <a:ext cx="430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</a:pPr>
                <a:r>
                  <a:rPr lang="en-US"/>
                  <a:t>D</a:t>
                </a:r>
                <a:r>
                  <a:rPr lang="en-US" baseline="-25000"/>
                  <a:t>2</a:t>
                </a:r>
              </a:p>
            </p:txBody>
          </p:sp>
          <p:sp>
            <p:nvSpPr>
              <p:cNvPr id="26664" name="Text Box 128"/>
              <p:cNvSpPr txBox="1">
                <a:spLocks noChangeArrowheads="1"/>
              </p:cNvSpPr>
              <p:nvPr/>
            </p:nvSpPr>
            <p:spPr bwMode="auto">
              <a:xfrm>
                <a:off x="1685" y="2303"/>
                <a:ext cx="430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</a:pPr>
                <a:r>
                  <a:rPr lang="en-US"/>
                  <a:t>D</a:t>
                </a:r>
                <a:r>
                  <a:rPr lang="en-US" baseline="-25000"/>
                  <a:t>3</a:t>
                </a:r>
              </a:p>
            </p:txBody>
          </p:sp>
          <p:grpSp>
            <p:nvGrpSpPr>
              <p:cNvPr id="26665" name="Group 130"/>
              <p:cNvGrpSpPr>
                <a:grpSpLocks/>
              </p:cNvGrpSpPr>
              <p:nvPr/>
            </p:nvGrpSpPr>
            <p:grpSpPr bwMode="auto">
              <a:xfrm>
                <a:off x="2210" y="2541"/>
                <a:ext cx="715" cy="288"/>
                <a:chOff x="1780" y="1299"/>
                <a:chExt cx="715" cy="288"/>
              </a:xfrm>
            </p:grpSpPr>
            <p:grpSp>
              <p:nvGrpSpPr>
                <p:cNvPr id="26669" name="Group 131"/>
                <p:cNvGrpSpPr>
                  <a:grpSpLocks/>
                </p:cNvGrpSpPr>
                <p:nvPr/>
              </p:nvGrpSpPr>
              <p:grpSpPr bwMode="auto">
                <a:xfrm>
                  <a:off x="2019" y="1491"/>
                  <a:ext cx="476" cy="96"/>
                  <a:chOff x="2928" y="1395"/>
                  <a:chExt cx="476" cy="96"/>
                </a:xfrm>
              </p:grpSpPr>
              <p:sp>
                <p:nvSpPr>
                  <p:cNvPr id="26673" name="Line 1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23" y="1395"/>
                    <a:ext cx="48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674" name="Line 133"/>
                  <p:cNvSpPr>
                    <a:spLocks noChangeShapeType="1"/>
                  </p:cNvSpPr>
                  <p:nvPr/>
                </p:nvSpPr>
                <p:spPr bwMode="auto">
                  <a:xfrm>
                    <a:off x="3071" y="1395"/>
                    <a:ext cx="48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675" name="Line 1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19" y="1395"/>
                    <a:ext cx="48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676" name="Line 135"/>
                  <p:cNvSpPr>
                    <a:spLocks noChangeShapeType="1"/>
                  </p:cNvSpPr>
                  <p:nvPr/>
                </p:nvSpPr>
                <p:spPr bwMode="auto">
                  <a:xfrm>
                    <a:off x="3167" y="1395"/>
                    <a:ext cx="48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677" name="Line 1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14" y="1395"/>
                    <a:ext cx="48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678" name="Line 137"/>
                  <p:cNvSpPr>
                    <a:spLocks noChangeShapeType="1"/>
                  </p:cNvSpPr>
                  <p:nvPr/>
                </p:nvSpPr>
                <p:spPr bwMode="auto">
                  <a:xfrm>
                    <a:off x="3262" y="1395"/>
                    <a:ext cx="48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679" name="Line 1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28" y="1442"/>
                    <a:ext cx="66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680" name="Line 1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0" y="1440"/>
                    <a:ext cx="26" cy="5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681" name="Line 14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98" y="1442"/>
                    <a:ext cx="25" cy="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682" name="Line 1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38" y="1440"/>
                    <a:ext cx="66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670" name="Line 142"/>
                <p:cNvSpPr>
                  <a:spLocks noChangeShapeType="1"/>
                </p:cNvSpPr>
                <p:nvPr/>
              </p:nvSpPr>
              <p:spPr bwMode="auto">
                <a:xfrm>
                  <a:off x="1780" y="1539"/>
                  <a:ext cx="23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71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2115" y="1299"/>
                  <a:ext cx="287" cy="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</a:pPr>
                  <a:r>
                    <a:rPr lang="en-US" sz="1400"/>
                    <a:t>R</a:t>
                  </a:r>
                  <a:r>
                    <a:rPr lang="en-US" sz="1400" baseline="-25000"/>
                    <a:t>4</a:t>
                  </a:r>
                </a:p>
              </p:txBody>
            </p:sp>
            <p:sp>
              <p:nvSpPr>
                <p:cNvPr id="26672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1780" y="1299"/>
                  <a:ext cx="286" cy="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</a:pPr>
                  <a:r>
                    <a:rPr lang="en-US" sz="1400"/>
                    <a:t>V</a:t>
                  </a:r>
                  <a:r>
                    <a:rPr lang="en-US" sz="1400" baseline="-25000"/>
                    <a:t>4</a:t>
                  </a:r>
                </a:p>
              </p:txBody>
            </p:sp>
          </p:grpSp>
          <p:sp>
            <p:nvSpPr>
              <p:cNvPr id="26666" name="Line 145"/>
              <p:cNvSpPr>
                <a:spLocks noChangeShapeType="1"/>
              </p:cNvSpPr>
              <p:nvPr/>
            </p:nvSpPr>
            <p:spPr bwMode="auto">
              <a:xfrm>
                <a:off x="2927" y="278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7" name="Oval 146"/>
              <p:cNvSpPr>
                <a:spLocks noChangeArrowheads="1"/>
              </p:cNvSpPr>
              <p:nvPr/>
            </p:nvSpPr>
            <p:spPr bwMode="auto">
              <a:xfrm>
                <a:off x="3047" y="242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baseline="-25000"/>
              </a:p>
            </p:txBody>
          </p:sp>
          <p:sp>
            <p:nvSpPr>
              <p:cNvPr id="26668" name="Text Box 147"/>
              <p:cNvSpPr txBox="1">
                <a:spLocks noChangeArrowheads="1"/>
              </p:cNvSpPr>
              <p:nvPr/>
            </p:nvSpPr>
            <p:spPr bwMode="auto">
              <a:xfrm>
                <a:off x="1684" y="2638"/>
                <a:ext cx="431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</a:pPr>
                <a:r>
                  <a:rPr lang="en-US"/>
                  <a:t>D</a:t>
                </a:r>
                <a:r>
                  <a:rPr lang="en-US" baseline="-25000"/>
                  <a:t>4</a:t>
                </a:r>
              </a:p>
            </p:txBody>
          </p:sp>
        </p:grpSp>
        <p:sp>
          <p:nvSpPr>
            <p:cNvPr id="26631" name="Text Box 149"/>
            <p:cNvSpPr txBox="1">
              <a:spLocks noChangeArrowheads="1"/>
            </p:cNvSpPr>
            <p:nvPr/>
          </p:nvSpPr>
          <p:spPr bwMode="auto">
            <a:xfrm>
              <a:off x="1972" y="2303"/>
              <a:ext cx="6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/>
                <a:t>MSB</a:t>
              </a:r>
              <a:endParaRPr lang="en-US" sz="1400" baseline="-25000"/>
            </a:p>
          </p:txBody>
        </p:sp>
        <p:sp>
          <p:nvSpPr>
            <p:cNvPr id="26632" name="Text Box 150"/>
            <p:cNvSpPr txBox="1">
              <a:spLocks noChangeArrowheads="1"/>
            </p:cNvSpPr>
            <p:nvPr/>
          </p:nvSpPr>
          <p:spPr bwMode="auto">
            <a:xfrm>
              <a:off x="1972" y="582"/>
              <a:ext cx="6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/>
                <a:t>LSB</a:t>
              </a:r>
              <a:endParaRPr lang="en-US" sz="1400" baseline="-25000"/>
            </a:p>
          </p:txBody>
        </p:sp>
      </p:grpSp>
      <p:sp>
        <p:nvSpPr>
          <p:cNvPr id="177" name="TextBox 176"/>
          <p:cNvSpPr txBox="1">
            <a:spLocks noChangeArrowheads="1"/>
          </p:cNvSpPr>
          <p:nvPr/>
        </p:nvSpPr>
        <p:spPr bwMode="auto">
          <a:xfrm>
            <a:off x="2438400" y="4445000"/>
            <a:ext cx="5880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b="1"/>
              <a:t>Remember:</a:t>
            </a:r>
          </a:p>
          <a:p>
            <a:pPr algn="l" eaLnBrk="1" hangingPunct="1"/>
            <a:r>
              <a:rPr lang="en-US" b="1">
                <a:solidFill>
                  <a:srgbClr val="FF0000"/>
                </a:solidFill>
              </a:rPr>
              <a:t>R</a:t>
            </a:r>
            <a:r>
              <a:rPr lang="en-US" b="1" baseline="-25000">
                <a:solidFill>
                  <a:srgbClr val="FF0000"/>
                </a:solidFill>
              </a:rPr>
              <a:t>0</a:t>
            </a:r>
            <a:r>
              <a:rPr lang="en-US" b="1">
                <a:solidFill>
                  <a:srgbClr val="FF0000"/>
                </a:solidFill>
              </a:rPr>
              <a:t> is resistor for LSB and has the largest value</a:t>
            </a:r>
          </a:p>
        </p:txBody>
      </p:sp>
      <p:sp>
        <p:nvSpPr>
          <p:cNvPr id="363696" name="Rectangle 2"/>
          <p:cNvSpPr>
            <a:spLocks noChangeArrowheads="1"/>
          </p:cNvSpPr>
          <p:nvPr/>
        </p:nvSpPr>
        <p:spPr bwMode="auto">
          <a:xfrm>
            <a:off x="1435100" y="0"/>
            <a:ext cx="74993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3900" u="sng" dirty="0">
                <a:solidFill>
                  <a:srgbClr val="6666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63934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52" name="Text Box 136"/>
          <p:cNvSpPr txBox="1">
            <a:spLocks noChangeArrowheads="1"/>
          </p:cNvSpPr>
          <p:nvPr/>
        </p:nvSpPr>
        <p:spPr bwMode="auto">
          <a:xfrm>
            <a:off x="1335088" y="965200"/>
            <a:ext cx="6831012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AutoNum type="arabicPeriod"/>
            </a:pPr>
            <a:r>
              <a:rPr lang="en-US" u="sng"/>
              <a:t>Step size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/>
              <a:t>	Step size = 	</a:t>
            </a:r>
          </a:p>
          <a:p>
            <a:pPr algn="l" eaLnBrk="1" hangingPunct="1">
              <a:spcBef>
                <a:spcPct val="50000"/>
              </a:spcBef>
            </a:pPr>
            <a:endParaRPr lang="en-US"/>
          </a:p>
          <a:p>
            <a:pPr algn="l" eaLnBrk="1" hangingPunct="1">
              <a:spcBef>
                <a:spcPct val="50000"/>
              </a:spcBef>
            </a:pPr>
            <a:endParaRPr lang="en-US"/>
          </a:p>
          <a:p>
            <a:pPr algn="l" eaLnBrk="1" hangingPunct="1">
              <a:spcBef>
                <a:spcPct val="50000"/>
              </a:spcBef>
            </a:pPr>
            <a:r>
              <a:rPr lang="en-US"/>
              <a:t>	R</a:t>
            </a:r>
            <a:r>
              <a:rPr lang="en-US" baseline="-25000"/>
              <a:t>0</a:t>
            </a:r>
            <a:r>
              <a:rPr lang="en-US"/>
              <a:t> = 400 k</a:t>
            </a:r>
            <a:r>
              <a:rPr lang="el-GR"/>
              <a:t>Ω</a:t>
            </a:r>
            <a:r>
              <a:rPr lang="en-US"/>
              <a:t> (R</a:t>
            </a:r>
            <a:r>
              <a:rPr lang="en-US" baseline="-25000"/>
              <a:t>0</a:t>
            </a:r>
            <a:r>
              <a:rPr lang="en-US"/>
              <a:t> is LSB resistor)</a:t>
            </a:r>
            <a:endParaRPr lang="el-GR"/>
          </a:p>
          <a:p>
            <a:pPr algn="l" eaLnBrk="1" hangingPunct="1">
              <a:spcBef>
                <a:spcPct val="50000"/>
              </a:spcBef>
            </a:pPr>
            <a:r>
              <a:rPr lang="en-US"/>
              <a:t>	step size = - 5 R</a:t>
            </a:r>
            <a:r>
              <a:rPr lang="en-US" baseline="-25000"/>
              <a:t>f </a:t>
            </a:r>
            <a:r>
              <a:rPr lang="en-US"/>
              <a:t>/ R</a:t>
            </a:r>
            <a:r>
              <a:rPr lang="en-US" baseline="-25000"/>
              <a:t>0 </a:t>
            </a:r>
            <a:r>
              <a:rPr lang="en-US"/>
              <a:t>= - 5x10/400 V = - 0.125V</a:t>
            </a:r>
          </a:p>
        </p:txBody>
      </p:sp>
      <p:sp>
        <p:nvSpPr>
          <p:cNvPr id="365573" name="Text Box 133"/>
          <p:cNvSpPr txBox="1">
            <a:spLocks noChangeArrowheads="1"/>
          </p:cNvSpPr>
          <p:nvPr/>
        </p:nvSpPr>
        <p:spPr bwMode="auto">
          <a:xfrm>
            <a:off x="2246313" y="2022475"/>
            <a:ext cx="860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/>
              <a:t>50k</a:t>
            </a:r>
            <a:r>
              <a:rPr lang="el-GR" sz="2000"/>
              <a:t>Ω</a:t>
            </a:r>
            <a:r>
              <a:rPr lang="en-US" sz="2000"/>
              <a:t>,</a:t>
            </a:r>
            <a:endParaRPr lang="el-GR" sz="2000" baseline="30000"/>
          </a:p>
        </p:txBody>
      </p:sp>
      <p:sp>
        <p:nvSpPr>
          <p:cNvPr id="365575" name="Text Box 135"/>
          <p:cNvSpPr txBox="1">
            <a:spLocks noChangeArrowheads="1"/>
          </p:cNvSpPr>
          <p:nvPr/>
        </p:nvSpPr>
        <p:spPr bwMode="auto">
          <a:xfrm>
            <a:off x="1676400" y="2020888"/>
            <a:ext cx="835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R</a:t>
            </a:r>
            <a:r>
              <a:rPr lang="en-US" baseline="-25000"/>
              <a:t>3</a:t>
            </a:r>
            <a:r>
              <a:rPr lang="en-US"/>
              <a:t> =</a:t>
            </a:r>
          </a:p>
        </p:txBody>
      </p:sp>
      <p:sp>
        <p:nvSpPr>
          <p:cNvPr id="111753" name="Text Box 137"/>
          <p:cNvSpPr txBox="1">
            <a:spLocks noChangeArrowheads="1"/>
          </p:cNvSpPr>
          <p:nvPr/>
        </p:nvSpPr>
        <p:spPr bwMode="auto">
          <a:xfrm>
            <a:off x="1295400" y="3533775"/>
            <a:ext cx="7437438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AutoNum type="arabicPeriod" startAt="2"/>
            </a:pPr>
            <a:r>
              <a:rPr lang="en-US" u="sng"/>
              <a:t>Full Scale Output voltage</a:t>
            </a:r>
            <a:endParaRPr lang="en-US"/>
          </a:p>
          <a:p>
            <a:pPr algn="l" eaLnBrk="1" hangingPunct="1">
              <a:spcBef>
                <a:spcPct val="50000"/>
              </a:spcBef>
            </a:pPr>
            <a:r>
              <a:rPr lang="en-US"/>
              <a:t>	Data = 11111 for V</a:t>
            </a:r>
            <a:r>
              <a:rPr lang="en-US" baseline="-25000"/>
              <a:t>out(FS)</a:t>
            </a:r>
            <a:r>
              <a:rPr lang="en-US"/>
              <a:t>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/>
              <a:t>	V</a:t>
            </a:r>
            <a:r>
              <a:rPr lang="en-US" baseline="-25000"/>
              <a:t>out(FS) </a:t>
            </a:r>
            <a:r>
              <a:rPr lang="en-US"/>
              <a:t>= (2</a:t>
            </a:r>
            <a:r>
              <a:rPr lang="en-US" baseline="30000"/>
              <a:t>5</a:t>
            </a:r>
            <a:r>
              <a:rPr lang="en-US"/>
              <a:t> – 1) x step size = - 31 x 0.125V = - 3.875V</a:t>
            </a:r>
          </a:p>
          <a:p>
            <a:pPr algn="l" eaLnBrk="1" hangingPunct="1">
              <a:spcBef>
                <a:spcPct val="50000"/>
              </a:spcBef>
              <a:buFontTx/>
              <a:buAutoNum type="arabicPeriod" startAt="3"/>
            </a:pPr>
            <a:r>
              <a:rPr lang="en-US"/>
              <a:t>For data input = 11010,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/>
              <a:t>	V</a:t>
            </a:r>
            <a:r>
              <a:rPr lang="en-US" baseline="-25000"/>
              <a:t>out</a:t>
            </a:r>
            <a:r>
              <a:rPr lang="en-US"/>
              <a:t> = 11010</a:t>
            </a:r>
            <a:r>
              <a:rPr lang="en-US" baseline="-25000"/>
              <a:t>2</a:t>
            </a:r>
            <a:r>
              <a:rPr lang="en-US"/>
              <a:t> x step size = - 26 x 0.125V = - 3.25V</a:t>
            </a:r>
          </a:p>
          <a:p>
            <a:pPr algn="l" eaLnBrk="1" hangingPunct="1">
              <a:spcBef>
                <a:spcPct val="50000"/>
              </a:spcBef>
              <a:buFontTx/>
              <a:buAutoNum type="arabicPeriod" startAt="4"/>
            </a:pPr>
            <a:r>
              <a:rPr lang="en-US"/>
              <a:t>Binary input = V</a:t>
            </a:r>
            <a:r>
              <a:rPr lang="en-US" baseline="-25000"/>
              <a:t>out</a:t>
            </a:r>
            <a:r>
              <a:rPr lang="en-US"/>
              <a:t>/step-size = (-0.75)/(-0.125) = 6</a:t>
            </a:r>
            <a:r>
              <a:rPr lang="en-US" baseline="-25000"/>
              <a:t>10</a:t>
            </a:r>
            <a:r>
              <a:rPr lang="en-US"/>
              <a:t> = 00110</a:t>
            </a:r>
            <a:r>
              <a:rPr lang="en-US" baseline="-25000"/>
              <a:t>2</a:t>
            </a:r>
            <a:endParaRPr lang="en-US"/>
          </a:p>
        </p:txBody>
      </p: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2895600" y="1031875"/>
            <a:ext cx="1066800" cy="990600"/>
            <a:chOff x="2514600" y="4419600"/>
            <a:chExt cx="1066800" cy="990600"/>
          </a:xfrm>
        </p:grpSpPr>
        <p:grpSp>
          <p:nvGrpSpPr>
            <p:cNvPr id="27659" name="Group 81"/>
            <p:cNvGrpSpPr>
              <a:grpSpLocks/>
            </p:cNvGrpSpPr>
            <p:nvPr/>
          </p:nvGrpSpPr>
          <p:grpSpPr bwMode="auto">
            <a:xfrm>
              <a:off x="2590800" y="4495800"/>
              <a:ext cx="863600" cy="854075"/>
              <a:chOff x="2019" y="3546"/>
              <a:chExt cx="544" cy="538"/>
            </a:xfrm>
          </p:grpSpPr>
          <p:sp>
            <p:nvSpPr>
              <p:cNvPr id="27661" name="Text Box 70"/>
              <p:cNvSpPr txBox="1">
                <a:spLocks noChangeArrowheads="1"/>
              </p:cNvSpPr>
              <p:nvPr/>
            </p:nvSpPr>
            <p:spPr bwMode="auto">
              <a:xfrm>
                <a:off x="2067" y="3546"/>
                <a:ext cx="496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000"/>
                  <a:t>5R</a:t>
                </a:r>
                <a:r>
                  <a:rPr lang="en-US" sz="2000" baseline="-25000"/>
                  <a:t>f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sz="2000"/>
                  <a:t>R</a:t>
                </a:r>
                <a:r>
                  <a:rPr lang="en-US" sz="2000" baseline="-25000"/>
                  <a:t>0</a:t>
                </a:r>
              </a:p>
            </p:txBody>
          </p:sp>
          <p:sp>
            <p:nvSpPr>
              <p:cNvPr id="27662" name="Line 71"/>
              <p:cNvSpPr>
                <a:spLocks noChangeShapeType="1"/>
              </p:cNvSpPr>
              <p:nvPr/>
            </p:nvSpPr>
            <p:spPr bwMode="auto">
              <a:xfrm>
                <a:off x="2192" y="3823"/>
                <a:ext cx="23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3" name="Line 72"/>
              <p:cNvSpPr>
                <a:spLocks noChangeShapeType="1"/>
              </p:cNvSpPr>
              <p:nvPr/>
            </p:nvSpPr>
            <p:spPr bwMode="auto">
              <a:xfrm>
                <a:off x="2019" y="382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60" name="Rounded Rectangle 56"/>
            <p:cNvSpPr>
              <a:spLocks noChangeArrowheads="1"/>
            </p:cNvSpPr>
            <p:nvPr/>
          </p:nvSpPr>
          <p:spPr bwMode="auto">
            <a:xfrm>
              <a:off x="2514600" y="4419600"/>
              <a:ext cx="1066800" cy="990600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l"/>
              <a:endParaRPr lang="en-US" baseline="-25000"/>
            </a:p>
          </p:txBody>
        </p:sp>
      </p:grpSp>
      <p:sp>
        <p:nvSpPr>
          <p:cNvPr id="365585" name="Rectangle 2"/>
          <p:cNvSpPr>
            <a:spLocks noChangeArrowheads="1"/>
          </p:cNvSpPr>
          <p:nvPr/>
        </p:nvSpPr>
        <p:spPr bwMode="auto">
          <a:xfrm>
            <a:off x="1435100" y="0"/>
            <a:ext cx="74993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3900" u="sng">
                <a:solidFill>
                  <a:srgbClr val="6666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Example 1</a:t>
            </a:r>
          </a:p>
        </p:txBody>
      </p:sp>
      <p:sp>
        <p:nvSpPr>
          <p:cNvPr id="365586" name="Text Box 133"/>
          <p:cNvSpPr txBox="1">
            <a:spLocks noChangeArrowheads="1"/>
          </p:cNvSpPr>
          <p:nvPr/>
        </p:nvSpPr>
        <p:spPr bwMode="auto">
          <a:xfrm>
            <a:off x="4570413" y="2022475"/>
            <a:ext cx="176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/>
              <a:t>R</a:t>
            </a:r>
            <a:r>
              <a:rPr lang="en-US" sz="2000" baseline="-25000"/>
              <a:t>1 </a:t>
            </a:r>
            <a:r>
              <a:rPr lang="en-US" sz="2000"/>
              <a:t> = 200k</a:t>
            </a:r>
            <a:r>
              <a:rPr lang="el-GR" sz="2000"/>
              <a:t>Ω</a:t>
            </a:r>
            <a:endParaRPr lang="el-GR" sz="2000" baseline="30000"/>
          </a:p>
        </p:txBody>
      </p:sp>
      <p:sp>
        <p:nvSpPr>
          <p:cNvPr id="365587" name="Text Box 133"/>
          <p:cNvSpPr txBox="1">
            <a:spLocks noChangeArrowheads="1"/>
          </p:cNvSpPr>
          <p:nvPr/>
        </p:nvSpPr>
        <p:spPr bwMode="auto">
          <a:xfrm>
            <a:off x="3059113" y="2022475"/>
            <a:ext cx="176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/>
              <a:t>R</a:t>
            </a:r>
            <a:r>
              <a:rPr lang="en-US" sz="2000" baseline="-25000"/>
              <a:t>2 </a:t>
            </a:r>
            <a:r>
              <a:rPr lang="en-US" sz="2000"/>
              <a:t> = 100k</a:t>
            </a:r>
            <a:r>
              <a:rPr lang="el-GR" sz="2000"/>
              <a:t>Ω</a:t>
            </a:r>
            <a:r>
              <a:rPr lang="en-US" sz="2000"/>
              <a:t>,</a:t>
            </a:r>
            <a:endParaRPr lang="el-GR" sz="2000" baseline="30000"/>
          </a:p>
        </p:txBody>
      </p:sp>
    </p:spTree>
    <p:extLst>
      <p:ext uri="{BB962C8B-B14F-4D97-AF65-F5344CB8AC3E}">
        <p14:creationId xmlns:p14="http://schemas.microsoft.com/office/powerpoint/2010/main" val="149868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17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17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1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1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1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17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17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17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752" grpId="0" build="p"/>
      <p:bldP spid="365573" grpId="0"/>
      <p:bldP spid="365575" grpId="0"/>
      <p:bldP spid="111753" grpId="0" build="p"/>
      <p:bldP spid="365586" grpId="0"/>
      <p:bldP spid="36558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44638" y="0"/>
            <a:ext cx="7599362" cy="758825"/>
          </a:xfrm>
          <a:extLst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900" u="sng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Introduction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46188" y="835025"/>
            <a:ext cx="7607300" cy="5311775"/>
          </a:xfrm>
          <a:solidFill>
            <a:srgbClr val="FFFFFF"/>
          </a:solidFill>
        </p:spPr>
        <p:txBody>
          <a:bodyPr/>
          <a:lstStyle/>
          <a:p>
            <a:pPr eaLnBrk="1" hangingPunct="1"/>
            <a:r>
              <a:rPr lang="en-US" sz="2400" smtClean="0"/>
              <a:t>To interface the digital and analog world, we need converters that can convert analog to digital (ADC) and vice-versa (DAC).</a:t>
            </a:r>
          </a:p>
          <a:p>
            <a:pPr eaLnBrk="1" hangingPunct="1"/>
            <a:r>
              <a:rPr lang="en-US" sz="2400" u="sng" smtClean="0"/>
              <a:t>Analog Signals:</a:t>
            </a:r>
          </a:p>
          <a:p>
            <a:pPr lvl="1" eaLnBrk="1" hangingPunct="1"/>
            <a:r>
              <a:rPr lang="en-US" sz="2400" smtClean="0"/>
              <a:t>Physical quantities are “</a:t>
            </a:r>
            <a:r>
              <a:rPr lang="en-US" sz="2400" b="1" smtClean="0"/>
              <a:t>continuous</a:t>
            </a:r>
            <a:r>
              <a:rPr lang="en-US" sz="2400" smtClean="0"/>
              <a:t>” infinite number of quantities over a given range of values.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US" sz="2400" smtClean="0"/>
              <a:t>	Examples: temperature, pressure, time, velocity, acceleration, fluid flow, etc</a:t>
            </a:r>
          </a:p>
          <a:p>
            <a:pPr eaLnBrk="1" hangingPunct="1"/>
            <a:r>
              <a:rPr lang="en-US" sz="2400" u="sng" smtClean="0"/>
              <a:t>Digital Signals:</a:t>
            </a:r>
          </a:p>
          <a:p>
            <a:pPr lvl="1" eaLnBrk="1" hangingPunct="1"/>
            <a:r>
              <a:rPr lang="en-US" sz="2400" smtClean="0"/>
              <a:t>Digital signals are those with </a:t>
            </a:r>
            <a:r>
              <a:rPr lang="en-US" sz="2400" b="1" smtClean="0"/>
              <a:t>discrete values</a:t>
            </a:r>
            <a:r>
              <a:rPr lang="en-US" sz="2400" smtClean="0"/>
              <a:t> and are represented by binary codes.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US" sz="2400" smtClean="0"/>
              <a:t>	Examples: digital audio, computer system signals, electronic music systems.</a:t>
            </a:r>
          </a:p>
        </p:txBody>
      </p:sp>
    </p:spTree>
    <p:extLst>
      <p:ext uri="{BB962C8B-B14F-4D97-AF65-F5344CB8AC3E}">
        <p14:creationId xmlns:p14="http://schemas.microsoft.com/office/powerpoint/2010/main" val="404575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44650" y="0"/>
            <a:ext cx="7499350" cy="762000"/>
          </a:xfrm>
          <a:extLst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900" u="sng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Example 2</a:t>
            </a:r>
          </a:p>
        </p:txBody>
      </p:sp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1490663" y="822325"/>
            <a:ext cx="7307262" cy="15525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>
                <a:latin typeface="Gill Sans MT" pitchFamily="34" charset="0"/>
              </a:rPr>
              <a:t>The analog output of a 5-bit DAC as shown below is connected to a Light Emitting Diode (LED) circuit through an inverting unity gain buffer, so that its voltage is used to light up the LED.</a:t>
            </a:r>
          </a:p>
        </p:txBody>
      </p:sp>
      <p:grpSp>
        <p:nvGrpSpPr>
          <p:cNvPr id="28676" name="Group 136"/>
          <p:cNvGrpSpPr>
            <a:grpSpLocks/>
          </p:cNvGrpSpPr>
          <p:nvPr/>
        </p:nvGrpSpPr>
        <p:grpSpPr bwMode="auto">
          <a:xfrm>
            <a:off x="1212850" y="2605088"/>
            <a:ext cx="4770438" cy="2667000"/>
            <a:chOff x="1158" y="2065"/>
            <a:chExt cx="3005" cy="1680"/>
          </a:xfrm>
        </p:grpSpPr>
        <p:sp>
          <p:nvSpPr>
            <p:cNvPr id="28681" name="AutoShape 9"/>
            <p:cNvSpPr>
              <a:spLocks noChangeArrowheads="1"/>
            </p:cNvSpPr>
            <p:nvPr/>
          </p:nvSpPr>
          <p:spPr bwMode="auto">
            <a:xfrm rot="5400000">
              <a:off x="2850" y="2661"/>
              <a:ext cx="1076" cy="87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l"/>
              <a:endParaRPr lang="en-US" baseline="-25000"/>
            </a:p>
          </p:txBody>
        </p:sp>
        <p:sp>
          <p:nvSpPr>
            <p:cNvPr id="28682" name="Text Box 10"/>
            <p:cNvSpPr txBox="1">
              <a:spLocks noChangeArrowheads="1"/>
            </p:cNvSpPr>
            <p:nvPr/>
          </p:nvSpPr>
          <p:spPr bwMode="auto">
            <a:xfrm>
              <a:off x="2951" y="3264"/>
              <a:ext cx="20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/>
                <a:t>+</a:t>
              </a:r>
            </a:p>
          </p:txBody>
        </p:sp>
        <p:sp>
          <p:nvSpPr>
            <p:cNvPr id="28683" name="Text Box 11"/>
            <p:cNvSpPr txBox="1">
              <a:spLocks noChangeArrowheads="1"/>
            </p:cNvSpPr>
            <p:nvPr/>
          </p:nvSpPr>
          <p:spPr bwMode="auto">
            <a:xfrm>
              <a:off x="2951" y="2726"/>
              <a:ext cx="20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/>
                <a:t>–</a:t>
              </a:r>
            </a:p>
          </p:txBody>
        </p:sp>
        <p:sp>
          <p:nvSpPr>
            <p:cNvPr id="28684" name="Line 12"/>
            <p:cNvSpPr>
              <a:spLocks noChangeShapeType="1"/>
            </p:cNvSpPr>
            <p:nvPr/>
          </p:nvSpPr>
          <p:spPr bwMode="auto">
            <a:xfrm>
              <a:off x="2584" y="2850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5" name="Line 13"/>
            <p:cNvSpPr>
              <a:spLocks noChangeShapeType="1"/>
            </p:cNvSpPr>
            <p:nvPr/>
          </p:nvSpPr>
          <p:spPr bwMode="auto">
            <a:xfrm>
              <a:off x="2584" y="3347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6" name="Line 14"/>
            <p:cNvSpPr>
              <a:spLocks noChangeShapeType="1"/>
            </p:cNvSpPr>
            <p:nvPr/>
          </p:nvSpPr>
          <p:spPr bwMode="auto">
            <a:xfrm>
              <a:off x="3805" y="3099"/>
              <a:ext cx="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687" name="Group 19"/>
            <p:cNvGrpSpPr>
              <a:grpSpLocks/>
            </p:cNvGrpSpPr>
            <p:nvPr/>
          </p:nvGrpSpPr>
          <p:grpSpPr bwMode="auto">
            <a:xfrm>
              <a:off x="3153" y="2272"/>
              <a:ext cx="406" cy="83"/>
              <a:chOff x="2928" y="1395"/>
              <a:chExt cx="476" cy="96"/>
            </a:xfrm>
          </p:grpSpPr>
          <p:sp>
            <p:nvSpPr>
              <p:cNvPr id="28782" name="Line 20"/>
              <p:cNvSpPr>
                <a:spLocks noChangeShapeType="1"/>
              </p:cNvSpPr>
              <p:nvPr/>
            </p:nvSpPr>
            <p:spPr bwMode="auto">
              <a:xfrm flipV="1">
                <a:off x="3023" y="1395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3" name="Line 21"/>
              <p:cNvSpPr>
                <a:spLocks noChangeShapeType="1"/>
              </p:cNvSpPr>
              <p:nvPr/>
            </p:nvSpPr>
            <p:spPr bwMode="auto">
              <a:xfrm>
                <a:off x="3071" y="1395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4" name="Line 22"/>
              <p:cNvSpPr>
                <a:spLocks noChangeShapeType="1"/>
              </p:cNvSpPr>
              <p:nvPr/>
            </p:nvSpPr>
            <p:spPr bwMode="auto">
              <a:xfrm flipV="1">
                <a:off x="3119" y="1395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5" name="Line 23"/>
              <p:cNvSpPr>
                <a:spLocks noChangeShapeType="1"/>
              </p:cNvSpPr>
              <p:nvPr/>
            </p:nvSpPr>
            <p:spPr bwMode="auto">
              <a:xfrm>
                <a:off x="3167" y="1395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6" name="Line 24"/>
              <p:cNvSpPr>
                <a:spLocks noChangeShapeType="1"/>
              </p:cNvSpPr>
              <p:nvPr/>
            </p:nvSpPr>
            <p:spPr bwMode="auto">
              <a:xfrm flipV="1">
                <a:off x="3214" y="1395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7" name="Line 25"/>
              <p:cNvSpPr>
                <a:spLocks noChangeShapeType="1"/>
              </p:cNvSpPr>
              <p:nvPr/>
            </p:nvSpPr>
            <p:spPr bwMode="auto">
              <a:xfrm>
                <a:off x="3262" y="1395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8" name="Line 26"/>
              <p:cNvSpPr>
                <a:spLocks noChangeShapeType="1"/>
              </p:cNvSpPr>
              <p:nvPr/>
            </p:nvSpPr>
            <p:spPr bwMode="auto">
              <a:xfrm flipV="1">
                <a:off x="2928" y="1442"/>
                <a:ext cx="6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9" name="Line 27"/>
              <p:cNvSpPr>
                <a:spLocks noChangeShapeType="1"/>
              </p:cNvSpPr>
              <p:nvPr/>
            </p:nvSpPr>
            <p:spPr bwMode="auto">
              <a:xfrm flipV="1">
                <a:off x="3310" y="1440"/>
                <a:ext cx="26" cy="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90" name="Line 28"/>
              <p:cNvSpPr>
                <a:spLocks noChangeShapeType="1"/>
              </p:cNvSpPr>
              <p:nvPr/>
            </p:nvSpPr>
            <p:spPr bwMode="auto">
              <a:xfrm flipH="1" flipV="1">
                <a:off x="2998" y="1442"/>
                <a:ext cx="25" cy="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91" name="Line 29"/>
              <p:cNvSpPr>
                <a:spLocks noChangeShapeType="1"/>
              </p:cNvSpPr>
              <p:nvPr/>
            </p:nvSpPr>
            <p:spPr bwMode="auto">
              <a:xfrm flipV="1">
                <a:off x="3338" y="1440"/>
                <a:ext cx="6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688" name="Line 30"/>
            <p:cNvSpPr>
              <a:spLocks noChangeShapeType="1"/>
            </p:cNvSpPr>
            <p:nvPr/>
          </p:nvSpPr>
          <p:spPr bwMode="auto">
            <a:xfrm flipV="1">
              <a:off x="2705" y="2313"/>
              <a:ext cx="0" cy="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9" name="Line 31"/>
            <p:cNvSpPr>
              <a:spLocks noChangeShapeType="1"/>
            </p:cNvSpPr>
            <p:nvPr/>
          </p:nvSpPr>
          <p:spPr bwMode="auto">
            <a:xfrm>
              <a:off x="2705" y="2313"/>
              <a:ext cx="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0" name="Line 32"/>
            <p:cNvSpPr>
              <a:spLocks noChangeShapeType="1"/>
            </p:cNvSpPr>
            <p:nvPr/>
          </p:nvSpPr>
          <p:spPr bwMode="auto">
            <a:xfrm>
              <a:off x="3560" y="2313"/>
              <a:ext cx="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Line 33"/>
            <p:cNvSpPr>
              <a:spLocks noChangeShapeType="1"/>
            </p:cNvSpPr>
            <p:nvPr/>
          </p:nvSpPr>
          <p:spPr bwMode="auto">
            <a:xfrm>
              <a:off x="3967" y="2313"/>
              <a:ext cx="0" cy="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2" name="Oval 34"/>
            <p:cNvSpPr>
              <a:spLocks noChangeArrowheads="1"/>
            </p:cNvSpPr>
            <p:nvPr/>
          </p:nvSpPr>
          <p:spPr bwMode="auto">
            <a:xfrm>
              <a:off x="2688" y="2823"/>
              <a:ext cx="41" cy="4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aseline="-25000"/>
            </a:p>
          </p:txBody>
        </p:sp>
        <p:sp>
          <p:nvSpPr>
            <p:cNvPr id="28693" name="Oval 35"/>
            <p:cNvSpPr>
              <a:spLocks noChangeArrowheads="1"/>
            </p:cNvSpPr>
            <p:nvPr/>
          </p:nvSpPr>
          <p:spPr bwMode="auto">
            <a:xfrm>
              <a:off x="3948" y="3072"/>
              <a:ext cx="40" cy="4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aseline="-25000"/>
            </a:p>
          </p:txBody>
        </p:sp>
        <p:sp>
          <p:nvSpPr>
            <p:cNvPr id="28694" name="Line 36"/>
            <p:cNvSpPr>
              <a:spLocks noChangeShapeType="1"/>
            </p:cNvSpPr>
            <p:nvPr/>
          </p:nvSpPr>
          <p:spPr bwMode="auto">
            <a:xfrm>
              <a:off x="2584" y="3348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5" name="Line 37"/>
            <p:cNvSpPr>
              <a:spLocks noChangeShapeType="1"/>
            </p:cNvSpPr>
            <p:nvPr/>
          </p:nvSpPr>
          <p:spPr bwMode="auto">
            <a:xfrm>
              <a:off x="2502" y="3637"/>
              <a:ext cx="1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6" name="Line 38"/>
            <p:cNvSpPr>
              <a:spLocks noChangeShapeType="1"/>
            </p:cNvSpPr>
            <p:nvPr/>
          </p:nvSpPr>
          <p:spPr bwMode="auto">
            <a:xfrm>
              <a:off x="2543" y="3679"/>
              <a:ext cx="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7" name="Line 39"/>
            <p:cNvSpPr>
              <a:spLocks noChangeShapeType="1"/>
            </p:cNvSpPr>
            <p:nvPr/>
          </p:nvSpPr>
          <p:spPr bwMode="auto">
            <a:xfrm>
              <a:off x="2565" y="3717"/>
              <a:ext cx="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8" name="Oval 40"/>
            <p:cNvSpPr>
              <a:spLocks noChangeArrowheads="1"/>
            </p:cNvSpPr>
            <p:nvPr/>
          </p:nvSpPr>
          <p:spPr bwMode="auto">
            <a:xfrm>
              <a:off x="2563" y="3614"/>
              <a:ext cx="41" cy="4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aseline="-25000"/>
            </a:p>
          </p:txBody>
        </p:sp>
        <p:sp>
          <p:nvSpPr>
            <p:cNvPr id="28699" name="Text Box 41"/>
            <p:cNvSpPr txBox="1">
              <a:spLocks noChangeArrowheads="1"/>
            </p:cNvSpPr>
            <p:nvPr/>
          </p:nvSpPr>
          <p:spPr bwMode="auto">
            <a:xfrm>
              <a:off x="3235" y="2065"/>
              <a:ext cx="2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400"/>
                <a:t>R</a:t>
              </a:r>
              <a:r>
                <a:rPr lang="en-US" sz="1400" baseline="-25000"/>
                <a:t>f</a:t>
              </a:r>
            </a:p>
          </p:txBody>
        </p:sp>
        <p:grpSp>
          <p:nvGrpSpPr>
            <p:cNvPr id="28700" name="Group 43"/>
            <p:cNvGrpSpPr>
              <a:grpSpLocks/>
            </p:cNvGrpSpPr>
            <p:nvPr/>
          </p:nvGrpSpPr>
          <p:grpSpPr bwMode="auto">
            <a:xfrm>
              <a:off x="1810" y="2314"/>
              <a:ext cx="405" cy="83"/>
              <a:chOff x="2928" y="1395"/>
              <a:chExt cx="476" cy="96"/>
            </a:xfrm>
          </p:grpSpPr>
          <p:sp>
            <p:nvSpPr>
              <p:cNvPr id="28772" name="Line 44"/>
              <p:cNvSpPr>
                <a:spLocks noChangeShapeType="1"/>
              </p:cNvSpPr>
              <p:nvPr/>
            </p:nvSpPr>
            <p:spPr bwMode="auto">
              <a:xfrm flipV="1">
                <a:off x="3023" y="1395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3" name="Line 45"/>
              <p:cNvSpPr>
                <a:spLocks noChangeShapeType="1"/>
              </p:cNvSpPr>
              <p:nvPr/>
            </p:nvSpPr>
            <p:spPr bwMode="auto">
              <a:xfrm>
                <a:off x="3071" y="1395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4" name="Line 46"/>
              <p:cNvSpPr>
                <a:spLocks noChangeShapeType="1"/>
              </p:cNvSpPr>
              <p:nvPr/>
            </p:nvSpPr>
            <p:spPr bwMode="auto">
              <a:xfrm flipV="1">
                <a:off x="3119" y="1395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5" name="Line 47"/>
              <p:cNvSpPr>
                <a:spLocks noChangeShapeType="1"/>
              </p:cNvSpPr>
              <p:nvPr/>
            </p:nvSpPr>
            <p:spPr bwMode="auto">
              <a:xfrm>
                <a:off x="3167" y="1395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6" name="Line 48"/>
              <p:cNvSpPr>
                <a:spLocks noChangeShapeType="1"/>
              </p:cNvSpPr>
              <p:nvPr/>
            </p:nvSpPr>
            <p:spPr bwMode="auto">
              <a:xfrm flipV="1">
                <a:off x="3214" y="1395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7" name="Line 49"/>
              <p:cNvSpPr>
                <a:spLocks noChangeShapeType="1"/>
              </p:cNvSpPr>
              <p:nvPr/>
            </p:nvSpPr>
            <p:spPr bwMode="auto">
              <a:xfrm>
                <a:off x="3262" y="1395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8" name="Line 50"/>
              <p:cNvSpPr>
                <a:spLocks noChangeShapeType="1"/>
              </p:cNvSpPr>
              <p:nvPr/>
            </p:nvSpPr>
            <p:spPr bwMode="auto">
              <a:xfrm flipV="1">
                <a:off x="2928" y="1442"/>
                <a:ext cx="6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9" name="Line 51"/>
              <p:cNvSpPr>
                <a:spLocks noChangeShapeType="1"/>
              </p:cNvSpPr>
              <p:nvPr/>
            </p:nvSpPr>
            <p:spPr bwMode="auto">
              <a:xfrm flipV="1">
                <a:off x="3310" y="1440"/>
                <a:ext cx="26" cy="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0" name="Line 52"/>
              <p:cNvSpPr>
                <a:spLocks noChangeShapeType="1"/>
              </p:cNvSpPr>
              <p:nvPr/>
            </p:nvSpPr>
            <p:spPr bwMode="auto">
              <a:xfrm flipH="1" flipV="1">
                <a:off x="2998" y="1442"/>
                <a:ext cx="25" cy="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1" name="Line 53"/>
              <p:cNvSpPr>
                <a:spLocks noChangeShapeType="1"/>
              </p:cNvSpPr>
              <p:nvPr/>
            </p:nvSpPr>
            <p:spPr bwMode="auto">
              <a:xfrm flipV="1">
                <a:off x="3338" y="1440"/>
                <a:ext cx="6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701" name="Line 54"/>
            <p:cNvSpPr>
              <a:spLocks noChangeShapeType="1"/>
            </p:cNvSpPr>
            <p:nvPr/>
          </p:nvSpPr>
          <p:spPr bwMode="auto">
            <a:xfrm>
              <a:off x="1606" y="2355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2" name="Text Box 55"/>
            <p:cNvSpPr txBox="1">
              <a:spLocks noChangeArrowheads="1"/>
            </p:cNvSpPr>
            <p:nvPr/>
          </p:nvSpPr>
          <p:spPr bwMode="auto">
            <a:xfrm>
              <a:off x="1820" y="2112"/>
              <a:ext cx="3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400"/>
                <a:t>R</a:t>
              </a:r>
              <a:r>
                <a:rPr lang="en-US" sz="1400" baseline="-25000"/>
                <a:t>A</a:t>
              </a:r>
            </a:p>
          </p:txBody>
        </p:sp>
        <p:sp>
          <p:nvSpPr>
            <p:cNvPr id="28703" name="Text Box 57"/>
            <p:cNvSpPr txBox="1">
              <a:spLocks noChangeArrowheads="1"/>
            </p:cNvSpPr>
            <p:nvPr/>
          </p:nvSpPr>
          <p:spPr bwMode="auto">
            <a:xfrm>
              <a:off x="3836" y="3164"/>
              <a:ext cx="32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400"/>
                <a:t>V</a:t>
              </a:r>
              <a:r>
                <a:rPr lang="en-US" sz="1400" baseline="-25000"/>
                <a:t>out</a:t>
              </a:r>
            </a:p>
          </p:txBody>
        </p:sp>
        <p:grpSp>
          <p:nvGrpSpPr>
            <p:cNvPr id="28704" name="Group 59"/>
            <p:cNvGrpSpPr>
              <a:grpSpLocks/>
            </p:cNvGrpSpPr>
            <p:nvPr/>
          </p:nvGrpSpPr>
          <p:grpSpPr bwMode="auto">
            <a:xfrm>
              <a:off x="1810" y="2644"/>
              <a:ext cx="405" cy="83"/>
              <a:chOff x="2928" y="1395"/>
              <a:chExt cx="476" cy="96"/>
            </a:xfrm>
          </p:grpSpPr>
          <p:sp>
            <p:nvSpPr>
              <p:cNvPr id="28762" name="Line 60"/>
              <p:cNvSpPr>
                <a:spLocks noChangeShapeType="1"/>
              </p:cNvSpPr>
              <p:nvPr/>
            </p:nvSpPr>
            <p:spPr bwMode="auto">
              <a:xfrm flipV="1">
                <a:off x="3023" y="1395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3" name="Line 61"/>
              <p:cNvSpPr>
                <a:spLocks noChangeShapeType="1"/>
              </p:cNvSpPr>
              <p:nvPr/>
            </p:nvSpPr>
            <p:spPr bwMode="auto">
              <a:xfrm>
                <a:off x="3071" y="1395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4" name="Line 62"/>
              <p:cNvSpPr>
                <a:spLocks noChangeShapeType="1"/>
              </p:cNvSpPr>
              <p:nvPr/>
            </p:nvSpPr>
            <p:spPr bwMode="auto">
              <a:xfrm flipV="1">
                <a:off x="3119" y="1395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5" name="Line 63"/>
              <p:cNvSpPr>
                <a:spLocks noChangeShapeType="1"/>
              </p:cNvSpPr>
              <p:nvPr/>
            </p:nvSpPr>
            <p:spPr bwMode="auto">
              <a:xfrm>
                <a:off x="3167" y="1395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6" name="Line 64"/>
              <p:cNvSpPr>
                <a:spLocks noChangeShapeType="1"/>
              </p:cNvSpPr>
              <p:nvPr/>
            </p:nvSpPr>
            <p:spPr bwMode="auto">
              <a:xfrm flipV="1">
                <a:off x="3214" y="1395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7" name="Line 65"/>
              <p:cNvSpPr>
                <a:spLocks noChangeShapeType="1"/>
              </p:cNvSpPr>
              <p:nvPr/>
            </p:nvSpPr>
            <p:spPr bwMode="auto">
              <a:xfrm>
                <a:off x="3262" y="1395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8" name="Line 66"/>
              <p:cNvSpPr>
                <a:spLocks noChangeShapeType="1"/>
              </p:cNvSpPr>
              <p:nvPr/>
            </p:nvSpPr>
            <p:spPr bwMode="auto">
              <a:xfrm flipV="1">
                <a:off x="2928" y="1442"/>
                <a:ext cx="6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9" name="Line 67"/>
              <p:cNvSpPr>
                <a:spLocks noChangeShapeType="1"/>
              </p:cNvSpPr>
              <p:nvPr/>
            </p:nvSpPr>
            <p:spPr bwMode="auto">
              <a:xfrm flipV="1">
                <a:off x="3310" y="1440"/>
                <a:ext cx="26" cy="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0" name="Line 68"/>
              <p:cNvSpPr>
                <a:spLocks noChangeShapeType="1"/>
              </p:cNvSpPr>
              <p:nvPr/>
            </p:nvSpPr>
            <p:spPr bwMode="auto">
              <a:xfrm flipH="1" flipV="1">
                <a:off x="2998" y="1442"/>
                <a:ext cx="25" cy="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1" name="Line 69"/>
              <p:cNvSpPr>
                <a:spLocks noChangeShapeType="1"/>
              </p:cNvSpPr>
              <p:nvPr/>
            </p:nvSpPr>
            <p:spPr bwMode="auto">
              <a:xfrm flipV="1">
                <a:off x="3338" y="1440"/>
                <a:ext cx="6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705" name="Line 70"/>
            <p:cNvSpPr>
              <a:spLocks noChangeShapeType="1"/>
            </p:cNvSpPr>
            <p:nvPr/>
          </p:nvSpPr>
          <p:spPr bwMode="auto">
            <a:xfrm>
              <a:off x="1606" y="2686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6" name="Text Box 71"/>
            <p:cNvSpPr txBox="1">
              <a:spLocks noChangeArrowheads="1"/>
            </p:cNvSpPr>
            <p:nvPr/>
          </p:nvSpPr>
          <p:spPr bwMode="auto">
            <a:xfrm>
              <a:off x="1820" y="2448"/>
              <a:ext cx="3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400"/>
                <a:t>R</a:t>
              </a:r>
              <a:r>
                <a:rPr lang="en-US" sz="1400" baseline="-25000"/>
                <a:t>B</a:t>
              </a:r>
            </a:p>
          </p:txBody>
        </p:sp>
        <p:grpSp>
          <p:nvGrpSpPr>
            <p:cNvPr id="28707" name="Group 74"/>
            <p:cNvGrpSpPr>
              <a:grpSpLocks/>
            </p:cNvGrpSpPr>
            <p:nvPr/>
          </p:nvGrpSpPr>
          <p:grpSpPr bwMode="auto">
            <a:xfrm>
              <a:off x="1810" y="2976"/>
              <a:ext cx="405" cy="83"/>
              <a:chOff x="2928" y="1395"/>
              <a:chExt cx="476" cy="96"/>
            </a:xfrm>
          </p:grpSpPr>
          <p:sp>
            <p:nvSpPr>
              <p:cNvPr id="28752" name="Line 75"/>
              <p:cNvSpPr>
                <a:spLocks noChangeShapeType="1"/>
              </p:cNvSpPr>
              <p:nvPr/>
            </p:nvSpPr>
            <p:spPr bwMode="auto">
              <a:xfrm flipV="1">
                <a:off x="3023" y="1395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3" name="Line 76"/>
              <p:cNvSpPr>
                <a:spLocks noChangeShapeType="1"/>
              </p:cNvSpPr>
              <p:nvPr/>
            </p:nvSpPr>
            <p:spPr bwMode="auto">
              <a:xfrm>
                <a:off x="3071" y="1395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4" name="Line 77"/>
              <p:cNvSpPr>
                <a:spLocks noChangeShapeType="1"/>
              </p:cNvSpPr>
              <p:nvPr/>
            </p:nvSpPr>
            <p:spPr bwMode="auto">
              <a:xfrm flipV="1">
                <a:off x="3119" y="1395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5" name="Line 78"/>
              <p:cNvSpPr>
                <a:spLocks noChangeShapeType="1"/>
              </p:cNvSpPr>
              <p:nvPr/>
            </p:nvSpPr>
            <p:spPr bwMode="auto">
              <a:xfrm>
                <a:off x="3167" y="1395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6" name="Line 79"/>
              <p:cNvSpPr>
                <a:spLocks noChangeShapeType="1"/>
              </p:cNvSpPr>
              <p:nvPr/>
            </p:nvSpPr>
            <p:spPr bwMode="auto">
              <a:xfrm flipV="1">
                <a:off x="3214" y="1395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7" name="Line 80"/>
              <p:cNvSpPr>
                <a:spLocks noChangeShapeType="1"/>
              </p:cNvSpPr>
              <p:nvPr/>
            </p:nvSpPr>
            <p:spPr bwMode="auto">
              <a:xfrm>
                <a:off x="3262" y="1395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8" name="Line 81"/>
              <p:cNvSpPr>
                <a:spLocks noChangeShapeType="1"/>
              </p:cNvSpPr>
              <p:nvPr/>
            </p:nvSpPr>
            <p:spPr bwMode="auto">
              <a:xfrm flipV="1">
                <a:off x="2928" y="1442"/>
                <a:ext cx="6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9" name="Line 82"/>
              <p:cNvSpPr>
                <a:spLocks noChangeShapeType="1"/>
              </p:cNvSpPr>
              <p:nvPr/>
            </p:nvSpPr>
            <p:spPr bwMode="auto">
              <a:xfrm flipV="1">
                <a:off x="3310" y="1440"/>
                <a:ext cx="26" cy="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0" name="Line 83"/>
              <p:cNvSpPr>
                <a:spLocks noChangeShapeType="1"/>
              </p:cNvSpPr>
              <p:nvPr/>
            </p:nvSpPr>
            <p:spPr bwMode="auto">
              <a:xfrm flipH="1" flipV="1">
                <a:off x="2998" y="1442"/>
                <a:ext cx="25" cy="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1" name="Line 84"/>
              <p:cNvSpPr>
                <a:spLocks noChangeShapeType="1"/>
              </p:cNvSpPr>
              <p:nvPr/>
            </p:nvSpPr>
            <p:spPr bwMode="auto">
              <a:xfrm flipV="1">
                <a:off x="3338" y="1440"/>
                <a:ext cx="6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708" name="Line 85"/>
            <p:cNvSpPr>
              <a:spLocks noChangeShapeType="1"/>
            </p:cNvSpPr>
            <p:nvPr/>
          </p:nvSpPr>
          <p:spPr bwMode="auto">
            <a:xfrm>
              <a:off x="1606" y="3018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9" name="Text Box 86"/>
            <p:cNvSpPr txBox="1">
              <a:spLocks noChangeArrowheads="1"/>
            </p:cNvSpPr>
            <p:nvPr/>
          </p:nvSpPr>
          <p:spPr bwMode="auto">
            <a:xfrm>
              <a:off x="1820" y="2784"/>
              <a:ext cx="3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400"/>
                <a:t>R</a:t>
              </a:r>
              <a:r>
                <a:rPr lang="en-US" sz="1400" baseline="-25000"/>
                <a:t>C</a:t>
              </a:r>
            </a:p>
          </p:txBody>
        </p:sp>
        <p:grpSp>
          <p:nvGrpSpPr>
            <p:cNvPr id="28710" name="Group 89"/>
            <p:cNvGrpSpPr>
              <a:grpSpLocks/>
            </p:cNvGrpSpPr>
            <p:nvPr/>
          </p:nvGrpSpPr>
          <p:grpSpPr bwMode="auto">
            <a:xfrm>
              <a:off x="1810" y="3307"/>
              <a:ext cx="405" cy="83"/>
              <a:chOff x="2928" y="1395"/>
              <a:chExt cx="476" cy="96"/>
            </a:xfrm>
          </p:grpSpPr>
          <p:sp>
            <p:nvSpPr>
              <p:cNvPr id="28742" name="Line 90"/>
              <p:cNvSpPr>
                <a:spLocks noChangeShapeType="1"/>
              </p:cNvSpPr>
              <p:nvPr/>
            </p:nvSpPr>
            <p:spPr bwMode="auto">
              <a:xfrm flipV="1">
                <a:off x="3023" y="1395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3" name="Line 91"/>
              <p:cNvSpPr>
                <a:spLocks noChangeShapeType="1"/>
              </p:cNvSpPr>
              <p:nvPr/>
            </p:nvSpPr>
            <p:spPr bwMode="auto">
              <a:xfrm>
                <a:off x="3071" y="1395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4" name="Line 92"/>
              <p:cNvSpPr>
                <a:spLocks noChangeShapeType="1"/>
              </p:cNvSpPr>
              <p:nvPr/>
            </p:nvSpPr>
            <p:spPr bwMode="auto">
              <a:xfrm flipV="1">
                <a:off x="3119" y="1395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5" name="Line 93"/>
              <p:cNvSpPr>
                <a:spLocks noChangeShapeType="1"/>
              </p:cNvSpPr>
              <p:nvPr/>
            </p:nvSpPr>
            <p:spPr bwMode="auto">
              <a:xfrm>
                <a:off x="3167" y="1395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6" name="Line 94"/>
              <p:cNvSpPr>
                <a:spLocks noChangeShapeType="1"/>
              </p:cNvSpPr>
              <p:nvPr/>
            </p:nvSpPr>
            <p:spPr bwMode="auto">
              <a:xfrm flipV="1">
                <a:off x="3214" y="1395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7" name="Line 95"/>
              <p:cNvSpPr>
                <a:spLocks noChangeShapeType="1"/>
              </p:cNvSpPr>
              <p:nvPr/>
            </p:nvSpPr>
            <p:spPr bwMode="auto">
              <a:xfrm>
                <a:off x="3262" y="1395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8" name="Line 96"/>
              <p:cNvSpPr>
                <a:spLocks noChangeShapeType="1"/>
              </p:cNvSpPr>
              <p:nvPr/>
            </p:nvSpPr>
            <p:spPr bwMode="auto">
              <a:xfrm flipV="1">
                <a:off x="2928" y="1442"/>
                <a:ext cx="6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9" name="Line 97"/>
              <p:cNvSpPr>
                <a:spLocks noChangeShapeType="1"/>
              </p:cNvSpPr>
              <p:nvPr/>
            </p:nvSpPr>
            <p:spPr bwMode="auto">
              <a:xfrm flipV="1">
                <a:off x="3310" y="1440"/>
                <a:ext cx="26" cy="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0" name="Line 98"/>
              <p:cNvSpPr>
                <a:spLocks noChangeShapeType="1"/>
              </p:cNvSpPr>
              <p:nvPr/>
            </p:nvSpPr>
            <p:spPr bwMode="auto">
              <a:xfrm flipH="1" flipV="1">
                <a:off x="2998" y="1442"/>
                <a:ext cx="25" cy="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1" name="Line 99"/>
              <p:cNvSpPr>
                <a:spLocks noChangeShapeType="1"/>
              </p:cNvSpPr>
              <p:nvPr/>
            </p:nvSpPr>
            <p:spPr bwMode="auto">
              <a:xfrm flipV="1">
                <a:off x="3338" y="1440"/>
                <a:ext cx="6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711" name="Line 100"/>
            <p:cNvSpPr>
              <a:spLocks noChangeShapeType="1"/>
            </p:cNvSpPr>
            <p:nvPr/>
          </p:nvSpPr>
          <p:spPr bwMode="auto">
            <a:xfrm>
              <a:off x="1606" y="3348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2" name="Text Box 101"/>
            <p:cNvSpPr txBox="1">
              <a:spLocks noChangeArrowheads="1"/>
            </p:cNvSpPr>
            <p:nvPr/>
          </p:nvSpPr>
          <p:spPr bwMode="auto">
            <a:xfrm>
              <a:off x="1820" y="3120"/>
              <a:ext cx="3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400"/>
                <a:t>R</a:t>
              </a:r>
              <a:r>
                <a:rPr lang="en-US" sz="1400" baseline="-25000"/>
                <a:t>D</a:t>
              </a:r>
            </a:p>
          </p:txBody>
        </p:sp>
        <p:sp>
          <p:nvSpPr>
            <p:cNvPr id="28713" name="Line 103"/>
            <p:cNvSpPr>
              <a:spLocks noChangeShapeType="1"/>
            </p:cNvSpPr>
            <p:nvPr/>
          </p:nvSpPr>
          <p:spPr bwMode="auto">
            <a:xfrm>
              <a:off x="2217" y="2354"/>
              <a:ext cx="1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4" name="Line 104"/>
            <p:cNvSpPr>
              <a:spLocks noChangeShapeType="1"/>
            </p:cNvSpPr>
            <p:nvPr/>
          </p:nvSpPr>
          <p:spPr bwMode="auto">
            <a:xfrm>
              <a:off x="2217" y="2685"/>
              <a:ext cx="1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5" name="Line 105"/>
            <p:cNvSpPr>
              <a:spLocks noChangeShapeType="1"/>
            </p:cNvSpPr>
            <p:nvPr/>
          </p:nvSpPr>
          <p:spPr bwMode="auto">
            <a:xfrm>
              <a:off x="2217" y="3017"/>
              <a:ext cx="1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6" name="Line 106"/>
            <p:cNvSpPr>
              <a:spLocks noChangeShapeType="1"/>
            </p:cNvSpPr>
            <p:nvPr/>
          </p:nvSpPr>
          <p:spPr bwMode="auto">
            <a:xfrm>
              <a:off x="2217" y="3347"/>
              <a:ext cx="1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7" name="Line 107"/>
            <p:cNvSpPr>
              <a:spLocks noChangeShapeType="1"/>
            </p:cNvSpPr>
            <p:nvPr/>
          </p:nvSpPr>
          <p:spPr bwMode="auto">
            <a:xfrm>
              <a:off x="2339" y="2354"/>
              <a:ext cx="0" cy="1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8" name="Line 108"/>
            <p:cNvSpPr>
              <a:spLocks noChangeShapeType="1"/>
            </p:cNvSpPr>
            <p:nvPr/>
          </p:nvSpPr>
          <p:spPr bwMode="auto">
            <a:xfrm>
              <a:off x="2339" y="2851"/>
              <a:ext cx="24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9" name="Oval 109"/>
            <p:cNvSpPr>
              <a:spLocks noChangeArrowheads="1"/>
            </p:cNvSpPr>
            <p:nvPr/>
          </p:nvSpPr>
          <p:spPr bwMode="auto">
            <a:xfrm>
              <a:off x="2322" y="2658"/>
              <a:ext cx="41" cy="4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aseline="-25000"/>
            </a:p>
          </p:txBody>
        </p:sp>
        <p:sp>
          <p:nvSpPr>
            <p:cNvPr id="28720" name="Oval 110"/>
            <p:cNvSpPr>
              <a:spLocks noChangeArrowheads="1"/>
            </p:cNvSpPr>
            <p:nvPr/>
          </p:nvSpPr>
          <p:spPr bwMode="auto">
            <a:xfrm>
              <a:off x="2319" y="2826"/>
              <a:ext cx="41" cy="4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aseline="-25000"/>
            </a:p>
          </p:txBody>
        </p:sp>
        <p:sp>
          <p:nvSpPr>
            <p:cNvPr id="28721" name="Oval 111"/>
            <p:cNvSpPr>
              <a:spLocks noChangeArrowheads="1"/>
            </p:cNvSpPr>
            <p:nvPr/>
          </p:nvSpPr>
          <p:spPr bwMode="auto">
            <a:xfrm>
              <a:off x="2319" y="2996"/>
              <a:ext cx="41" cy="4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aseline="-25000"/>
            </a:p>
          </p:txBody>
        </p:sp>
        <p:sp>
          <p:nvSpPr>
            <p:cNvPr id="28722" name="Text Box 112"/>
            <p:cNvSpPr txBox="1">
              <a:spLocks noChangeArrowheads="1"/>
            </p:cNvSpPr>
            <p:nvPr/>
          </p:nvSpPr>
          <p:spPr bwMode="auto">
            <a:xfrm>
              <a:off x="1159" y="2229"/>
              <a:ext cx="36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  <p:sp>
          <p:nvSpPr>
            <p:cNvPr id="28723" name="Text Box 113"/>
            <p:cNvSpPr txBox="1">
              <a:spLocks noChangeArrowheads="1"/>
            </p:cNvSpPr>
            <p:nvPr/>
          </p:nvSpPr>
          <p:spPr bwMode="auto">
            <a:xfrm>
              <a:off x="1159" y="2561"/>
              <a:ext cx="36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/>
                <a:t>B</a:t>
              </a:r>
              <a:endParaRPr lang="en-US" baseline="-25000"/>
            </a:p>
          </p:txBody>
        </p:sp>
        <p:sp>
          <p:nvSpPr>
            <p:cNvPr id="28724" name="Text Box 114"/>
            <p:cNvSpPr txBox="1">
              <a:spLocks noChangeArrowheads="1"/>
            </p:cNvSpPr>
            <p:nvPr/>
          </p:nvSpPr>
          <p:spPr bwMode="auto">
            <a:xfrm>
              <a:off x="1159" y="2892"/>
              <a:ext cx="36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/>
                <a:t>C</a:t>
              </a:r>
              <a:endParaRPr lang="en-US" baseline="-25000"/>
            </a:p>
          </p:txBody>
        </p:sp>
        <p:sp>
          <p:nvSpPr>
            <p:cNvPr id="28725" name="Text Box 115"/>
            <p:cNvSpPr txBox="1">
              <a:spLocks noChangeArrowheads="1"/>
            </p:cNvSpPr>
            <p:nvPr/>
          </p:nvSpPr>
          <p:spPr bwMode="auto">
            <a:xfrm>
              <a:off x="1159" y="3223"/>
              <a:ext cx="36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/>
                <a:t>D</a:t>
              </a:r>
              <a:endParaRPr lang="en-US" baseline="-25000"/>
            </a:p>
          </p:txBody>
        </p:sp>
        <p:grpSp>
          <p:nvGrpSpPr>
            <p:cNvPr id="28726" name="Group 117"/>
            <p:cNvGrpSpPr>
              <a:grpSpLocks/>
            </p:cNvGrpSpPr>
            <p:nvPr/>
          </p:nvGrpSpPr>
          <p:grpSpPr bwMode="auto">
            <a:xfrm>
              <a:off x="1810" y="3596"/>
              <a:ext cx="405" cy="83"/>
              <a:chOff x="2928" y="1395"/>
              <a:chExt cx="476" cy="96"/>
            </a:xfrm>
          </p:grpSpPr>
          <p:sp>
            <p:nvSpPr>
              <p:cNvPr id="28732" name="Line 118"/>
              <p:cNvSpPr>
                <a:spLocks noChangeShapeType="1"/>
              </p:cNvSpPr>
              <p:nvPr/>
            </p:nvSpPr>
            <p:spPr bwMode="auto">
              <a:xfrm flipV="1">
                <a:off x="3023" y="1395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3" name="Line 119"/>
              <p:cNvSpPr>
                <a:spLocks noChangeShapeType="1"/>
              </p:cNvSpPr>
              <p:nvPr/>
            </p:nvSpPr>
            <p:spPr bwMode="auto">
              <a:xfrm>
                <a:off x="3071" y="1395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4" name="Line 120"/>
              <p:cNvSpPr>
                <a:spLocks noChangeShapeType="1"/>
              </p:cNvSpPr>
              <p:nvPr/>
            </p:nvSpPr>
            <p:spPr bwMode="auto">
              <a:xfrm flipV="1">
                <a:off x="3119" y="1395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5" name="Line 121"/>
              <p:cNvSpPr>
                <a:spLocks noChangeShapeType="1"/>
              </p:cNvSpPr>
              <p:nvPr/>
            </p:nvSpPr>
            <p:spPr bwMode="auto">
              <a:xfrm>
                <a:off x="3167" y="1395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6" name="Line 122"/>
              <p:cNvSpPr>
                <a:spLocks noChangeShapeType="1"/>
              </p:cNvSpPr>
              <p:nvPr/>
            </p:nvSpPr>
            <p:spPr bwMode="auto">
              <a:xfrm flipV="1">
                <a:off x="3214" y="1395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7" name="Line 123"/>
              <p:cNvSpPr>
                <a:spLocks noChangeShapeType="1"/>
              </p:cNvSpPr>
              <p:nvPr/>
            </p:nvSpPr>
            <p:spPr bwMode="auto">
              <a:xfrm>
                <a:off x="3262" y="1395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8" name="Line 124"/>
              <p:cNvSpPr>
                <a:spLocks noChangeShapeType="1"/>
              </p:cNvSpPr>
              <p:nvPr/>
            </p:nvSpPr>
            <p:spPr bwMode="auto">
              <a:xfrm flipV="1">
                <a:off x="2928" y="1442"/>
                <a:ext cx="6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9" name="Line 125"/>
              <p:cNvSpPr>
                <a:spLocks noChangeShapeType="1"/>
              </p:cNvSpPr>
              <p:nvPr/>
            </p:nvSpPr>
            <p:spPr bwMode="auto">
              <a:xfrm flipV="1">
                <a:off x="3310" y="1440"/>
                <a:ext cx="26" cy="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0" name="Line 126"/>
              <p:cNvSpPr>
                <a:spLocks noChangeShapeType="1"/>
              </p:cNvSpPr>
              <p:nvPr/>
            </p:nvSpPr>
            <p:spPr bwMode="auto">
              <a:xfrm flipH="1" flipV="1">
                <a:off x="2998" y="1442"/>
                <a:ext cx="25" cy="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1" name="Line 127"/>
              <p:cNvSpPr>
                <a:spLocks noChangeShapeType="1"/>
              </p:cNvSpPr>
              <p:nvPr/>
            </p:nvSpPr>
            <p:spPr bwMode="auto">
              <a:xfrm flipV="1">
                <a:off x="3338" y="1440"/>
                <a:ext cx="6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727" name="Line 128"/>
            <p:cNvSpPr>
              <a:spLocks noChangeShapeType="1"/>
            </p:cNvSpPr>
            <p:nvPr/>
          </p:nvSpPr>
          <p:spPr bwMode="auto">
            <a:xfrm>
              <a:off x="1606" y="3638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8" name="Text Box 129"/>
            <p:cNvSpPr txBox="1">
              <a:spLocks noChangeArrowheads="1"/>
            </p:cNvSpPr>
            <p:nvPr/>
          </p:nvSpPr>
          <p:spPr bwMode="auto">
            <a:xfrm>
              <a:off x="1820" y="34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400"/>
                <a:t>R</a:t>
              </a:r>
              <a:r>
                <a:rPr lang="en-US" sz="1400" baseline="-25000"/>
                <a:t>E</a:t>
              </a:r>
            </a:p>
          </p:txBody>
        </p:sp>
        <p:sp>
          <p:nvSpPr>
            <p:cNvPr id="28729" name="Line 131"/>
            <p:cNvSpPr>
              <a:spLocks noChangeShapeType="1"/>
            </p:cNvSpPr>
            <p:nvPr/>
          </p:nvSpPr>
          <p:spPr bwMode="auto">
            <a:xfrm>
              <a:off x="2217" y="3636"/>
              <a:ext cx="1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0" name="Oval 132"/>
            <p:cNvSpPr>
              <a:spLocks noChangeArrowheads="1"/>
            </p:cNvSpPr>
            <p:nvPr/>
          </p:nvSpPr>
          <p:spPr bwMode="auto">
            <a:xfrm>
              <a:off x="2319" y="3325"/>
              <a:ext cx="41" cy="4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aseline="-25000"/>
            </a:p>
          </p:txBody>
        </p:sp>
        <p:sp>
          <p:nvSpPr>
            <p:cNvPr id="28731" name="Text Box 133"/>
            <p:cNvSpPr txBox="1">
              <a:spLocks noChangeArrowheads="1"/>
            </p:cNvSpPr>
            <p:nvPr/>
          </p:nvSpPr>
          <p:spPr bwMode="auto">
            <a:xfrm>
              <a:off x="1158" y="3514"/>
              <a:ext cx="36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/>
                <a:t>E</a:t>
              </a:r>
              <a:endParaRPr lang="en-US" baseline="-25000"/>
            </a:p>
          </p:txBody>
        </p:sp>
      </p:grpSp>
      <p:sp>
        <p:nvSpPr>
          <p:cNvPr id="28677" name="Rectangle 137"/>
          <p:cNvSpPr>
            <a:spLocks noChangeArrowheads="1"/>
          </p:cNvSpPr>
          <p:nvPr/>
        </p:nvSpPr>
        <p:spPr bwMode="auto">
          <a:xfrm>
            <a:off x="5918200" y="3894138"/>
            <a:ext cx="1289050" cy="684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Inverting</a:t>
            </a:r>
          </a:p>
          <a:p>
            <a:r>
              <a:rPr lang="en-US" sz="1600"/>
              <a:t>Buffer</a:t>
            </a:r>
          </a:p>
        </p:txBody>
      </p:sp>
      <p:sp>
        <p:nvSpPr>
          <p:cNvPr id="28678" name="Line 138"/>
          <p:cNvSpPr>
            <a:spLocks noChangeShapeType="1"/>
          </p:cNvSpPr>
          <p:nvPr/>
        </p:nvSpPr>
        <p:spPr bwMode="auto">
          <a:xfrm>
            <a:off x="7208838" y="4273550"/>
            <a:ext cx="227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Rectangle 139"/>
          <p:cNvSpPr>
            <a:spLocks noChangeArrowheads="1"/>
          </p:cNvSpPr>
          <p:nvPr/>
        </p:nvSpPr>
        <p:spPr bwMode="auto">
          <a:xfrm>
            <a:off x="7435850" y="3894138"/>
            <a:ext cx="1289050" cy="684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LED</a:t>
            </a:r>
          </a:p>
          <a:p>
            <a:r>
              <a:rPr lang="en-US" sz="1600"/>
              <a:t>Circuit</a:t>
            </a:r>
          </a:p>
        </p:txBody>
      </p:sp>
    </p:spTree>
    <p:extLst>
      <p:ext uri="{BB962C8B-B14F-4D97-AF65-F5344CB8AC3E}">
        <p14:creationId xmlns:p14="http://schemas.microsoft.com/office/powerpoint/2010/main" val="268154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44650" y="0"/>
            <a:ext cx="7499350" cy="914400"/>
          </a:xfrm>
          <a:extLst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900" u="sng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Example 2 (con’t)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820738"/>
            <a:ext cx="7747000" cy="4857750"/>
          </a:xfrm>
          <a:solidFill>
            <a:srgbClr val="FFFFFF"/>
          </a:solidFill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AutoNum type="alphaLcParenR"/>
            </a:pPr>
            <a:r>
              <a:rPr lang="en-US" sz="2400" smtClean="0"/>
              <a:t>Given that R</a:t>
            </a:r>
            <a:r>
              <a:rPr lang="en-US" sz="2400" baseline="-25000" smtClean="0"/>
              <a:t>A</a:t>
            </a:r>
            <a:r>
              <a:rPr lang="en-US" sz="2400" smtClean="0"/>
              <a:t> is the LSB resistor (least weighted resistor) of the DAC having a value of 800 k</a:t>
            </a:r>
            <a:r>
              <a:rPr lang="el-GR" sz="2400" smtClean="0">
                <a:latin typeface="Gill Sans MT" pitchFamily="34" charset="0"/>
                <a:cs typeface="Arial" charset="0"/>
              </a:rPr>
              <a:t>Ω</a:t>
            </a:r>
            <a:r>
              <a:rPr lang="en-US" sz="2400" smtClean="0">
                <a:cs typeface="Arial" charset="0"/>
              </a:rPr>
              <a:t>, write down the resistance values of all the DAC input resistors R</a:t>
            </a:r>
            <a:r>
              <a:rPr lang="en-US" sz="2400" baseline="-25000" smtClean="0">
                <a:cs typeface="Arial" charset="0"/>
              </a:rPr>
              <a:t>B</a:t>
            </a:r>
            <a:r>
              <a:rPr lang="en-US" sz="2400" smtClean="0">
                <a:cs typeface="Arial" charset="0"/>
              </a:rPr>
              <a:t>, R</a:t>
            </a:r>
            <a:r>
              <a:rPr lang="en-US" sz="2400" baseline="-25000" smtClean="0">
                <a:cs typeface="Arial" charset="0"/>
              </a:rPr>
              <a:t>C</a:t>
            </a:r>
            <a:r>
              <a:rPr lang="en-US" sz="2400" smtClean="0">
                <a:cs typeface="Arial" charset="0"/>
              </a:rPr>
              <a:t>, R</a:t>
            </a:r>
            <a:r>
              <a:rPr lang="en-US" sz="2400" baseline="-25000" smtClean="0">
                <a:cs typeface="Arial" charset="0"/>
              </a:rPr>
              <a:t>D</a:t>
            </a:r>
            <a:r>
              <a:rPr lang="en-US" sz="2400" smtClean="0">
                <a:cs typeface="Arial" charset="0"/>
              </a:rPr>
              <a:t>, and R</a:t>
            </a:r>
            <a:r>
              <a:rPr lang="en-US" sz="2400" baseline="-25000" smtClean="0">
                <a:cs typeface="Arial" charset="0"/>
              </a:rPr>
              <a:t>E.</a:t>
            </a:r>
            <a:endParaRPr lang="en-US" sz="2400" smtClean="0">
              <a:cs typeface="Arial" charset="0"/>
            </a:endParaRPr>
          </a:p>
          <a:p>
            <a:pPr marL="533400" indent="-533400" eaLnBrk="1" hangingPunct="1">
              <a:lnSpc>
                <a:spcPct val="90000"/>
              </a:lnSpc>
              <a:buFontTx/>
              <a:buAutoNum type="alphaLcParenR"/>
            </a:pPr>
            <a:r>
              <a:rPr lang="en-US" sz="2400" smtClean="0">
                <a:cs typeface="Arial" charset="0"/>
              </a:rPr>
              <a:t>Given that the magnitude of the full scale output of the DAC V</a:t>
            </a:r>
            <a:r>
              <a:rPr lang="en-US" sz="2400" baseline="-25000" smtClean="0">
                <a:cs typeface="Arial" charset="0"/>
              </a:rPr>
              <a:t>out</a:t>
            </a:r>
            <a:r>
              <a:rPr lang="en-US" sz="2400" smtClean="0">
                <a:cs typeface="Arial" charset="0"/>
              </a:rPr>
              <a:t> is -3.875V, calculate the value of the feedback resistor R</a:t>
            </a:r>
            <a:r>
              <a:rPr lang="en-US" sz="2400" baseline="-25000" smtClean="0">
                <a:cs typeface="Arial" charset="0"/>
              </a:rPr>
              <a:t>f</a:t>
            </a:r>
            <a:r>
              <a:rPr lang="en-US" sz="2400" smtClean="0">
                <a:cs typeface="Arial" charset="0"/>
              </a:rPr>
              <a:t>. Assume that a logic “1” at the inputs of the DAC is +5V and a logic “0” is 0V.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lphaLcParenR"/>
            </a:pPr>
            <a:r>
              <a:rPr lang="en-US" sz="2400" smtClean="0">
                <a:cs typeface="Arial" charset="0"/>
              </a:rPr>
              <a:t>If the LED requires at least V</a:t>
            </a:r>
            <a:r>
              <a:rPr lang="en-US" sz="2400" baseline="-25000" smtClean="0">
                <a:cs typeface="Arial" charset="0"/>
              </a:rPr>
              <a:t>out</a:t>
            </a:r>
            <a:r>
              <a:rPr lang="en-US" sz="2400" smtClean="0">
                <a:cs typeface="Arial" charset="0"/>
              </a:rPr>
              <a:t>=-1.5V to turn ON and that it can withstand a forward voltage of -15V, determine the range of input binary codes to the DAC that are able to turn ON the LED.</a:t>
            </a:r>
            <a:endParaRPr lang="el-GR" sz="2400" smtClean="0">
              <a:latin typeface="Gill Sans MT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9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44650" y="0"/>
            <a:ext cx="7499350" cy="812800"/>
          </a:xfrm>
          <a:extLst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900" u="sng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Example 2 Solution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54100" y="782638"/>
            <a:ext cx="7531100" cy="4162425"/>
          </a:xfrm>
          <a:solidFill>
            <a:srgbClr val="FFFFFF"/>
          </a:solidFill>
        </p:spPr>
        <p:txBody>
          <a:bodyPr/>
          <a:lstStyle/>
          <a:p>
            <a:pPr marL="533400" indent="-533400" eaLnBrk="1" hangingPunct="1">
              <a:buFontTx/>
              <a:buAutoNum type="alphaLcParenR"/>
            </a:pPr>
            <a:r>
              <a:rPr lang="en-US" sz="2800" smtClean="0"/>
              <a:t>The LSB resistor, R</a:t>
            </a:r>
            <a:r>
              <a:rPr lang="en-US" sz="2800" baseline="-25000" smtClean="0"/>
              <a:t>A</a:t>
            </a:r>
            <a:r>
              <a:rPr lang="en-US" sz="2800" smtClean="0"/>
              <a:t> has the highest value (smallest input current contribution to summing amplifier).</a:t>
            </a:r>
          </a:p>
          <a:p>
            <a:pPr marL="533400" indent="-533400" eaLnBrk="1" hangingPunct="1">
              <a:buFontTx/>
              <a:buNone/>
            </a:pPr>
            <a:endParaRPr lang="en-US" sz="2800" smtClean="0"/>
          </a:p>
          <a:p>
            <a:pPr marL="533400" indent="-533400" eaLnBrk="1" hangingPunct="1">
              <a:buFont typeface="Wingdings 2" pitchFamily="18" charset="2"/>
              <a:buNone/>
            </a:pPr>
            <a:r>
              <a:rPr lang="en-US" sz="2800" smtClean="0"/>
              <a:t>	R</a:t>
            </a:r>
            <a:r>
              <a:rPr lang="en-US" sz="2800" baseline="-25000" smtClean="0"/>
              <a:t>B</a:t>
            </a:r>
            <a:r>
              <a:rPr lang="en-US" sz="2800" smtClean="0"/>
              <a:t> = R</a:t>
            </a:r>
            <a:r>
              <a:rPr lang="en-US" sz="2800" baseline="-25000" smtClean="0"/>
              <a:t>A</a:t>
            </a:r>
            <a:r>
              <a:rPr lang="en-US" sz="2800" smtClean="0"/>
              <a:t>/2 = 800k/2 = 400 k</a:t>
            </a:r>
            <a:r>
              <a:rPr lang="el-GR" sz="2800" smtClean="0">
                <a:latin typeface="Gill Sans MT" pitchFamily="34" charset="0"/>
                <a:cs typeface="Arial" charset="0"/>
              </a:rPr>
              <a:t>Ω</a:t>
            </a:r>
            <a:endParaRPr lang="en-US" sz="2800" smtClean="0">
              <a:cs typeface="Arial" charset="0"/>
            </a:endParaRPr>
          </a:p>
          <a:p>
            <a:pPr marL="533400" indent="-533400" eaLnBrk="1" hangingPunct="1">
              <a:buFont typeface="Wingdings 2" pitchFamily="18" charset="2"/>
              <a:buNone/>
            </a:pPr>
            <a:r>
              <a:rPr lang="en-US" sz="2800" smtClean="0">
                <a:cs typeface="Arial" charset="0"/>
              </a:rPr>
              <a:t>	</a:t>
            </a:r>
            <a:r>
              <a:rPr lang="en-US" sz="2800" smtClean="0"/>
              <a:t>R</a:t>
            </a:r>
            <a:r>
              <a:rPr lang="en-US" sz="2800" baseline="-25000" smtClean="0"/>
              <a:t>C</a:t>
            </a:r>
            <a:r>
              <a:rPr lang="en-US" sz="2800" smtClean="0"/>
              <a:t> = R</a:t>
            </a:r>
            <a:r>
              <a:rPr lang="en-US" sz="2800" baseline="-25000" smtClean="0"/>
              <a:t>B</a:t>
            </a:r>
            <a:r>
              <a:rPr lang="en-US" sz="2800" smtClean="0"/>
              <a:t>/2 or R</a:t>
            </a:r>
            <a:r>
              <a:rPr lang="en-US" sz="2800" baseline="-25000" smtClean="0"/>
              <a:t>A</a:t>
            </a:r>
            <a:r>
              <a:rPr lang="en-US" sz="2800" smtClean="0"/>
              <a:t>/4 = 200 k</a:t>
            </a:r>
            <a:r>
              <a:rPr lang="el-GR" sz="2800" smtClean="0">
                <a:latin typeface="Gill Sans MT" pitchFamily="34" charset="0"/>
                <a:cs typeface="Arial" charset="0"/>
              </a:rPr>
              <a:t>Ω</a:t>
            </a:r>
            <a:endParaRPr lang="en-US" sz="2800" smtClean="0">
              <a:cs typeface="Arial" charset="0"/>
            </a:endParaRPr>
          </a:p>
          <a:p>
            <a:pPr marL="533400" indent="-533400" eaLnBrk="1" hangingPunct="1">
              <a:buFont typeface="Wingdings 2" pitchFamily="18" charset="2"/>
              <a:buNone/>
            </a:pPr>
            <a:r>
              <a:rPr lang="en-US" sz="2800" smtClean="0"/>
              <a:t>	R</a:t>
            </a:r>
            <a:r>
              <a:rPr lang="en-US" sz="2800" baseline="-25000" smtClean="0"/>
              <a:t>D</a:t>
            </a:r>
            <a:r>
              <a:rPr lang="en-US" sz="2800" smtClean="0"/>
              <a:t> = R</a:t>
            </a:r>
            <a:r>
              <a:rPr lang="en-US" sz="2800" baseline="-25000" smtClean="0"/>
              <a:t>C</a:t>
            </a:r>
            <a:r>
              <a:rPr lang="en-US" sz="2800" smtClean="0"/>
              <a:t>/2 or R</a:t>
            </a:r>
            <a:r>
              <a:rPr lang="en-US" sz="2800" baseline="-25000" smtClean="0"/>
              <a:t>A</a:t>
            </a:r>
            <a:r>
              <a:rPr lang="en-US" sz="2800" smtClean="0"/>
              <a:t>/8 = 100 k</a:t>
            </a:r>
            <a:r>
              <a:rPr lang="el-GR" sz="2800" smtClean="0">
                <a:latin typeface="Gill Sans MT" pitchFamily="34" charset="0"/>
                <a:cs typeface="Arial" charset="0"/>
              </a:rPr>
              <a:t>Ω</a:t>
            </a:r>
            <a:endParaRPr lang="en-US" sz="2800" smtClean="0">
              <a:cs typeface="Arial" charset="0"/>
            </a:endParaRPr>
          </a:p>
          <a:p>
            <a:pPr marL="533400" indent="-533400" eaLnBrk="1" hangingPunct="1">
              <a:buFont typeface="Wingdings 2" pitchFamily="18" charset="2"/>
              <a:buNone/>
            </a:pPr>
            <a:r>
              <a:rPr lang="en-US" sz="2800" smtClean="0"/>
              <a:t>	R</a:t>
            </a:r>
            <a:r>
              <a:rPr lang="en-US" sz="2800" baseline="-25000" smtClean="0"/>
              <a:t>E</a:t>
            </a:r>
            <a:r>
              <a:rPr lang="en-US" sz="2800" smtClean="0"/>
              <a:t> = R</a:t>
            </a:r>
            <a:r>
              <a:rPr lang="en-US" sz="2800" baseline="-25000" smtClean="0"/>
              <a:t>D</a:t>
            </a:r>
            <a:r>
              <a:rPr lang="en-US" sz="2800" smtClean="0"/>
              <a:t>/2 or R</a:t>
            </a:r>
            <a:r>
              <a:rPr lang="en-US" sz="2800" baseline="-25000" smtClean="0"/>
              <a:t>A</a:t>
            </a:r>
            <a:r>
              <a:rPr lang="en-US" sz="2800" smtClean="0"/>
              <a:t>/16 = 50 k</a:t>
            </a:r>
            <a:r>
              <a:rPr lang="el-GR" sz="2800" smtClean="0">
                <a:latin typeface="Gill Sans MT" pitchFamily="34" charset="0"/>
                <a:cs typeface="Arial" charset="0"/>
              </a:rPr>
              <a:t>Ω</a:t>
            </a:r>
          </a:p>
        </p:txBody>
      </p:sp>
    </p:spTree>
    <p:extLst>
      <p:ext uri="{BB962C8B-B14F-4D97-AF65-F5344CB8AC3E}">
        <p14:creationId xmlns:p14="http://schemas.microsoft.com/office/powerpoint/2010/main" val="182700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44650" y="0"/>
            <a:ext cx="7499350" cy="711200"/>
          </a:xfrm>
        </p:spPr>
        <p:txBody>
          <a:bodyPr/>
          <a:lstStyle/>
          <a:p>
            <a:pPr eaLnBrk="1" hangingPunct="1"/>
            <a:r>
              <a:rPr lang="en-US" sz="3900" u="sng" smtClean="0"/>
              <a:t>Example 2 Solution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06500" y="808038"/>
            <a:ext cx="7467600" cy="5149850"/>
          </a:xfrm>
          <a:solidFill>
            <a:srgbClr val="FFFFFF"/>
          </a:solidFill>
        </p:spPr>
        <p:txBody>
          <a:bodyPr/>
          <a:lstStyle/>
          <a:p>
            <a:pPr marL="533400" indent="-533400" eaLnBrk="1" hangingPunct="1">
              <a:buFontTx/>
              <a:buAutoNum type="alphaLcParenR" startAt="2"/>
            </a:pPr>
            <a:r>
              <a:rPr lang="en-US" sz="2800" smtClean="0"/>
              <a:t>Full scale voltage = - 3.875V</a:t>
            </a:r>
          </a:p>
          <a:p>
            <a:pPr marL="533400" indent="-533400" eaLnBrk="1" hangingPunct="1">
              <a:buFont typeface="Wingdings 2" pitchFamily="18" charset="2"/>
              <a:buNone/>
            </a:pPr>
            <a:r>
              <a:rPr lang="en-US" sz="2800" smtClean="0"/>
              <a:t>	Step size = - 3.875/(2</a:t>
            </a:r>
            <a:r>
              <a:rPr lang="en-US" sz="2800" baseline="30000" smtClean="0"/>
              <a:t>5</a:t>
            </a:r>
            <a:r>
              <a:rPr lang="en-US" sz="2800" smtClean="0"/>
              <a:t>-1) = - 0.125V</a:t>
            </a:r>
          </a:p>
          <a:p>
            <a:pPr marL="533400" indent="-533400" eaLnBrk="1" hangingPunct="1">
              <a:buFont typeface="Wingdings 2" pitchFamily="18" charset="2"/>
              <a:buNone/>
            </a:pPr>
            <a:r>
              <a:rPr lang="en-US" sz="2800" smtClean="0"/>
              <a:t>	Step size = - 5R</a:t>
            </a:r>
            <a:r>
              <a:rPr lang="en-US" sz="2800" baseline="-25000" smtClean="0"/>
              <a:t>f </a:t>
            </a:r>
            <a:r>
              <a:rPr lang="en-US" sz="2800" smtClean="0"/>
              <a:t>/R</a:t>
            </a:r>
            <a:r>
              <a:rPr lang="en-US" sz="2800" baseline="-25000" smtClean="0"/>
              <a:t>A</a:t>
            </a:r>
            <a:r>
              <a:rPr lang="en-US" sz="2800" smtClean="0"/>
              <a:t> =  -0.125 </a:t>
            </a:r>
          </a:p>
          <a:p>
            <a:pPr marL="533400" indent="-533400" eaLnBrk="1" hangingPunct="1">
              <a:buFont typeface="Wingdings 2" pitchFamily="18" charset="2"/>
              <a:buNone/>
            </a:pPr>
            <a:r>
              <a:rPr lang="en-US" sz="2800" smtClean="0"/>
              <a:t>	Therefore R</a:t>
            </a:r>
            <a:r>
              <a:rPr lang="en-US" sz="2800" baseline="-25000" smtClean="0"/>
              <a:t>f</a:t>
            </a:r>
            <a:r>
              <a:rPr lang="en-US" sz="2800" smtClean="0"/>
              <a:t> = (0.125 x 800)/5 k</a:t>
            </a:r>
            <a:r>
              <a:rPr lang="el-GR" sz="2800" smtClean="0">
                <a:latin typeface="Gill Sans MT" pitchFamily="34" charset="0"/>
                <a:cs typeface="Arial" charset="0"/>
              </a:rPr>
              <a:t>Ω</a:t>
            </a:r>
            <a:r>
              <a:rPr lang="en-US" sz="2800" smtClean="0">
                <a:cs typeface="Arial" charset="0"/>
              </a:rPr>
              <a:t> = </a:t>
            </a:r>
            <a:r>
              <a:rPr lang="en-US" sz="2800" b="1" smtClean="0">
                <a:cs typeface="Arial" charset="0"/>
              </a:rPr>
              <a:t>20k</a:t>
            </a:r>
            <a:r>
              <a:rPr lang="el-GR" sz="2800" b="1" smtClean="0">
                <a:latin typeface="Gill Sans MT" pitchFamily="34" charset="0"/>
                <a:cs typeface="Arial" charset="0"/>
              </a:rPr>
              <a:t>Ω</a:t>
            </a:r>
            <a:endParaRPr lang="en-US" sz="2800" b="1" smtClean="0">
              <a:cs typeface="Arial" charset="0"/>
            </a:endParaRPr>
          </a:p>
          <a:p>
            <a:pPr marL="533400" indent="-533400" eaLnBrk="1" hangingPunct="1">
              <a:buFont typeface="Wingdings 2" pitchFamily="18" charset="2"/>
              <a:buNone/>
            </a:pPr>
            <a:endParaRPr lang="en-US" sz="2800" b="1" smtClean="0">
              <a:cs typeface="Arial" charset="0"/>
            </a:endParaRPr>
          </a:p>
          <a:p>
            <a:pPr marL="533400" indent="-533400" eaLnBrk="1" hangingPunct="1">
              <a:buFontTx/>
              <a:buAutoNum type="alphaLcParenR" startAt="3"/>
            </a:pPr>
            <a:r>
              <a:rPr lang="en-US" sz="2800" smtClean="0">
                <a:cs typeface="Arial" charset="0"/>
              </a:rPr>
              <a:t>For V</a:t>
            </a:r>
            <a:r>
              <a:rPr lang="en-US" sz="2800" baseline="-25000" smtClean="0">
                <a:cs typeface="Arial" charset="0"/>
              </a:rPr>
              <a:t>out  </a:t>
            </a:r>
            <a:r>
              <a:rPr lang="en-US" sz="2800" smtClean="0">
                <a:cs typeface="Arial" charset="0"/>
              </a:rPr>
              <a:t>= -1.5V, binary input = -1.5/step-size</a:t>
            </a:r>
          </a:p>
          <a:p>
            <a:pPr marL="533400" indent="-533400" eaLnBrk="1" hangingPunct="1">
              <a:buFont typeface="Wingdings 2" pitchFamily="18" charset="2"/>
              <a:buNone/>
            </a:pPr>
            <a:r>
              <a:rPr lang="en-US" sz="2800" smtClean="0">
                <a:cs typeface="Arial" charset="0"/>
              </a:rPr>
              <a:t>			= 1.5/0.125 = 12 (or 01100</a:t>
            </a:r>
            <a:r>
              <a:rPr lang="en-US" sz="2800" baseline="-25000" smtClean="0">
                <a:cs typeface="Arial" charset="0"/>
              </a:rPr>
              <a:t>2</a:t>
            </a:r>
            <a:r>
              <a:rPr lang="en-US" sz="2800" smtClean="0">
                <a:cs typeface="Arial" charset="0"/>
              </a:rPr>
              <a:t>)</a:t>
            </a:r>
          </a:p>
          <a:p>
            <a:pPr marL="533400" indent="-533400" eaLnBrk="1" hangingPunct="1">
              <a:buFont typeface="Wingdings 2" pitchFamily="18" charset="2"/>
              <a:buNone/>
            </a:pPr>
            <a:r>
              <a:rPr lang="en-US" sz="2800" smtClean="0">
                <a:cs typeface="Arial" charset="0"/>
              </a:rPr>
              <a:t>	-15V exceeds the full scale output of -3.875V</a:t>
            </a:r>
          </a:p>
          <a:p>
            <a:pPr marL="533400" indent="-533400" eaLnBrk="1" hangingPunct="1">
              <a:buFont typeface="Wingdings 2" pitchFamily="18" charset="2"/>
              <a:buNone/>
            </a:pPr>
            <a:r>
              <a:rPr lang="en-US" sz="2800" smtClean="0">
                <a:cs typeface="Arial" charset="0"/>
              </a:rPr>
              <a:t>	Input codes to turn LED on are from 12 to 31</a:t>
            </a:r>
          </a:p>
          <a:p>
            <a:pPr marL="533400" indent="-533400" eaLnBrk="1" hangingPunct="1">
              <a:buFont typeface="Wingdings 2" pitchFamily="18" charset="2"/>
              <a:buNone/>
            </a:pPr>
            <a:r>
              <a:rPr lang="en-US" sz="2800" smtClean="0">
                <a:cs typeface="Arial" charset="0"/>
              </a:rPr>
              <a:t>			or  01100</a:t>
            </a:r>
            <a:r>
              <a:rPr lang="en-US" sz="2800" baseline="-25000" smtClean="0">
                <a:cs typeface="Arial" charset="0"/>
              </a:rPr>
              <a:t>2</a:t>
            </a:r>
            <a:r>
              <a:rPr lang="en-US" sz="2800" smtClean="0">
                <a:cs typeface="Arial" charset="0"/>
              </a:rPr>
              <a:t> to 11111</a:t>
            </a:r>
            <a:r>
              <a:rPr lang="en-US" sz="2800" baseline="-25000" smtClean="0">
                <a:cs typeface="Arial" charset="0"/>
              </a:rPr>
              <a:t>2</a:t>
            </a:r>
            <a:endParaRPr lang="el-GR" sz="2800" baseline="-25000" smtClean="0">
              <a:latin typeface="Gill Sans MT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11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Weighted Resistor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90000"/>
              </a:lnSpc>
            </a:pPr>
            <a:r>
              <a:rPr lang="en-US" sz="2400"/>
              <a:t>Advantages</a:t>
            </a:r>
          </a:p>
          <a:p>
            <a:pPr marL="966788" lvl="1" indent="-495300">
              <a:lnSpc>
                <a:spcPct val="90000"/>
              </a:lnSpc>
            </a:pPr>
            <a:r>
              <a:rPr lang="en-US" sz="2400"/>
              <a:t>Simple Construction/Analysis</a:t>
            </a:r>
          </a:p>
          <a:p>
            <a:pPr marL="966788" lvl="1" indent="-495300">
              <a:lnSpc>
                <a:spcPct val="90000"/>
              </a:lnSpc>
            </a:pPr>
            <a:r>
              <a:rPr lang="en-US" sz="2400"/>
              <a:t>Fast Conversion</a:t>
            </a:r>
          </a:p>
          <a:p>
            <a:pPr marL="571500" indent="-571500">
              <a:lnSpc>
                <a:spcPct val="90000"/>
              </a:lnSpc>
            </a:pPr>
            <a:r>
              <a:rPr lang="en-US" sz="2400"/>
              <a:t>Disadvantages</a:t>
            </a:r>
          </a:p>
          <a:p>
            <a:pPr marL="966788" lvl="1" indent="-495300">
              <a:lnSpc>
                <a:spcPct val="90000"/>
              </a:lnSpc>
            </a:pPr>
            <a:r>
              <a:rPr lang="en-US" sz="2400"/>
              <a:t>Requires large range of resistors (2000:1 for 12-bit DAC) with necessary high precision for low resistors</a:t>
            </a:r>
          </a:p>
          <a:p>
            <a:pPr marL="966788" lvl="1" indent="-495300">
              <a:lnSpc>
                <a:spcPct val="90000"/>
              </a:lnSpc>
            </a:pPr>
            <a:r>
              <a:rPr lang="en-US" sz="2400"/>
              <a:t>Requires low switch resistances in transistors </a:t>
            </a:r>
          </a:p>
          <a:p>
            <a:pPr marL="966788" lvl="1" indent="-495300">
              <a:lnSpc>
                <a:spcPct val="90000"/>
              </a:lnSpc>
            </a:pPr>
            <a:r>
              <a:rPr lang="en-US" sz="2400"/>
              <a:t>Can be expensive.  Therefore, usually limited to 8-bit resolution.</a:t>
            </a:r>
          </a:p>
        </p:txBody>
      </p:sp>
    </p:spTree>
    <p:extLst>
      <p:ext uri="{BB962C8B-B14F-4D97-AF65-F5344CB8AC3E}">
        <p14:creationId xmlns:p14="http://schemas.microsoft.com/office/powerpoint/2010/main" val="97017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R-2R Ladder </a:t>
            </a:r>
          </a:p>
        </p:txBody>
      </p:sp>
      <p:pic>
        <p:nvPicPr>
          <p:cNvPr id="6553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905000"/>
            <a:ext cx="5562600" cy="38100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685800" y="4800600"/>
            <a:ext cx="2801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Bit: 0      0      0      0 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6127750" y="1905000"/>
            <a:ext cx="2982913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Each bit corresponds</a:t>
            </a:r>
          </a:p>
          <a:p>
            <a:r>
              <a:rPr lang="en-US"/>
              <a:t>to a switch:</a:t>
            </a:r>
          </a:p>
          <a:p>
            <a:endParaRPr lang="en-US"/>
          </a:p>
          <a:p>
            <a:r>
              <a:rPr lang="en-US"/>
              <a:t>If the bit is high, </a:t>
            </a:r>
          </a:p>
          <a:p>
            <a:r>
              <a:rPr lang="en-US"/>
              <a:t>the corresponding</a:t>
            </a:r>
          </a:p>
          <a:p>
            <a:r>
              <a:rPr lang="en-US"/>
              <a:t>switch is connected to</a:t>
            </a:r>
          </a:p>
          <a:p>
            <a:r>
              <a:rPr lang="en-US"/>
              <a:t>the inverting input of </a:t>
            </a:r>
          </a:p>
          <a:p>
            <a:r>
              <a:rPr lang="en-US"/>
              <a:t>the op-amp.</a:t>
            </a:r>
          </a:p>
          <a:p>
            <a:endParaRPr lang="en-US"/>
          </a:p>
          <a:p>
            <a:r>
              <a:rPr lang="en-US"/>
              <a:t>If the bit is low, the </a:t>
            </a:r>
          </a:p>
          <a:p>
            <a:r>
              <a:rPr lang="en-US"/>
              <a:t>corresponding switch</a:t>
            </a:r>
          </a:p>
          <a:p>
            <a:r>
              <a:rPr lang="en-US"/>
              <a:t>is connected to ground. 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1219200" y="5257800"/>
            <a:ext cx="1960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4-Bit Converter</a:t>
            </a:r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5486400" y="47244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609600" y="2057400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5334000" y="4953000"/>
            <a:ext cx="588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out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533400" y="2209800"/>
            <a:ext cx="549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ref</a:t>
            </a:r>
          </a:p>
        </p:txBody>
      </p:sp>
    </p:spTree>
    <p:extLst>
      <p:ext uri="{BB962C8B-B14F-4D97-AF65-F5344CB8AC3E}">
        <p14:creationId xmlns:p14="http://schemas.microsoft.com/office/powerpoint/2010/main" val="45598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oup 2"/>
          <p:cNvGrpSpPr>
            <a:grpSpLocks/>
          </p:cNvGrpSpPr>
          <p:nvPr/>
        </p:nvGrpSpPr>
        <p:grpSpPr bwMode="auto">
          <a:xfrm>
            <a:off x="304800" y="1981200"/>
            <a:ext cx="5562600" cy="3941763"/>
            <a:chOff x="192" y="1248"/>
            <a:chExt cx="3504" cy="2483"/>
          </a:xfrm>
        </p:grpSpPr>
        <p:grpSp>
          <p:nvGrpSpPr>
            <p:cNvPr id="66563" name="Group 3"/>
            <p:cNvGrpSpPr>
              <a:grpSpLocks/>
            </p:cNvGrpSpPr>
            <p:nvPr/>
          </p:nvGrpSpPr>
          <p:grpSpPr bwMode="auto">
            <a:xfrm>
              <a:off x="192" y="1248"/>
              <a:ext cx="3504" cy="2483"/>
              <a:chOff x="192" y="1248"/>
              <a:chExt cx="3800" cy="2483"/>
            </a:xfrm>
          </p:grpSpPr>
          <p:pic>
            <p:nvPicPr>
              <p:cNvPr id="66564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" y="1248"/>
                <a:ext cx="3800" cy="248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6565" name="Text Box 5"/>
              <p:cNvSpPr txBox="1">
                <a:spLocks noChangeArrowheads="1"/>
              </p:cNvSpPr>
              <p:nvPr/>
            </p:nvSpPr>
            <p:spPr bwMode="auto">
              <a:xfrm>
                <a:off x="480" y="1248"/>
                <a:ext cx="3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V</a:t>
                </a:r>
                <a:r>
                  <a:rPr lang="en-US" baseline="-25000"/>
                  <a:t>ref</a:t>
                </a:r>
              </a:p>
            </p:txBody>
          </p:sp>
          <p:sp>
            <p:nvSpPr>
              <p:cNvPr id="66566" name="Rectangle 6"/>
              <p:cNvSpPr>
                <a:spLocks noChangeArrowheads="1"/>
              </p:cNvSpPr>
              <p:nvPr/>
            </p:nvSpPr>
            <p:spPr bwMode="auto">
              <a:xfrm>
                <a:off x="1488" y="1248"/>
                <a:ext cx="2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V</a:t>
                </a:r>
                <a:r>
                  <a:rPr lang="en-US" baseline="-25000"/>
                  <a:t>2</a:t>
                </a:r>
              </a:p>
            </p:txBody>
          </p:sp>
          <p:sp>
            <p:nvSpPr>
              <p:cNvPr id="66567" name="Rectangle 7"/>
              <p:cNvSpPr>
                <a:spLocks noChangeArrowheads="1"/>
              </p:cNvSpPr>
              <p:nvPr/>
            </p:nvSpPr>
            <p:spPr bwMode="auto">
              <a:xfrm>
                <a:off x="1104" y="1248"/>
                <a:ext cx="2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V</a:t>
                </a:r>
                <a:r>
                  <a:rPr lang="en-US" baseline="-25000"/>
                  <a:t>1</a:t>
                </a:r>
              </a:p>
            </p:txBody>
          </p:sp>
          <p:sp>
            <p:nvSpPr>
              <p:cNvPr id="66568" name="Rectangle 8"/>
              <p:cNvSpPr>
                <a:spLocks noChangeArrowheads="1"/>
              </p:cNvSpPr>
              <p:nvPr/>
            </p:nvSpPr>
            <p:spPr bwMode="auto">
              <a:xfrm>
                <a:off x="1920" y="1248"/>
                <a:ext cx="2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V</a:t>
                </a:r>
                <a:r>
                  <a:rPr lang="en-US" baseline="-25000"/>
                  <a:t>3</a:t>
                </a:r>
              </a:p>
            </p:txBody>
          </p:sp>
        </p:grpSp>
        <p:sp>
          <p:nvSpPr>
            <p:cNvPr id="66569" name="Rectangle 9"/>
            <p:cNvSpPr>
              <a:spLocks noChangeArrowheads="1"/>
            </p:cNvSpPr>
            <p:nvPr/>
          </p:nvSpPr>
          <p:spPr bwMode="auto">
            <a:xfrm>
              <a:off x="240" y="1392"/>
              <a:ext cx="192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0" name="Rectangle 10"/>
            <p:cNvSpPr>
              <a:spLocks noChangeArrowheads="1"/>
            </p:cNvSpPr>
            <p:nvPr/>
          </p:nvSpPr>
          <p:spPr bwMode="auto">
            <a:xfrm>
              <a:off x="3264" y="2976"/>
              <a:ext cx="24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57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R-2R Ladder</a:t>
            </a:r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2743200" y="2057400"/>
            <a:ext cx="14478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Line 13"/>
          <p:cNvSpPr>
            <a:spLocks noChangeShapeType="1"/>
          </p:cNvSpPr>
          <p:nvPr/>
        </p:nvSpPr>
        <p:spPr bwMode="auto">
          <a:xfrm>
            <a:off x="4191000" y="2743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4114800" y="2286000"/>
            <a:ext cx="1768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Ideal Op-amp</a:t>
            </a:r>
          </a:p>
        </p:txBody>
      </p:sp>
      <p:grpSp>
        <p:nvGrpSpPr>
          <p:cNvPr id="66602" name="Group 42"/>
          <p:cNvGrpSpPr>
            <a:grpSpLocks/>
          </p:cNvGrpSpPr>
          <p:nvPr/>
        </p:nvGrpSpPr>
        <p:grpSpPr bwMode="auto">
          <a:xfrm>
            <a:off x="6172200" y="1752600"/>
            <a:ext cx="2133600" cy="2438400"/>
            <a:chOff x="3888" y="1104"/>
            <a:chExt cx="1344" cy="1536"/>
          </a:xfrm>
        </p:grpSpPr>
        <p:sp>
          <p:nvSpPr>
            <p:cNvPr id="66600" name="Rectangle 40"/>
            <p:cNvSpPr>
              <a:spLocks noChangeArrowheads="1"/>
            </p:cNvSpPr>
            <p:nvPr/>
          </p:nvSpPr>
          <p:spPr bwMode="auto">
            <a:xfrm>
              <a:off x="3888" y="1104"/>
              <a:ext cx="1344" cy="15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6" name="Line 16"/>
            <p:cNvSpPr>
              <a:spLocks noChangeShapeType="1"/>
            </p:cNvSpPr>
            <p:nvPr/>
          </p:nvSpPr>
          <p:spPr bwMode="auto">
            <a:xfrm>
              <a:off x="4515" y="1236"/>
              <a:ext cx="0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7" name="Line 17"/>
            <p:cNvSpPr>
              <a:spLocks noChangeShapeType="1"/>
            </p:cNvSpPr>
            <p:nvPr/>
          </p:nvSpPr>
          <p:spPr bwMode="auto">
            <a:xfrm>
              <a:off x="4202" y="1499"/>
              <a:ext cx="6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8" name="Line 18"/>
            <p:cNvSpPr>
              <a:spLocks noChangeShapeType="1"/>
            </p:cNvSpPr>
            <p:nvPr/>
          </p:nvSpPr>
          <p:spPr bwMode="auto">
            <a:xfrm>
              <a:off x="4202" y="1499"/>
              <a:ext cx="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9" name="Line 19"/>
            <p:cNvSpPr>
              <a:spLocks noChangeShapeType="1"/>
            </p:cNvSpPr>
            <p:nvPr/>
          </p:nvSpPr>
          <p:spPr bwMode="auto">
            <a:xfrm>
              <a:off x="4829" y="1499"/>
              <a:ext cx="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6580" name="Group 20"/>
            <p:cNvGrpSpPr>
              <a:grpSpLocks/>
            </p:cNvGrpSpPr>
            <p:nvPr/>
          </p:nvGrpSpPr>
          <p:grpSpPr bwMode="auto">
            <a:xfrm>
              <a:off x="4202" y="1674"/>
              <a:ext cx="89" cy="351"/>
              <a:chOff x="4272" y="1824"/>
              <a:chExt cx="96" cy="384"/>
            </a:xfrm>
          </p:grpSpPr>
          <p:sp>
            <p:nvSpPr>
              <p:cNvPr id="66581" name="Line 21"/>
              <p:cNvSpPr>
                <a:spLocks noChangeShapeType="1"/>
              </p:cNvSpPr>
              <p:nvPr/>
            </p:nvSpPr>
            <p:spPr bwMode="auto">
              <a:xfrm>
                <a:off x="4272" y="182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82" name="Line 22"/>
              <p:cNvSpPr>
                <a:spLocks noChangeShapeType="1"/>
              </p:cNvSpPr>
              <p:nvPr/>
            </p:nvSpPr>
            <p:spPr bwMode="auto">
              <a:xfrm flipH="1">
                <a:off x="4272" y="192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83" name="Line 23"/>
              <p:cNvSpPr>
                <a:spLocks noChangeShapeType="1"/>
              </p:cNvSpPr>
              <p:nvPr/>
            </p:nvSpPr>
            <p:spPr bwMode="auto">
              <a:xfrm>
                <a:off x="4272" y="201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84" name="Line 24"/>
              <p:cNvSpPr>
                <a:spLocks noChangeShapeType="1"/>
              </p:cNvSpPr>
              <p:nvPr/>
            </p:nvSpPr>
            <p:spPr bwMode="auto">
              <a:xfrm flipH="1">
                <a:off x="4272" y="211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6585" name="Group 25"/>
            <p:cNvGrpSpPr>
              <a:grpSpLocks/>
            </p:cNvGrpSpPr>
            <p:nvPr/>
          </p:nvGrpSpPr>
          <p:grpSpPr bwMode="auto">
            <a:xfrm>
              <a:off x="4829" y="1674"/>
              <a:ext cx="89" cy="351"/>
              <a:chOff x="4272" y="1824"/>
              <a:chExt cx="96" cy="384"/>
            </a:xfrm>
          </p:grpSpPr>
          <p:sp>
            <p:nvSpPr>
              <p:cNvPr id="66586" name="Line 26"/>
              <p:cNvSpPr>
                <a:spLocks noChangeShapeType="1"/>
              </p:cNvSpPr>
              <p:nvPr/>
            </p:nvSpPr>
            <p:spPr bwMode="auto">
              <a:xfrm>
                <a:off x="4272" y="182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87" name="Line 27"/>
              <p:cNvSpPr>
                <a:spLocks noChangeShapeType="1"/>
              </p:cNvSpPr>
              <p:nvPr/>
            </p:nvSpPr>
            <p:spPr bwMode="auto">
              <a:xfrm flipH="1">
                <a:off x="4272" y="192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88" name="Line 28"/>
              <p:cNvSpPr>
                <a:spLocks noChangeShapeType="1"/>
              </p:cNvSpPr>
              <p:nvPr/>
            </p:nvSpPr>
            <p:spPr bwMode="auto">
              <a:xfrm>
                <a:off x="4272" y="201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89" name="Line 29"/>
              <p:cNvSpPr>
                <a:spLocks noChangeShapeType="1"/>
              </p:cNvSpPr>
              <p:nvPr/>
            </p:nvSpPr>
            <p:spPr bwMode="auto">
              <a:xfrm flipH="1">
                <a:off x="4272" y="211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6590" name="Line 30"/>
            <p:cNvSpPr>
              <a:spLocks noChangeShapeType="1"/>
            </p:cNvSpPr>
            <p:nvPr/>
          </p:nvSpPr>
          <p:spPr bwMode="auto">
            <a:xfrm>
              <a:off x="4202" y="2025"/>
              <a:ext cx="0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1" name="Line 31"/>
            <p:cNvSpPr>
              <a:spLocks noChangeShapeType="1"/>
            </p:cNvSpPr>
            <p:nvPr/>
          </p:nvSpPr>
          <p:spPr bwMode="auto">
            <a:xfrm>
              <a:off x="4829" y="2025"/>
              <a:ext cx="0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2" name="Line 32"/>
            <p:cNvSpPr>
              <a:spLocks noChangeShapeType="1"/>
            </p:cNvSpPr>
            <p:nvPr/>
          </p:nvSpPr>
          <p:spPr bwMode="auto">
            <a:xfrm>
              <a:off x="4202" y="2201"/>
              <a:ext cx="6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3" name="Line 33"/>
            <p:cNvSpPr>
              <a:spLocks noChangeShapeType="1"/>
            </p:cNvSpPr>
            <p:nvPr/>
          </p:nvSpPr>
          <p:spPr bwMode="auto">
            <a:xfrm>
              <a:off x="4515" y="2201"/>
              <a:ext cx="0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4" name="Line 34"/>
            <p:cNvSpPr>
              <a:spLocks noChangeShapeType="1"/>
            </p:cNvSpPr>
            <p:nvPr/>
          </p:nvSpPr>
          <p:spPr bwMode="auto">
            <a:xfrm>
              <a:off x="4291" y="2464"/>
              <a:ext cx="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5" name="Line 35"/>
            <p:cNvSpPr>
              <a:spLocks noChangeShapeType="1"/>
            </p:cNvSpPr>
            <p:nvPr/>
          </p:nvSpPr>
          <p:spPr bwMode="auto">
            <a:xfrm>
              <a:off x="4381" y="2508"/>
              <a:ext cx="2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6" name="Line 36"/>
            <p:cNvSpPr>
              <a:spLocks noChangeShapeType="1"/>
            </p:cNvSpPr>
            <p:nvPr/>
          </p:nvSpPr>
          <p:spPr bwMode="auto">
            <a:xfrm>
              <a:off x="4470" y="2552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7" name="Text Box 37"/>
            <p:cNvSpPr txBox="1">
              <a:spLocks noChangeArrowheads="1"/>
            </p:cNvSpPr>
            <p:nvPr/>
          </p:nvSpPr>
          <p:spPr bwMode="auto">
            <a:xfrm>
              <a:off x="3888" y="1762"/>
              <a:ext cx="3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2R</a:t>
              </a:r>
            </a:p>
          </p:txBody>
        </p:sp>
        <p:sp>
          <p:nvSpPr>
            <p:cNvPr id="66598" name="Rectangle 38"/>
            <p:cNvSpPr>
              <a:spLocks noChangeArrowheads="1"/>
            </p:cNvSpPr>
            <p:nvPr/>
          </p:nvSpPr>
          <p:spPr bwMode="auto">
            <a:xfrm>
              <a:off x="4919" y="1762"/>
              <a:ext cx="3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2R</a:t>
              </a:r>
            </a:p>
          </p:txBody>
        </p:sp>
        <p:sp>
          <p:nvSpPr>
            <p:cNvPr id="66599" name="Text Box 39"/>
            <p:cNvSpPr txBox="1">
              <a:spLocks noChangeArrowheads="1"/>
            </p:cNvSpPr>
            <p:nvPr/>
          </p:nvSpPr>
          <p:spPr bwMode="auto">
            <a:xfrm>
              <a:off x="4515" y="1104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3</a:t>
              </a:r>
            </a:p>
          </p:txBody>
        </p:sp>
      </p:grpSp>
      <p:graphicFrame>
        <p:nvGraphicFramePr>
          <p:cNvPr id="66601" name="Object 41"/>
          <p:cNvGraphicFramePr>
            <a:graphicFrameLocks noGrp="1" noChangeAspect="1"/>
          </p:cNvGraphicFramePr>
          <p:nvPr>
            <p:ph idx="1"/>
          </p:nvPr>
        </p:nvGraphicFramePr>
        <p:xfrm>
          <a:off x="5943600" y="4419600"/>
          <a:ext cx="28956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4" imgW="1269720" imgH="419040" progId="Equation.3">
                  <p:embed/>
                </p:oleObj>
              </mc:Choice>
              <mc:Fallback>
                <p:oleObj name="Equation" r:id="rId4" imgW="12697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419600"/>
                        <a:ext cx="28956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187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6" name="Group 2"/>
          <p:cNvGrpSpPr>
            <a:grpSpLocks/>
          </p:cNvGrpSpPr>
          <p:nvPr/>
        </p:nvGrpSpPr>
        <p:grpSpPr bwMode="auto">
          <a:xfrm>
            <a:off x="304800" y="1905000"/>
            <a:ext cx="5562600" cy="3941763"/>
            <a:chOff x="192" y="1200"/>
            <a:chExt cx="3504" cy="2483"/>
          </a:xfrm>
        </p:grpSpPr>
        <p:grpSp>
          <p:nvGrpSpPr>
            <p:cNvPr id="67587" name="Group 3"/>
            <p:cNvGrpSpPr>
              <a:grpSpLocks/>
            </p:cNvGrpSpPr>
            <p:nvPr/>
          </p:nvGrpSpPr>
          <p:grpSpPr bwMode="auto">
            <a:xfrm>
              <a:off x="192" y="1200"/>
              <a:ext cx="3504" cy="2483"/>
              <a:chOff x="240" y="1296"/>
              <a:chExt cx="3504" cy="2483"/>
            </a:xfrm>
          </p:grpSpPr>
          <p:grpSp>
            <p:nvGrpSpPr>
              <p:cNvPr id="67588" name="Group 4"/>
              <p:cNvGrpSpPr>
                <a:grpSpLocks/>
              </p:cNvGrpSpPr>
              <p:nvPr/>
            </p:nvGrpSpPr>
            <p:grpSpPr bwMode="auto">
              <a:xfrm>
                <a:off x="240" y="1296"/>
                <a:ext cx="3504" cy="2483"/>
                <a:chOff x="192" y="1248"/>
                <a:chExt cx="3800" cy="2483"/>
              </a:xfrm>
            </p:grpSpPr>
            <p:pic>
              <p:nvPicPr>
                <p:cNvPr id="67589" name="Picture 5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" y="1248"/>
                  <a:ext cx="3800" cy="248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759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80" y="1248"/>
                  <a:ext cx="37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V</a:t>
                  </a:r>
                  <a:r>
                    <a:rPr lang="en-US" baseline="-25000"/>
                    <a:t>ref</a:t>
                  </a:r>
                </a:p>
              </p:txBody>
            </p:sp>
            <p:sp>
              <p:nvSpPr>
                <p:cNvPr id="67591" name="Rectangle 7"/>
                <p:cNvSpPr>
                  <a:spLocks noChangeArrowheads="1"/>
                </p:cNvSpPr>
                <p:nvPr/>
              </p:nvSpPr>
              <p:spPr bwMode="auto">
                <a:xfrm>
                  <a:off x="1488" y="1248"/>
                  <a:ext cx="29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V</a:t>
                  </a:r>
                  <a:r>
                    <a:rPr lang="en-US" baseline="-25000"/>
                    <a:t>2</a:t>
                  </a:r>
                </a:p>
              </p:txBody>
            </p:sp>
            <p:sp>
              <p:nvSpPr>
                <p:cNvPr id="67592" name="Rectangle 8"/>
                <p:cNvSpPr>
                  <a:spLocks noChangeArrowheads="1"/>
                </p:cNvSpPr>
                <p:nvPr/>
              </p:nvSpPr>
              <p:spPr bwMode="auto">
                <a:xfrm>
                  <a:off x="1104" y="1248"/>
                  <a:ext cx="29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V</a:t>
                  </a:r>
                  <a:r>
                    <a:rPr lang="en-US" baseline="-25000"/>
                    <a:t>1</a:t>
                  </a:r>
                </a:p>
              </p:txBody>
            </p:sp>
            <p:sp>
              <p:nvSpPr>
                <p:cNvPr id="67593" name="Rectangle 9"/>
                <p:cNvSpPr>
                  <a:spLocks noChangeArrowheads="1"/>
                </p:cNvSpPr>
                <p:nvPr/>
              </p:nvSpPr>
              <p:spPr bwMode="auto">
                <a:xfrm>
                  <a:off x="1920" y="1248"/>
                  <a:ext cx="29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V</a:t>
                  </a:r>
                  <a:r>
                    <a:rPr lang="en-US" baseline="-25000"/>
                    <a:t>3</a:t>
                  </a:r>
                </a:p>
              </p:txBody>
            </p:sp>
          </p:grpSp>
          <p:sp>
            <p:nvSpPr>
              <p:cNvPr id="67594" name="Line 10"/>
              <p:cNvSpPr>
                <a:spLocks noChangeShapeType="1"/>
              </p:cNvSpPr>
              <p:nvPr/>
            </p:nvSpPr>
            <p:spPr bwMode="auto">
              <a:xfrm>
                <a:off x="1488" y="129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595" name="Line 11"/>
              <p:cNvSpPr>
                <a:spLocks noChangeShapeType="1"/>
              </p:cNvSpPr>
              <p:nvPr/>
            </p:nvSpPr>
            <p:spPr bwMode="auto">
              <a:xfrm>
                <a:off x="1488" y="129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596" name="Line 12"/>
              <p:cNvSpPr>
                <a:spLocks noChangeShapeType="1"/>
              </p:cNvSpPr>
              <p:nvPr/>
            </p:nvSpPr>
            <p:spPr bwMode="auto">
              <a:xfrm>
                <a:off x="1488" y="172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597" name="Line 13"/>
              <p:cNvSpPr>
                <a:spLocks noChangeShapeType="1"/>
              </p:cNvSpPr>
              <p:nvPr/>
            </p:nvSpPr>
            <p:spPr bwMode="auto">
              <a:xfrm>
                <a:off x="1776" y="172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598" name="Line 14"/>
              <p:cNvSpPr>
                <a:spLocks noChangeShapeType="1"/>
              </p:cNvSpPr>
              <p:nvPr/>
            </p:nvSpPr>
            <p:spPr bwMode="auto">
              <a:xfrm>
                <a:off x="1776" y="2208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599" name="Line 15"/>
              <p:cNvSpPr>
                <a:spLocks noChangeShapeType="1"/>
              </p:cNvSpPr>
              <p:nvPr/>
            </p:nvSpPr>
            <p:spPr bwMode="auto">
              <a:xfrm>
                <a:off x="2352" y="1296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7600" name="Line 16"/>
            <p:cNvSpPr>
              <a:spLocks noChangeShapeType="1"/>
            </p:cNvSpPr>
            <p:nvPr/>
          </p:nvSpPr>
          <p:spPr bwMode="auto">
            <a:xfrm>
              <a:off x="2208" y="249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1" name="Rectangle 17"/>
            <p:cNvSpPr>
              <a:spLocks noChangeArrowheads="1"/>
            </p:cNvSpPr>
            <p:nvPr/>
          </p:nvSpPr>
          <p:spPr bwMode="auto">
            <a:xfrm>
              <a:off x="3312" y="2928"/>
              <a:ext cx="192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2" name="Text Box 18"/>
            <p:cNvSpPr txBox="1">
              <a:spLocks noChangeArrowheads="1"/>
            </p:cNvSpPr>
            <p:nvPr/>
          </p:nvSpPr>
          <p:spPr bwMode="auto">
            <a:xfrm>
              <a:off x="3264" y="2832"/>
              <a:ext cx="3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out</a:t>
              </a:r>
            </a:p>
          </p:txBody>
        </p:sp>
        <p:sp>
          <p:nvSpPr>
            <p:cNvPr id="67603" name="Rectangle 19"/>
            <p:cNvSpPr>
              <a:spLocks noChangeArrowheads="1"/>
            </p:cNvSpPr>
            <p:nvPr/>
          </p:nvSpPr>
          <p:spPr bwMode="auto">
            <a:xfrm>
              <a:off x="288" y="1344"/>
              <a:ext cx="144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604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R-2R Ladder</a:t>
            </a:r>
          </a:p>
        </p:txBody>
      </p:sp>
      <p:grpSp>
        <p:nvGrpSpPr>
          <p:cNvPr id="67636" name="Group 52"/>
          <p:cNvGrpSpPr>
            <a:grpSpLocks/>
          </p:cNvGrpSpPr>
          <p:nvPr/>
        </p:nvGrpSpPr>
        <p:grpSpPr bwMode="auto">
          <a:xfrm>
            <a:off x="6248400" y="1752600"/>
            <a:ext cx="2667000" cy="990600"/>
            <a:chOff x="3936" y="1104"/>
            <a:chExt cx="1680" cy="624"/>
          </a:xfrm>
        </p:grpSpPr>
        <p:sp>
          <p:nvSpPr>
            <p:cNvPr id="67628" name="Rectangle 44"/>
            <p:cNvSpPr>
              <a:spLocks noChangeArrowheads="1"/>
            </p:cNvSpPr>
            <p:nvPr/>
          </p:nvSpPr>
          <p:spPr bwMode="auto">
            <a:xfrm>
              <a:off x="3936" y="1104"/>
              <a:ext cx="1680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606" name="Group 22"/>
            <p:cNvGrpSpPr>
              <a:grpSpLocks/>
            </p:cNvGrpSpPr>
            <p:nvPr/>
          </p:nvGrpSpPr>
          <p:grpSpPr bwMode="auto">
            <a:xfrm>
              <a:off x="3984" y="1152"/>
              <a:ext cx="1536" cy="567"/>
              <a:chOff x="3888" y="1104"/>
              <a:chExt cx="1536" cy="567"/>
            </a:xfrm>
          </p:grpSpPr>
          <p:grpSp>
            <p:nvGrpSpPr>
              <p:cNvPr id="67607" name="Group 23"/>
              <p:cNvGrpSpPr>
                <a:grpSpLocks/>
              </p:cNvGrpSpPr>
              <p:nvPr/>
            </p:nvGrpSpPr>
            <p:grpSpPr bwMode="auto">
              <a:xfrm>
                <a:off x="4080" y="1200"/>
                <a:ext cx="1344" cy="288"/>
                <a:chOff x="4080" y="1200"/>
                <a:chExt cx="1344" cy="288"/>
              </a:xfrm>
            </p:grpSpPr>
            <p:sp>
              <p:nvSpPr>
                <p:cNvPr id="67608" name="Line 24"/>
                <p:cNvSpPr>
                  <a:spLocks noChangeShapeType="1"/>
                </p:cNvSpPr>
                <p:nvPr/>
              </p:nvSpPr>
              <p:spPr bwMode="auto">
                <a:xfrm>
                  <a:off x="4080" y="1344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67609" name="Group 25"/>
                <p:cNvGrpSpPr>
                  <a:grpSpLocks/>
                </p:cNvGrpSpPr>
                <p:nvPr/>
              </p:nvGrpSpPr>
              <p:grpSpPr bwMode="auto">
                <a:xfrm rot="5400000">
                  <a:off x="4883" y="1213"/>
                  <a:ext cx="89" cy="351"/>
                  <a:chOff x="4272" y="1824"/>
                  <a:chExt cx="96" cy="384"/>
                </a:xfrm>
              </p:grpSpPr>
              <p:sp>
                <p:nvSpPr>
                  <p:cNvPr id="67610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272" y="1824"/>
                    <a:ext cx="96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611" name="Line 2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72" y="1920"/>
                    <a:ext cx="96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612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4272" y="2016"/>
                    <a:ext cx="96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613" name="Line 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72" y="2112"/>
                    <a:ext cx="96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7614" name="Group 30"/>
                <p:cNvGrpSpPr>
                  <a:grpSpLocks/>
                </p:cNvGrpSpPr>
                <p:nvPr/>
              </p:nvGrpSpPr>
              <p:grpSpPr bwMode="auto">
                <a:xfrm rot="5400000">
                  <a:off x="4355" y="1213"/>
                  <a:ext cx="89" cy="351"/>
                  <a:chOff x="4272" y="1824"/>
                  <a:chExt cx="96" cy="384"/>
                </a:xfrm>
              </p:grpSpPr>
              <p:sp>
                <p:nvSpPr>
                  <p:cNvPr id="67615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4272" y="1824"/>
                    <a:ext cx="96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616" name="Line 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72" y="1920"/>
                    <a:ext cx="96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617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4272" y="2016"/>
                    <a:ext cx="96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618" name="Line 3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72" y="2112"/>
                    <a:ext cx="96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619" name="Line 35"/>
                <p:cNvSpPr>
                  <a:spLocks noChangeShapeType="1"/>
                </p:cNvSpPr>
                <p:nvPr/>
              </p:nvSpPr>
              <p:spPr bwMode="auto">
                <a:xfrm>
                  <a:off x="4560" y="134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620" name="Line 36"/>
                <p:cNvSpPr>
                  <a:spLocks noChangeShapeType="1"/>
                </p:cNvSpPr>
                <p:nvPr/>
              </p:nvSpPr>
              <p:spPr bwMode="auto">
                <a:xfrm>
                  <a:off x="5088" y="134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621" name="Line 37"/>
                <p:cNvSpPr>
                  <a:spLocks noChangeShapeType="1"/>
                </p:cNvSpPr>
                <p:nvPr/>
              </p:nvSpPr>
              <p:spPr bwMode="auto">
                <a:xfrm>
                  <a:off x="5328" y="120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622" name="Line 38"/>
                <p:cNvSpPr>
                  <a:spLocks noChangeShapeType="1"/>
                </p:cNvSpPr>
                <p:nvPr/>
              </p:nvSpPr>
              <p:spPr bwMode="auto">
                <a:xfrm>
                  <a:off x="5376" y="12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623" name="Line 39"/>
                <p:cNvSpPr>
                  <a:spLocks noChangeShapeType="1"/>
                </p:cNvSpPr>
                <p:nvPr/>
              </p:nvSpPr>
              <p:spPr bwMode="auto">
                <a:xfrm>
                  <a:off x="5424" y="129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7624" name="Text Box 40"/>
              <p:cNvSpPr txBox="1">
                <a:spLocks noChangeArrowheads="1"/>
              </p:cNvSpPr>
              <p:nvPr/>
            </p:nvSpPr>
            <p:spPr bwMode="auto">
              <a:xfrm>
                <a:off x="3888" y="1104"/>
                <a:ext cx="2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V</a:t>
                </a:r>
                <a:r>
                  <a:rPr lang="en-US" baseline="-25000"/>
                  <a:t>2</a:t>
                </a:r>
              </a:p>
            </p:txBody>
          </p:sp>
          <p:sp>
            <p:nvSpPr>
              <p:cNvPr id="67625" name="Rectangle 41"/>
              <p:cNvSpPr>
                <a:spLocks noChangeArrowheads="1"/>
              </p:cNvSpPr>
              <p:nvPr/>
            </p:nvSpPr>
            <p:spPr bwMode="auto">
              <a:xfrm>
                <a:off x="4512" y="1104"/>
                <a:ext cx="2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V</a:t>
                </a:r>
                <a:r>
                  <a:rPr lang="en-US" baseline="-25000"/>
                  <a:t>3</a:t>
                </a:r>
              </a:p>
            </p:txBody>
          </p:sp>
          <p:sp>
            <p:nvSpPr>
              <p:cNvPr id="67626" name="Text Box 42"/>
              <p:cNvSpPr txBox="1">
                <a:spLocks noChangeArrowheads="1"/>
              </p:cNvSpPr>
              <p:nvPr/>
            </p:nvSpPr>
            <p:spPr bwMode="auto">
              <a:xfrm>
                <a:off x="4272" y="1440"/>
                <a:ext cx="2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R</a:t>
                </a:r>
              </a:p>
            </p:txBody>
          </p:sp>
          <p:sp>
            <p:nvSpPr>
              <p:cNvPr id="67627" name="Rectangle 43"/>
              <p:cNvSpPr>
                <a:spLocks noChangeArrowheads="1"/>
              </p:cNvSpPr>
              <p:nvPr/>
            </p:nvSpPr>
            <p:spPr bwMode="auto">
              <a:xfrm>
                <a:off x="4800" y="1440"/>
                <a:ext cx="2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R</a:t>
                </a:r>
              </a:p>
            </p:txBody>
          </p:sp>
        </p:grpSp>
      </p:grpSp>
      <p:graphicFrame>
        <p:nvGraphicFramePr>
          <p:cNvPr id="67629" name="Object 45"/>
          <p:cNvGraphicFramePr>
            <a:graphicFrameLocks noGrp="1" noChangeAspect="1"/>
          </p:cNvGraphicFramePr>
          <p:nvPr>
            <p:ph idx="1"/>
          </p:nvPr>
        </p:nvGraphicFramePr>
        <p:xfrm>
          <a:off x="6096000" y="2895600"/>
          <a:ext cx="2747963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4" imgW="1371600" imgH="431640" progId="Equation.3">
                  <p:embed/>
                </p:oleObj>
              </mc:Choice>
              <mc:Fallback>
                <p:oleObj name="Equation" r:id="rId4" imgW="1371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895600"/>
                        <a:ext cx="2747963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30" name="Text Box 46"/>
          <p:cNvSpPr txBox="1">
            <a:spLocks noChangeArrowheads="1"/>
          </p:cNvSpPr>
          <p:nvPr/>
        </p:nvSpPr>
        <p:spPr bwMode="auto">
          <a:xfrm>
            <a:off x="6003925" y="3765550"/>
            <a:ext cx="1235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Likewise,</a:t>
            </a:r>
          </a:p>
        </p:txBody>
      </p:sp>
      <p:graphicFrame>
        <p:nvGraphicFramePr>
          <p:cNvPr id="67631" name="Object 47"/>
          <p:cNvGraphicFramePr>
            <a:graphicFrameLocks noChangeAspect="1"/>
          </p:cNvGraphicFramePr>
          <p:nvPr/>
        </p:nvGraphicFramePr>
        <p:xfrm>
          <a:off x="6248400" y="4114800"/>
          <a:ext cx="1066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6" imgW="558720" imgH="393480" progId="Equation.3">
                  <p:embed/>
                </p:oleObj>
              </mc:Choice>
              <mc:Fallback>
                <p:oleObj name="Equation" r:id="rId6" imgW="558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114800"/>
                        <a:ext cx="10668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32" name="Object 48"/>
          <p:cNvGraphicFramePr>
            <a:graphicFrameLocks noChangeAspect="1"/>
          </p:cNvGraphicFramePr>
          <p:nvPr/>
        </p:nvGraphicFramePr>
        <p:xfrm>
          <a:off x="6248400" y="4800600"/>
          <a:ext cx="12112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8" imgW="634680" imgH="393480" progId="Equation.3">
                  <p:embed/>
                </p:oleObj>
              </mc:Choice>
              <mc:Fallback>
                <p:oleObj name="Equation" r:id="rId8" imgW="634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800600"/>
                        <a:ext cx="1211263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33" name="Text Box 49"/>
          <p:cNvSpPr txBox="1">
            <a:spLocks noChangeArrowheads="1"/>
          </p:cNvSpPr>
          <p:nvPr/>
        </p:nvSpPr>
        <p:spPr bwMode="auto">
          <a:xfrm>
            <a:off x="3505200" y="3581400"/>
            <a:ext cx="290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I</a:t>
            </a:r>
          </a:p>
        </p:txBody>
      </p:sp>
      <p:sp>
        <p:nvSpPr>
          <p:cNvPr id="67634" name="Line 50"/>
          <p:cNvSpPr>
            <a:spLocks noChangeShapeType="1"/>
          </p:cNvSpPr>
          <p:nvPr/>
        </p:nvSpPr>
        <p:spPr bwMode="auto">
          <a:xfrm>
            <a:off x="3657600" y="21336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7635" name="Object 51"/>
          <p:cNvGraphicFramePr>
            <a:graphicFrameLocks noChangeAspect="1"/>
          </p:cNvGraphicFramePr>
          <p:nvPr/>
        </p:nvGraphicFramePr>
        <p:xfrm>
          <a:off x="6237288" y="5559425"/>
          <a:ext cx="12350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10" imgW="647640" imgH="228600" progId="Equation.3">
                  <p:embed/>
                </p:oleObj>
              </mc:Choice>
              <mc:Fallback>
                <p:oleObj name="Equation" r:id="rId10" imgW="647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5559425"/>
                        <a:ext cx="123507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590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0" name="Group 2"/>
          <p:cNvGrpSpPr>
            <a:grpSpLocks/>
          </p:cNvGrpSpPr>
          <p:nvPr/>
        </p:nvGrpSpPr>
        <p:grpSpPr bwMode="auto">
          <a:xfrm>
            <a:off x="228600" y="2133600"/>
            <a:ext cx="5029200" cy="3941763"/>
            <a:chOff x="192" y="1248"/>
            <a:chExt cx="3800" cy="2483"/>
          </a:xfrm>
        </p:grpSpPr>
        <p:pic>
          <p:nvPicPr>
            <p:cNvPr id="6861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248"/>
              <a:ext cx="3800" cy="24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612" name="Text Box 4"/>
            <p:cNvSpPr txBox="1">
              <a:spLocks noChangeArrowheads="1"/>
            </p:cNvSpPr>
            <p:nvPr/>
          </p:nvSpPr>
          <p:spPr bwMode="auto">
            <a:xfrm>
              <a:off x="480" y="1248"/>
              <a:ext cx="4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ref</a:t>
              </a:r>
            </a:p>
          </p:txBody>
        </p:sp>
        <p:sp>
          <p:nvSpPr>
            <p:cNvPr id="68613" name="Rectangle 5"/>
            <p:cNvSpPr>
              <a:spLocks noChangeArrowheads="1"/>
            </p:cNvSpPr>
            <p:nvPr/>
          </p:nvSpPr>
          <p:spPr bwMode="auto">
            <a:xfrm>
              <a:off x="1487" y="1248"/>
              <a:ext cx="3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2</a:t>
              </a:r>
            </a:p>
          </p:txBody>
        </p:sp>
        <p:sp>
          <p:nvSpPr>
            <p:cNvPr id="68614" name="Rectangle 6"/>
            <p:cNvSpPr>
              <a:spLocks noChangeArrowheads="1"/>
            </p:cNvSpPr>
            <p:nvPr/>
          </p:nvSpPr>
          <p:spPr bwMode="auto">
            <a:xfrm>
              <a:off x="1104" y="1248"/>
              <a:ext cx="32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1</a:t>
              </a:r>
            </a:p>
          </p:txBody>
        </p:sp>
        <p:sp>
          <p:nvSpPr>
            <p:cNvPr id="68615" name="Rectangle 7"/>
            <p:cNvSpPr>
              <a:spLocks noChangeArrowheads="1"/>
            </p:cNvSpPr>
            <p:nvPr/>
          </p:nvSpPr>
          <p:spPr bwMode="auto">
            <a:xfrm>
              <a:off x="1920" y="1248"/>
              <a:ext cx="3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3</a:t>
              </a:r>
            </a:p>
          </p:txBody>
        </p:sp>
      </p:grpSp>
      <p:sp>
        <p:nvSpPr>
          <p:cNvPr id="6861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R-2R Ladder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5410200" y="1676400"/>
            <a:ext cx="1431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Results:</a:t>
            </a:r>
          </a:p>
        </p:txBody>
      </p:sp>
      <p:graphicFrame>
        <p:nvGraphicFramePr>
          <p:cNvPr id="68618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5257800" y="2220913"/>
          <a:ext cx="35814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4" imgW="2082600" imgH="393480" progId="Equation.3">
                  <p:embed/>
                </p:oleObj>
              </mc:Choice>
              <mc:Fallback>
                <p:oleObj name="Equation" r:id="rId4" imgW="2082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220913"/>
                        <a:ext cx="35814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27" name="Group 19"/>
          <p:cNvGrpSpPr>
            <a:grpSpLocks/>
          </p:cNvGrpSpPr>
          <p:nvPr/>
        </p:nvGrpSpPr>
        <p:grpSpPr bwMode="auto">
          <a:xfrm>
            <a:off x="3657600" y="3048000"/>
            <a:ext cx="5334000" cy="914400"/>
            <a:chOff x="2304" y="1920"/>
            <a:chExt cx="3360" cy="576"/>
          </a:xfrm>
        </p:grpSpPr>
        <p:sp>
          <p:nvSpPr>
            <p:cNvPr id="68620" name="Rectangle 12"/>
            <p:cNvSpPr>
              <a:spLocks noChangeArrowheads="1"/>
            </p:cNvSpPr>
            <p:nvPr/>
          </p:nvSpPr>
          <p:spPr bwMode="auto">
            <a:xfrm>
              <a:off x="2304" y="1920"/>
              <a:ext cx="3360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8621" name="Object 13"/>
            <p:cNvGraphicFramePr>
              <a:graphicFrameLocks noChangeAspect="1"/>
            </p:cNvGraphicFramePr>
            <p:nvPr/>
          </p:nvGraphicFramePr>
          <p:xfrm>
            <a:off x="2319" y="1950"/>
            <a:ext cx="3329" cy="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Equation" r:id="rId6" imgW="2666880" imgH="431640" progId="Equation.3">
                    <p:embed/>
                  </p:oleObj>
                </mc:Choice>
                <mc:Fallback>
                  <p:oleObj name="Equation" r:id="rId6" imgW="26668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9" y="1950"/>
                          <a:ext cx="3329" cy="5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5394325" y="4222750"/>
            <a:ext cx="3716338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Where </a:t>
            </a:r>
            <a:r>
              <a:rPr lang="en-US" i="1"/>
              <a:t>b</a:t>
            </a:r>
            <a:r>
              <a:rPr lang="en-US" baseline="-25000"/>
              <a:t>3</a:t>
            </a:r>
            <a:r>
              <a:rPr lang="en-US"/>
              <a:t> corresponds to bit 3,</a:t>
            </a:r>
          </a:p>
          <a:p>
            <a:r>
              <a:rPr lang="en-US" i="1"/>
              <a:t>b</a:t>
            </a:r>
            <a:r>
              <a:rPr lang="en-US" baseline="-25000"/>
              <a:t>2</a:t>
            </a:r>
            <a:r>
              <a:rPr lang="en-US"/>
              <a:t> to bit 2, etc.</a:t>
            </a:r>
          </a:p>
          <a:p>
            <a:endParaRPr lang="en-US"/>
          </a:p>
          <a:p>
            <a:r>
              <a:rPr lang="en-US"/>
              <a:t>If bit n is set, </a:t>
            </a:r>
            <a:r>
              <a:rPr lang="en-US" i="1"/>
              <a:t>b</a:t>
            </a:r>
            <a:r>
              <a:rPr lang="en-US" baseline="-25000"/>
              <a:t>n</a:t>
            </a:r>
            <a:r>
              <a:rPr lang="en-US"/>
              <a:t>=1</a:t>
            </a:r>
          </a:p>
          <a:p>
            <a:endParaRPr lang="en-US"/>
          </a:p>
          <a:p>
            <a:r>
              <a:rPr lang="en-US"/>
              <a:t>If bit n is clear, </a:t>
            </a:r>
            <a:r>
              <a:rPr lang="en-US" i="1"/>
              <a:t>b</a:t>
            </a:r>
            <a:r>
              <a:rPr lang="en-US" baseline="-25000"/>
              <a:t>n</a:t>
            </a:r>
            <a:r>
              <a:rPr lang="en-US"/>
              <a:t>=0</a:t>
            </a:r>
          </a:p>
        </p:txBody>
      </p:sp>
      <p:sp>
        <p:nvSpPr>
          <p:cNvPr id="68623" name="Rectangle 15"/>
          <p:cNvSpPr>
            <a:spLocks noChangeArrowheads="1"/>
          </p:cNvSpPr>
          <p:nvPr/>
        </p:nvSpPr>
        <p:spPr bwMode="auto">
          <a:xfrm>
            <a:off x="4648200" y="4876800"/>
            <a:ext cx="304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4" name="Rectangle 16"/>
          <p:cNvSpPr>
            <a:spLocks noChangeArrowheads="1"/>
          </p:cNvSpPr>
          <p:nvPr/>
        </p:nvSpPr>
        <p:spPr bwMode="auto">
          <a:xfrm>
            <a:off x="304800" y="2362200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4572000" y="4876800"/>
            <a:ext cx="588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341615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R-2R Ladder</a:t>
            </a: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1354138" y="2357438"/>
          <a:ext cx="6434137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3" imgW="2273040" imgH="431640" progId="Equation.3">
                  <p:embed/>
                </p:oleObj>
              </mc:Choice>
              <mc:Fallback>
                <p:oleObj name="Equation" r:id="rId3" imgW="2273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2357438"/>
                        <a:ext cx="6434137" cy="1227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33400" y="1752600"/>
            <a:ext cx="322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For a 4-Bit R-2R Ladder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533400" y="3810000"/>
            <a:ext cx="8396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For general n-Bit R-2R Ladder or Binary Weighted Resister DAC </a:t>
            </a:r>
          </a:p>
        </p:txBody>
      </p:sp>
      <p:grpSp>
        <p:nvGrpSpPr>
          <p:cNvPr id="69638" name="Group 6"/>
          <p:cNvGrpSpPr>
            <a:grpSpLocks/>
          </p:cNvGrpSpPr>
          <p:nvPr/>
        </p:nvGrpSpPr>
        <p:grpSpPr bwMode="auto">
          <a:xfrm>
            <a:off x="1524000" y="4267200"/>
            <a:ext cx="5486400" cy="1752600"/>
            <a:chOff x="960" y="2688"/>
            <a:chExt cx="3456" cy="1104"/>
          </a:xfrm>
        </p:grpSpPr>
        <p:sp>
          <p:nvSpPr>
            <p:cNvPr id="69639" name="Rectangle 7"/>
            <p:cNvSpPr>
              <a:spLocks noChangeArrowheads="1"/>
            </p:cNvSpPr>
            <p:nvPr/>
          </p:nvSpPr>
          <p:spPr bwMode="auto">
            <a:xfrm>
              <a:off x="960" y="2688"/>
              <a:ext cx="3456" cy="110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9640" name="Object 8"/>
            <p:cNvGraphicFramePr>
              <a:graphicFrameLocks noChangeAspect="1"/>
            </p:cNvGraphicFramePr>
            <p:nvPr/>
          </p:nvGraphicFramePr>
          <p:xfrm>
            <a:off x="1104" y="2688"/>
            <a:ext cx="3216" cy="10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9" name="Equation" r:id="rId5" imgW="1269720" imgH="431640" progId="Equation.3">
                    <p:embed/>
                  </p:oleObj>
                </mc:Choice>
                <mc:Fallback>
                  <p:oleObj name="Equation" r:id="rId5" imgW="126972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688"/>
                          <a:ext cx="3216" cy="10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8614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44650" y="0"/>
            <a:ext cx="7499350" cy="790575"/>
          </a:xfrm>
          <a:extLst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900" u="sng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Interfacing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2125" y="800100"/>
            <a:ext cx="7785100" cy="1973263"/>
          </a:xfrm>
          <a:solidFill>
            <a:srgbClr val="FFFFFF"/>
          </a:solidFill>
        </p:spPr>
        <p:txBody>
          <a:bodyPr/>
          <a:lstStyle/>
          <a:p>
            <a:pPr eaLnBrk="1" hangingPunct="1"/>
            <a:r>
              <a:rPr lang="en-US" sz="2200" smtClean="0"/>
              <a:t>Interfacing is a process of making 2 or more devices or systems operationally compatible with each other so that they function together as required</a:t>
            </a:r>
          </a:p>
          <a:p>
            <a:pPr lvl="1" algn="ctr" eaLnBrk="1" hangingPunct="1">
              <a:buFont typeface="Verdana" pitchFamily="34" charset="0"/>
              <a:buNone/>
            </a:pPr>
            <a:r>
              <a:rPr lang="en-US" sz="2200" smtClean="0"/>
              <a:t>. . . Interfacing Analog and Digital Worlds . . .</a:t>
            </a:r>
          </a:p>
          <a:p>
            <a:pPr lvl="1" algn="ctr" eaLnBrk="1" hangingPunct="1">
              <a:buFont typeface="Verdana" pitchFamily="34" charset="0"/>
              <a:buNone/>
            </a:pPr>
            <a:r>
              <a:rPr lang="en-US" sz="2200" smtClean="0"/>
              <a:t>converting digital codes to analog quantities and vice versa</a:t>
            </a: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1727200" y="4225925"/>
            <a:ext cx="1973263" cy="987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Analog World</a:t>
            </a:r>
          </a:p>
          <a:p>
            <a:r>
              <a:rPr lang="en-US" sz="1600"/>
              <a:t>Continuous values</a:t>
            </a:r>
            <a:br>
              <a:rPr lang="en-US" sz="1600"/>
            </a:br>
            <a:r>
              <a:rPr lang="en-US" sz="1600"/>
              <a:t>in a given range</a:t>
            </a: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6661150" y="4225925"/>
            <a:ext cx="1897063" cy="987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Digital World</a:t>
            </a:r>
          </a:p>
          <a:p>
            <a:r>
              <a:rPr lang="en-US" sz="1600"/>
              <a:t>Discrete set</a:t>
            </a:r>
            <a:br>
              <a:rPr lang="en-US" sz="1600"/>
            </a:br>
            <a:r>
              <a:rPr lang="en-US" sz="1600"/>
              <a:t>of values</a:t>
            </a: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4384675" y="4225925"/>
            <a:ext cx="1517650" cy="987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Interface</a:t>
            </a:r>
          </a:p>
          <a:p>
            <a:r>
              <a:rPr lang="en-US"/>
              <a:t>Circuit</a:t>
            </a:r>
          </a:p>
        </p:txBody>
      </p:sp>
      <p:sp>
        <p:nvSpPr>
          <p:cNvPr id="92167" name="AutoShape 7"/>
          <p:cNvSpPr>
            <a:spLocks noChangeArrowheads="1"/>
          </p:cNvSpPr>
          <p:nvPr/>
        </p:nvSpPr>
        <p:spPr bwMode="auto">
          <a:xfrm>
            <a:off x="3700463" y="4530725"/>
            <a:ext cx="684212" cy="379413"/>
          </a:xfrm>
          <a:prstGeom prst="leftRightArrow">
            <a:avLst>
              <a:gd name="adj1" fmla="val 50000"/>
              <a:gd name="adj2" fmla="val 360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baseline="-25000"/>
          </a:p>
        </p:txBody>
      </p:sp>
      <p:sp>
        <p:nvSpPr>
          <p:cNvPr id="92168" name="AutoShape 8"/>
          <p:cNvSpPr>
            <a:spLocks noChangeArrowheads="1"/>
          </p:cNvSpPr>
          <p:nvPr/>
        </p:nvSpPr>
        <p:spPr bwMode="auto">
          <a:xfrm>
            <a:off x="5902325" y="4530725"/>
            <a:ext cx="758825" cy="379413"/>
          </a:xfrm>
          <a:prstGeom prst="leftRightArrow">
            <a:avLst>
              <a:gd name="adj1" fmla="val 50000"/>
              <a:gd name="adj2" fmla="val 4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baseline="-25000"/>
          </a:p>
        </p:txBody>
      </p:sp>
      <p:sp>
        <p:nvSpPr>
          <p:cNvPr id="4106" name="Rectangle 9"/>
          <p:cNvSpPr>
            <a:spLocks noChangeArrowheads="1"/>
          </p:cNvSpPr>
          <p:nvPr/>
        </p:nvSpPr>
        <p:spPr bwMode="auto">
          <a:xfrm>
            <a:off x="4005263" y="4075113"/>
            <a:ext cx="2276475" cy="129063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l"/>
            <a:endParaRPr lang="en-US" baseline="-25000"/>
          </a:p>
        </p:txBody>
      </p:sp>
      <p:sp>
        <p:nvSpPr>
          <p:cNvPr id="92172" name="AutoShape 12"/>
          <p:cNvSpPr>
            <a:spLocks noChangeArrowheads="1"/>
          </p:cNvSpPr>
          <p:nvPr/>
        </p:nvSpPr>
        <p:spPr bwMode="auto">
          <a:xfrm>
            <a:off x="2865438" y="3163888"/>
            <a:ext cx="4552950" cy="682625"/>
          </a:xfrm>
          <a:prstGeom prst="rightArrow">
            <a:avLst>
              <a:gd name="adj1" fmla="val 50000"/>
              <a:gd name="adj2" fmla="val 166744"/>
            </a:avLst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1"/>
              <a:t>Analog-to-digital conversion (ADC)</a:t>
            </a:r>
          </a:p>
        </p:txBody>
      </p:sp>
      <p:sp>
        <p:nvSpPr>
          <p:cNvPr id="92173" name="AutoShape 13"/>
          <p:cNvSpPr>
            <a:spLocks noChangeArrowheads="1"/>
          </p:cNvSpPr>
          <p:nvPr/>
        </p:nvSpPr>
        <p:spPr bwMode="auto">
          <a:xfrm>
            <a:off x="2638425" y="5591175"/>
            <a:ext cx="4478338" cy="608013"/>
          </a:xfrm>
          <a:prstGeom prst="leftArrow">
            <a:avLst>
              <a:gd name="adj1" fmla="val 50000"/>
              <a:gd name="adj2" fmla="val 184138"/>
            </a:avLst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1"/>
              <a:t>Digital-to-analog conversion (DAC)</a:t>
            </a:r>
          </a:p>
        </p:txBody>
      </p:sp>
    </p:spTree>
    <p:extLst>
      <p:ext uri="{BB962C8B-B14F-4D97-AF65-F5344CB8AC3E}">
        <p14:creationId xmlns:p14="http://schemas.microsoft.com/office/powerpoint/2010/main" val="93095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9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 animBg="1"/>
      <p:bldP spid="4101" grpId="0" animBg="1"/>
      <p:bldP spid="4102" grpId="0" animBg="1"/>
      <p:bldP spid="92166" grpId="0" animBg="1"/>
      <p:bldP spid="92167" grpId="0" animBg="1"/>
      <p:bldP spid="92168" grpId="0" animBg="1"/>
      <p:bldP spid="4106" grpId="0" animBg="1"/>
      <p:bldP spid="92172" grpId="0" animBg="1"/>
      <p:bldP spid="9217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257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Problem</a:t>
            </a:r>
            <a:endParaRPr lang="en-US" sz="3200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If the reference voltage is 1 V, and if all switches are connected, the output current can be calculated as follows: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Output voltage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58142220"/>
              </p:ext>
            </p:extLst>
          </p:nvPr>
        </p:nvGraphicFramePr>
        <p:xfrm>
          <a:off x="838200" y="2971800"/>
          <a:ext cx="7848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4" imgW="4445000" imgH="444500" progId="Equation.3">
                  <p:embed/>
                </p:oleObj>
              </mc:Choice>
              <mc:Fallback>
                <p:oleObj name="Equation" r:id="rId4" imgW="4445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971800"/>
                        <a:ext cx="7848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587115304"/>
              </p:ext>
            </p:extLst>
          </p:nvPr>
        </p:nvGraphicFramePr>
        <p:xfrm>
          <a:off x="838200" y="4591050"/>
          <a:ext cx="65532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6" imgW="3403440" imgH="330120" progId="Equation.3">
                  <p:embed/>
                </p:oleObj>
              </mc:Choice>
              <mc:Fallback>
                <p:oleObj name="Equation" r:id="rId6" imgW="34034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591050"/>
                        <a:ext cx="65532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2" name="Picture 6" descr="79144_12_14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57200"/>
            <a:ext cx="213360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1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499" name="Picture 3" descr="79144_12_eq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95600"/>
            <a:ext cx="57150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0501" name="Text Box 5"/>
          <p:cNvSpPr txBox="1">
            <a:spLocks noChangeArrowheads="1"/>
          </p:cNvSpPr>
          <p:nvPr/>
        </p:nvSpPr>
        <p:spPr bwMode="auto">
          <a:xfrm>
            <a:off x="1143000" y="4953000"/>
            <a:ext cx="693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b="0">
              <a:latin typeface="Arial" charset="0"/>
            </a:endParaRPr>
          </a:p>
        </p:txBody>
      </p:sp>
      <p:pic>
        <p:nvPicPr>
          <p:cNvPr id="490502" name="Picture 6" descr="79144_12_eq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86200"/>
            <a:ext cx="57150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0504" name="Picture 8" descr="79144_12_eq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71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9"/>
          <p:cNvSpPr>
            <a:spLocks noGrp="1" noChangeArrowheads="1"/>
          </p:cNvSpPr>
          <p:nvPr>
            <p:ph type="title"/>
          </p:nvPr>
        </p:nvSpPr>
        <p:spPr>
          <a:xfrm>
            <a:off x="1143000" y="190500"/>
            <a:ext cx="29718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Problem </a:t>
            </a:r>
            <a:endParaRPr lang="en-US" dirty="0" smtClean="0"/>
          </a:p>
        </p:txBody>
      </p:sp>
      <p:pic>
        <p:nvPicPr>
          <p:cNvPr id="25607" name="Picture 10" descr="79144_12_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685800"/>
            <a:ext cx="15240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04800" y="2255632"/>
            <a:ext cx="8915400" cy="3768725"/>
          </a:xfrm>
        </p:spPr>
        <p:txBody>
          <a:bodyPr/>
          <a:lstStyle/>
          <a:p>
            <a:pPr eaLnBrk="1" hangingPunct="1"/>
            <a:r>
              <a:rPr lang="en-US" dirty="0" smtClean="0"/>
              <a:t>What </a:t>
            </a:r>
            <a:r>
              <a:rPr lang="en-US" dirty="0" smtClean="0"/>
              <a:t>will be the analog equivalent of 1001 0001?</a:t>
            </a:r>
          </a:p>
        </p:txBody>
      </p:sp>
      <p:pic>
        <p:nvPicPr>
          <p:cNvPr id="25609" name="Picture 12" descr="79144_12_14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685800"/>
            <a:ext cx="2438400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0" name="Rectangle 13"/>
          <p:cNvSpPr>
            <a:spLocks noChangeArrowheads="1"/>
          </p:cNvSpPr>
          <p:nvPr/>
        </p:nvSpPr>
        <p:spPr bwMode="auto">
          <a:xfrm>
            <a:off x="6477000" y="609600"/>
            <a:ext cx="990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Arial" charset="0"/>
              </a:rPr>
              <a:t>Vref = 5V</a:t>
            </a:r>
          </a:p>
        </p:txBody>
      </p:sp>
      <p:sp>
        <p:nvSpPr>
          <p:cNvPr id="25611" name="AutoShape 14"/>
          <p:cNvSpPr>
            <a:spLocks noChangeArrowheads="1"/>
          </p:cNvSpPr>
          <p:nvPr/>
        </p:nvSpPr>
        <p:spPr bwMode="auto">
          <a:xfrm>
            <a:off x="6172200" y="16764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191272"/>
              </p:ext>
            </p:extLst>
          </p:nvPr>
        </p:nvGraphicFramePr>
        <p:xfrm>
          <a:off x="1908175" y="5521325"/>
          <a:ext cx="54038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9" imgW="2806560" imgH="228600" progId="Equation.3">
                  <p:embed/>
                </p:oleObj>
              </mc:Choice>
              <mc:Fallback>
                <p:oleObj name="Equation" r:id="rId9" imgW="28065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521325"/>
                        <a:ext cx="54038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551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R-2R Ladder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Advantages</a:t>
            </a:r>
          </a:p>
          <a:p>
            <a:pPr lvl="1"/>
            <a:r>
              <a:rPr lang="en-US"/>
              <a:t>Only two resistor values (R and 2R)</a:t>
            </a:r>
          </a:p>
          <a:p>
            <a:pPr lvl="1"/>
            <a:r>
              <a:rPr lang="en-US"/>
              <a:t>Does not require high precision resistors</a:t>
            </a:r>
          </a:p>
          <a:p>
            <a:r>
              <a:rPr lang="en-US"/>
              <a:t>Disadvantage</a:t>
            </a:r>
          </a:p>
          <a:p>
            <a:pPr lvl="1"/>
            <a:r>
              <a:rPr lang="en-US"/>
              <a:t>Lower conversion speed than binary weighted DAC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3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644650" y="0"/>
            <a:ext cx="7499350" cy="812800"/>
          </a:xfrm>
          <a:extLst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900" u="sng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Real World Interfacing</a:t>
            </a:r>
          </a:p>
        </p:txBody>
      </p:sp>
      <p:sp>
        <p:nvSpPr>
          <p:cNvPr id="14339" name="Rectangle 72"/>
          <p:cNvSpPr>
            <a:spLocks noGrp="1" noChangeArrowheads="1"/>
          </p:cNvSpPr>
          <p:nvPr>
            <p:ph type="body" idx="4294967295"/>
          </p:nvPr>
        </p:nvSpPr>
        <p:spPr>
          <a:xfrm>
            <a:off x="1092200" y="771525"/>
            <a:ext cx="7353300" cy="1973263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800" smtClean="0"/>
              <a:t>Examples: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Electronic thermostat,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CD player,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Digital Audio Tape (DAT) Player/Recorder</a:t>
            </a:r>
          </a:p>
        </p:txBody>
      </p:sp>
      <p:sp>
        <p:nvSpPr>
          <p:cNvPr id="93225" name="Rectangle 41"/>
          <p:cNvSpPr>
            <a:spLocks noChangeArrowheads="1"/>
          </p:cNvSpPr>
          <p:nvPr/>
        </p:nvSpPr>
        <p:spPr bwMode="auto">
          <a:xfrm>
            <a:off x="6096000" y="3098800"/>
            <a:ext cx="26717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/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Sample discrete points in an analog curve</a:t>
            </a:r>
          </a:p>
        </p:txBody>
      </p:sp>
      <p:sp>
        <p:nvSpPr>
          <p:cNvPr id="93250" name="Rectangle 66"/>
          <p:cNvSpPr>
            <a:spLocks noChangeArrowheads="1"/>
          </p:cNvSpPr>
          <p:nvPr/>
        </p:nvSpPr>
        <p:spPr bwMode="auto">
          <a:xfrm>
            <a:off x="1766888" y="3098800"/>
            <a:ext cx="28082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/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Digital reproduction of the analog curve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4648200" y="3935413"/>
            <a:ext cx="1366838" cy="471487"/>
            <a:chOff x="2545" y="2782"/>
            <a:chExt cx="861" cy="297"/>
          </a:xfrm>
        </p:grpSpPr>
        <p:sp>
          <p:nvSpPr>
            <p:cNvPr id="11364" name="Arc 67"/>
            <p:cNvSpPr>
              <a:spLocks/>
            </p:cNvSpPr>
            <p:nvPr/>
          </p:nvSpPr>
          <p:spPr bwMode="auto">
            <a:xfrm rot="10800000">
              <a:off x="2545" y="2782"/>
              <a:ext cx="861" cy="286"/>
            </a:xfrm>
            <a:custGeom>
              <a:avLst/>
              <a:gdLst>
                <a:gd name="T0" fmla="*/ 0 w 38454"/>
                <a:gd name="T1" fmla="*/ 0 h 21600"/>
                <a:gd name="T2" fmla="*/ 0 w 38454"/>
                <a:gd name="T3" fmla="*/ 0 h 21600"/>
                <a:gd name="T4" fmla="*/ 0 w 38454"/>
                <a:gd name="T5" fmla="*/ 0 h 21600"/>
                <a:gd name="T6" fmla="*/ 0 60000 65536"/>
                <a:gd name="T7" fmla="*/ 0 60000 65536"/>
                <a:gd name="T8" fmla="*/ 0 60000 65536"/>
                <a:gd name="T9" fmla="*/ 0 w 38454"/>
                <a:gd name="T10" fmla="*/ 0 h 21600"/>
                <a:gd name="T11" fmla="*/ 38454 w 3845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54" h="21600" fill="none" extrusionOk="0">
                  <a:moveTo>
                    <a:pt x="38454" y="11146"/>
                  </a:moveTo>
                  <a:cubicBezTo>
                    <a:pt x="34545" y="17633"/>
                    <a:pt x="27525" y="21599"/>
                    <a:pt x="19952" y="21600"/>
                  </a:cubicBezTo>
                  <a:cubicBezTo>
                    <a:pt x="11219" y="21600"/>
                    <a:pt x="3345" y="16341"/>
                    <a:pt x="-1" y="8275"/>
                  </a:cubicBezTo>
                </a:path>
                <a:path w="38454" h="21600" stroke="0" extrusionOk="0">
                  <a:moveTo>
                    <a:pt x="38454" y="11146"/>
                  </a:moveTo>
                  <a:cubicBezTo>
                    <a:pt x="34545" y="17633"/>
                    <a:pt x="27525" y="21599"/>
                    <a:pt x="19952" y="21600"/>
                  </a:cubicBezTo>
                  <a:cubicBezTo>
                    <a:pt x="11219" y="21600"/>
                    <a:pt x="3345" y="16341"/>
                    <a:pt x="-1" y="8275"/>
                  </a:cubicBezTo>
                  <a:lnTo>
                    <a:pt x="19952" y="0"/>
                  </a:lnTo>
                  <a:lnTo>
                    <a:pt x="38454" y="11146"/>
                  </a:lnTo>
                  <a:close/>
                </a:path>
              </a:pathLst>
            </a:custGeom>
            <a:noFill/>
            <a:ln w="50800" cap="rnd">
              <a:solidFill>
                <a:srgbClr val="6600CC"/>
              </a:solidFill>
              <a:round/>
              <a:headEnd type="oval" w="med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5" name="Rectangle 68"/>
            <p:cNvSpPr>
              <a:spLocks noChangeArrowheads="1"/>
            </p:cNvSpPr>
            <p:nvPr/>
          </p:nvSpPr>
          <p:spPr bwMode="auto">
            <a:xfrm>
              <a:off x="2737" y="2829"/>
              <a:ext cx="5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 eaLnBrk="0" hangingPunct="0"/>
              <a:r>
                <a:rPr lang="en-US" sz="2000" b="1">
                  <a:latin typeface="Times New Roman" pitchFamily="18" charset="0"/>
                </a:rPr>
                <a:t>DAC</a:t>
              </a:r>
            </a:p>
          </p:txBody>
        </p:sp>
      </p:grpSp>
      <p:grpSp>
        <p:nvGrpSpPr>
          <p:cNvPr id="3" name="Group 80"/>
          <p:cNvGrpSpPr>
            <a:grpSpLocks/>
          </p:cNvGrpSpPr>
          <p:nvPr/>
        </p:nvGrpSpPr>
        <p:grpSpPr bwMode="auto">
          <a:xfrm>
            <a:off x="1766888" y="3859213"/>
            <a:ext cx="2757487" cy="1670050"/>
            <a:chOff x="713" y="2734"/>
            <a:chExt cx="1737" cy="1056"/>
          </a:xfrm>
        </p:grpSpPr>
        <p:grpSp>
          <p:nvGrpSpPr>
            <p:cNvPr id="11339" name="Group 43"/>
            <p:cNvGrpSpPr>
              <a:grpSpLocks/>
            </p:cNvGrpSpPr>
            <p:nvPr/>
          </p:nvGrpSpPr>
          <p:grpSpPr bwMode="auto">
            <a:xfrm>
              <a:off x="1435" y="2781"/>
              <a:ext cx="432" cy="1008"/>
              <a:chOff x="1436" y="2868"/>
              <a:chExt cx="432" cy="1008"/>
            </a:xfrm>
          </p:grpSpPr>
          <p:grpSp>
            <p:nvGrpSpPr>
              <p:cNvPr id="11358" name="Group 44"/>
              <p:cNvGrpSpPr>
                <a:grpSpLocks/>
              </p:cNvGrpSpPr>
              <p:nvPr/>
            </p:nvGrpSpPr>
            <p:grpSpPr bwMode="auto">
              <a:xfrm>
                <a:off x="1436" y="2868"/>
                <a:ext cx="144" cy="1008"/>
                <a:chOff x="1436" y="2868"/>
                <a:chExt cx="144" cy="1008"/>
              </a:xfrm>
            </p:grpSpPr>
            <p:sp>
              <p:nvSpPr>
                <p:cNvPr id="11362" name="Line 45"/>
                <p:cNvSpPr>
                  <a:spLocks noChangeShapeType="1"/>
                </p:cNvSpPr>
                <p:nvPr/>
              </p:nvSpPr>
              <p:spPr bwMode="auto">
                <a:xfrm>
                  <a:off x="1436" y="2868"/>
                  <a:ext cx="0" cy="10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63" name="Line 46"/>
                <p:cNvSpPr>
                  <a:spLocks noChangeShapeType="1"/>
                </p:cNvSpPr>
                <p:nvPr/>
              </p:nvSpPr>
              <p:spPr bwMode="auto">
                <a:xfrm>
                  <a:off x="1580" y="2868"/>
                  <a:ext cx="0" cy="10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359" name="Group 47"/>
              <p:cNvGrpSpPr>
                <a:grpSpLocks/>
              </p:cNvGrpSpPr>
              <p:nvPr/>
            </p:nvGrpSpPr>
            <p:grpSpPr bwMode="auto">
              <a:xfrm>
                <a:off x="1724" y="2868"/>
                <a:ext cx="144" cy="1008"/>
                <a:chOff x="1724" y="2868"/>
                <a:chExt cx="144" cy="1008"/>
              </a:xfrm>
            </p:grpSpPr>
            <p:sp>
              <p:nvSpPr>
                <p:cNvPr id="11360" name="Line 48"/>
                <p:cNvSpPr>
                  <a:spLocks noChangeShapeType="1"/>
                </p:cNvSpPr>
                <p:nvPr/>
              </p:nvSpPr>
              <p:spPr bwMode="auto">
                <a:xfrm>
                  <a:off x="1724" y="2868"/>
                  <a:ext cx="0" cy="10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61" name="Line 49"/>
                <p:cNvSpPr>
                  <a:spLocks noChangeShapeType="1"/>
                </p:cNvSpPr>
                <p:nvPr/>
              </p:nvSpPr>
              <p:spPr bwMode="auto">
                <a:xfrm>
                  <a:off x="1868" y="2868"/>
                  <a:ext cx="0" cy="10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340" name="Group 50"/>
            <p:cNvGrpSpPr>
              <a:grpSpLocks/>
            </p:cNvGrpSpPr>
            <p:nvPr/>
          </p:nvGrpSpPr>
          <p:grpSpPr bwMode="auto">
            <a:xfrm>
              <a:off x="2011" y="2781"/>
              <a:ext cx="432" cy="1008"/>
              <a:chOff x="2012" y="2868"/>
              <a:chExt cx="432" cy="1008"/>
            </a:xfrm>
          </p:grpSpPr>
          <p:grpSp>
            <p:nvGrpSpPr>
              <p:cNvPr id="11352" name="Group 51"/>
              <p:cNvGrpSpPr>
                <a:grpSpLocks/>
              </p:cNvGrpSpPr>
              <p:nvPr/>
            </p:nvGrpSpPr>
            <p:grpSpPr bwMode="auto">
              <a:xfrm>
                <a:off x="2012" y="2868"/>
                <a:ext cx="144" cy="1008"/>
                <a:chOff x="2012" y="2868"/>
                <a:chExt cx="144" cy="1008"/>
              </a:xfrm>
            </p:grpSpPr>
            <p:sp>
              <p:nvSpPr>
                <p:cNvPr id="11356" name="Line 52"/>
                <p:cNvSpPr>
                  <a:spLocks noChangeShapeType="1"/>
                </p:cNvSpPr>
                <p:nvPr/>
              </p:nvSpPr>
              <p:spPr bwMode="auto">
                <a:xfrm>
                  <a:off x="2012" y="2868"/>
                  <a:ext cx="0" cy="10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57" name="Line 53"/>
                <p:cNvSpPr>
                  <a:spLocks noChangeShapeType="1"/>
                </p:cNvSpPr>
                <p:nvPr/>
              </p:nvSpPr>
              <p:spPr bwMode="auto">
                <a:xfrm>
                  <a:off x="2156" y="2868"/>
                  <a:ext cx="0" cy="10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353" name="Group 54"/>
              <p:cNvGrpSpPr>
                <a:grpSpLocks/>
              </p:cNvGrpSpPr>
              <p:nvPr/>
            </p:nvGrpSpPr>
            <p:grpSpPr bwMode="auto">
              <a:xfrm>
                <a:off x="2300" y="2868"/>
                <a:ext cx="144" cy="1008"/>
                <a:chOff x="2300" y="2868"/>
                <a:chExt cx="144" cy="1008"/>
              </a:xfrm>
            </p:grpSpPr>
            <p:sp>
              <p:nvSpPr>
                <p:cNvPr id="11354" name="Line 55"/>
                <p:cNvSpPr>
                  <a:spLocks noChangeShapeType="1"/>
                </p:cNvSpPr>
                <p:nvPr/>
              </p:nvSpPr>
              <p:spPr bwMode="auto">
                <a:xfrm>
                  <a:off x="2300" y="2868"/>
                  <a:ext cx="0" cy="10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55" name="Line 56"/>
                <p:cNvSpPr>
                  <a:spLocks noChangeShapeType="1"/>
                </p:cNvSpPr>
                <p:nvPr/>
              </p:nvSpPr>
              <p:spPr bwMode="auto">
                <a:xfrm>
                  <a:off x="2444" y="2868"/>
                  <a:ext cx="0" cy="10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341" name="Line 57"/>
            <p:cNvSpPr>
              <a:spLocks noChangeShapeType="1"/>
            </p:cNvSpPr>
            <p:nvPr/>
          </p:nvSpPr>
          <p:spPr bwMode="auto">
            <a:xfrm>
              <a:off x="859" y="3357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342" name="Group 58"/>
            <p:cNvGrpSpPr>
              <a:grpSpLocks/>
            </p:cNvGrpSpPr>
            <p:nvPr/>
          </p:nvGrpSpPr>
          <p:grpSpPr bwMode="auto">
            <a:xfrm>
              <a:off x="1003" y="3165"/>
              <a:ext cx="288" cy="624"/>
              <a:chOff x="1004" y="3252"/>
              <a:chExt cx="288" cy="624"/>
            </a:xfrm>
          </p:grpSpPr>
          <p:sp>
            <p:nvSpPr>
              <p:cNvPr id="11349" name="Line 59"/>
              <p:cNvSpPr>
                <a:spLocks noChangeShapeType="1"/>
              </p:cNvSpPr>
              <p:nvPr/>
            </p:nvSpPr>
            <p:spPr bwMode="auto">
              <a:xfrm>
                <a:off x="1004" y="3252"/>
                <a:ext cx="0" cy="6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0" name="Line 60"/>
              <p:cNvSpPr>
                <a:spLocks noChangeShapeType="1"/>
              </p:cNvSpPr>
              <p:nvPr/>
            </p:nvSpPr>
            <p:spPr bwMode="auto">
              <a:xfrm>
                <a:off x="1148" y="3252"/>
                <a:ext cx="0" cy="6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1" name="Line 61"/>
              <p:cNvSpPr>
                <a:spLocks noChangeShapeType="1"/>
              </p:cNvSpPr>
              <p:nvPr/>
            </p:nvSpPr>
            <p:spPr bwMode="auto">
              <a:xfrm>
                <a:off x="1292" y="3252"/>
                <a:ext cx="0" cy="6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43" name="Line 62"/>
            <p:cNvSpPr>
              <a:spLocks noChangeShapeType="1"/>
            </p:cNvSpPr>
            <p:nvPr/>
          </p:nvSpPr>
          <p:spPr bwMode="auto">
            <a:xfrm>
              <a:off x="715" y="3357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344" name="Group 63"/>
            <p:cNvGrpSpPr>
              <a:grpSpLocks/>
            </p:cNvGrpSpPr>
            <p:nvPr/>
          </p:nvGrpSpPr>
          <p:grpSpPr bwMode="auto">
            <a:xfrm>
              <a:off x="715" y="2925"/>
              <a:ext cx="1728" cy="865"/>
              <a:chOff x="716" y="3012"/>
              <a:chExt cx="1728" cy="865"/>
            </a:xfrm>
          </p:grpSpPr>
          <p:sp>
            <p:nvSpPr>
              <p:cNvPr id="11347" name="Freeform 64"/>
              <p:cNvSpPr>
                <a:spLocks/>
              </p:cNvSpPr>
              <p:nvPr/>
            </p:nvSpPr>
            <p:spPr bwMode="auto">
              <a:xfrm>
                <a:off x="716" y="3012"/>
                <a:ext cx="1585" cy="865"/>
              </a:xfrm>
              <a:custGeom>
                <a:avLst/>
                <a:gdLst>
                  <a:gd name="T0" fmla="*/ 0 w 1585"/>
                  <a:gd name="T1" fmla="*/ 864 h 865"/>
                  <a:gd name="T2" fmla="*/ 144 w 1585"/>
                  <a:gd name="T3" fmla="*/ 864 h 865"/>
                  <a:gd name="T4" fmla="*/ 144 w 1585"/>
                  <a:gd name="T5" fmla="*/ 720 h 865"/>
                  <a:gd name="T6" fmla="*/ 288 w 1585"/>
                  <a:gd name="T7" fmla="*/ 720 h 865"/>
                  <a:gd name="T8" fmla="*/ 288 w 1585"/>
                  <a:gd name="T9" fmla="*/ 432 h 865"/>
                  <a:gd name="T10" fmla="*/ 432 w 1585"/>
                  <a:gd name="T11" fmla="*/ 432 h 865"/>
                  <a:gd name="T12" fmla="*/ 432 w 1585"/>
                  <a:gd name="T13" fmla="*/ 288 h 865"/>
                  <a:gd name="T14" fmla="*/ 576 w 1585"/>
                  <a:gd name="T15" fmla="*/ 288 h 865"/>
                  <a:gd name="T16" fmla="*/ 576 w 1585"/>
                  <a:gd name="T17" fmla="*/ 240 h 865"/>
                  <a:gd name="T18" fmla="*/ 720 w 1585"/>
                  <a:gd name="T19" fmla="*/ 240 h 865"/>
                  <a:gd name="T20" fmla="*/ 720 w 1585"/>
                  <a:gd name="T21" fmla="*/ 96 h 865"/>
                  <a:gd name="T22" fmla="*/ 864 w 1585"/>
                  <a:gd name="T23" fmla="*/ 96 h 865"/>
                  <a:gd name="T24" fmla="*/ 864 w 1585"/>
                  <a:gd name="T25" fmla="*/ 0 h 865"/>
                  <a:gd name="T26" fmla="*/ 1008 w 1585"/>
                  <a:gd name="T27" fmla="*/ 0 h 865"/>
                  <a:gd name="T28" fmla="*/ 1008 w 1585"/>
                  <a:gd name="T29" fmla="*/ 0 h 865"/>
                  <a:gd name="T30" fmla="*/ 1152 w 1585"/>
                  <a:gd name="T31" fmla="*/ 0 h 865"/>
                  <a:gd name="T32" fmla="*/ 1152 w 1585"/>
                  <a:gd name="T33" fmla="*/ 48 h 865"/>
                  <a:gd name="T34" fmla="*/ 1296 w 1585"/>
                  <a:gd name="T35" fmla="*/ 48 h 865"/>
                  <a:gd name="T36" fmla="*/ 1296 w 1585"/>
                  <a:gd name="T37" fmla="*/ 192 h 865"/>
                  <a:gd name="T38" fmla="*/ 1440 w 1585"/>
                  <a:gd name="T39" fmla="*/ 192 h 865"/>
                  <a:gd name="T40" fmla="*/ 1440 w 1585"/>
                  <a:gd name="T41" fmla="*/ 624 h 865"/>
                  <a:gd name="T42" fmla="*/ 1584 w 1585"/>
                  <a:gd name="T43" fmla="*/ 624 h 865"/>
                  <a:gd name="T44" fmla="*/ 1584 w 1585"/>
                  <a:gd name="T45" fmla="*/ 672 h 86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585"/>
                  <a:gd name="T70" fmla="*/ 0 h 865"/>
                  <a:gd name="T71" fmla="*/ 1585 w 1585"/>
                  <a:gd name="T72" fmla="*/ 865 h 865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585" h="865">
                    <a:moveTo>
                      <a:pt x="0" y="864"/>
                    </a:moveTo>
                    <a:lnTo>
                      <a:pt x="144" y="864"/>
                    </a:lnTo>
                    <a:lnTo>
                      <a:pt x="144" y="720"/>
                    </a:lnTo>
                    <a:lnTo>
                      <a:pt x="288" y="720"/>
                    </a:lnTo>
                    <a:lnTo>
                      <a:pt x="288" y="432"/>
                    </a:lnTo>
                    <a:lnTo>
                      <a:pt x="432" y="432"/>
                    </a:lnTo>
                    <a:lnTo>
                      <a:pt x="432" y="288"/>
                    </a:lnTo>
                    <a:lnTo>
                      <a:pt x="576" y="288"/>
                    </a:lnTo>
                    <a:lnTo>
                      <a:pt x="576" y="240"/>
                    </a:lnTo>
                    <a:lnTo>
                      <a:pt x="720" y="240"/>
                    </a:lnTo>
                    <a:lnTo>
                      <a:pt x="720" y="96"/>
                    </a:lnTo>
                    <a:lnTo>
                      <a:pt x="864" y="96"/>
                    </a:lnTo>
                    <a:lnTo>
                      <a:pt x="864" y="0"/>
                    </a:lnTo>
                    <a:lnTo>
                      <a:pt x="1008" y="0"/>
                    </a:lnTo>
                    <a:lnTo>
                      <a:pt x="1152" y="0"/>
                    </a:lnTo>
                    <a:lnTo>
                      <a:pt x="1152" y="48"/>
                    </a:lnTo>
                    <a:lnTo>
                      <a:pt x="1296" y="48"/>
                    </a:lnTo>
                    <a:lnTo>
                      <a:pt x="1296" y="192"/>
                    </a:lnTo>
                    <a:lnTo>
                      <a:pt x="1440" y="192"/>
                    </a:lnTo>
                    <a:lnTo>
                      <a:pt x="1440" y="624"/>
                    </a:lnTo>
                    <a:lnTo>
                      <a:pt x="1584" y="624"/>
                    </a:lnTo>
                    <a:lnTo>
                      <a:pt x="1584" y="672"/>
                    </a:lnTo>
                  </a:path>
                </a:pathLst>
              </a:custGeom>
              <a:noFill/>
              <a:ln w="25400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48" name="Line 65"/>
              <p:cNvSpPr>
                <a:spLocks noChangeShapeType="1"/>
              </p:cNvSpPr>
              <p:nvPr/>
            </p:nvSpPr>
            <p:spPr bwMode="auto">
              <a:xfrm>
                <a:off x="2300" y="3684"/>
                <a:ext cx="144" cy="0"/>
              </a:xfrm>
              <a:prstGeom prst="line">
                <a:avLst/>
              </a:prstGeom>
              <a:noFill/>
              <a:ln w="2540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45" name="Line 74"/>
            <p:cNvSpPr>
              <a:spLocks noChangeShapeType="1"/>
            </p:cNvSpPr>
            <p:nvPr/>
          </p:nvSpPr>
          <p:spPr bwMode="auto">
            <a:xfrm flipV="1">
              <a:off x="713" y="2734"/>
              <a:ext cx="0" cy="1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46" name="Line 75"/>
            <p:cNvSpPr>
              <a:spLocks noChangeShapeType="1"/>
            </p:cNvSpPr>
            <p:nvPr/>
          </p:nvSpPr>
          <p:spPr bwMode="auto">
            <a:xfrm>
              <a:off x="713" y="3777"/>
              <a:ext cx="1737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83"/>
          <p:cNvGrpSpPr>
            <a:grpSpLocks/>
          </p:cNvGrpSpPr>
          <p:nvPr/>
        </p:nvGrpSpPr>
        <p:grpSpPr bwMode="auto">
          <a:xfrm>
            <a:off x="4575175" y="4467225"/>
            <a:ext cx="1368425" cy="688975"/>
            <a:chOff x="2498" y="3116"/>
            <a:chExt cx="908" cy="384"/>
          </a:xfrm>
        </p:grpSpPr>
        <p:sp>
          <p:nvSpPr>
            <p:cNvPr id="11337" name="Arc 81"/>
            <p:cNvSpPr>
              <a:spLocks/>
            </p:cNvSpPr>
            <p:nvPr/>
          </p:nvSpPr>
          <p:spPr bwMode="auto">
            <a:xfrm>
              <a:off x="2498" y="3260"/>
              <a:ext cx="908" cy="240"/>
            </a:xfrm>
            <a:custGeom>
              <a:avLst/>
              <a:gdLst>
                <a:gd name="T0" fmla="*/ 0 w 42369"/>
                <a:gd name="T1" fmla="*/ 0 h 21600"/>
                <a:gd name="T2" fmla="*/ 0 w 42369"/>
                <a:gd name="T3" fmla="*/ 0 h 21600"/>
                <a:gd name="T4" fmla="*/ 0 w 42369"/>
                <a:gd name="T5" fmla="*/ 0 h 21600"/>
                <a:gd name="T6" fmla="*/ 0 60000 65536"/>
                <a:gd name="T7" fmla="*/ 0 60000 65536"/>
                <a:gd name="T8" fmla="*/ 0 60000 65536"/>
                <a:gd name="T9" fmla="*/ 0 w 42369"/>
                <a:gd name="T10" fmla="*/ 0 h 21600"/>
                <a:gd name="T11" fmla="*/ 42369 w 4236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369" h="21600" fill="none" extrusionOk="0">
                  <a:moveTo>
                    <a:pt x="42368" y="4684"/>
                  </a:moveTo>
                  <a:cubicBezTo>
                    <a:pt x="40172" y="14568"/>
                    <a:pt x="31407" y="21599"/>
                    <a:pt x="21283" y="21600"/>
                  </a:cubicBezTo>
                  <a:cubicBezTo>
                    <a:pt x="10777" y="21600"/>
                    <a:pt x="1795" y="14041"/>
                    <a:pt x="0" y="3689"/>
                  </a:cubicBezTo>
                </a:path>
                <a:path w="42369" h="21600" stroke="0" extrusionOk="0">
                  <a:moveTo>
                    <a:pt x="42368" y="4684"/>
                  </a:moveTo>
                  <a:cubicBezTo>
                    <a:pt x="40172" y="14568"/>
                    <a:pt x="31407" y="21599"/>
                    <a:pt x="21283" y="21600"/>
                  </a:cubicBezTo>
                  <a:cubicBezTo>
                    <a:pt x="10777" y="21600"/>
                    <a:pt x="1795" y="14041"/>
                    <a:pt x="0" y="3689"/>
                  </a:cubicBezTo>
                  <a:lnTo>
                    <a:pt x="21283" y="0"/>
                  </a:lnTo>
                  <a:lnTo>
                    <a:pt x="42368" y="4684"/>
                  </a:lnTo>
                  <a:close/>
                </a:path>
              </a:pathLst>
            </a:custGeom>
            <a:noFill/>
            <a:ln w="50800" cap="rnd">
              <a:solidFill>
                <a:srgbClr val="6600CC"/>
              </a:solidFill>
              <a:round/>
              <a:headEnd type="oval" w="med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8" name="Rectangle 82"/>
            <p:cNvSpPr>
              <a:spLocks noChangeArrowheads="1"/>
            </p:cNvSpPr>
            <p:nvPr/>
          </p:nvSpPr>
          <p:spPr bwMode="auto">
            <a:xfrm>
              <a:off x="2737" y="3116"/>
              <a:ext cx="489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000" b="1">
                  <a:solidFill>
                    <a:srgbClr val="0000FF"/>
                  </a:solidFill>
                  <a:latin typeface="Times New Roman" pitchFamily="18" charset="0"/>
                </a:rPr>
                <a:t>ADC</a:t>
              </a:r>
            </a:p>
          </p:txBody>
        </p:sp>
      </p:grpSp>
      <p:sp>
        <p:nvSpPr>
          <p:cNvPr id="93269" name="Line 85"/>
          <p:cNvSpPr>
            <a:spLocks noChangeShapeType="1"/>
          </p:cNvSpPr>
          <p:nvPr/>
        </p:nvSpPr>
        <p:spPr bwMode="auto">
          <a:xfrm flipH="1">
            <a:off x="2220913" y="5300663"/>
            <a:ext cx="4021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70" name="Line 86"/>
          <p:cNvSpPr>
            <a:spLocks noChangeShapeType="1"/>
          </p:cNvSpPr>
          <p:nvPr/>
        </p:nvSpPr>
        <p:spPr bwMode="auto">
          <a:xfrm flipH="1">
            <a:off x="2447925" y="4845050"/>
            <a:ext cx="402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315" name="Text Box 131"/>
          <p:cNvSpPr txBox="1">
            <a:spLocks noChangeArrowheads="1"/>
          </p:cNvSpPr>
          <p:nvPr/>
        </p:nvSpPr>
        <p:spPr bwMode="auto">
          <a:xfrm>
            <a:off x="1235075" y="5421313"/>
            <a:ext cx="531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800" b="1">
                <a:solidFill>
                  <a:srgbClr val="FF0000"/>
                </a:solidFill>
              </a:rPr>
              <a:t>00000</a:t>
            </a:r>
          </a:p>
        </p:txBody>
      </p:sp>
      <p:grpSp>
        <p:nvGrpSpPr>
          <p:cNvPr id="13" name="Group 142"/>
          <p:cNvGrpSpPr>
            <a:grpSpLocks/>
          </p:cNvGrpSpPr>
          <p:nvPr/>
        </p:nvGrpSpPr>
        <p:grpSpPr bwMode="auto">
          <a:xfrm>
            <a:off x="1235075" y="5194300"/>
            <a:ext cx="758825" cy="214313"/>
            <a:chOff x="394" y="3192"/>
            <a:chExt cx="478" cy="135"/>
          </a:xfrm>
        </p:grpSpPr>
        <p:sp>
          <p:nvSpPr>
            <p:cNvPr id="11335" name="Line 124"/>
            <p:cNvSpPr>
              <a:spLocks noChangeShapeType="1"/>
            </p:cNvSpPr>
            <p:nvPr/>
          </p:nvSpPr>
          <p:spPr bwMode="auto">
            <a:xfrm>
              <a:off x="729" y="3259"/>
              <a:ext cx="14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6" name="Text Box 132"/>
            <p:cNvSpPr txBox="1">
              <a:spLocks noChangeArrowheads="1"/>
            </p:cNvSpPr>
            <p:nvPr/>
          </p:nvSpPr>
          <p:spPr bwMode="auto">
            <a:xfrm>
              <a:off x="394" y="3192"/>
              <a:ext cx="335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sz="800" b="1">
                  <a:solidFill>
                    <a:srgbClr val="FF0000"/>
                  </a:solidFill>
                </a:rPr>
                <a:t>00011</a:t>
              </a:r>
            </a:p>
          </p:txBody>
        </p:sp>
      </p:grpSp>
      <p:grpSp>
        <p:nvGrpSpPr>
          <p:cNvPr id="14" name="Group 143"/>
          <p:cNvGrpSpPr>
            <a:grpSpLocks/>
          </p:cNvGrpSpPr>
          <p:nvPr/>
        </p:nvGrpSpPr>
        <p:grpSpPr bwMode="auto">
          <a:xfrm>
            <a:off x="1235075" y="4738688"/>
            <a:ext cx="987425" cy="214312"/>
            <a:chOff x="394" y="2905"/>
            <a:chExt cx="622" cy="135"/>
          </a:xfrm>
        </p:grpSpPr>
        <p:sp>
          <p:nvSpPr>
            <p:cNvPr id="11333" name="Line 118"/>
            <p:cNvSpPr>
              <a:spLocks noChangeShapeType="1"/>
            </p:cNvSpPr>
            <p:nvPr/>
          </p:nvSpPr>
          <p:spPr bwMode="auto">
            <a:xfrm>
              <a:off x="729" y="2973"/>
              <a:ext cx="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4" name="Text Box 133"/>
            <p:cNvSpPr txBox="1">
              <a:spLocks noChangeArrowheads="1"/>
            </p:cNvSpPr>
            <p:nvPr/>
          </p:nvSpPr>
          <p:spPr bwMode="auto">
            <a:xfrm>
              <a:off x="394" y="2905"/>
              <a:ext cx="335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sz="800" b="1">
                  <a:solidFill>
                    <a:srgbClr val="FF0000"/>
                  </a:solidFill>
                </a:rPr>
                <a:t>01001</a:t>
              </a:r>
            </a:p>
          </p:txBody>
        </p:sp>
      </p:grpSp>
      <p:grpSp>
        <p:nvGrpSpPr>
          <p:cNvPr id="15" name="Group 144"/>
          <p:cNvGrpSpPr>
            <a:grpSpLocks/>
          </p:cNvGrpSpPr>
          <p:nvPr/>
        </p:nvGrpSpPr>
        <p:grpSpPr bwMode="auto">
          <a:xfrm>
            <a:off x="1235075" y="4510088"/>
            <a:ext cx="1366838" cy="214312"/>
            <a:chOff x="394" y="2761"/>
            <a:chExt cx="861" cy="135"/>
          </a:xfrm>
        </p:grpSpPr>
        <p:sp>
          <p:nvSpPr>
            <p:cNvPr id="11331" name="Line 110"/>
            <p:cNvSpPr>
              <a:spLocks noChangeShapeType="1"/>
            </p:cNvSpPr>
            <p:nvPr/>
          </p:nvSpPr>
          <p:spPr bwMode="auto">
            <a:xfrm>
              <a:off x="729" y="2829"/>
              <a:ext cx="5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2" name="Text Box 134"/>
            <p:cNvSpPr txBox="1">
              <a:spLocks noChangeArrowheads="1"/>
            </p:cNvSpPr>
            <p:nvPr/>
          </p:nvSpPr>
          <p:spPr bwMode="auto">
            <a:xfrm>
              <a:off x="394" y="2761"/>
              <a:ext cx="335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sz="800" b="1">
                  <a:solidFill>
                    <a:srgbClr val="FF0000"/>
                  </a:solidFill>
                </a:rPr>
                <a:t>01100</a:t>
              </a:r>
            </a:p>
          </p:txBody>
        </p:sp>
      </p:grpSp>
      <p:grpSp>
        <p:nvGrpSpPr>
          <p:cNvPr id="16" name="Group 145"/>
          <p:cNvGrpSpPr>
            <a:grpSpLocks/>
          </p:cNvGrpSpPr>
          <p:nvPr/>
        </p:nvGrpSpPr>
        <p:grpSpPr bwMode="auto">
          <a:xfrm>
            <a:off x="1158875" y="4391025"/>
            <a:ext cx="1670050" cy="214313"/>
            <a:chOff x="346" y="2686"/>
            <a:chExt cx="1052" cy="135"/>
          </a:xfrm>
        </p:grpSpPr>
        <p:sp>
          <p:nvSpPr>
            <p:cNvPr id="11329" name="Line 109"/>
            <p:cNvSpPr>
              <a:spLocks noChangeShapeType="1"/>
            </p:cNvSpPr>
            <p:nvPr/>
          </p:nvSpPr>
          <p:spPr bwMode="auto">
            <a:xfrm>
              <a:off x="729" y="2781"/>
              <a:ext cx="6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0" name="Text Box 135"/>
            <p:cNvSpPr txBox="1">
              <a:spLocks noChangeArrowheads="1"/>
            </p:cNvSpPr>
            <p:nvPr/>
          </p:nvSpPr>
          <p:spPr bwMode="auto">
            <a:xfrm>
              <a:off x="346" y="2686"/>
              <a:ext cx="38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sz="800" b="1">
                  <a:solidFill>
                    <a:srgbClr val="FF0000"/>
                  </a:solidFill>
                </a:rPr>
                <a:t>01101</a:t>
              </a:r>
            </a:p>
          </p:txBody>
        </p:sp>
      </p:grpSp>
      <p:grpSp>
        <p:nvGrpSpPr>
          <p:cNvPr id="17" name="Group 146"/>
          <p:cNvGrpSpPr>
            <a:grpSpLocks/>
          </p:cNvGrpSpPr>
          <p:nvPr/>
        </p:nvGrpSpPr>
        <p:grpSpPr bwMode="auto">
          <a:xfrm>
            <a:off x="1235075" y="4219575"/>
            <a:ext cx="1670050" cy="214313"/>
            <a:chOff x="394" y="2578"/>
            <a:chExt cx="1052" cy="135"/>
          </a:xfrm>
        </p:grpSpPr>
        <p:sp>
          <p:nvSpPr>
            <p:cNvPr id="11327" name="Line 114"/>
            <p:cNvSpPr>
              <a:spLocks noChangeShapeType="1"/>
            </p:cNvSpPr>
            <p:nvPr/>
          </p:nvSpPr>
          <p:spPr bwMode="auto">
            <a:xfrm>
              <a:off x="729" y="2638"/>
              <a:ext cx="7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8" name="Text Box 136"/>
            <p:cNvSpPr txBox="1">
              <a:spLocks noChangeArrowheads="1"/>
            </p:cNvSpPr>
            <p:nvPr/>
          </p:nvSpPr>
          <p:spPr bwMode="auto">
            <a:xfrm>
              <a:off x="394" y="2578"/>
              <a:ext cx="335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sz="800" b="1">
                  <a:solidFill>
                    <a:srgbClr val="FF0000"/>
                  </a:solidFill>
                </a:rPr>
                <a:t>10000</a:t>
              </a:r>
            </a:p>
          </p:txBody>
        </p:sp>
      </p:grpSp>
      <p:grpSp>
        <p:nvGrpSpPr>
          <p:cNvPr id="18" name="Group 147"/>
          <p:cNvGrpSpPr>
            <a:grpSpLocks/>
          </p:cNvGrpSpPr>
          <p:nvPr/>
        </p:nvGrpSpPr>
        <p:grpSpPr bwMode="auto">
          <a:xfrm>
            <a:off x="1235075" y="4024313"/>
            <a:ext cx="1897063" cy="214312"/>
            <a:chOff x="394" y="2455"/>
            <a:chExt cx="1195" cy="135"/>
          </a:xfrm>
        </p:grpSpPr>
        <p:sp>
          <p:nvSpPr>
            <p:cNvPr id="11325" name="Line 117"/>
            <p:cNvSpPr>
              <a:spLocks noChangeShapeType="1"/>
            </p:cNvSpPr>
            <p:nvPr/>
          </p:nvSpPr>
          <p:spPr bwMode="auto">
            <a:xfrm>
              <a:off x="729" y="2542"/>
              <a:ext cx="8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6" name="Text Box 137"/>
            <p:cNvSpPr txBox="1">
              <a:spLocks noChangeArrowheads="1"/>
            </p:cNvSpPr>
            <p:nvPr/>
          </p:nvSpPr>
          <p:spPr bwMode="auto">
            <a:xfrm>
              <a:off x="394" y="2455"/>
              <a:ext cx="335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sz="800" b="1">
                  <a:solidFill>
                    <a:srgbClr val="FF0000"/>
                  </a:solidFill>
                </a:rPr>
                <a:t>10010</a:t>
              </a:r>
            </a:p>
          </p:txBody>
        </p:sp>
      </p:grpSp>
      <p:sp>
        <p:nvSpPr>
          <p:cNvPr id="93322" name="Text Box 138"/>
          <p:cNvSpPr txBox="1">
            <a:spLocks noChangeArrowheads="1"/>
          </p:cNvSpPr>
          <p:nvPr/>
        </p:nvSpPr>
        <p:spPr bwMode="auto">
          <a:xfrm>
            <a:off x="4575175" y="5073650"/>
            <a:ext cx="5318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800" b="1">
                <a:solidFill>
                  <a:srgbClr val="FF0000"/>
                </a:solidFill>
              </a:rPr>
              <a:t>00100</a:t>
            </a:r>
          </a:p>
        </p:txBody>
      </p:sp>
      <p:sp>
        <p:nvSpPr>
          <p:cNvPr id="93323" name="Text Box 139"/>
          <p:cNvSpPr txBox="1">
            <a:spLocks noChangeArrowheads="1"/>
          </p:cNvSpPr>
          <p:nvPr/>
        </p:nvSpPr>
        <p:spPr bwMode="auto">
          <a:xfrm>
            <a:off x="4270375" y="4997450"/>
            <a:ext cx="5318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800" b="1">
                <a:solidFill>
                  <a:srgbClr val="FF0000"/>
                </a:solidFill>
              </a:rPr>
              <a:t>00101</a:t>
            </a:r>
          </a:p>
        </p:txBody>
      </p:sp>
      <p:sp>
        <p:nvSpPr>
          <p:cNvPr id="93324" name="Text Box 140"/>
          <p:cNvSpPr txBox="1">
            <a:spLocks noChangeArrowheads="1"/>
          </p:cNvSpPr>
          <p:nvPr/>
        </p:nvSpPr>
        <p:spPr bwMode="auto">
          <a:xfrm>
            <a:off x="4043363" y="4314825"/>
            <a:ext cx="5318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800" b="1">
                <a:solidFill>
                  <a:srgbClr val="FF0000"/>
                </a:solidFill>
              </a:rPr>
              <a:t>01110</a:t>
            </a:r>
          </a:p>
        </p:txBody>
      </p:sp>
      <p:sp>
        <p:nvSpPr>
          <p:cNvPr id="93325" name="Text Box 141"/>
          <p:cNvSpPr txBox="1">
            <a:spLocks noChangeArrowheads="1"/>
          </p:cNvSpPr>
          <p:nvPr/>
        </p:nvSpPr>
        <p:spPr bwMode="auto">
          <a:xfrm>
            <a:off x="3814763" y="4087813"/>
            <a:ext cx="53181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800" b="1">
                <a:solidFill>
                  <a:srgbClr val="FF0000"/>
                </a:solidFill>
              </a:rPr>
              <a:t>10001</a:t>
            </a:r>
          </a:p>
        </p:txBody>
      </p:sp>
      <p:grpSp>
        <p:nvGrpSpPr>
          <p:cNvPr id="19" name="Group 7"/>
          <p:cNvGrpSpPr>
            <a:grpSpLocks/>
          </p:cNvGrpSpPr>
          <p:nvPr/>
        </p:nvGrpSpPr>
        <p:grpSpPr bwMode="auto">
          <a:xfrm>
            <a:off x="6019800" y="4089400"/>
            <a:ext cx="2882900" cy="1511300"/>
            <a:chOff x="3456" y="2968"/>
            <a:chExt cx="1816" cy="952"/>
          </a:xfrm>
        </p:grpSpPr>
        <p:sp>
          <p:nvSpPr>
            <p:cNvPr id="11312" name="Oval 8"/>
            <p:cNvSpPr>
              <a:spLocks noChangeArrowheads="1"/>
            </p:cNvSpPr>
            <p:nvPr/>
          </p:nvSpPr>
          <p:spPr bwMode="auto">
            <a:xfrm>
              <a:off x="3600" y="3688"/>
              <a:ext cx="88" cy="88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aseline="-25000"/>
            </a:p>
          </p:txBody>
        </p:sp>
        <p:sp>
          <p:nvSpPr>
            <p:cNvPr id="11313" name="Oval 9"/>
            <p:cNvSpPr>
              <a:spLocks noChangeArrowheads="1"/>
            </p:cNvSpPr>
            <p:nvPr/>
          </p:nvSpPr>
          <p:spPr bwMode="auto">
            <a:xfrm>
              <a:off x="3744" y="3400"/>
              <a:ext cx="88" cy="88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aseline="-25000"/>
            </a:p>
          </p:txBody>
        </p:sp>
        <p:sp>
          <p:nvSpPr>
            <p:cNvPr id="11314" name="Oval 10"/>
            <p:cNvSpPr>
              <a:spLocks noChangeArrowheads="1"/>
            </p:cNvSpPr>
            <p:nvPr/>
          </p:nvSpPr>
          <p:spPr bwMode="auto">
            <a:xfrm>
              <a:off x="4320" y="2968"/>
              <a:ext cx="88" cy="88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aseline="-25000"/>
            </a:p>
          </p:txBody>
        </p:sp>
        <p:sp>
          <p:nvSpPr>
            <p:cNvPr id="11315" name="Oval 11"/>
            <p:cNvSpPr>
              <a:spLocks noChangeArrowheads="1"/>
            </p:cNvSpPr>
            <p:nvPr/>
          </p:nvSpPr>
          <p:spPr bwMode="auto">
            <a:xfrm>
              <a:off x="4032" y="3208"/>
              <a:ext cx="88" cy="88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aseline="-25000"/>
            </a:p>
          </p:txBody>
        </p:sp>
        <p:sp>
          <p:nvSpPr>
            <p:cNvPr id="11316" name="Oval 12"/>
            <p:cNvSpPr>
              <a:spLocks noChangeArrowheads="1"/>
            </p:cNvSpPr>
            <p:nvPr/>
          </p:nvSpPr>
          <p:spPr bwMode="auto">
            <a:xfrm>
              <a:off x="4176" y="3064"/>
              <a:ext cx="88" cy="88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aseline="-25000"/>
            </a:p>
          </p:txBody>
        </p:sp>
        <p:sp>
          <p:nvSpPr>
            <p:cNvPr id="11317" name="Oval 13"/>
            <p:cNvSpPr>
              <a:spLocks noChangeArrowheads="1"/>
            </p:cNvSpPr>
            <p:nvPr/>
          </p:nvSpPr>
          <p:spPr bwMode="auto">
            <a:xfrm>
              <a:off x="4752" y="3160"/>
              <a:ext cx="88" cy="88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aseline="-25000"/>
            </a:p>
          </p:txBody>
        </p:sp>
        <p:sp>
          <p:nvSpPr>
            <p:cNvPr id="11318" name="Oval 14"/>
            <p:cNvSpPr>
              <a:spLocks noChangeArrowheads="1"/>
            </p:cNvSpPr>
            <p:nvPr/>
          </p:nvSpPr>
          <p:spPr bwMode="auto">
            <a:xfrm>
              <a:off x="4896" y="3592"/>
              <a:ext cx="88" cy="88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aseline="-25000"/>
            </a:p>
          </p:txBody>
        </p:sp>
        <p:sp>
          <p:nvSpPr>
            <p:cNvPr id="11319" name="Oval 15"/>
            <p:cNvSpPr>
              <a:spLocks noChangeArrowheads="1"/>
            </p:cNvSpPr>
            <p:nvPr/>
          </p:nvSpPr>
          <p:spPr bwMode="auto">
            <a:xfrm>
              <a:off x="3888" y="3256"/>
              <a:ext cx="88" cy="88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aseline="-25000"/>
            </a:p>
          </p:txBody>
        </p:sp>
        <p:sp>
          <p:nvSpPr>
            <p:cNvPr id="11320" name="Oval 16"/>
            <p:cNvSpPr>
              <a:spLocks noChangeArrowheads="1"/>
            </p:cNvSpPr>
            <p:nvPr/>
          </p:nvSpPr>
          <p:spPr bwMode="auto">
            <a:xfrm>
              <a:off x="4464" y="2968"/>
              <a:ext cx="88" cy="88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aseline="-25000"/>
            </a:p>
          </p:txBody>
        </p:sp>
        <p:sp>
          <p:nvSpPr>
            <p:cNvPr id="11321" name="Oval 17"/>
            <p:cNvSpPr>
              <a:spLocks noChangeArrowheads="1"/>
            </p:cNvSpPr>
            <p:nvPr/>
          </p:nvSpPr>
          <p:spPr bwMode="auto">
            <a:xfrm>
              <a:off x="4608" y="3016"/>
              <a:ext cx="88" cy="88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aseline="-25000"/>
            </a:p>
          </p:txBody>
        </p:sp>
        <p:sp>
          <p:nvSpPr>
            <p:cNvPr id="11322" name="Oval 18"/>
            <p:cNvSpPr>
              <a:spLocks noChangeArrowheads="1"/>
            </p:cNvSpPr>
            <p:nvPr/>
          </p:nvSpPr>
          <p:spPr bwMode="auto">
            <a:xfrm>
              <a:off x="5040" y="3640"/>
              <a:ext cx="88" cy="88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aseline="-25000"/>
            </a:p>
          </p:txBody>
        </p:sp>
        <p:sp>
          <p:nvSpPr>
            <p:cNvPr id="11323" name="Oval 19"/>
            <p:cNvSpPr>
              <a:spLocks noChangeArrowheads="1"/>
            </p:cNvSpPr>
            <p:nvPr/>
          </p:nvSpPr>
          <p:spPr bwMode="auto">
            <a:xfrm>
              <a:off x="5184" y="3592"/>
              <a:ext cx="88" cy="88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aseline="-25000"/>
            </a:p>
          </p:txBody>
        </p:sp>
        <p:sp>
          <p:nvSpPr>
            <p:cNvPr id="11324" name="Oval 20"/>
            <p:cNvSpPr>
              <a:spLocks noChangeArrowheads="1"/>
            </p:cNvSpPr>
            <p:nvPr/>
          </p:nvSpPr>
          <p:spPr bwMode="auto">
            <a:xfrm>
              <a:off x="3456" y="3832"/>
              <a:ext cx="88" cy="88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aseline="-25000"/>
            </a:p>
          </p:txBody>
        </p:sp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6096000" y="3937000"/>
            <a:ext cx="2743200" cy="1600200"/>
            <a:chOff x="3500" y="2868"/>
            <a:chExt cx="1728" cy="1008"/>
          </a:xfrm>
        </p:grpSpPr>
        <p:sp>
          <p:nvSpPr>
            <p:cNvPr id="11293" name="Line 22"/>
            <p:cNvSpPr>
              <a:spLocks noChangeShapeType="1"/>
            </p:cNvSpPr>
            <p:nvPr/>
          </p:nvSpPr>
          <p:spPr bwMode="auto">
            <a:xfrm>
              <a:off x="3644" y="2868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Line 23"/>
            <p:cNvSpPr>
              <a:spLocks noChangeShapeType="1"/>
            </p:cNvSpPr>
            <p:nvPr/>
          </p:nvSpPr>
          <p:spPr bwMode="auto">
            <a:xfrm>
              <a:off x="3788" y="2868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Line 24"/>
            <p:cNvSpPr>
              <a:spLocks noChangeShapeType="1"/>
            </p:cNvSpPr>
            <p:nvPr/>
          </p:nvSpPr>
          <p:spPr bwMode="auto">
            <a:xfrm>
              <a:off x="3932" y="2868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Line 25"/>
            <p:cNvSpPr>
              <a:spLocks noChangeShapeType="1"/>
            </p:cNvSpPr>
            <p:nvPr/>
          </p:nvSpPr>
          <p:spPr bwMode="auto">
            <a:xfrm>
              <a:off x="4076" y="2868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97" name="Group 26"/>
            <p:cNvGrpSpPr>
              <a:grpSpLocks/>
            </p:cNvGrpSpPr>
            <p:nvPr/>
          </p:nvGrpSpPr>
          <p:grpSpPr bwMode="auto">
            <a:xfrm>
              <a:off x="4220" y="2868"/>
              <a:ext cx="432" cy="1008"/>
              <a:chOff x="4220" y="2868"/>
              <a:chExt cx="432" cy="1008"/>
            </a:xfrm>
          </p:grpSpPr>
          <p:grpSp>
            <p:nvGrpSpPr>
              <p:cNvPr id="11306" name="Group 27"/>
              <p:cNvGrpSpPr>
                <a:grpSpLocks/>
              </p:cNvGrpSpPr>
              <p:nvPr/>
            </p:nvGrpSpPr>
            <p:grpSpPr bwMode="auto">
              <a:xfrm>
                <a:off x="4220" y="2868"/>
                <a:ext cx="144" cy="1008"/>
                <a:chOff x="4220" y="2868"/>
                <a:chExt cx="144" cy="1008"/>
              </a:xfrm>
            </p:grpSpPr>
            <p:sp>
              <p:nvSpPr>
                <p:cNvPr id="11310" name="Line 28"/>
                <p:cNvSpPr>
                  <a:spLocks noChangeShapeType="1"/>
                </p:cNvSpPr>
                <p:nvPr/>
              </p:nvSpPr>
              <p:spPr bwMode="auto">
                <a:xfrm>
                  <a:off x="4220" y="2868"/>
                  <a:ext cx="0" cy="10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11" name="Line 29"/>
                <p:cNvSpPr>
                  <a:spLocks noChangeShapeType="1"/>
                </p:cNvSpPr>
                <p:nvPr/>
              </p:nvSpPr>
              <p:spPr bwMode="auto">
                <a:xfrm>
                  <a:off x="4364" y="2868"/>
                  <a:ext cx="0" cy="10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307" name="Group 30"/>
              <p:cNvGrpSpPr>
                <a:grpSpLocks/>
              </p:cNvGrpSpPr>
              <p:nvPr/>
            </p:nvGrpSpPr>
            <p:grpSpPr bwMode="auto">
              <a:xfrm>
                <a:off x="4508" y="2868"/>
                <a:ext cx="144" cy="1008"/>
                <a:chOff x="4508" y="2868"/>
                <a:chExt cx="144" cy="1008"/>
              </a:xfrm>
            </p:grpSpPr>
            <p:sp>
              <p:nvSpPr>
                <p:cNvPr id="11308" name="Line 31"/>
                <p:cNvSpPr>
                  <a:spLocks noChangeShapeType="1"/>
                </p:cNvSpPr>
                <p:nvPr/>
              </p:nvSpPr>
              <p:spPr bwMode="auto">
                <a:xfrm>
                  <a:off x="4508" y="2868"/>
                  <a:ext cx="0" cy="10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09" name="Line 32"/>
                <p:cNvSpPr>
                  <a:spLocks noChangeShapeType="1"/>
                </p:cNvSpPr>
                <p:nvPr/>
              </p:nvSpPr>
              <p:spPr bwMode="auto">
                <a:xfrm>
                  <a:off x="4652" y="2868"/>
                  <a:ext cx="0" cy="10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298" name="Group 33"/>
            <p:cNvGrpSpPr>
              <a:grpSpLocks/>
            </p:cNvGrpSpPr>
            <p:nvPr/>
          </p:nvGrpSpPr>
          <p:grpSpPr bwMode="auto">
            <a:xfrm>
              <a:off x="4796" y="2868"/>
              <a:ext cx="432" cy="1008"/>
              <a:chOff x="4796" y="2868"/>
              <a:chExt cx="432" cy="1008"/>
            </a:xfrm>
          </p:grpSpPr>
          <p:grpSp>
            <p:nvGrpSpPr>
              <p:cNvPr id="11300" name="Group 34"/>
              <p:cNvGrpSpPr>
                <a:grpSpLocks/>
              </p:cNvGrpSpPr>
              <p:nvPr/>
            </p:nvGrpSpPr>
            <p:grpSpPr bwMode="auto">
              <a:xfrm>
                <a:off x="4796" y="2868"/>
                <a:ext cx="144" cy="1008"/>
                <a:chOff x="4796" y="2868"/>
                <a:chExt cx="144" cy="1008"/>
              </a:xfrm>
            </p:grpSpPr>
            <p:sp>
              <p:nvSpPr>
                <p:cNvPr id="11304" name="Line 35"/>
                <p:cNvSpPr>
                  <a:spLocks noChangeShapeType="1"/>
                </p:cNvSpPr>
                <p:nvPr/>
              </p:nvSpPr>
              <p:spPr bwMode="auto">
                <a:xfrm>
                  <a:off x="4796" y="2868"/>
                  <a:ext cx="0" cy="10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05" name="Line 36"/>
                <p:cNvSpPr>
                  <a:spLocks noChangeShapeType="1"/>
                </p:cNvSpPr>
                <p:nvPr/>
              </p:nvSpPr>
              <p:spPr bwMode="auto">
                <a:xfrm>
                  <a:off x="4940" y="2868"/>
                  <a:ext cx="0" cy="10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301" name="Group 37"/>
              <p:cNvGrpSpPr>
                <a:grpSpLocks/>
              </p:cNvGrpSpPr>
              <p:nvPr/>
            </p:nvGrpSpPr>
            <p:grpSpPr bwMode="auto">
              <a:xfrm>
                <a:off x="5084" y="2868"/>
                <a:ext cx="144" cy="1008"/>
                <a:chOff x="5084" y="2868"/>
                <a:chExt cx="144" cy="1008"/>
              </a:xfrm>
            </p:grpSpPr>
            <p:sp>
              <p:nvSpPr>
                <p:cNvPr id="11302" name="Line 38"/>
                <p:cNvSpPr>
                  <a:spLocks noChangeShapeType="1"/>
                </p:cNvSpPr>
                <p:nvPr/>
              </p:nvSpPr>
              <p:spPr bwMode="auto">
                <a:xfrm>
                  <a:off x="5084" y="2868"/>
                  <a:ext cx="0" cy="10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03" name="Line 39"/>
                <p:cNvSpPr>
                  <a:spLocks noChangeShapeType="1"/>
                </p:cNvSpPr>
                <p:nvPr/>
              </p:nvSpPr>
              <p:spPr bwMode="auto">
                <a:xfrm>
                  <a:off x="5228" y="2868"/>
                  <a:ext cx="0" cy="10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299" name="Line 40"/>
            <p:cNvSpPr>
              <a:spLocks noChangeShapeType="1"/>
            </p:cNvSpPr>
            <p:nvPr/>
          </p:nvSpPr>
          <p:spPr bwMode="auto">
            <a:xfrm>
              <a:off x="3500" y="2868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140"/>
          <p:cNvGrpSpPr>
            <a:grpSpLocks/>
          </p:cNvGrpSpPr>
          <p:nvPr/>
        </p:nvGrpSpPr>
        <p:grpSpPr bwMode="auto">
          <a:xfrm>
            <a:off x="6096000" y="3860800"/>
            <a:ext cx="2808288" cy="1677988"/>
            <a:chOff x="4568825" y="4191000"/>
            <a:chExt cx="2808288" cy="1677987"/>
          </a:xfrm>
        </p:grpSpPr>
        <p:sp>
          <p:nvSpPr>
            <p:cNvPr id="11290" name="Freeform 6"/>
            <p:cNvSpPr>
              <a:spLocks/>
            </p:cNvSpPr>
            <p:nvPr/>
          </p:nvSpPr>
          <p:spPr bwMode="auto">
            <a:xfrm>
              <a:off x="4572000" y="4495800"/>
              <a:ext cx="2744788" cy="1373187"/>
            </a:xfrm>
            <a:custGeom>
              <a:avLst/>
              <a:gdLst>
                <a:gd name="T0" fmla="*/ 0 w 1729"/>
                <a:gd name="T1" fmla="*/ 2147483647 h 865"/>
                <a:gd name="T2" fmla="*/ 2147483647 w 1729"/>
                <a:gd name="T3" fmla="*/ 2147483647 h 865"/>
                <a:gd name="T4" fmla="*/ 2147483647 w 1729"/>
                <a:gd name="T5" fmla="*/ 2147483647 h 865"/>
                <a:gd name="T6" fmla="*/ 2147483647 w 1729"/>
                <a:gd name="T7" fmla="*/ 2147483647 h 865"/>
                <a:gd name="T8" fmla="*/ 2147483647 w 1729"/>
                <a:gd name="T9" fmla="*/ 2147483647 h 865"/>
                <a:gd name="T10" fmla="*/ 2147483647 w 1729"/>
                <a:gd name="T11" fmla="*/ 2147483647 h 865"/>
                <a:gd name="T12" fmla="*/ 2147483647 w 1729"/>
                <a:gd name="T13" fmla="*/ 2147483647 h 865"/>
                <a:gd name="T14" fmla="*/ 2147483647 w 1729"/>
                <a:gd name="T15" fmla="*/ 0 h 865"/>
                <a:gd name="T16" fmla="*/ 2147483647 w 1729"/>
                <a:gd name="T17" fmla="*/ 0 h 865"/>
                <a:gd name="T18" fmla="*/ 2147483647 w 1729"/>
                <a:gd name="T19" fmla="*/ 2147483647 h 865"/>
                <a:gd name="T20" fmla="*/ 2147483647 w 1729"/>
                <a:gd name="T21" fmla="*/ 2147483647 h 865"/>
                <a:gd name="T22" fmla="*/ 2147483647 w 1729"/>
                <a:gd name="T23" fmla="*/ 2147483647 h 865"/>
                <a:gd name="T24" fmla="*/ 2147483647 w 1729"/>
                <a:gd name="T25" fmla="*/ 2147483647 h 865"/>
                <a:gd name="T26" fmla="*/ 2147483647 w 1729"/>
                <a:gd name="T27" fmla="*/ 2147483647 h 865"/>
                <a:gd name="T28" fmla="*/ 2147483647 w 1729"/>
                <a:gd name="T29" fmla="*/ 2147483647 h 865"/>
                <a:gd name="T30" fmla="*/ 2147483647 w 1729"/>
                <a:gd name="T31" fmla="*/ 2147483647 h 86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29"/>
                <a:gd name="T49" fmla="*/ 0 h 865"/>
                <a:gd name="T50" fmla="*/ 1729 w 1729"/>
                <a:gd name="T51" fmla="*/ 865 h 86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29" h="865">
                  <a:moveTo>
                    <a:pt x="0" y="864"/>
                  </a:moveTo>
                  <a:lnTo>
                    <a:pt x="144" y="720"/>
                  </a:lnTo>
                  <a:lnTo>
                    <a:pt x="288" y="432"/>
                  </a:lnTo>
                  <a:lnTo>
                    <a:pt x="432" y="288"/>
                  </a:lnTo>
                  <a:lnTo>
                    <a:pt x="576" y="240"/>
                  </a:lnTo>
                  <a:lnTo>
                    <a:pt x="672" y="144"/>
                  </a:lnTo>
                  <a:lnTo>
                    <a:pt x="768" y="48"/>
                  </a:lnTo>
                  <a:lnTo>
                    <a:pt x="912" y="0"/>
                  </a:lnTo>
                  <a:lnTo>
                    <a:pt x="1056" y="0"/>
                  </a:lnTo>
                  <a:lnTo>
                    <a:pt x="1152" y="48"/>
                  </a:lnTo>
                  <a:lnTo>
                    <a:pt x="1296" y="192"/>
                  </a:lnTo>
                  <a:lnTo>
                    <a:pt x="1392" y="528"/>
                  </a:lnTo>
                  <a:lnTo>
                    <a:pt x="1440" y="624"/>
                  </a:lnTo>
                  <a:lnTo>
                    <a:pt x="1536" y="672"/>
                  </a:lnTo>
                  <a:lnTo>
                    <a:pt x="1632" y="672"/>
                  </a:lnTo>
                  <a:lnTo>
                    <a:pt x="1728" y="62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1" name="Line 76"/>
            <p:cNvSpPr>
              <a:spLocks noChangeShapeType="1"/>
            </p:cNvSpPr>
            <p:nvPr/>
          </p:nvSpPr>
          <p:spPr bwMode="auto">
            <a:xfrm flipV="1">
              <a:off x="4568825" y="4191000"/>
              <a:ext cx="0" cy="1668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2" name="Line 77"/>
            <p:cNvSpPr>
              <a:spLocks noChangeShapeType="1"/>
            </p:cNvSpPr>
            <p:nvPr/>
          </p:nvSpPr>
          <p:spPr bwMode="auto">
            <a:xfrm>
              <a:off x="4568825" y="5859462"/>
              <a:ext cx="2808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939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9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9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25" grpId="0"/>
      <p:bldP spid="93250" grpId="0"/>
      <p:bldP spid="93269" grpId="0" animBg="1"/>
      <p:bldP spid="93270" grpId="0" animBg="1"/>
      <p:bldP spid="93315" grpId="0"/>
      <p:bldP spid="93322" grpId="0"/>
      <p:bldP spid="93323" grpId="0"/>
      <p:bldP spid="93324" grpId="0"/>
      <p:bldP spid="933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DACs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Many types of DACs available.</a:t>
            </a:r>
          </a:p>
          <a:p>
            <a:r>
              <a:rPr lang="en-US"/>
              <a:t>Usually switches, resistors, and op-amps used to implement conversion</a:t>
            </a:r>
          </a:p>
          <a:p>
            <a:r>
              <a:rPr lang="en-US"/>
              <a:t>Two Types:</a:t>
            </a:r>
          </a:p>
          <a:p>
            <a:pPr lvl="1"/>
            <a:r>
              <a:rPr lang="en-US"/>
              <a:t>Binary Weighted Resistor</a:t>
            </a:r>
          </a:p>
          <a:p>
            <a:pPr lvl="1"/>
            <a:r>
              <a:rPr lang="en-US"/>
              <a:t>R-2R Ladder</a:t>
            </a:r>
          </a:p>
        </p:txBody>
      </p:sp>
    </p:spTree>
    <p:extLst>
      <p:ext uri="{BB962C8B-B14F-4D97-AF65-F5344CB8AC3E}">
        <p14:creationId xmlns:p14="http://schemas.microsoft.com/office/powerpoint/2010/main" val="403103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44650" y="0"/>
            <a:ext cx="7499350" cy="1028700"/>
          </a:xfrm>
          <a:extLst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900" u="sng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Digital-to-Analog (D/A) Conversion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90575" y="995363"/>
            <a:ext cx="7721600" cy="2808287"/>
          </a:xfrm>
          <a:solidFill>
            <a:srgbClr val="FFFFFF"/>
          </a:solidFill>
        </p:spPr>
        <p:txBody>
          <a:bodyPr/>
          <a:lstStyle/>
          <a:p>
            <a:pPr eaLnBrk="1" hangingPunct="1"/>
            <a:r>
              <a:rPr lang="en-US" sz="2800" smtClean="0"/>
              <a:t>D/A conversion is the process of taking a value represented in </a:t>
            </a:r>
            <a:r>
              <a:rPr lang="en-US" sz="2800" u="sng" smtClean="0"/>
              <a:t>digital code</a:t>
            </a:r>
            <a:r>
              <a:rPr lang="en-US" sz="2800" smtClean="0"/>
              <a:t> and </a:t>
            </a:r>
            <a:r>
              <a:rPr lang="en-US" sz="2800" u="sng" smtClean="0"/>
              <a:t>converting</a:t>
            </a:r>
            <a:r>
              <a:rPr lang="en-US" sz="2800" smtClean="0"/>
              <a:t> it </a:t>
            </a:r>
            <a:r>
              <a:rPr lang="en-US" sz="2800" u="sng" smtClean="0"/>
              <a:t>to</a:t>
            </a:r>
            <a:r>
              <a:rPr lang="en-US" sz="2800" smtClean="0"/>
              <a:t> a </a:t>
            </a:r>
            <a:r>
              <a:rPr lang="en-US" sz="2800" u="sng" smtClean="0"/>
              <a:t>voltage or current</a:t>
            </a:r>
            <a:r>
              <a:rPr lang="en-US" sz="2800" smtClean="0"/>
              <a:t> that is </a:t>
            </a:r>
            <a:r>
              <a:rPr lang="en-US" sz="2800" u="sng" smtClean="0"/>
              <a:t>proportional to the digital value</a:t>
            </a:r>
          </a:p>
          <a:p>
            <a:pPr eaLnBrk="1" hangingPunct="1"/>
            <a:r>
              <a:rPr lang="en-US" sz="2800" smtClean="0"/>
              <a:t>For each digital input code, the output is a unique analog value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057275" y="4325938"/>
            <a:ext cx="4933950" cy="1593850"/>
            <a:chOff x="490" y="2686"/>
            <a:chExt cx="3108" cy="1004"/>
          </a:xfrm>
        </p:grpSpPr>
        <p:sp>
          <p:nvSpPr>
            <p:cNvPr id="12297" name="Rectangle 4"/>
            <p:cNvSpPr>
              <a:spLocks noChangeArrowheads="1"/>
            </p:cNvSpPr>
            <p:nvPr/>
          </p:nvSpPr>
          <p:spPr bwMode="auto">
            <a:xfrm>
              <a:off x="1733" y="2734"/>
              <a:ext cx="1052" cy="9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4-bit</a:t>
              </a:r>
            </a:p>
            <a:p>
              <a:r>
                <a:rPr lang="en-US"/>
                <a:t>D/A Converter</a:t>
              </a:r>
            </a:p>
            <a:p>
              <a:r>
                <a:rPr lang="en-US"/>
                <a:t>(DAC)</a:t>
              </a:r>
            </a:p>
          </p:txBody>
        </p:sp>
        <p:sp>
          <p:nvSpPr>
            <p:cNvPr id="12298" name="Line 5"/>
            <p:cNvSpPr>
              <a:spLocks noChangeShapeType="1"/>
            </p:cNvSpPr>
            <p:nvPr/>
          </p:nvSpPr>
          <p:spPr bwMode="auto">
            <a:xfrm>
              <a:off x="1207" y="2830"/>
              <a:ext cx="5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Line 6"/>
            <p:cNvSpPr>
              <a:spLocks noChangeShapeType="1"/>
            </p:cNvSpPr>
            <p:nvPr/>
          </p:nvSpPr>
          <p:spPr bwMode="auto">
            <a:xfrm>
              <a:off x="1207" y="3069"/>
              <a:ext cx="5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Text Box 7"/>
            <p:cNvSpPr txBox="1">
              <a:spLocks noChangeArrowheads="1"/>
            </p:cNvSpPr>
            <p:nvPr/>
          </p:nvSpPr>
          <p:spPr bwMode="auto">
            <a:xfrm>
              <a:off x="968" y="2686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  <p:sp>
          <p:nvSpPr>
            <p:cNvPr id="12301" name="Text Box 8"/>
            <p:cNvSpPr txBox="1">
              <a:spLocks noChangeArrowheads="1"/>
            </p:cNvSpPr>
            <p:nvPr/>
          </p:nvSpPr>
          <p:spPr bwMode="auto">
            <a:xfrm>
              <a:off x="968" y="2925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  <p:sp>
          <p:nvSpPr>
            <p:cNvPr id="12302" name="Line 9"/>
            <p:cNvSpPr>
              <a:spLocks noChangeShapeType="1"/>
            </p:cNvSpPr>
            <p:nvPr/>
          </p:nvSpPr>
          <p:spPr bwMode="auto">
            <a:xfrm>
              <a:off x="1207" y="3308"/>
              <a:ext cx="5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3" name="Line 10"/>
            <p:cNvSpPr>
              <a:spLocks noChangeShapeType="1"/>
            </p:cNvSpPr>
            <p:nvPr/>
          </p:nvSpPr>
          <p:spPr bwMode="auto">
            <a:xfrm>
              <a:off x="1207" y="3547"/>
              <a:ext cx="5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Text Box 11"/>
            <p:cNvSpPr txBox="1">
              <a:spLocks noChangeArrowheads="1"/>
            </p:cNvSpPr>
            <p:nvPr/>
          </p:nvSpPr>
          <p:spPr bwMode="auto">
            <a:xfrm>
              <a:off x="968" y="3164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  <p:sp>
          <p:nvSpPr>
            <p:cNvPr id="12305" name="Text Box 12"/>
            <p:cNvSpPr txBox="1">
              <a:spLocks noChangeArrowheads="1"/>
            </p:cNvSpPr>
            <p:nvPr/>
          </p:nvSpPr>
          <p:spPr bwMode="auto">
            <a:xfrm>
              <a:off x="968" y="3403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  <p:sp>
          <p:nvSpPr>
            <p:cNvPr id="12306" name="Text Box 13"/>
            <p:cNvSpPr txBox="1">
              <a:spLocks noChangeArrowheads="1"/>
            </p:cNvSpPr>
            <p:nvPr/>
          </p:nvSpPr>
          <p:spPr bwMode="auto">
            <a:xfrm>
              <a:off x="490" y="2925"/>
              <a:ext cx="71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/>
                <a:t>Digital Inputs</a:t>
              </a:r>
            </a:p>
          </p:txBody>
        </p:sp>
        <p:sp>
          <p:nvSpPr>
            <p:cNvPr id="12307" name="Line 14"/>
            <p:cNvSpPr>
              <a:spLocks noChangeShapeType="1"/>
            </p:cNvSpPr>
            <p:nvPr/>
          </p:nvSpPr>
          <p:spPr bwMode="auto">
            <a:xfrm>
              <a:off x="2785" y="2925"/>
              <a:ext cx="2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308" name="Group 24"/>
            <p:cNvGrpSpPr>
              <a:grpSpLocks/>
            </p:cNvGrpSpPr>
            <p:nvPr/>
          </p:nvGrpSpPr>
          <p:grpSpPr bwMode="auto">
            <a:xfrm>
              <a:off x="2976" y="2925"/>
              <a:ext cx="96" cy="526"/>
              <a:chOff x="3310" y="3116"/>
              <a:chExt cx="96" cy="526"/>
            </a:xfrm>
          </p:grpSpPr>
          <p:sp>
            <p:nvSpPr>
              <p:cNvPr id="12313" name="Line 15"/>
              <p:cNvSpPr>
                <a:spLocks noChangeShapeType="1"/>
              </p:cNvSpPr>
              <p:nvPr/>
            </p:nvSpPr>
            <p:spPr bwMode="auto">
              <a:xfrm>
                <a:off x="3358" y="311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4" name="Line 16"/>
              <p:cNvSpPr>
                <a:spLocks noChangeShapeType="1"/>
              </p:cNvSpPr>
              <p:nvPr/>
            </p:nvSpPr>
            <p:spPr bwMode="auto">
              <a:xfrm flipH="1">
                <a:off x="3310" y="3260"/>
                <a:ext cx="48" cy="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5" name="Line 17"/>
              <p:cNvSpPr>
                <a:spLocks noChangeShapeType="1"/>
              </p:cNvSpPr>
              <p:nvPr/>
            </p:nvSpPr>
            <p:spPr bwMode="auto">
              <a:xfrm>
                <a:off x="3310" y="3307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6" name="Line 18"/>
              <p:cNvSpPr>
                <a:spLocks noChangeShapeType="1"/>
              </p:cNvSpPr>
              <p:nvPr/>
            </p:nvSpPr>
            <p:spPr bwMode="auto">
              <a:xfrm flipH="1">
                <a:off x="3310" y="3355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7" name="Line 19"/>
              <p:cNvSpPr>
                <a:spLocks noChangeShapeType="1"/>
              </p:cNvSpPr>
              <p:nvPr/>
            </p:nvSpPr>
            <p:spPr bwMode="auto">
              <a:xfrm>
                <a:off x="3310" y="3451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8" name="Line 20"/>
              <p:cNvSpPr>
                <a:spLocks noChangeShapeType="1"/>
              </p:cNvSpPr>
              <p:nvPr/>
            </p:nvSpPr>
            <p:spPr bwMode="auto">
              <a:xfrm flipH="1">
                <a:off x="3358" y="3499"/>
                <a:ext cx="48" cy="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9" name="Line 23"/>
              <p:cNvSpPr>
                <a:spLocks noChangeShapeType="1"/>
              </p:cNvSpPr>
              <p:nvPr/>
            </p:nvSpPr>
            <p:spPr bwMode="auto">
              <a:xfrm>
                <a:off x="3358" y="354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09" name="Line 25"/>
            <p:cNvSpPr>
              <a:spLocks noChangeShapeType="1"/>
            </p:cNvSpPr>
            <p:nvPr/>
          </p:nvSpPr>
          <p:spPr bwMode="auto">
            <a:xfrm>
              <a:off x="2928" y="364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Line 26"/>
            <p:cNvSpPr>
              <a:spLocks noChangeShapeType="1"/>
            </p:cNvSpPr>
            <p:nvPr/>
          </p:nvSpPr>
          <p:spPr bwMode="auto">
            <a:xfrm>
              <a:off x="2976" y="369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Line 28"/>
            <p:cNvSpPr>
              <a:spLocks noChangeShapeType="1"/>
            </p:cNvSpPr>
            <p:nvPr/>
          </p:nvSpPr>
          <p:spPr bwMode="auto">
            <a:xfrm>
              <a:off x="3024" y="3451"/>
              <a:ext cx="0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Text Box 29"/>
            <p:cNvSpPr txBox="1">
              <a:spLocks noChangeArrowheads="1"/>
            </p:cNvSpPr>
            <p:nvPr/>
          </p:nvSpPr>
          <p:spPr bwMode="auto">
            <a:xfrm>
              <a:off x="3120" y="3069"/>
              <a:ext cx="4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/>
                <a:t>V</a:t>
              </a:r>
              <a:r>
                <a:rPr lang="en-US" baseline="-25000"/>
                <a:t>out</a:t>
              </a:r>
            </a:p>
          </p:txBody>
        </p:sp>
      </p:grpSp>
      <p:sp>
        <p:nvSpPr>
          <p:cNvPr id="96287" name="Text Box 31"/>
          <p:cNvSpPr txBox="1">
            <a:spLocks noChangeArrowheads="1"/>
          </p:cNvSpPr>
          <p:nvPr/>
        </p:nvSpPr>
        <p:spPr bwMode="auto">
          <a:xfrm>
            <a:off x="3289300" y="2400300"/>
            <a:ext cx="58435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b="1">
                <a:solidFill>
                  <a:srgbClr val="0000FF"/>
                </a:solidFill>
                <a:latin typeface="Gill Sans MT" pitchFamily="34" charset="0"/>
              </a:rPr>
              <a:t>Analog Output, V</a:t>
            </a:r>
            <a:r>
              <a:rPr lang="en-US" sz="2200" b="1" baseline="-25000">
                <a:solidFill>
                  <a:srgbClr val="0000FF"/>
                </a:solidFill>
                <a:latin typeface="Gill Sans MT" pitchFamily="34" charset="0"/>
              </a:rPr>
              <a:t>out</a:t>
            </a:r>
            <a:r>
              <a:rPr lang="en-US" sz="2200" b="1">
                <a:solidFill>
                  <a:srgbClr val="0000FF"/>
                </a:solidFill>
                <a:latin typeface="Gill Sans MT" pitchFamily="34" charset="0"/>
              </a:rPr>
              <a:t> = digital input x k</a:t>
            </a:r>
          </a:p>
        </p:txBody>
      </p:sp>
      <p:sp>
        <p:nvSpPr>
          <p:cNvPr id="96288" name="Text Box 32"/>
          <p:cNvSpPr txBox="1">
            <a:spLocks noChangeArrowheads="1"/>
          </p:cNvSpPr>
          <p:nvPr/>
        </p:nvSpPr>
        <p:spPr bwMode="auto">
          <a:xfrm>
            <a:off x="5918200" y="4254500"/>
            <a:ext cx="2808288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Example: If k=0.5, and DCBA=1011,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/>
              <a:t>what is the value of V</a:t>
            </a:r>
            <a:r>
              <a:rPr lang="en-US" baseline="-25000"/>
              <a:t>out</a:t>
            </a:r>
            <a:r>
              <a:rPr lang="en-US"/>
              <a:t> ?</a:t>
            </a:r>
          </a:p>
        </p:txBody>
      </p:sp>
      <p:sp>
        <p:nvSpPr>
          <p:cNvPr id="96289" name="Text Box 33"/>
          <p:cNvSpPr txBox="1">
            <a:spLocks noChangeArrowheads="1"/>
          </p:cNvSpPr>
          <p:nvPr/>
        </p:nvSpPr>
        <p:spPr bwMode="auto">
          <a:xfrm>
            <a:off x="5538788" y="5468938"/>
            <a:ext cx="36433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Analog Output = 11 x 0.5 = 5.5V</a:t>
            </a:r>
          </a:p>
        </p:txBody>
      </p:sp>
    </p:spTree>
    <p:extLst>
      <p:ext uri="{BB962C8B-B14F-4D97-AF65-F5344CB8AC3E}">
        <p14:creationId xmlns:p14="http://schemas.microsoft.com/office/powerpoint/2010/main" val="128514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6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 animBg="1"/>
      <p:bldP spid="96287" grpId="0"/>
      <p:bldP spid="96288" grpId="0"/>
      <p:bldP spid="9628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44650" y="0"/>
            <a:ext cx="7499350" cy="800100"/>
          </a:xfrm>
          <a:extLst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900" u="sng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Resolution &amp; Full Scale Voltage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76300" y="809625"/>
            <a:ext cx="8267700" cy="5311775"/>
          </a:xfrm>
          <a:solidFill>
            <a:srgbClr val="FFFFFF"/>
          </a:solidFill>
        </p:spPr>
        <p:txBody>
          <a:bodyPr/>
          <a:lstStyle/>
          <a:p>
            <a:pPr eaLnBrk="1" hangingPunct="1"/>
            <a:r>
              <a:rPr lang="en-US" sz="2400" smtClean="0">
                <a:solidFill>
                  <a:srgbClr val="FF0000"/>
                </a:solidFill>
              </a:rPr>
              <a:t>Resolution</a:t>
            </a:r>
            <a:r>
              <a:rPr lang="en-US" sz="2400" smtClean="0"/>
              <a:t> or </a:t>
            </a:r>
            <a:r>
              <a:rPr lang="en-US" sz="2400" smtClean="0">
                <a:solidFill>
                  <a:srgbClr val="FF0000"/>
                </a:solidFill>
              </a:rPr>
              <a:t>step size</a:t>
            </a:r>
            <a:r>
              <a:rPr lang="en-US" sz="2400" smtClean="0"/>
              <a:t> of a DAC is the smallest change that can occur in the analog output as a result of a step change in the digital input (</a:t>
            </a:r>
            <a:r>
              <a:rPr lang="en-US" sz="2400" smtClean="0">
                <a:solidFill>
                  <a:srgbClr val="FF0000"/>
                </a:solidFill>
              </a:rPr>
              <a:t>LSB weightage</a:t>
            </a:r>
            <a:r>
              <a:rPr lang="en-US" sz="2400" smtClean="0"/>
              <a:t>)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US" sz="2400" smtClean="0"/>
              <a:t>Analog output = digital input x k,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US" sz="2400" smtClean="0"/>
              <a:t>k = analog output/digital input, (resolution or step size)</a:t>
            </a:r>
          </a:p>
          <a:p>
            <a:pPr lvl="1" eaLnBrk="1" hangingPunct="1">
              <a:buFont typeface="Verdana" pitchFamily="34" charset="0"/>
              <a:buNone/>
            </a:pPr>
            <a:endParaRPr lang="en-US" sz="2400" smtClean="0"/>
          </a:p>
          <a:p>
            <a:pPr eaLnBrk="1" hangingPunct="1"/>
            <a:r>
              <a:rPr lang="en-US" sz="2400" b="1" smtClean="0"/>
              <a:t>Full scale output</a:t>
            </a:r>
            <a:r>
              <a:rPr lang="en-US" sz="2400" smtClean="0"/>
              <a:t> is the DAC output when digital input is at </a:t>
            </a:r>
            <a:r>
              <a:rPr lang="en-US" sz="2400" b="1" smtClean="0"/>
              <a:t>maximum</a:t>
            </a:r>
            <a:r>
              <a:rPr lang="en-US" sz="2400" smtClean="0"/>
              <a:t> value,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US" sz="2400" smtClean="0"/>
              <a:t>E.g. a 4-bit DAC FS output = </a:t>
            </a:r>
            <a:r>
              <a:rPr lang="en-US" sz="2400" smtClean="0">
                <a:solidFill>
                  <a:srgbClr val="FF0000"/>
                </a:solidFill>
              </a:rPr>
              <a:t>1111</a:t>
            </a:r>
            <a:r>
              <a:rPr lang="en-US" sz="2400" baseline="-25000" smtClean="0">
                <a:solidFill>
                  <a:srgbClr val="FF0000"/>
                </a:solidFill>
              </a:rPr>
              <a:t>2</a:t>
            </a:r>
            <a:r>
              <a:rPr lang="en-US" sz="2400" smtClean="0">
                <a:solidFill>
                  <a:srgbClr val="FF0000"/>
                </a:solidFill>
              </a:rPr>
              <a:t>k </a:t>
            </a:r>
            <a:r>
              <a:rPr lang="en-US" sz="2400" smtClean="0"/>
              <a:t>= </a:t>
            </a:r>
            <a:r>
              <a:rPr lang="en-US" sz="2400" smtClean="0">
                <a:solidFill>
                  <a:srgbClr val="FF0000"/>
                </a:solidFill>
              </a:rPr>
              <a:t>15k</a:t>
            </a:r>
            <a:r>
              <a:rPr lang="en-US" sz="2400" smtClean="0"/>
              <a:t> = </a:t>
            </a:r>
            <a:r>
              <a:rPr lang="en-US" sz="2400" smtClean="0">
                <a:solidFill>
                  <a:srgbClr val="FF0000"/>
                </a:solidFill>
              </a:rPr>
              <a:t>15 x step size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US" sz="2400" smtClean="0"/>
              <a:t>For n-bit DAC, full scale output = </a:t>
            </a:r>
            <a:r>
              <a:rPr lang="en-US" sz="2400" smtClean="0">
                <a:solidFill>
                  <a:srgbClr val="FF0000"/>
                </a:solidFill>
              </a:rPr>
              <a:t>(2</a:t>
            </a:r>
            <a:r>
              <a:rPr lang="en-US" sz="2400" baseline="30000" smtClean="0">
                <a:solidFill>
                  <a:srgbClr val="FF0000"/>
                </a:solidFill>
              </a:rPr>
              <a:t>n</a:t>
            </a:r>
            <a:r>
              <a:rPr lang="en-US" sz="2400" smtClean="0">
                <a:solidFill>
                  <a:srgbClr val="FF0000"/>
                </a:solidFill>
              </a:rPr>
              <a:t> – 1)k</a:t>
            </a:r>
          </a:p>
          <a:p>
            <a:pPr lvl="1" eaLnBrk="1" hangingPunct="1"/>
            <a:r>
              <a:rPr lang="en-US" sz="2400" smtClean="0"/>
              <a:t>Example: If step size, k of a 10-bit DAC is 0.05V, the full scale output voltage is ______________</a:t>
            </a: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4597400" y="5268913"/>
            <a:ext cx="28082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</a:rPr>
              <a:t>1023 x 0.05 = 51.15V</a:t>
            </a:r>
          </a:p>
        </p:txBody>
      </p:sp>
    </p:spTree>
    <p:extLst>
      <p:ext uri="{BB962C8B-B14F-4D97-AF65-F5344CB8AC3E}">
        <p14:creationId xmlns:p14="http://schemas.microsoft.com/office/powerpoint/2010/main" val="56598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 bldLvl="2" animBg="1"/>
      <p:bldP spid="1013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65175" y="733425"/>
            <a:ext cx="7772400" cy="1670050"/>
          </a:xfrm>
          <a:solidFill>
            <a:srgbClr val="FFFFFF"/>
          </a:solidFill>
        </p:spPr>
        <p:txBody>
          <a:bodyPr/>
          <a:lstStyle/>
          <a:p>
            <a:pPr eaLnBrk="1" hangingPunct="1"/>
            <a:r>
              <a:rPr lang="en-US" sz="2400" smtClean="0"/>
              <a:t>Full-scale voltage is the output voltage of DAC when </a:t>
            </a:r>
            <a:r>
              <a:rPr lang="en-US" sz="2400" b="1" u="sng" smtClean="0"/>
              <a:t>maximum</a:t>
            </a:r>
            <a:r>
              <a:rPr lang="en-US" sz="2400" smtClean="0"/>
              <a:t> value of the digital inputs are applied.</a:t>
            </a:r>
          </a:p>
          <a:p>
            <a:pPr eaLnBrk="1" hangingPunct="1"/>
            <a:r>
              <a:rPr lang="en-US" sz="2400" smtClean="0"/>
              <a:t>Refer to figure below, the full scale voltage (when input is 111) is 7V. Step size or resolution is _______</a:t>
            </a:r>
          </a:p>
        </p:txBody>
      </p:sp>
      <p:sp>
        <p:nvSpPr>
          <p:cNvPr id="338948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44650" y="0"/>
            <a:ext cx="7499350" cy="669925"/>
          </a:xfrm>
          <a:extLst/>
        </p:spPr>
        <p:txBody>
          <a:bodyPr rtlCol="0" anchor="b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900" u="sng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Full Scale Voltage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700213" y="2709863"/>
            <a:ext cx="2794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200">
                <a:solidFill>
                  <a:srgbClr val="993366"/>
                </a:solidFill>
                <a:latin typeface="Monotype Sorts" charset="2"/>
              </a:rPr>
              <a:t> 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4156075" y="2757488"/>
            <a:ext cx="777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200" b="1">
                <a:solidFill>
                  <a:srgbClr val="993366"/>
                </a:solidFill>
              </a:rPr>
              <a:t> 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4342" name="Text Box 32"/>
          <p:cNvSpPr txBox="1">
            <a:spLocks noChangeArrowheads="1"/>
          </p:cNvSpPr>
          <p:nvPr/>
        </p:nvSpPr>
        <p:spPr bwMode="auto">
          <a:xfrm>
            <a:off x="2846388" y="2876550"/>
            <a:ext cx="1023937" cy="1589088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sz="1400">
              <a:latin typeface="Tahoma" pitchFamily="34" charset="0"/>
            </a:endParaRPr>
          </a:p>
          <a:p>
            <a:pPr eaLnBrk="1" hangingPunct="1"/>
            <a:r>
              <a:rPr lang="en-US" sz="1400">
                <a:latin typeface="Tahoma" pitchFamily="34" charset="0"/>
              </a:rPr>
              <a:t>3-bit DAC</a:t>
            </a:r>
          </a:p>
          <a:p>
            <a:pPr eaLnBrk="1" hangingPunct="1"/>
            <a:endParaRPr lang="en-US" sz="1400">
              <a:latin typeface="Tahoma" pitchFamily="34" charset="0"/>
            </a:endParaRPr>
          </a:p>
          <a:p>
            <a:pPr eaLnBrk="1" hangingPunct="1"/>
            <a:r>
              <a:rPr lang="en-US" sz="1400">
                <a:latin typeface="Tahoma" pitchFamily="34" charset="0"/>
              </a:rPr>
              <a:t>F S output</a:t>
            </a:r>
            <a:br>
              <a:rPr lang="en-US" sz="1400">
                <a:latin typeface="Tahoma" pitchFamily="34" charset="0"/>
              </a:rPr>
            </a:br>
            <a:r>
              <a:rPr lang="en-US" sz="1400">
                <a:latin typeface="Tahoma" pitchFamily="34" charset="0"/>
              </a:rPr>
              <a:t>= 7V</a:t>
            </a:r>
          </a:p>
        </p:txBody>
      </p:sp>
      <p:sp>
        <p:nvSpPr>
          <p:cNvPr id="14343" name="Line 33"/>
          <p:cNvSpPr>
            <a:spLocks noChangeShapeType="1"/>
          </p:cNvSpPr>
          <p:nvPr/>
        </p:nvSpPr>
        <p:spPr bwMode="auto">
          <a:xfrm>
            <a:off x="2247900" y="3175000"/>
            <a:ext cx="60642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Line 34"/>
          <p:cNvSpPr>
            <a:spLocks noChangeShapeType="1"/>
          </p:cNvSpPr>
          <p:nvPr/>
        </p:nvSpPr>
        <p:spPr bwMode="auto">
          <a:xfrm>
            <a:off x="2247900" y="3554413"/>
            <a:ext cx="60642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35"/>
          <p:cNvSpPr>
            <a:spLocks noChangeShapeType="1"/>
          </p:cNvSpPr>
          <p:nvPr/>
        </p:nvSpPr>
        <p:spPr bwMode="auto">
          <a:xfrm>
            <a:off x="2247900" y="3933825"/>
            <a:ext cx="60642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" name="Line 36"/>
          <p:cNvSpPr>
            <a:spLocks noChangeShapeType="1"/>
          </p:cNvSpPr>
          <p:nvPr/>
        </p:nvSpPr>
        <p:spPr bwMode="auto">
          <a:xfrm>
            <a:off x="3870325" y="3479800"/>
            <a:ext cx="39687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7" name="Text Box 37"/>
          <p:cNvSpPr txBox="1">
            <a:spLocks noChangeArrowheads="1"/>
          </p:cNvSpPr>
          <p:nvPr/>
        </p:nvSpPr>
        <p:spPr bwMode="auto">
          <a:xfrm>
            <a:off x="3870325" y="3100388"/>
            <a:ext cx="5953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latin typeface="Tahoma" pitchFamily="34" charset="0"/>
              </a:rPr>
              <a:t>V</a:t>
            </a:r>
            <a:r>
              <a:rPr lang="en-US" sz="1200" baseline="-25000">
                <a:latin typeface="Tahoma" pitchFamily="34" charset="0"/>
              </a:rPr>
              <a:t>out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00391" name="Text Box 39"/>
          <p:cNvSpPr txBox="1">
            <a:spLocks noChangeArrowheads="1"/>
          </p:cNvSpPr>
          <p:nvPr/>
        </p:nvSpPr>
        <p:spPr bwMode="auto">
          <a:xfrm>
            <a:off x="4068763" y="4313238"/>
            <a:ext cx="407987" cy="22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900" b="1">
                <a:solidFill>
                  <a:srgbClr val="FF0000"/>
                </a:solidFill>
                <a:latin typeface="Tahoma" pitchFamily="34" charset="0"/>
              </a:rPr>
              <a:t>0V</a:t>
            </a:r>
            <a:endParaRPr lang="en-US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00392" name="Text Box 40"/>
          <p:cNvSpPr txBox="1">
            <a:spLocks noChangeArrowheads="1"/>
          </p:cNvSpPr>
          <p:nvPr/>
        </p:nvSpPr>
        <p:spPr bwMode="auto">
          <a:xfrm>
            <a:off x="5738813" y="2720975"/>
            <a:ext cx="2124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1200" b="1">
                <a:solidFill>
                  <a:srgbClr val="FF0000"/>
                </a:solidFill>
                <a:latin typeface="Tahoma" pitchFamily="34" charset="0"/>
              </a:rPr>
              <a:t>7V (full scale voltage)</a:t>
            </a:r>
          </a:p>
        </p:txBody>
      </p:sp>
      <p:sp>
        <p:nvSpPr>
          <p:cNvPr id="100399" name="AutoShape 47"/>
          <p:cNvSpPr>
            <a:spLocks/>
          </p:cNvSpPr>
          <p:nvPr/>
        </p:nvSpPr>
        <p:spPr bwMode="auto">
          <a:xfrm>
            <a:off x="4903788" y="4237038"/>
            <a:ext cx="117475" cy="227012"/>
          </a:xfrm>
          <a:prstGeom prst="rightBrace">
            <a:avLst>
              <a:gd name="adj1" fmla="val 16104"/>
              <a:gd name="adj2" fmla="val 50000"/>
            </a:avLst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baseline="-25000"/>
          </a:p>
        </p:txBody>
      </p:sp>
      <p:sp>
        <p:nvSpPr>
          <p:cNvPr id="100400" name="Text Box 48"/>
          <p:cNvSpPr txBox="1">
            <a:spLocks noChangeArrowheads="1"/>
          </p:cNvSpPr>
          <p:nvPr/>
        </p:nvSpPr>
        <p:spPr bwMode="auto">
          <a:xfrm>
            <a:off x="5056188" y="4162425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1200" b="1">
                <a:solidFill>
                  <a:srgbClr val="FF0000"/>
                </a:solidFill>
                <a:latin typeface="Tahoma" pitchFamily="34" charset="0"/>
              </a:rPr>
              <a:t>1V</a:t>
            </a:r>
          </a:p>
        </p:txBody>
      </p:sp>
      <p:sp>
        <p:nvSpPr>
          <p:cNvPr id="14352" name="Text Box 49"/>
          <p:cNvSpPr txBox="1">
            <a:spLocks noChangeArrowheads="1"/>
          </p:cNvSpPr>
          <p:nvPr/>
        </p:nvSpPr>
        <p:spPr bwMode="auto">
          <a:xfrm>
            <a:off x="2247900" y="2871788"/>
            <a:ext cx="30480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1200">
                <a:latin typeface="Tahoma" pitchFamily="34" charset="0"/>
              </a:rPr>
              <a:t>C</a:t>
            </a:r>
          </a:p>
          <a:p>
            <a:pPr algn="l" eaLnBrk="1" hangingPunct="1"/>
            <a:endParaRPr lang="en-US" sz="1200">
              <a:latin typeface="Tahoma" pitchFamily="34" charset="0"/>
            </a:endParaRPr>
          </a:p>
          <a:p>
            <a:pPr algn="l" eaLnBrk="1" hangingPunct="1"/>
            <a:r>
              <a:rPr lang="en-US" sz="1200">
                <a:latin typeface="Tahoma" pitchFamily="34" charset="0"/>
              </a:rPr>
              <a:t>B</a:t>
            </a:r>
          </a:p>
          <a:p>
            <a:pPr algn="l" eaLnBrk="1" hangingPunct="1"/>
            <a:endParaRPr lang="en-US" sz="1200">
              <a:latin typeface="Tahoma" pitchFamily="34" charset="0"/>
            </a:endParaRPr>
          </a:p>
          <a:p>
            <a:pPr algn="l" eaLnBrk="1" hangingPunct="1"/>
            <a:r>
              <a:rPr lang="en-US" sz="1200">
                <a:latin typeface="Tahoma" pitchFamily="34" charset="0"/>
              </a:rPr>
              <a:t>A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8210" name="Text Box 52"/>
          <p:cNvSpPr txBox="1">
            <a:spLocks noChangeArrowheads="1"/>
          </p:cNvSpPr>
          <p:nvPr/>
        </p:nvSpPr>
        <p:spPr bwMode="auto">
          <a:xfrm>
            <a:off x="1436688" y="5402263"/>
            <a:ext cx="75898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sz="2400"/>
              <a:t>Another example: What is the step size for a 4-bit DAC operating with a full scale voltage of 8V? _________</a:t>
            </a:r>
          </a:p>
        </p:txBody>
      </p:sp>
      <p:sp>
        <p:nvSpPr>
          <p:cNvPr id="14354" name="Rectangle 53"/>
          <p:cNvSpPr>
            <a:spLocks noChangeArrowheads="1"/>
          </p:cNvSpPr>
          <p:nvPr/>
        </p:nvSpPr>
        <p:spPr bwMode="auto">
          <a:xfrm>
            <a:off x="1639888" y="2871788"/>
            <a:ext cx="608012" cy="1592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r>
              <a:rPr lang="en-US" sz="1400"/>
              <a:t>3-bit counter</a:t>
            </a:r>
          </a:p>
        </p:txBody>
      </p:sp>
      <p:sp>
        <p:nvSpPr>
          <p:cNvPr id="14355" name="Line 54"/>
          <p:cNvSpPr>
            <a:spLocks noChangeShapeType="1"/>
          </p:cNvSpPr>
          <p:nvPr/>
        </p:nvSpPr>
        <p:spPr bwMode="auto">
          <a:xfrm>
            <a:off x="1943100" y="44640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6" name="Text Box 55"/>
          <p:cNvSpPr txBox="1">
            <a:spLocks noChangeArrowheads="1"/>
          </p:cNvSpPr>
          <p:nvPr/>
        </p:nvSpPr>
        <p:spPr bwMode="auto">
          <a:xfrm>
            <a:off x="1096963" y="4546600"/>
            <a:ext cx="833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400"/>
              <a:t>clock</a:t>
            </a:r>
          </a:p>
        </p:txBody>
      </p:sp>
      <p:sp>
        <p:nvSpPr>
          <p:cNvPr id="100408" name="Line 56"/>
          <p:cNvSpPr>
            <a:spLocks noChangeShapeType="1"/>
          </p:cNvSpPr>
          <p:nvPr/>
        </p:nvSpPr>
        <p:spPr bwMode="auto">
          <a:xfrm>
            <a:off x="1487488" y="5148263"/>
            <a:ext cx="152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09" name="Line 57"/>
          <p:cNvSpPr>
            <a:spLocks noChangeShapeType="1"/>
          </p:cNvSpPr>
          <p:nvPr/>
        </p:nvSpPr>
        <p:spPr bwMode="auto">
          <a:xfrm flipV="1">
            <a:off x="1639888" y="4919663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10" name="Line 58"/>
          <p:cNvSpPr>
            <a:spLocks noChangeShapeType="1"/>
          </p:cNvSpPr>
          <p:nvPr/>
        </p:nvSpPr>
        <p:spPr bwMode="auto">
          <a:xfrm>
            <a:off x="1639888" y="4919663"/>
            <a:ext cx="152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11" name="Line 59"/>
          <p:cNvSpPr>
            <a:spLocks noChangeShapeType="1"/>
          </p:cNvSpPr>
          <p:nvPr/>
        </p:nvSpPr>
        <p:spPr bwMode="auto">
          <a:xfrm>
            <a:off x="1792288" y="4919663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12" name="Line 60"/>
          <p:cNvSpPr>
            <a:spLocks noChangeShapeType="1"/>
          </p:cNvSpPr>
          <p:nvPr/>
        </p:nvSpPr>
        <p:spPr bwMode="auto">
          <a:xfrm>
            <a:off x="1792288" y="5148263"/>
            <a:ext cx="15081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13" name="Line 61"/>
          <p:cNvSpPr>
            <a:spLocks noChangeShapeType="1"/>
          </p:cNvSpPr>
          <p:nvPr/>
        </p:nvSpPr>
        <p:spPr bwMode="auto">
          <a:xfrm flipV="1">
            <a:off x="1943100" y="4919663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14" name="Line 62"/>
          <p:cNvSpPr>
            <a:spLocks noChangeShapeType="1"/>
          </p:cNvSpPr>
          <p:nvPr/>
        </p:nvSpPr>
        <p:spPr bwMode="auto">
          <a:xfrm>
            <a:off x="1943100" y="4919663"/>
            <a:ext cx="152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15" name="Line 63"/>
          <p:cNvSpPr>
            <a:spLocks noChangeShapeType="1"/>
          </p:cNvSpPr>
          <p:nvPr/>
        </p:nvSpPr>
        <p:spPr bwMode="auto">
          <a:xfrm>
            <a:off x="2095500" y="4919663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16" name="Line 64"/>
          <p:cNvSpPr>
            <a:spLocks noChangeShapeType="1"/>
          </p:cNvSpPr>
          <p:nvPr/>
        </p:nvSpPr>
        <p:spPr bwMode="auto">
          <a:xfrm>
            <a:off x="2095500" y="5148263"/>
            <a:ext cx="15081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17" name="Line 65"/>
          <p:cNvSpPr>
            <a:spLocks noChangeShapeType="1"/>
          </p:cNvSpPr>
          <p:nvPr/>
        </p:nvSpPr>
        <p:spPr bwMode="auto">
          <a:xfrm flipV="1">
            <a:off x="2247900" y="4919663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18" name="Line 66"/>
          <p:cNvSpPr>
            <a:spLocks noChangeShapeType="1"/>
          </p:cNvSpPr>
          <p:nvPr/>
        </p:nvSpPr>
        <p:spPr bwMode="auto">
          <a:xfrm>
            <a:off x="2247900" y="4919663"/>
            <a:ext cx="1524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19" name="Line 67"/>
          <p:cNvSpPr>
            <a:spLocks noChangeShapeType="1"/>
          </p:cNvSpPr>
          <p:nvPr/>
        </p:nvSpPr>
        <p:spPr bwMode="auto">
          <a:xfrm>
            <a:off x="2400300" y="4919663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20" name="Line 68"/>
          <p:cNvSpPr>
            <a:spLocks noChangeShapeType="1"/>
          </p:cNvSpPr>
          <p:nvPr/>
        </p:nvSpPr>
        <p:spPr bwMode="auto">
          <a:xfrm>
            <a:off x="2400300" y="5148263"/>
            <a:ext cx="150813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21" name="Text Box 69"/>
          <p:cNvSpPr txBox="1">
            <a:spLocks noChangeArrowheads="1"/>
          </p:cNvSpPr>
          <p:nvPr/>
        </p:nvSpPr>
        <p:spPr bwMode="auto">
          <a:xfrm>
            <a:off x="7053263" y="5781675"/>
            <a:ext cx="174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</a:rPr>
              <a:t>8 </a:t>
            </a:r>
            <a:r>
              <a:rPr lang="en-US" b="1">
                <a:solidFill>
                  <a:srgbClr val="0000FF"/>
                </a:solidFill>
                <a:sym typeface="Symbol" pitchFamily="18" charset="2"/>
              </a:rPr>
              <a:t> 15 = 0.53 V</a:t>
            </a:r>
          </a:p>
        </p:txBody>
      </p:sp>
      <p:sp>
        <p:nvSpPr>
          <p:cNvPr id="8228" name="Line 70"/>
          <p:cNvSpPr>
            <a:spLocks noChangeShapeType="1"/>
          </p:cNvSpPr>
          <p:nvPr/>
        </p:nvSpPr>
        <p:spPr bwMode="auto">
          <a:xfrm>
            <a:off x="1336675" y="522446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9" name="Line 71"/>
          <p:cNvSpPr>
            <a:spLocks noChangeShapeType="1"/>
          </p:cNvSpPr>
          <p:nvPr/>
        </p:nvSpPr>
        <p:spPr bwMode="auto">
          <a:xfrm>
            <a:off x="1639888" y="522446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0" name="Line 72"/>
          <p:cNvSpPr>
            <a:spLocks noChangeShapeType="1"/>
          </p:cNvSpPr>
          <p:nvPr/>
        </p:nvSpPr>
        <p:spPr bwMode="auto">
          <a:xfrm flipV="1">
            <a:off x="1336675" y="5300663"/>
            <a:ext cx="30321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1" name="Text Box 73"/>
          <p:cNvSpPr txBox="1">
            <a:spLocks noChangeArrowheads="1"/>
          </p:cNvSpPr>
          <p:nvPr/>
        </p:nvSpPr>
        <p:spPr bwMode="auto">
          <a:xfrm>
            <a:off x="1625600" y="5156200"/>
            <a:ext cx="379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600"/>
              <a:t>t</a:t>
            </a:r>
            <a:r>
              <a:rPr lang="en-US" sz="1600" baseline="-25000"/>
              <a:t>c</a:t>
            </a:r>
          </a:p>
        </p:txBody>
      </p:sp>
      <p:sp>
        <p:nvSpPr>
          <p:cNvPr id="100426" name="Text Box 74"/>
          <p:cNvSpPr txBox="1">
            <a:spLocks noChangeArrowheads="1"/>
          </p:cNvSpPr>
          <p:nvPr/>
        </p:nvSpPr>
        <p:spPr bwMode="auto">
          <a:xfrm>
            <a:off x="4524375" y="4845050"/>
            <a:ext cx="530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>
                <a:solidFill>
                  <a:srgbClr val="FF0000"/>
                </a:solidFill>
              </a:rPr>
              <a:t>t</a:t>
            </a:r>
            <a:r>
              <a:rPr lang="en-US" sz="1600" b="1" baseline="-2500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00427" name="Line 75"/>
          <p:cNvSpPr>
            <a:spLocks noChangeShapeType="1"/>
          </p:cNvSpPr>
          <p:nvPr/>
        </p:nvSpPr>
        <p:spPr bwMode="auto">
          <a:xfrm>
            <a:off x="4675188" y="45402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28" name="Line 76"/>
          <p:cNvSpPr>
            <a:spLocks noChangeShapeType="1"/>
          </p:cNvSpPr>
          <p:nvPr/>
        </p:nvSpPr>
        <p:spPr bwMode="auto">
          <a:xfrm>
            <a:off x="4827588" y="4313238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29" name="Line 77"/>
          <p:cNvSpPr>
            <a:spLocks noChangeShapeType="1"/>
          </p:cNvSpPr>
          <p:nvPr/>
        </p:nvSpPr>
        <p:spPr bwMode="auto">
          <a:xfrm>
            <a:off x="4295775" y="4768850"/>
            <a:ext cx="379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30" name="Line 78"/>
          <p:cNvSpPr>
            <a:spLocks noChangeShapeType="1"/>
          </p:cNvSpPr>
          <p:nvPr/>
        </p:nvSpPr>
        <p:spPr bwMode="auto">
          <a:xfrm flipH="1">
            <a:off x="4827588" y="4768850"/>
            <a:ext cx="379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62" name="Line 10"/>
          <p:cNvSpPr>
            <a:spLocks noChangeShapeType="1"/>
          </p:cNvSpPr>
          <p:nvPr/>
        </p:nvSpPr>
        <p:spPr bwMode="auto">
          <a:xfrm flipV="1">
            <a:off x="4675188" y="4237038"/>
            <a:ext cx="0" cy="2270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63" name="Line 11"/>
          <p:cNvSpPr>
            <a:spLocks noChangeShapeType="1"/>
          </p:cNvSpPr>
          <p:nvPr/>
        </p:nvSpPr>
        <p:spPr bwMode="auto">
          <a:xfrm flipV="1">
            <a:off x="4675188" y="4237038"/>
            <a:ext cx="152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83" name="Line 31"/>
          <p:cNvSpPr>
            <a:spLocks noChangeShapeType="1"/>
          </p:cNvSpPr>
          <p:nvPr/>
        </p:nvSpPr>
        <p:spPr bwMode="auto">
          <a:xfrm>
            <a:off x="4524375" y="4464050"/>
            <a:ext cx="15081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90" name="Line 38"/>
          <p:cNvSpPr>
            <a:spLocks noChangeShapeType="1"/>
          </p:cNvSpPr>
          <p:nvPr/>
        </p:nvSpPr>
        <p:spPr bwMode="auto">
          <a:xfrm>
            <a:off x="5738813" y="2871788"/>
            <a:ext cx="0" cy="15938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96" name="Oval 44"/>
          <p:cNvSpPr>
            <a:spLocks noChangeArrowheads="1"/>
          </p:cNvSpPr>
          <p:nvPr/>
        </p:nvSpPr>
        <p:spPr bwMode="auto">
          <a:xfrm>
            <a:off x="6042025" y="4086225"/>
            <a:ext cx="55563" cy="71438"/>
          </a:xfrm>
          <a:prstGeom prst="ellipse">
            <a:avLst/>
          </a:prstGeom>
          <a:solidFill>
            <a:srgbClr val="00000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baseline="-25000"/>
          </a:p>
        </p:txBody>
      </p:sp>
      <p:sp>
        <p:nvSpPr>
          <p:cNvPr id="100397" name="Oval 45"/>
          <p:cNvSpPr>
            <a:spLocks noChangeArrowheads="1"/>
          </p:cNvSpPr>
          <p:nvPr/>
        </p:nvSpPr>
        <p:spPr bwMode="auto">
          <a:xfrm>
            <a:off x="6118225" y="3933825"/>
            <a:ext cx="55563" cy="73025"/>
          </a:xfrm>
          <a:prstGeom prst="ellipse">
            <a:avLst/>
          </a:prstGeom>
          <a:solidFill>
            <a:srgbClr val="00000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baseline="-25000"/>
          </a:p>
        </p:txBody>
      </p:sp>
      <p:sp>
        <p:nvSpPr>
          <p:cNvPr id="100398" name="Oval 46"/>
          <p:cNvSpPr>
            <a:spLocks noChangeArrowheads="1"/>
          </p:cNvSpPr>
          <p:nvPr/>
        </p:nvSpPr>
        <p:spPr bwMode="auto">
          <a:xfrm>
            <a:off x="6192838" y="3783013"/>
            <a:ext cx="55562" cy="73025"/>
          </a:xfrm>
          <a:prstGeom prst="ellipse">
            <a:avLst/>
          </a:prstGeom>
          <a:solidFill>
            <a:srgbClr val="00000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baseline="-25000"/>
          </a:p>
        </p:txBody>
      </p:sp>
      <p:sp>
        <p:nvSpPr>
          <p:cNvPr id="100431" name="Line 79"/>
          <p:cNvSpPr>
            <a:spLocks noChangeShapeType="1"/>
          </p:cNvSpPr>
          <p:nvPr/>
        </p:nvSpPr>
        <p:spPr bwMode="auto">
          <a:xfrm flipV="1">
            <a:off x="4827588" y="4010025"/>
            <a:ext cx="0" cy="2270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32" name="Line 80"/>
          <p:cNvSpPr>
            <a:spLocks noChangeShapeType="1"/>
          </p:cNvSpPr>
          <p:nvPr/>
        </p:nvSpPr>
        <p:spPr bwMode="auto">
          <a:xfrm flipV="1">
            <a:off x="4827588" y="4010025"/>
            <a:ext cx="152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33" name="Line 81"/>
          <p:cNvSpPr>
            <a:spLocks noChangeShapeType="1"/>
          </p:cNvSpPr>
          <p:nvPr/>
        </p:nvSpPr>
        <p:spPr bwMode="auto">
          <a:xfrm flipV="1">
            <a:off x="4978400" y="3781425"/>
            <a:ext cx="0" cy="2270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34" name="Line 82"/>
          <p:cNvSpPr>
            <a:spLocks noChangeShapeType="1"/>
          </p:cNvSpPr>
          <p:nvPr/>
        </p:nvSpPr>
        <p:spPr bwMode="auto">
          <a:xfrm flipV="1">
            <a:off x="4978400" y="3781425"/>
            <a:ext cx="152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35" name="Line 83"/>
          <p:cNvSpPr>
            <a:spLocks noChangeShapeType="1"/>
          </p:cNvSpPr>
          <p:nvPr/>
        </p:nvSpPr>
        <p:spPr bwMode="auto">
          <a:xfrm flipV="1">
            <a:off x="5130800" y="3554413"/>
            <a:ext cx="0" cy="2270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36" name="Line 84"/>
          <p:cNvSpPr>
            <a:spLocks noChangeShapeType="1"/>
          </p:cNvSpPr>
          <p:nvPr/>
        </p:nvSpPr>
        <p:spPr bwMode="auto">
          <a:xfrm flipV="1">
            <a:off x="5130800" y="3554413"/>
            <a:ext cx="152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37" name="Line 85"/>
          <p:cNvSpPr>
            <a:spLocks noChangeShapeType="1"/>
          </p:cNvSpPr>
          <p:nvPr/>
        </p:nvSpPr>
        <p:spPr bwMode="auto">
          <a:xfrm flipV="1">
            <a:off x="5281613" y="3325813"/>
            <a:ext cx="0" cy="2270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38" name="Line 86"/>
          <p:cNvSpPr>
            <a:spLocks noChangeShapeType="1"/>
          </p:cNvSpPr>
          <p:nvPr/>
        </p:nvSpPr>
        <p:spPr bwMode="auto">
          <a:xfrm flipV="1">
            <a:off x="5281613" y="3325813"/>
            <a:ext cx="152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39" name="Line 87"/>
          <p:cNvSpPr>
            <a:spLocks noChangeShapeType="1"/>
          </p:cNvSpPr>
          <p:nvPr/>
        </p:nvSpPr>
        <p:spPr bwMode="auto">
          <a:xfrm flipV="1">
            <a:off x="5434013" y="3100388"/>
            <a:ext cx="0" cy="2254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40" name="Line 88"/>
          <p:cNvSpPr>
            <a:spLocks noChangeShapeType="1"/>
          </p:cNvSpPr>
          <p:nvPr/>
        </p:nvSpPr>
        <p:spPr bwMode="auto">
          <a:xfrm flipV="1">
            <a:off x="5434013" y="3098800"/>
            <a:ext cx="152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41" name="Line 89"/>
          <p:cNvSpPr>
            <a:spLocks noChangeShapeType="1"/>
          </p:cNvSpPr>
          <p:nvPr/>
        </p:nvSpPr>
        <p:spPr bwMode="auto">
          <a:xfrm flipV="1">
            <a:off x="5586413" y="2871788"/>
            <a:ext cx="0" cy="2270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42" name="Line 90"/>
          <p:cNvSpPr>
            <a:spLocks noChangeShapeType="1"/>
          </p:cNvSpPr>
          <p:nvPr/>
        </p:nvSpPr>
        <p:spPr bwMode="auto">
          <a:xfrm flipV="1">
            <a:off x="5586413" y="2871788"/>
            <a:ext cx="152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43" name="Line 91"/>
          <p:cNvSpPr>
            <a:spLocks noChangeShapeType="1"/>
          </p:cNvSpPr>
          <p:nvPr/>
        </p:nvSpPr>
        <p:spPr bwMode="auto">
          <a:xfrm flipV="1">
            <a:off x="5889625" y="4238625"/>
            <a:ext cx="0" cy="2270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44" name="Line 92"/>
          <p:cNvSpPr>
            <a:spLocks noChangeShapeType="1"/>
          </p:cNvSpPr>
          <p:nvPr/>
        </p:nvSpPr>
        <p:spPr bwMode="auto">
          <a:xfrm flipV="1">
            <a:off x="5889625" y="4238625"/>
            <a:ext cx="152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45" name="Line 93"/>
          <p:cNvSpPr>
            <a:spLocks noChangeShapeType="1"/>
          </p:cNvSpPr>
          <p:nvPr/>
        </p:nvSpPr>
        <p:spPr bwMode="auto">
          <a:xfrm>
            <a:off x="5738813" y="4465638"/>
            <a:ext cx="15081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48" name="Text Box 96"/>
          <p:cNvSpPr txBox="1">
            <a:spLocks noChangeArrowheads="1"/>
          </p:cNvSpPr>
          <p:nvPr/>
        </p:nvSpPr>
        <p:spPr bwMode="auto">
          <a:xfrm>
            <a:off x="2551113" y="2871788"/>
            <a:ext cx="30480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1200" b="1">
                <a:solidFill>
                  <a:srgbClr val="FF0000"/>
                </a:solidFill>
                <a:latin typeface="Tahoma" pitchFamily="34" charset="0"/>
              </a:rPr>
              <a:t>0</a:t>
            </a:r>
          </a:p>
          <a:p>
            <a:pPr algn="l" eaLnBrk="1" hangingPunct="1"/>
            <a:endParaRPr lang="en-US" sz="1200" b="1">
              <a:solidFill>
                <a:srgbClr val="FF0000"/>
              </a:solidFill>
              <a:latin typeface="Tahoma" pitchFamily="34" charset="0"/>
            </a:endParaRPr>
          </a:p>
          <a:p>
            <a:pPr algn="l" eaLnBrk="1" hangingPunct="1"/>
            <a:r>
              <a:rPr lang="en-US" sz="1200" b="1">
                <a:solidFill>
                  <a:srgbClr val="FF0000"/>
                </a:solidFill>
                <a:latin typeface="Tahoma" pitchFamily="34" charset="0"/>
              </a:rPr>
              <a:t>0</a:t>
            </a:r>
          </a:p>
          <a:p>
            <a:pPr algn="l" eaLnBrk="1" hangingPunct="1"/>
            <a:endParaRPr lang="en-US" sz="1200" b="1">
              <a:solidFill>
                <a:srgbClr val="FF0000"/>
              </a:solidFill>
              <a:latin typeface="Tahoma" pitchFamily="34" charset="0"/>
            </a:endParaRPr>
          </a:p>
          <a:p>
            <a:pPr algn="l" eaLnBrk="1" hangingPunct="1"/>
            <a:r>
              <a:rPr lang="en-US" sz="1200" b="1">
                <a:solidFill>
                  <a:srgbClr val="FF0000"/>
                </a:solidFill>
                <a:latin typeface="Tahoma" pitchFamily="34" charset="0"/>
              </a:rPr>
              <a:t>0</a:t>
            </a:r>
            <a:endParaRPr lang="en-US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00449" name="Text Box 97"/>
          <p:cNvSpPr txBox="1">
            <a:spLocks noChangeArrowheads="1"/>
          </p:cNvSpPr>
          <p:nvPr/>
        </p:nvSpPr>
        <p:spPr bwMode="auto">
          <a:xfrm>
            <a:off x="2551113" y="2871788"/>
            <a:ext cx="30480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1200" b="1">
                <a:solidFill>
                  <a:srgbClr val="FF0000"/>
                </a:solidFill>
                <a:latin typeface="Tahoma" pitchFamily="34" charset="0"/>
              </a:rPr>
              <a:t>0</a:t>
            </a:r>
          </a:p>
          <a:p>
            <a:pPr algn="l" eaLnBrk="1" hangingPunct="1"/>
            <a:endParaRPr lang="en-US" sz="1200" b="1">
              <a:solidFill>
                <a:srgbClr val="FF0000"/>
              </a:solidFill>
              <a:latin typeface="Tahoma" pitchFamily="34" charset="0"/>
            </a:endParaRPr>
          </a:p>
          <a:p>
            <a:pPr algn="l" eaLnBrk="1" hangingPunct="1"/>
            <a:r>
              <a:rPr lang="en-US" sz="1200" b="1">
                <a:solidFill>
                  <a:srgbClr val="FF0000"/>
                </a:solidFill>
                <a:latin typeface="Tahoma" pitchFamily="34" charset="0"/>
              </a:rPr>
              <a:t>0</a:t>
            </a:r>
          </a:p>
          <a:p>
            <a:pPr algn="l" eaLnBrk="1" hangingPunct="1"/>
            <a:endParaRPr lang="en-US" sz="1200" b="1">
              <a:solidFill>
                <a:srgbClr val="FF0000"/>
              </a:solidFill>
              <a:latin typeface="Tahoma" pitchFamily="34" charset="0"/>
            </a:endParaRPr>
          </a:p>
          <a:p>
            <a:pPr algn="l" eaLnBrk="1" hangingPunct="1"/>
            <a:r>
              <a:rPr lang="en-US" sz="1200" b="1">
                <a:solidFill>
                  <a:srgbClr val="FF0000"/>
                </a:solidFill>
                <a:latin typeface="Tahoma" pitchFamily="34" charset="0"/>
              </a:rPr>
              <a:t>1</a:t>
            </a:r>
            <a:endParaRPr lang="en-US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00450" name="Text Box 98"/>
          <p:cNvSpPr txBox="1">
            <a:spLocks noChangeArrowheads="1"/>
          </p:cNvSpPr>
          <p:nvPr/>
        </p:nvSpPr>
        <p:spPr bwMode="auto">
          <a:xfrm>
            <a:off x="2551113" y="2871788"/>
            <a:ext cx="30480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1200" b="1">
                <a:solidFill>
                  <a:srgbClr val="FF0000"/>
                </a:solidFill>
                <a:latin typeface="Tahoma" pitchFamily="34" charset="0"/>
              </a:rPr>
              <a:t>0</a:t>
            </a:r>
          </a:p>
          <a:p>
            <a:pPr algn="l" eaLnBrk="1" hangingPunct="1"/>
            <a:endParaRPr lang="en-US" sz="1200" b="1">
              <a:solidFill>
                <a:srgbClr val="FF0000"/>
              </a:solidFill>
              <a:latin typeface="Tahoma" pitchFamily="34" charset="0"/>
            </a:endParaRPr>
          </a:p>
          <a:p>
            <a:pPr algn="l" eaLnBrk="1" hangingPunct="1"/>
            <a:r>
              <a:rPr lang="en-US" sz="12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  <a:p>
            <a:pPr algn="l" eaLnBrk="1" hangingPunct="1"/>
            <a:endParaRPr lang="en-US" sz="1200" b="1">
              <a:solidFill>
                <a:srgbClr val="FF0000"/>
              </a:solidFill>
              <a:latin typeface="Tahoma" pitchFamily="34" charset="0"/>
            </a:endParaRPr>
          </a:p>
          <a:p>
            <a:pPr algn="l" eaLnBrk="1" hangingPunct="1"/>
            <a:r>
              <a:rPr lang="en-US" sz="1200" b="1">
                <a:solidFill>
                  <a:srgbClr val="FF0000"/>
                </a:solidFill>
                <a:latin typeface="Tahoma" pitchFamily="34" charset="0"/>
              </a:rPr>
              <a:t>0</a:t>
            </a:r>
            <a:endParaRPr lang="en-US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00451" name="Text Box 99"/>
          <p:cNvSpPr txBox="1">
            <a:spLocks noChangeArrowheads="1"/>
          </p:cNvSpPr>
          <p:nvPr/>
        </p:nvSpPr>
        <p:spPr bwMode="auto">
          <a:xfrm>
            <a:off x="2551113" y="2871788"/>
            <a:ext cx="30480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12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  <a:p>
            <a:pPr algn="l" eaLnBrk="1" hangingPunct="1"/>
            <a:endParaRPr lang="en-US" sz="1200" b="1">
              <a:solidFill>
                <a:srgbClr val="FF0000"/>
              </a:solidFill>
              <a:latin typeface="Tahoma" pitchFamily="34" charset="0"/>
            </a:endParaRPr>
          </a:p>
          <a:p>
            <a:pPr algn="l" eaLnBrk="1" hangingPunct="1"/>
            <a:r>
              <a:rPr lang="en-US" sz="12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  <a:p>
            <a:pPr algn="l" eaLnBrk="1" hangingPunct="1"/>
            <a:endParaRPr lang="en-US" sz="1200" b="1">
              <a:solidFill>
                <a:srgbClr val="FF0000"/>
              </a:solidFill>
              <a:latin typeface="Tahoma" pitchFamily="34" charset="0"/>
            </a:endParaRPr>
          </a:p>
          <a:p>
            <a:pPr algn="l" eaLnBrk="1" hangingPunct="1"/>
            <a:r>
              <a:rPr lang="en-US" sz="1200" b="1">
                <a:solidFill>
                  <a:srgbClr val="FF0000"/>
                </a:solidFill>
                <a:latin typeface="Tahoma" pitchFamily="34" charset="0"/>
              </a:rPr>
              <a:t>1</a:t>
            </a:r>
            <a:endParaRPr lang="en-US" sz="2400" b="1">
              <a:solidFill>
                <a:srgbClr val="FF0000"/>
              </a:solidFill>
              <a:latin typeface="Tahoma" pitchFamily="34" charset="0"/>
            </a:endParaRPr>
          </a:p>
        </p:txBody>
      </p:sp>
      <p:grpSp>
        <p:nvGrpSpPr>
          <p:cNvPr id="2" name="Group 111"/>
          <p:cNvGrpSpPr>
            <a:grpSpLocks/>
          </p:cNvGrpSpPr>
          <p:nvPr/>
        </p:nvGrpSpPr>
        <p:grpSpPr bwMode="auto">
          <a:xfrm>
            <a:off x="6261100" y="4368800"/>
            <a:ext cx="2701925" cy="1141413"/>
            <a:chOff x="3807" y="2304"/>
            <a:chExt cx="1702" cy="719"/>
          </a:xfrm>
        </p:grpSpPr>
        <p:sp>
          <p:nvSpPr>
            <p:cNvPr id="14412" name="Rectangle 7"/>
            <p:cNvSpPr>
              <a:spLocks noChangeArrowheads="1"/>
            </p:cNvSpPr>
            <p:nvPr/>
          </p:nvSpPr>
          <p:spPr bwMode="auto">
            <a:xfrm>
              <a:off x="4413" y="2783"/>
              <a:ext cx="5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>
                  <a:solidFill>
                    <a:srgbClr val="000000"/>
                  </a:solidFill>
                  <a:latin typeface="Helvetica" pitchFamily="34" charset="0"/>
                </a:rPr>
                <a:t> </a:t>
              </a:r>
              <a:endParaRPr lang="en-US" sz="2400">
                <a:latin typeface="Tahoma" pitchFamily="34" charset="0"/>
              </a:endParaRPr>
            </a:p>
          </p:txBody>
        </p:sp>
        <p:sp>
          <p:nvSpPr>
            <p:cNvPr id="14413" name="Text Box 50"/>
            <p:cNvSpPr txBox="1">
              <a:spLocks noChangeArrowheads="1"/>
            </p:cNvSpPr>
            <p:nvPr/>
          </p:nvSpPr>
          <p:spPr bwMode="auto">
            <a:xfrm>
              <a:off x="3807" y="2304"/>
              <a:ext cx="1702" cy="669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endParaRPr lang="en-US" sz="1400">
                <a:latin typeface="Tahoma" pitchFamily="34" charset="0"/>
              </a:endParaRPr>
            </a:p>
            <a:p>
              <a:pPr algn="l" eaLnBrk="1" hangingPunct="1"/>
              <a:r>
                <a:rPr lang="en-US" sz="1400" b="1">
                  <a:latin typeface="Tahoma" pitchFamily="34" charset="0"/>
                </a:rPr>
                <a:t>Resolution </a:t>
              </a:r>
              <a:r>
                <a:rPr lang="en-US" sz="1400">
                  <a:latin typeface="Tahoma" pitchFamily="34" charset="0"/>
                </a:rPr>
                <a:t>= </a:t>
              </a:r>
            </a:p>
            <a:p>
              <a:pPr algn="l" eaLnBrk="1" hangingPunct="1"/>
              <a:r>
                <a:rPr lang="en-US" sz="1400">
                  <a:latin typeface="Tahoma" pitchFamily="34" charset="0"/>
                </a:rPr>
                <a:t> 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en-US" sz="1400">
                  <a:latin typeface="Tahoma" pitchFamily="34" charset="0"/>
                </a:rPr>
                <a:t>	 = 1 V</a:t>
              </a:r>
            </a:p>
          </p:txBody>
        </p:sp>
        <p:sp>
          <p:nvSpPr>
            <p:cNvPr id="14414" name="AutoShape 100"/>
            <p:cNvSpPr>
              <a:spLocks noChangeAspect="1" noChangeArrowheads="1" noTextEdit="1"/>
            </p:cNvSpPr>
            <p:nvPr/>
          </p:nvSpPr>
          <p:spPr bwMode="auto">
            <a:xfrm>
              <a:off x="4619" y="2399"/>
              <a:ext cx="508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15" name="Line 102"/>
            <p:cNvSpPr>
              <a:spLocks noChangeShapeType="1"/>
            </p:cNvSpPr>
            <p:nvPr/>
          </p:nvSpPr>
          <p:spPr bwMode="auto">
            <a:xfrm>
              <a:off x="4638" y="2581"/>
              <a:ext cx="26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16" name="Rectangle 103"/>
            <p:cNvSpPr>
              <a:spLocks noChangeArrowheads="1"/>
            </p:cNvSpPr>
            <p:nvPr/>
          </p:nvSpPr>
          <p:spPr bwMode="auto">
            <a:xfrm>
              <a:off x="5127" y="2495"/>
              <a:ext cx="3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sz="1600" i="1">
                  <a:solidFill>
                    <a:srgbClr val="000000"/>
                  </a:solidFill>
                  <a:latin typeface="Times New Roman" pitchFamily="18" charset="0"/>
                </a:rPr>
                <a:t> Volts</a:t>
              </a:r>
              <a:endParaRPr lang="en-US"/>
            </a:p>
          </p:txBody>
        </p:sp>
        <p:sp>
          <p:nvSpPr>
            <p:cNvPr id="14417" name="Rectangle 104"/>
            <p:cNvSpPr>
              <a:spLocks noChangeArrowheads="1"/>
            </p:cNvSpPr>
            <p:nvPr/>
          </p:nvSpPr>
          <p:spPr bwMode="auto">
            <a:xfrm>
              <a:off x="4925" y="2494"/>
              <a:ext cx="5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/>
            </a:p>
          </p:txBody>
        </p:sp>
        <p:sp>
          <p:nvSpPr>
            <p:cNvPr id="14418" name="Rectangle 105"/>
            <p:cNvSpPr>
              <a:spLocks noChangeArrowheads="1"/>
            </p:cNvSpPr>
            <p:nvPr/>
          </p:nvSpPr>
          <p:spPr bwMode="auto">
            <a:xfrm>
              <a:off x="5031" y="2495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  <a:endParaRPr lang="en-US"/>
            </a:p>
          </p:txBody>
        </p:sp>
        <p:sp>
          <p:nvSpPr>
            <p:cNvPr id="14419" name="Rectangle 106"/>
            <p:cNvSpPr>
              <a:spLocks noChangeArrowheads="1"/>
            </p:cNvSpPr>
            <p:nvPr/>
          </p:nvSpPr>
          <p:spPr bwMode="auto">
            <a:xfrm>
              <a:off x="4849" y="2603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14420" name="Rectangle 107"/>
            <p:cNvSpPr>
              <a:spLocks noChangeArrowheads="1"/>
            </p:cNvSpPr>
            <p:nvPr/>
          </p:nvSpPr>
          <p:spPr bwMode="auto">
            <a:xfrm>
              <a:off x="4645" y="2603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14421" name="Rectangle 108"/>
            <p:cNvSpPr>
              <a:spLocks noChangeArrowheads="1"/>
            </p:cNvSpPr>
            <p:nvPr/>
          </p:nvSpPr>
          <p:spPr bwMode="auto">
            <a:xfrm>
              <a:off x="4741" y="2408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14422" name="Rectangle 109"/>
            <p:cNvSpPr>
              <a:spLocks noChangeArrowheads="1"/>
            </p:cNvSpPr>
            <p:nvPr/>
          </p:nvSpPr>
          <p:spPr bwMode="auto">
            <a:xfrm>
              <a:off x="4708" y="2592"/>
              <a:ext cx="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/>
            </a:p>
          </p:txBody>
        </p:sp>
        <p:sp>
          <p:nvSpPr>
            <p:cNvPr id="14423" name="Rectangle 110"/>
            <p:cNvSpPr>
              <a:spLocks noChangeArrowheads="1"/>
            </p:cNvSpPr>
            <p:nvPr/>
          </p:nvSpPr>
          <p:spPr bwMode="auto">
            <a:xfrm>
              <a:off x="4776" y="2586"/>
              <a:ext cx="7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/>
            </a:p>
          </p:txBody>
        </p:sp>
      </p:grpSp>
      <p:sp>
        <p:nvSpPr>
          <p:cNvPr id="8264" name="Line 112"/>
          <p:cNvSpPr>
            <a:spLocks noChangeShapeType="1"/>
          </p:cNvSpPr>
          <p:nvPr/>
        </p:nvSpPr>
        <p:spPr bwMode="auto">
          <a:xfrm>
            <a:off x="1489075" y="4921250"/>
            <a:ext cx="0" cy="227013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67" name="Line 115"/>
          <p:cNvSpPr>
            <a:spLocks noChangeShapeType="1"/>
          </p:cNvSpPr>
          <p:nvPr/>
        </p:nvSpPr>
        <p:spPr bwMode="auto">
          <a:xfrm flipV="1">
            <a:off x="1336675" y="4921250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6" name="Line 116"/>
          <p:cNvSpPr>
            <a:spLocks noChangeShapeType="1"/>
          </p:cNvSpPr>
          <p:nvPr/>
        </p:nvSpPr>
        <p:spPr bwMode="auto">
          <a:xfrm>
            <a:off x="1336675" y="4921250"/>
            <a:ext cx="1524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Text Box 69"/>
          <p:cNvSpPr txBox="1">
            <a:spLocks noChangeArrowheads="1"/>
          </p:cNvSpPr>
          <p:nvPr/>
        </p:nvSpPr>
        <p:spPr bwMode="auto">
          <a:xfrm>
            <a:off x="5764213" y="1879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sym typeface="Symbol" pitchFamily="18" charset="2"/>
              </a:rPr>
              <a:t>1 V</a:t>
            </a:r>
          </a:p>
        </p:txBody>
      </p:sp>
    </p:spTree>
    <p:extLst>
      <p:ext uri="{BB962C8B-B14F-4D97-AF65-F5344CB8AC3E}">
        <p14:creationId xmlns:p14="http://schemas.microsoft.com/office/powerpoint/2010/main" val="356524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0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0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0" dur="1000"/>
                                        <p:tgtEl>
                                          <p:spTgt spid="10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5" dur="500"/>
                                        <p:tgtEl>
                                          <p:spTgt spid="100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0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0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0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0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10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0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00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2" dur="1000"/>
                                        <p:tgtEl>
                                          <p:spTgt spid="100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00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00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00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0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41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2" dur="500"/>
                                        <p:tgtEl>
                                          <p:spTgt spid="100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0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0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0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00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100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00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00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0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10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0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87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8" dur="500"/>
                                        <p:tgtEl>
                                          <p:spTgt spid="100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0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0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10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0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0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0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10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0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10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10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0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2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0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1" dur="500"/>
                                        <p:tgtEl>
                                          <p:spTgt spid="100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4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100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100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0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xit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8" dur="500"/>
                                        <p:tgtEl>
                                          <p:spTgt spid="100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1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3" dur="500"/>
                                        <p:tgtEl>
                                          <p:spTgt spid="10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10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0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xit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5" dur="500"/>
                                        <p:tgtEl>
                                          <p:spTgt spid="100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10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00"/>
                                        <p:tgtEl>
                                          <p:spTgt spid="100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100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 nodeType="clickPar">
                      <p:stCondLst>
                        <p:cond delay="indefinite"/>
                      </p:stCondLst>
                      <p:childTnLst>
                        <p:par>
                          <p:cTn id="2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 nodeType="clickPar">
                      <p:stCondLst>
                        <p:cond delay="indefinite"/>
                      </p:stCondLst>
                      <p:childTnLst>
                        <p:par>
                          <p:cTn id="2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10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build="p" animBg="1"/>
      <p:bldP spid="100391" grpId="0"/>
      <p:bldP spid="100392" grpId="0"/>
      <p:bldP spid="100399" grpId="0" animBg="1"/>
      <p:bldP spid="100400" grpId="0"/>
      <p:bldP spid="8210" grpId="0"/>
      <p:bldP spid="100408" grpId="0" animBg="1"/>
      <p:bldP spid="100409" grpId="0" animBg="1"/>
      <p:bldP spid="100410" grpId="0" animBg="1"/>
      <p:bldP spid="100411" grpId="0" animBg="1"/>
      <p:bldP spid="100412" grpId="0" animBg="1"/>
      <p:bldP spid="100413" grpId="0" animBg="1"/>
      <p:bldP spid="100414" grpId="0" animBg="1"/>
      <p:bldP spid="100415" grpId="0" animBg="1"/>
      <p:bldP spid="100416" grpId="0" animBg="1"/>
      <p:bldP spid="100417" grpId="0" animBg="1"/>
      <p:bldP spid="100418" grpId="0" animBg="1"/>
      <p:bldP spid="100419" grpId="0" animBg="1"/>
      <p:bldP spid="100420" grpId="0" animBg="1"/>
      <p:bldP spid="100421" grpId="0"/>
      <p:bldP spid="8228" grpId="0" animBg="1"/>
      <p:bldP spid="8229" grpId="0" animBg="1"/>
      <p:bldP spid="8230" grpId="0" animBg="1"/>
      <p:bldP spid="8231" grpId="0"/>
      <p:bldP spid="100426" grpId="0"/>
      <p:bldP spid="100427" grpId="0" animBg="1"/>
      <p:bldP spid="100428" grpId="0" animBg="1"/>
      <p:bldP spid="100429" grpId="0" animBg="1"/>
      <p:bldP spid="100430" grpId="0" animBg="1"/>
      <p:bldP spid="100362" grpId="0" animBg="1"/>
      <p:bldP spid="100363" grpId="0" animBg="1"/>
      <p:bldP spid="100383" grpId="0" animBg="1"/>
      <p:bldP spid="100390" grpId="0" animBg="1"/>
      <p:bldP spid="100396" grpId="0" animBg="1"/>
      <p:bldP spid="100397" grpId="0" animBg="1"/>
      <p:bldP spid="100398" grpId="0" animBg="1"/>
      <p:bldP spid="100431" grpId="0" animBg="1"/>
      <p:bldP spid="100432" grpId="0" animBg="1"/>
      <p:bldP spid="100433" grpId="0" animBg="1"/>
      <p:bldP spid="100434" grpId="0" animBg="1"/>
      <p:bldP spid="100435" grpId="0" animBg="1"/>
      <p:bldP spid="100436" grpId="0" animBg="1"/>
      <p:bldP spid="100437" grpId="0" animBg="1"/>
      <p:bldP spid="100438" grpId="0" animBg="1"/>
      <p:bldP spid="100439" grpId="0" animBg="1"/>
      <p:bldP spid="100440" grpId="0" animBg="1"/>
      <p:bldP spid="100441" grpId="0" animBg="1"/>
      <p:bldP spid="100442" grpId="0" animBg="1"/>
      <p:bldP spid="100443" grpId="0" animBg="1"/>
      <p:bldP spid="100444" grpId="0" animBg="1"/>
      <p:bldP spid="100445" grpId="0" animBg="1"/>
      <p:bldP spid="100448" grpId="0"/>
      <p:bldP spid="100448" grpId="1"/>
      <p:bldP spid="100448" grpId="2"/>
      <p:bldP spid="100448" grpId="3"/>
      <p:bldP spid="100449" grpId="0"/>
      <p:bldP spid="100449" grpId="1"/>
      <p:bldP spid="100449" grpId="2"/>
      <p:bldP spid="100449" grpId="3"/>
      <p:bldP spid="100450" grpId="0"/>
      <p:bldP spid="100450" grpId="1"/>
      <p:bldP spid="100451" grpId="0"/>
      <p:bldP spid="100451" grpId="1"/>
      <p:bldP spid="8264" grpId="0" animBg="1"/>
      <p:bldP spid="100467" grpId="0" animBg="1"/>
      <p:bldP spid="8266" grpId="0" animBg="1"/>
      <p:bldP spid="8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947738"/>
          </a:xfrm>
          <a:extLst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900" u="sng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Percentage Resolution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3700" y="935038"/>
            <a:ext cx="8750300" cy="5160962"/>
          </a:xfrm>
          <a:solidFill>
            <a:srgbClr val="FFFFFF"/>
          </a:solidFill>
        </p:spPr>
        <p:txBody>
          <a:bodyPr/>
          <a:lstStyle/>
          <a:p>
            <a:pPr eaLnBrk="1" hangingPunct="1"/>
            <a:r>
              <a:rPr lang="en-US" sz="2400" smtClean="0"/>
              <a:t>Although resolution can be expressed as the amount of output voltage per step, it is useful to express it as a percentage of the full scale output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US" sz="2400" smtClean="0"/>
              <a:t>% resolution = (step size)/(full scale value) x 100%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US" sz="2400" smtClean="0"/>
              <a:t>			= k/(2</a:t>
            </a:r>
            <a:r>
              <a:rPr lang="en-US" sz="2400" baseline="30000" smtClean="0"/>
              <a:t>n</a:t>
            </a:r>
            <a:r>
              <a:rPr lang="en-US" sz="2400" smtClean="0"/>
              <a:t> – 1)k x 100%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US" sz="2400" smtClean="0"/>
              <a:t>			= </a:t>
            </a:r>
          </a:p>
          <a:p>
            <a:pPr lvl="1" eaLnBrk="1" hangingPunct="1">
              <a:buFont typeface="Verdana" pitchFamily="34" charset="0"/>
              <a:buNone/>
            </a:pPr>
            <a:endParaRPr lang="en-US" sz="2400" smtClean="0"/>
          </a:p>
          <a:p>
            <a:pPr lvl="1" eaLnBrk="1" hangingPunct="1">
              <a:buFont typeface="Verdana" pitchFamily="34" charset="0"/>
              <a:buNone/>
            </a:pPr>
            <a:r>
              <a:rPr lang="en-US" sz="2400" smtClean="0"/>
              <a:t>E.g. % Resolution of a 10-bit DAC is </a:t>
            </a:r>
            <a:r>
              <a:rPr lang="en-US" sz="2400" smtClean="0">
                <a:solidFill>
                  <a:srgbClr val="FF0000"/>
                </a:solidFill>
              </a:rPr>
              <a:t>(1/1023)x100%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US" sz="2400" smtClean="0"/>
              <a:t>			= </a:t>
            </a:r>
            <a:r>
              <a:rPr lang="en-US" sz="2400" smtClean="0">
                <a:solidFill>
                  <a:srgbClr val="FF0000"/>
                </a:solidFill>
              </a:rPr>
              <a:t>0.098%</a:t>
            </a:r>
          </a:p>
          <a:p>
            <a:pPr eaLnBrk="1" hangingPunct="1"/>
            <a:r>
              <a:rPr lang="en-US" sz="2400" smtClean="0"/>
              <a:t>Will % resolution change if the full scale voltage is changed? ___________________________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590800" y="2971800"/>
            <a:ext cx="1905000" cy="747713"/>
            <a:chOff x="2514600" y="3505200"/>
            <a:chExt cx="1905000" cy="747713"/>
          </a:xfrm>
        </p:grpSpPr>
        <p:sp>
          <p:nvSpPr>
            <p:cNvPr id="15367" name="Text Box 4"/>
            <p:cNvSpPr txBox="1">
              <a:spLocks noChangeArrowheads="1"/>
            </p:cNvSpPr>
            <p:nvPr/>
          </p:nvSpPr>
          <p:spPr bwMode="auto">
            <a:xfrm>
              <a:off x="2668588" y="3505200"/>
              <a:ext cx="60801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5368" name="Line 5"/>
            <p:cNvSpPr>
              <a:spLocks noChangeShapeType="1"/>
            </p:cNvSpPr>
            <p:nvPr/>
          </p:nvSpPr>
          <p:spPr bwMode="auto">
            <a:xfrm>
              <a:off x="2520950" y="3884613"/>
              <a:ext cx="7588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9" name="Text Box 7"/>
            <p:cNvSpPr txBox="1">
              <a:spLocks noChangeArrowheads="1"/>
            </p:cNvSpPr>
            <p:nvPr/>
          </p:nvSpPr>
          <p:spPr bwMode="auto">
            <a:xfrm>
              <a:off x="3355975" y="3656013"/>
              <a:ext cx="10636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b="1"/>
                <a:t>x 100%</a:t>
              </a:r>
            </a:p>
          </p:txBody>
        </p:sp>
        <p:sp>
          <p:nvSpPr>
            <p:cNvPr id="15370" name="Text Box 9"/>
            <p:cNvSpPr txBox="1">
              <a:spLocks noChangeArrowheads="1"/>
            </p:cNvSpPr>
            <p:nvPr/>
          </p:nvSpPr>
          <p:spPr bwMode="auto">
            <a:xfrm>
              <a:off x="3355975" y="3656013"/>
              <a:ext cx="10636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x 100%</a:t>
              </a:r>
            </a:p>
          </p:txBody>
        </p:sp>
        <p:sp>
          <p:nvSpPr>
            <p:cNvPr id="15371" name="Text Box 13"/>
            <p:cNvSpPr txBox="1">
              <a:spLocks noChangeArrowheads="1"/>
            </p:cNvSpPr>
            <p:nvPr/>
          </p:nvSpPr>
          <p:spPr bwMode="auto">
            <a:xfrm>
              <a:off x="2514600" y="3886200"/>
              <a:ext cx="90963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2</a:t>
              </a:r>
              <a:r>
                <a:rPr lang="en-US" b="1" baseline="30000">
                  <a:solidFill>
                    <a:srgbClr val="0000FF"/>
                  </a:solidFill>
                </a:rPr>
                <a:t>n</a:t>
              </a:r>
              <a:r>
                <a:rPr lang="en-US" b="1">
                  <a:solidFill>
                    <a:srgbClr val="0000FF"/>
                  </a:solidFill>
                </a:rPr>
                <a:t> – 1</a:t>
              </a:r>
            </a:p>
          </p:txBody>
        </p:sp>
      </p:grpSp>
      <p:sp>
        <p:nvSpPr>
          <p:cNvPr id="98319" name="Text Box 15"/>
          <p:cNvSpPr txBox="1">
            <a:spLocks noChangeArrowheads="1"/>
          </p:cNvSpPr>
          <p:nvPr/>
        </p:nvSpPr>
        <p:spPr bwMode="auto">
          <a:xfrm>
            <a:off x="492125" y="5072063"/>
            <a:ext cx="5313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</a:rPr>
              <a:t>NO, it only depends on the DAC number of bits</a:t>
            </a:r>
          </a:p>
        </p:txBody>
      </p:sp>
    </p:spTree>
    <p:extLst>
      <p:ext uri="{BB962C8B-B14F-4D97-AF65-F5344CB8AC3E}">
        <p14:creationId xmlns:p14="http://schemas.microsoft.com/office/powerpoint/2010/main" val="307576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 animBg="1"/>
      <p:bldP spid="983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1758</Words>
  <Application>Microsoft Office PowerPoint</Application>
  <PresentationFormat>On-screen Show (4:3)</PresentationFormat>
  <Paragraphs>528</Paragraphs>
  <Slides>32</Slides>
  <Notes>23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Office Theme</vt:lpstr>
      <vt:lpstr>Equation</vt:lpstr>
      <vt:lpstr>Microsoft Equation 3.0</vt:lpstr>
      <vt:lpstr>PowerPoint Presentation</vt:lpstr>
      <vt:lpstr>Introduction</vt:lpstr>
      <vt:lpstr>Interfacing</vt:lpstr>
      <vt:lpstr>Real World Interfacing</vt:lpstr>
      <vt:lpstr>Types of DACs</vt:lpstr>
      <vt:lpstr>Digital-to-Analog (D/A) Conversion</vt:lpstr>
      <vt:lpstr>Resolution &amp; Full Scale Voltage</vt:lpstr>
      <vt:lpstr>Full Scale Voltage</vt:lpstr>
      <vt:lpstr>Percentage Resolution</vt:lpstr>
      <vt:lpstr>DAC Circuitry</vt:lpstr>
      <vt:lpstr>4-bit DAC with Binary Weighted Inputs</vt:lpstr>
      <vt:lpstr>PowerPoint Presentation</vt:lpstr>
      <vt:lpstr>PowerPoint Presentation</vt:lpstr>
      <vt:lpstr>PowerPoint Presentation</vt:lpstr>
      <vt:lpstr>PowerPoint Presentation</vt:lpstr>
      <vt:lpstr>Full Scale Voltage</vt:lpstr>
      <vt:lpstr>Example 1</vt:lpstr>
      <vt:lpstr>PowerPoint Presentation</vt:lpstr>
      <vt:lpstr>PowerPoint Presentation</vt:lpstr>
      <vt:lpstr>Example 2</vt:lpstr>
      <vt:lpstr>Example 2 (con’t)</vt:lpstr>
      <vt:lpstr>Example 2 Solution</vt:lpstr>
      <vt:lpstr>Example 2 Solution</vt:lpstr>
      <vt:lpstr>Binary Weighted Resistor</vt:lpstr>
      <vt:lpstr>R-2R Ladder </vt:lpstr>
      <vt:lpstr>R-2R Ladder</vt:lpstr>
      <vt:lpstr>R-2R Ladder</vt:lpstr>
      <vt:lpstr>R-2R Ladder</vt:lpstr>
      <vt:lpstr>R-2R Ladder</vt:lpstr>
      <vt:lpstr>Problem</vt:lpstr>
      <vt:lpstr>Problem </vt:lpstr>
      <vt:lpstr>R-2R Ladder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KUMAR</dc:creator>
  <cp:lastModifiedBy>SURESH KUMAR</cp:lastModifiedBy>
  <cp:revision>7</cp:revision>
  <dcterms:created xsi:type="dcterms:W3CDTF">2006-08-16T00:00:00Z</dcterms:created>
  <dcterms:modified xsi:type="dcterms:W3CDTF">2020-10-23T01:38:33Z</dcterms:modified>
</cp:coreProperties>
</file>