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7" r:id="rId3"/>
    <p:sldId id="258" r:id="rId4"/>
    <p:sldId id="293" r:id="rId5"/>
    <p:sldId id="294" r:id="rId6"/>
    <p:sldId id="297" r:id="rId7"/>
    <p:sldId id="298" r:id="rId8"/>
    <p:sldId id="299" r:id="rId9"/>
    <p:sldId id="300" r:id="rId10"/>
    <p:sldId id="301" r:id="rId11"/>
    <p:sldId id="389" r:id="rId12"/>
    <p:sldId id="388" r:id="rId13"/>
    <p:sldId id="391" r:id="rId14"/>
    <p:sldId id="390" r:id="rId15"/>
    <p:sldId id="270" r:id="rId16"/>
    <p:sldId id="3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6A46-124B-4C00-A084-E7A8DDA99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76BD51-DE77-4572-81B6-13F6859975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997AA4-3C35-4E30-B987-F21D95705A83}"/>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5" name="Footer Placeholder 4">
            <a:extLst>
              <a:ext uri="{FF2B5EF4-FFF2-40B4-BE49-F238E27FC236}">
                <a16:creationId xmlns:a16="http://schemas.microsoft.com/office/drawing/2014/main" id="{F9107F7F-A8A3-49A7-82D5-A178BEF76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BA201-EA37-41C9-8498-1F765633068B}"/>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166970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ECBD-3648-4245-88D8-7B3E2C9EA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95E850-9C17-4206-8AF4-749255BEC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94456-40C8-4A5F-A39C-1DED8BF94B7E}"/>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5" name="Footer Placeholder 4">
            <a:extLst>
              <a:ext uri="{FF2B5EF4-FFF2-40B4-BE49-F238E27FC236}">
                <a16:creationId xmlns:a16="http://schemas.microsoft.com/office/drawing/2014/main" id="{390E3834-3119-4BC6-953D-1D29F31CB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FBDD0-CA63-4801-A708-DFD89062365F}"/>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279508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E26FC-C85F-4ADA-9465-BF989E75A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AA9F5E-A56F-4FD8-8BFD-CBF11D8E9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7CBE5-013D-4BDC-BF70-CBF13ACDFB56}"/>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5" name="Footer Placeholder 4">
            <a:extLst>
              <a:ext uri="{FF2B5EF4-FFF2-40B4-BE49-F238E27FC236}">
                <a16:creationId xmlns:a16="http://schemas.microsoft.com/office/drawing/2014/main" id="{5B060368-9569-4BCB-9C1D-8FCDA8964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27113-C386-46A0-9E4B-5B463258DBCF}"/>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378112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E0E7-3A28-4637-9377-5BBF00218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E76EA-9780-4859-AAF8-876660A94F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4EDB8-646F-4C9E-B6A9-DDDED21262B1}"/>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5" name="Footer Placeholder 4">
            <a:extLst>
              <a:ext uri="{FF2B5EF4-FFF2-40B4-BE49-F238E27FC236}">
                <a16:creationId xmlns:a16="http://schemas.microsoft.com/office/drawing/2014/main" id="{E96712E7-2B36-435C-A13A-C5F7A6BB6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02157-4FD2-4E7F-B2C0-D90BCBDBFE82}"/>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101318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CC-BC21-4F6B-A3D4-0E52C2A32D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3DA192-00F6-441D-A74C-775312A55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C6F6A-6AE8-42B7-9AA8-A703C288F36A}"/>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5" name="Footer Placeholder 4">
            <a:extLst>
              <a:ext uri="{FF2B5EF4-FFF2-40B4-BE49-F238E27FC236}">
                <a16:creationId xmlns:a16="http://schemas.microsoft.com/office/drawing/2014/main" id="{D97BE775-676A-404E-B562-6C25C51C4B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568E3-1129-412C-85CD-7711011F5CD1}"/>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355220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7BE4-8EF1-4DC8-95E9-37F25E132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5CDD8-F43E-49C5-A8BA-EE4295D4E0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35E8B-768D-4AE0-A5B2-F7DA2B224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F03DE6-32C7-4ED9-8B38-B54C7F3A8075}"/>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6" name="Footer Placeholder 5">
            <a:extLst>
              <a:ext uri="{FF2B5EF4-FFF2-40B4-BE49-F238E27FC236}">
                <a16:creationId xmlns:a16="http://schemas.microsoft.com/office/drawing/2014/main" id="{4BD5D968-5721-4AE2-9183-34C8B7D3F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E7F20-5747-42A7-935F-57B996A8B8D5}"/>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89711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4DAE-C39B-43B4-AC0D-8C041A933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B98450-2198-48B0-8FD1-53A656593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801AB4-757A-4165-A9CD-FA031C3339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D66BC5-ED47-4B85-AF7F-ADF661AD0B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9DCF56-FEF0-4392-A426-02AEDA6985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4F22E-958E-4B94-AF45-A652CD3D6D6A}"/>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8" name="Footer Placeholder 7">
            <a:extLst>
              <a:ext uri="{FF2B5EF4-FFF2-40B4-BE49-F238E27FC236}">
                <a16:creationId xmlns:a16="http://schemas.microsoft.com/office/drawing/2014/main" id="{1856406F-E86B-4641-9300-CE31AB87B6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2FD7C-6EF5-4948-8BFC-ED4FAC2CD17C}"/>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165065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B8D7-7E7F-48B6-9738-DF8D209B48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D46DD1-523C-4A00-B93A-150ABC46DAA7}"/>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4" name="Footer Placeholder 3">
            <a:extLst>
              <a:ext uri="{FF2B5EF4-FFF2-40B4-BE49-F238E27FC236}">
                <a16:creationId xmlns:a16="http://schemas.microsoft.com/office/drawing/2014/main" id="{0A0A8584-3E2C-4E91-9A7B-79C1A5AD95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39E799-58AF-47A6-8A0C-2BF9DDD5CE38}"/>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3992827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90E4C-7D69-4DBA-944C-689BF72C2259}"/>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3" name="Footer Placeholder 2">
            <a:extLst>
              <a:ext uri="{FF2B5EF4-FFF2-40B4-BE49-F238E27FC236}">
                <a16:creationId xmlns:a16="http://schemas.microsoft.com/office/drawing/2014/main" id="{53704714-A678-4ED7-AE71-DDFF95F9FD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44AF1-6729-46C2-BBBF-D44340F3B293}"/>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264065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9F24-ED4F-439E-88D4-BC48DFDBF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92C42F-747F-4560-826C-551B427F1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3B3262-33E3-45C8-AA90-91C3B58D8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B2D10-F083-4315-8872-FF144B4C5191}"/>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6" name="Footer Placeholder 5">
            <a:extLst>
              <a:ext uri="{FF2B5EF4-FFF2-40B4-BE49-F238E27FC236}">
                <a16:creationId xmlns:a16="http://schemas.microsoft.com/office/drawing/2014/main" id="{06F5C7DF-E8D6-4B33-B6FA-A87E563280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21E20C-3F3C-4303-8B7D-BCB24908A567}"/>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5566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B6FB-EBF2-4A3F-BE29-4B2E52D53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3F1D67-AA7D-437E-A3C5-2FF65804E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1F2CFE-03A3-4AF9-82BC-B0F8A045C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5891A-21A3-496B-AA5B-9692B1342EA5}"/>
              </a:ext>
            </a:extLst>
          </p:cNvPr>
          <p:cNvSpPr>
            <a:spLocks noGrp="1"/>
          </p:cNvSpPr>
          <p:nvPr>
            <p:ph type="dt" sz="half" idx="10"/>
          </p:nvPr>
        </p:nvSpPr>
        <p:spPr/>
        <p:txBody>
          <a:bodyPr/>
          <a:lstStyle/>
          <a:p>
            <a:fld id="{18B44E84-F093-45A2-8B16-D4AF98670E0F}" type="datetimeFigureOut">
              <a:rPr lang="en-US" smtClean="0"/>
              <a:t>10/23/2020</a:t>
            </a:fld>
            <a:endParaRPr lang="en-US"/>
          </a:p>
        </p:txBody>
      </p:sp>
      <p:sp>
        <p:nvSpPr>
          <p:cNvPr id="6" name="Footer Placeholder 5">
            <a:extLst>
              <a:ext uri="{FF2B5EF4-FFF2-40B4-BE49-F238E27FC236}">
                <a16:creationId xmlns:a16="http://schemas.microsoft.com/office/drawing/2014/main" id="{FA1CA489-AE1E-47D7-A5A5-272FCF21CE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9368C-C161-403A-948A-1147E67B86DD}"/>
              </a:ext>
            </a:extLst>
          </p:cNvPr>
          <p:cNvSpPr>
            <a:spLocks noGrp="1"/>
          </p:cNvSpPr>
          <p:nvPr>
            <p:ph type="sldNum" sz="quarter" idx="12"/>
          </p:nvPr>
        </p:nvSpPr>
        <p:spPr/>
        <p:txBody>
          <a:bodyPr/>
          <a:lstStyle/>
          <a:p>
            <a:fld id="{EFFB60FC-6471-47CE-9B3C-06B1B73531E5}" type="slidenum">
              <a:rPr lang="en-US" smtClean="0"/>
              <a:t>‹#›</a:t>
            </a:fld>
            <a:endParaRPr lang="en-US"/>
          </a:p>
        </p:txBody>
      </p:sp>
    </p:spTree>
    <p:extLst>
      <p:ext uri="{BB962C8B-B14F-4D97-AF65-F5344CB8AC3E}">
        <p14:creationId xmlns:p14="http://schemas.microsoft.com/office/powerpoint/2010/main" val="4259657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934AC-2C5C-48A1-95E8-4DAF0DF4A5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74D520-6222-4556-97BD-8FF0D55A4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34BA7E-9ACE-4F1D-BBE3-AB3A32376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44E84-F093-45A2-8B16-D4AF98670E0F}" type="datetimeFigureOut">
              <a:rPr lang="en-US" smtClean="0"/>
              <a:t>10/23/2020</a:t>
            </a:fld>
            <a:endParaRPr lang="en-US"/>
          </a:p>
        </p:txBody>
      </p:sp>
      <p:sp>
        <p:nvSpPr>
          <p:cNvPr id="5" name="Footer Placeholder 4">
            <a:extLst>
              <a:ext uri="{FF2B5EF4-FFF2-40B4-BE49-F238E27FC236}">
                <a16:creationId xmlns:a16="http://schemas.microsoft.com/office/drawing/2014/main" id="{1FE1073E-A4D2-43F4-B94F-FD08CB8BF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8E3664-36FE-4D1F-A725-73A4D9E6AA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B60FC-6471-47CE-9B3C-06B1B73531E5}" type="slidenum">
              <a:rPr lang="en-US" smtClean="0"/>
              <a:t>‹#›</a:t>
            </a:fld>
            <a:endParaRPr lang="en-US"/>
          </a:p>
        </p:txBody>
      </p:sp>
    </p:spTree>
    <p:extLst>
      <p:ext uri="{BB962C8B-B14F-4D97-AF65-F5344CB8AC3E}">
        <p14:creationId xmlns:p14="http://schemas.microsoft.com/office/powerpoint/2010/main" val="392592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electronics-tutorials.ws/sequential/seq_5.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lectrical4u.com/shift-registers/" TargetMode="External"/><Relationship Id="rId2" Type="http://schemas.openxmlformats.org/officeDocument/2006/relationships/hyperlink" Target="https://www.electrical4u.com/serial-in-serial-out-siso-shift-register/"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electrical4u.com/latches-and-flip-flop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llaboutcircuits.com/textbook/digital/chpt-12/serial-in-parallel-out-shift-regist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012B-F4A4-47AE-A49B-F687EA076FC1}"/>
              </a:ext>
            </a:extLst>
          </p:cNvPr>
          <p:cNvSpPr>
            <a:spLocks noGrp="1"/>
          </p:cNvSpPr>
          <p:nvPr>
            <p:ph type="ctrTitle"/>
          </p:nvPr>
        </p:nvSpPr>
        <p:spPr/>
        <p:txBody>
          <a:bodyPr/>
          <a:lstStyle/>
          <a:p>
            <a:r>
              <a:rPr lang="en-US"/>
              <a:t>SHIFT REGISTERS</a:t>
            </a:r>
          </a:p>
        </p:txBody>
      </p:sp>
      <p:sp>
        <p:nvSpPr>
          <p:cNvPr id="3" name="Subtitle 2">
            <a:extLst>
              <a:ext uri="{FF2B5EF4-FFF2-40B4-BE49-F238E27FC236}">
                <a16:creationId xmlns:a16="http://schemas.microsoft.com/office/drawing/2014/main" id="{2D87C481-8FEF-4955-A985-181FC86BBA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930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FF0000"/>
                </a:solidFill>
              </a:rPr>
              <a:t>PIPO(Parallel in Parallel Out)</a:t>
            </a:r>
            <a:br>
              <a:rPr lang="en-IN" dirty="0">
                <a:solidFill>
                  <a:srgbClr val="FF0000"/>
                </a:solidFill>
              </a:rPr>
            </a:br>
            <a:r>
              <a:rPr lang="en-IN" sz="1800" dirty="0">
                <a:solidFill>
                  <a:srgbClr val="FF0000"/>
                </a:solidFill>
              </a:rPr>
              <a:t>Reference: </a:t>
            </a:r>
            <a:r>
              <a:rPr lang="en-IN" sz="1800" dirty="0">
                <a:solidFill>
                  <a:srgbClr val="FF0000"/>
                </a:solidFill>
                <a:hlinkClick r:id="rId2">
                  <a:extLst>
                    <a:ext uri="{A12FA001-AC4F-418D-AE19-62706E023703}">
                      <ahyp:hlinkClr xmlns:ahyp="http://schemas.microsoft.com/office/drawing/2018/hyperlinkcolor" val="tx"/>
                    </a:ext>
                  </a:extLst>
                </a:hlinkClick>
              </a:rPr>
              <a:t>https://www.electronics-tutorials.ws/sequential/seq_5.html</a:t>
            </a:r>
            <a:endParaRPr lang="en-IN" sz="1800" dirty="0">
              <a:solidFill>
                <a:srgbClr val="FF0000"/>
              </a:solidFill>
            </a:endParaRPr>
          </a:p>
        </p:txBody>
      </p:sp>
      <p:pic>
        <p:nvPicPr>
          <p:cNvPr id="4" name="Content Placeholder 3"/>
          <p:cNvPicPr>
            <a:picLocks noGrp="1" noChangeAspect="1"/>
          </p:cNvPicPr>
          <p:nvPr>
            <p:ph idx="1"/>
          </p:nvPr>
        </p:nvPicPr>
        <p:blipFill>
          <a:blip r:embed="rId3"/>
          <a:stretch>
            <a:fillRect/>
          </a:stretch>
        </p:blipFill>
        <p:spPr>
          <a:xfrm>
            <a:off x="4381500" y="1575854"/>
            <a:ext cx="3429000" cy="2237307"/>
          </a:xfrm>
          <a:prstGeom prst="rect">
            <a:avLst/>
          </a:prstGeom>
        </p:spPr>
      </p:pic>
      <p:sp>
        <p:nvSpPr>
          <p:cNvPr id="5" name="Content Placeholder 2">
            <a:extLst>
              <a:ext uri="{FF2B5EF4-FFF2-40B4-BE49-F238E27FC236}">
                <a16:creationId xmlns:a16="http://schemas.microsoft.com/office/drawing/2014/main" id="{8C9AD2BE-0F2B-45E3-8EEB-17DC49172847}"/>
              </a:ext>
            </a:extLst>
          </p:cNvPr>
          <p:cNvSpPr txBox="1">
            <a:spLocks/>
          </p:cNvSpPr>
          <p:nvPr/>
        </p:nvSpPr>
        <p:spPr>
          <a:xfrm>
            <a:off x="2133600" y="4114800"/>
            <a:ext cx="8229600" cy="15240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en-IN" sz="1600" dirty="0"/>
              <a:t>This type of shift register also acts as a temporary storage device or as a time delay device similar to the SISO configuration above.</a:t>
            </a:r>
          </a:p>
          <a:p>
            <a:pPr algn="just"/>
            <a:r>
              <a:rPr lang="en-IN" sz="1600" dirty="0"/>
              <a:t> The data is presented in a parallel format to the parallel input pins P</a:t>
            </a:r>
            <a:r>
              <a:rPr lang="en-IN" sz="1600" baseline="-25000" dirty="0"/>
              <a:t>A</a:t>
            </a:r>
            <a:r>
              <a:rPr lang="en-IN" sz="1600" dirty="0"/>
              <a:t> to P</a:t>
            </a:r>
            <a:r>
              <a:rPr lang="en-IN" sz="1600" baseline="-25000" dirty="0"/>
              <a:t>D</a:t>
            </a:r>
            <a:r>
              <a:rPr lang="en-IN" sz="1600" dirty="0"/>
              <a:t> and then transferred together directly to their respective output pins Q</a:t>
            </a:r>
            <a:r>
              <a:rPr lang="en-IN" sz="1600" baseline="-25000" dirty="0"/>
              <a:t>A</a:t>
            </a:r>
            <a:r>
              <a:rPr lang="en-IN" sz="1600" dirty="0"/>
              <a:t> to Q</a:t>
            </a:r>
            <a:r>
              <a:rPr lang="en-IN" sz="1600" baseline="-25000" dirty="0"/>
              <a:t>D</a:t>
            </a:r>
            <a:r>
              <a:rPr lang="en-IN" sz="1600" dirty="0"/>
              <a:t> by the same clock pulse</a:t>
            </a:r>
          </a:p>
          <a:p>
            <a:pPr algn="just"/>
            <a:r>
              <a:rPr lang="en-IN" sz="1600" dirty="0"/>
              <a:t>Then one clock pulse loads and unloads the register. This arrangement for parallel loading and unloading is shown.</a:t>
            </a:r>
          </a:p>
        </p:txBody>
      </p:sp>
    </p:spTree>
    <p:extLst>
      <p:ext uri="{BB962C8B-B14F-4D97-AF65-F5344CB8AC3E}">
        <p14:creationId xmlns:p14="http://schemas.microsoft.com/office/powerpoint/2010/main" val="1143832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52"/>
            <a:ext cx="10515600" cy="562923"/>
          </a:xfrm>
        </p:spPr>
        <p:txBody>
          <a:bodyPr>
            <a:normAutofit fontScale="90000"/>
          </a:bodyPr>
          <a:lstStyle/>
          <a:p>
            <a:r>
              <a:rPr lang="en-IN" dirty="0">
                <a:solidFill>
                  <a:srgbClr val="FF0000"/>
                </a:solidFill>
              </a:rPr>
              <a:t>Parallel In - Serial Out Shift Registers </a:t>
            </a:r>
          </a:p>
        </p:txBody>
      </p:sp>
      <p:sp>
        <p:nvSpPr>
          <p:cNvPr id="3" name="Content Placeholder 2"/>
          <p:cNvSpPr>
            <a:spLocks noGrp="1"/>
          </p:cNvSpPr>
          <p:nvPr>
            <p:ph idx="1"/>
          </p:nvPr>
        </p:nvSpPr>
        <p:spPr>
          <a:xfrm>
            <a:off x="838200" y="1269242"/>
            <a:ext cx="10515600" cy="4907721"/>
          </a:xfrm>
        </p:spPr>
        <p:txBody>
          <a:bodyPr>
            <a:normAutofit/>
          </a:bodyPr>
          <a:lstStyle/>
          <a:p>
            <a:pPr algn="just"/>
            <a:r>
              <a:rPr lang="en-IN" sz="2200" dirty="0"/>
              <a:t>The circuit uses D flip-flops and NAND gates for entering data (</a:t>
            </a:r>
            <a:r>
              <a:rPr lang="en-IN" sz="2200" dirty="0" err="1"/>
              <a:t>ie</a:t>
            </a:r>
            <a:r>
              <a:rPr lang="en-IN" sz="2200" dirty="0"/>
              <a:t> writing) to the register. </a:t>
            </a:r>
          </a:p>
          <a:p>
            <a:pPr algn="just"/>
            <a:r>
              <a:rPr lang="en-IN" sz="2200" dirty="0"/>
              <a:t>D0, D1, D2 and D3 are the parallel inputs, where D0 is the most significant bit and D3 is the least significant bit. </a:t>
            </a:r>
          </a:p>
          <a:p>
            <a:pPr algn="just"/>
            <a:r>
              <a:rPr lang="en-IN" sz="2200" dirty="0"/>
              <a:t>To </a:t>
            </a:r>
            <a:r>
              <a:rPr lang="en-IN" sz="2200" b="1" dirty="0"/>
              <a:t>write</a:t>
            </a:r>
            <a:r>
              <a:rPr lang="en-IN" sz="2200" dirty="0"/>
              <a:t> data in, the </a:t>
            </a:r>
            <a:r>
              <a:rPr lang="en-IN" sz="2200" b="1" dirty="0"/>
              <a:t>mode control line is taken to LOW </a:t>
            </a:r>
            <a:r>
              <a:rPr lang="en-IN" sz="2200" dirty="0"/>
              <a:t>and the data is clocked in. </a:t>
            </a:r>
          </a:p>
          <a:p>
            <a:pPr algn="just"/>
            <a:r>
              <a:rPr lang="en-IN" sz="2200" dirty="0"/>
              <a:t>The data can be </a:t>
            </a:r>
            <a:r>
              <a:rPr lang="en-IN" sz="2200" b="1" dirty="0"/>
              <a:t>shifted</a:t>
            </a:r>
            <a:r>
              <a:rPr lang="en-IN" sz="2200" dirty="0"/>
              <a:t> when the </a:t>
            </a:r>
            <a:r>
              <a:rPr lang="en-IN" sz="2200" b="1" dirty="0"/>
              <a:t>mode control line is HIGH </a:t>
            </a:r>
            <a:r>
              <a:rPr lang="en-IN" sz="2200" dirty="0"/>
              <a:t>as SHIFT is active high. </a:t>
            </a:r>
          </a:p>
        </p:txBody>
      </p:sp>
    </p:spTree>
    <p:extLst>
      <p:ext uri="{BB962C8B-B14F-4D97-AF65-F5344CB8AC3E}">
        <p14:creationId xmlns:p14="http://schemas.microsoft.com/office/powerpoint/2010/main" val="4275019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3839915" y="4197390"/>
            <a:ext cx="4924425" cy="2066925"/>
          </a:xfrm>
          <a:prstGeom prst="rect">
            <a:avLst/>
          </a:prstGeom>
        </p:spPr>
      </p:pic>
      <p:pic>
        <p:nvPicPr>
          <p:cNvPr id="1026" name="Picture 2" descr="Parallel in serial out shift register (PIS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983" y="362760"/>
            <a:ext cx="6338034" cy="390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22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F92B-7E21-42B6-A54B-13E2F38B983F}"/>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9E8C0A3-19BD-4D90-A40C-69D5FC8E83F5}"/>
              </a:ext>
            </a:extLst>
          </p:cNvPr>
          <p:cNvGraphicFramePr>
            <a:graphicFrameLocks noGrp="1"/>
          </p:cNvGraphicFramePr>
          <p:nvPr>
            <p:ph idx="1"/>
          </p:nvPr>
        </p:nvGraphicFramePr>
        <p:xfrm>
          <a:off x="2066041" y="3112477"/>
          <a:ext cx="8059917" cy="787791"/>
        </p:xfrm>
        <a:graphic>
          <a:graphicData uri="http://schemas.openxmlformats.org/drawingml/2006/table">
            <a:tbl>
              <a:tblPr>
                <a:tableStyleId>{638B1855-1B75-4FBE-930C-398BA8C253C6}</a:tableStyleId>
              </a:tblPr>
              <a:tblGrid>
                <a:gridCol w="1091938">
                  <a:extLst>
                    <a:ext uri="{9D8B030D-6E8A-4147-A177-3AD203B41FA5}">
                      <a16:colId xmlns:a16="http://schemas.microsoft.com/office/drawing/2014/main" val="249537035"/>
                    </a:ext>
                  </a:extLst>
                </a:gridCol>
                <a:gridCol w="1734532">
                  <a:extLst>
                    <a:ext uri="{9D8B030D-6E8A-4147-A177-3AD203B41FA5}">
                      <a16:colId xmlns:a16="http://schemas.microsoft.com/office/drawing/2014/main" val="1908743467"/>
                    </a:ext>
                  </a:extLst>
                </a:gridCol>
                <a:gridCol w="5233447">
                  <a:extLst>
                    <a:ext uri="{9D8B030D-6E8A-4147-A177-3AD203B41FA5}">
                      <a16:colId xmlns:a16="http://schemas.microsoft.com/office/drawing/2014/main" val="675192307"/>
                    </a:ext>
                  </a:extLst>
                </a:gridCol>
              </a:tblGrid>
              <a:tr h="211015">
                <a:tc rowSpan="2">
                  <a:txBody>
                    <a:bodyPr/>
                    <a:lstStyle/>
                    <a:p>
                      <a:pPr marL="0" marR="0" indent="-1270" algn="ctr">
                        <a:spcBef>
                          <a:spcPts val="0"/>
                        </a:spcBef>
                        <a:spcAft>
                          <a:spcPts val="0"/>
                        </a:spcAft>
                      </a:pPr>
                      <a:r>
                        <a:rPr lang="en-US" sz="2400" dirty="0">
                          <a:solidFill>
                            <a:schemeClr val="tx1"/>
                          </a:solidFill>
                          <a:effectLst/>
                        </a:rPr>
                        <a:t>S-2</a:t>
                      </a:r>
                      <a:endParaRPr lang="en-US" sz="2400" dirty="0">
                        <a:solidFill>
                          <a:schemeClr val="tx1"/>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1270" algn="ctr">
                        <a:spcBef>
                          <a:spcPts val="0"/>
                        </a:spcBef>
                        <a:spcAft>
                          <a:spcPts val="0"/>
                        </a:spcAft>
                      </a:pPr>
                      <a:r>
                        <a:rPr lang="en-US" sz="2400" dirty="0">
                          <a:solidFill>
                            <a:schemeClr val="tx1"/>
                          </a:solidFill>
                          <a:effectLst/>
                        </a:rPr>
                        <a:t>SLO-1</a:t>
                      </a:r>
                      <a:endParaRPr lang="en-US" sz="2400" dirty="0">
                        <a:solidFill>
                          <a:schemeClr val="tx1"/>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1270">
                        <a:spcBef>
                          <a:spcPts val="0"/>
                        </a:spcBef>
                        <a:spcAft>
                          <a:spcPts val="0"/>
                        </a:spcAft>
                      </a:pPr>
                      <a:r>
                        <a:rPr lang="en-US" sz="2400" dirty="0">
                          <a:solidFill>
                            <a:schemeClr val="tx1"/>
                          </a:solidFill>
                          <a:effectLst/>
                        </a:rPr>
                        <a:t>Universal Shift Register</a:t>
                      </a:r>
                      <a:endParaRPr lang="en-US" sz="2400" dirty="0">
                        <a:solidFill>
                          <a:schemeClr val="tx1"/>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118216775"/>
                  </a:ext>
                </a:extLst>
              </a:tr>
              <a:tr h="422031">
                <a:tc vMerge="1">
                  <a:txBody>
                    <a:bodyPr/>
                    <a:lstStyle/>
                    <a:p>
                      <a:endParaRPr lang="en-US"/>
                    </a:p>
                  </a:txBody>
                  <a:tcPr/>
                </a:tc>
                <a:tc>
                  <a:txBody>
                    <a:bodyPr/>
                    <a:lstStyle/>
                    <a:p>
                      <a:pPr marL="0" marR="0" indent="-1270" algn="ctr">
                        <a:spcBef>
                          <a:spcPts val="0"/>
                        </a:spcBef>
                        <a:spcAft>
                          <a:spcPts val="0"/>
                        </a:spcAft>
                      </a:pPr>
                      <a:r>
                        <a:rPr lang="en-US" sz="2400" dirty="0">
                          <a:solidFill>
                            <a:schemeClr val="tx1"/>
                          </a:solidFill>
                          <a:effectLst/>
                        </a:rPr>
                        <a:t>SLO-2</a:t>
                      </a:r>
                      <a:endParaRPr lang="en-US" sz="2400" dirty="0">
                        <a:solidFill>
                          <a:schemeClr val="tx1"/>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1270">
                        <a:spcBef>
                          <a:spcPts val="0"/>
                        </a:spcBef>
                        <a:spcAft>
                          <a:spcPts val="0"/>
                        </a:spcAft>
                      </a:pPr>
                      <a:r>
                        <a:rPr lang="en-US" sz="2400" dirty="0">
                          <a:solidFill>
                            <a:schemeClr val="tx1"/>
                          </a:solidFill>
                          <a:effectLst/>
                        </a:rPr>
                        <a:t>Applications of Shift Registers</a:t>
                      </a:r>
                    </a:p>
                  </a:txBody>
                  <a:tcPr marL="30840" marR="3084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22690496"/>
                  </a:ext>
                </a:extLst>
              </a:tr>
            </a:tbl>
          </a:graphicData>
        </a:graphic>
      </p:graphicFrame>
    </p:spTree>
    <p:extLst>
      <p:ext uri="{BB962C8B-B14F-4D97-AF65-F5344CB8AC3E}">
        <p14:creationId xmlns:p14="http://schemas.microsoft.com/office/powerpoint/2010/main" val="2767086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2237"/>
            <a:ext cx="10515600" cy="393700"/>
          </a:xfrm>
        </p:spPr>
        <p:txBody>
          <a:bodyPr>
            <a:noAutofit/>
          </a:bodyPr>
          <a:lstStyle/>
          <a:p>
            <a:r>
              <a:rPr lang="en-IN" sz="3600" dirty="0">
                <a:solidFill>
                  <a:srgbClr val="FF0000"/>
                </a:solidFill>
              </a:rPr>
              <a:t>Universal Shift Register</a:t>
            </a:r>
          </a:p>
        </p:txBody>
      </p:sp>
      <p:sp>
        <p:nvSpPr>
          <p:cNvPr id="3" name="Content Placeholder 2"/>
          <p:cNvSpPr>
            <a:spLocks noGrp="1"/>
          </p:cNvSpPr>
          <p:nvPr>
            <p:ph idx="1"/>
          </p:nvPr>
        </p:nvSpPr>
        <p:spPr>
          <a:xfrm>
            <a:off x="838200" y="1004820"/>
            <a:ext cx="10515600" cy="5414963"/>
          </a:xfrm>
        </p:spPr>
        <p:txBody>
          <a:bodyPr/>
          <a:lstStyle/>
          <a:p>
            <a:r>
              <a:rPr lang="en-IN" dirty="0"/>
              <a:t>The universal shift register can be defined as “The register which can be used to shift the data in both the directions like left, right and can load parallel data as well”.</a:t>
            </a:r>
          </a:p>
          <a:p>
            <a:r>
              <a:rPr lang="en-IN" dirty="0"/>
              <a:t>This register can perform three types of operations, stated below.</a:t>
            </a:r>
          </a:p>
          <a:p>
            <a:pPr lvl="1"/>
            <a:r>
              <a:rPr lang="en-IN" dirty="0"/>
              <a:t>Parallel loading</a:t>
            </a:r>
          </a:p>
          <a:p>
            <a:pPr lvl="1"/>
            <a:r>
              <a:rPr lang="en-IN" dirty="0"/>
              <a:t>Shifting left</a:t>
            </a:r>
          </a:p>
          <a:p>
            <a:pPr lvl="1"/>
            <a:r>
              <a:rPr lang="en-IN" dirty="0"/>
              <a:t>Shifting right.</a:t>
            </a:r>
          </a:p>
          <a:p>
            <a:endParaRPr lang="en-IN" dirty="0"/>
          </a:p>
          <a:p>
            <a:endParaRPr lang="en-IN" dirty="0"/>
          </a:p>
        </p:txBody>
      </p:sp>
    </p:spTree>
    <p:extLst>
      <p:ext uri="{BB962C8B-B14F-4D97-AF65-F5344CB8AC3E}">
        <p14:creationId xmlns:p14="http://schemas.microsoft.com/office/powerpoint/2010/main" val="29445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descr="4 bit Universal Shift Regis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00" y="246324"/>
            <a:ext cx="5262563" cy="59306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015712" y="2538484"/>
            <a:ext cx="4902488" cy="1985559"/>
          </a:xfrm>
          <a:prstGeom prst="rect">
            <a:avLst/>
          </a:prstGeom>
        </p:spPr>
      </p:pic>
    </p:spTree>
    <p:extLst>
      <p:ext uri="{BB962C8B-B14F-4D97-AF65-F5344CB8AC3E}">
        <p14:creationId xmlns:p14="http://schemas.microsoft.com/office/powerpoint/2010/main" val="128773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Application of Shift Register </a:t>
            </a:r>
          </a:p>
        </p:txBody>
      </p:sp>
      <p:sp>
        <p:nvSpPr>
          <p:cNvPr id="3" name="Content Placeholder 2"/>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rPr>
              <a:t>Delay line</a:t>
            </a:r>
          </a:p>
          <a:p>
            <a:r>
              <a:rPr lang="en-IN" sz="1600" dirty="0">
                <a:latin typeface="Times New Roman" panose="02020603050405020304" pitchFamily="18" charset="0"/>
                <a:cs typeface="Times New Roman" panose="02020603050405020304" pitchFamily="18" charset="0"/>
              </a:rPr>
              <a:t>Serial to parallel converter</a:t>
            </a:r>
          </a:p>
          <a:p>
            <a:r>
              <a:rPr lang="en-IN" sz="1600" dirty="0">
                <a:latin typeface="Times New Roman" panose="02020603050405020304" pitchFamily="18" charset="0"/>
                <a:cs typeface="Times New Roman" panose="02020603050405020304" pitchFamily="18" charset="0"/>
              </a:rPr>
              <a:t>Parallel to serial converter</a:t>
            </a:r>
          </a:p>
          <a:p>
            <a:r>
              <a:rPr lang="en-IN" sz="1600" dirty="0">
                <a:latin typeface="Times New Roman" panose="02020603050405020304" pitchFamily="18" charset="0"/>
                <a:cs typeface="Times New Roman" panose="02020603050405020304" pitchFamily="18" charset="0"/>
              </a:rPr>
              <a:t>Shift register counter </a:t>
            </a:r>
          </a:p>
          <a:p>
            <a:r>
              <a:rPr lang="en-IN" sz="1600" dirty="0">
                <a:latin typeface="Times New Roman" panose="02020603050405020304" pitchFamily="18" charset="0"/>
                <a:cs typeface="Times New Roman" panose="02020603050405020304" pitchFamily="18" charset="0"/>
              </a:rPr>
              <a:t>Sequence generator </a:t>
            </a:r>
          </a:p>
        </p:txBody>
      </p:sp>
    </p:spTree>
    <p:extLst>
      <p:ext uri="{BB962C8B-B14F-4D97-AF65-F5344CB8AC3E}">
        <p14:creationId xmlns:p14="http://schemas.microsoft.com/office/powerpoint/2010/main" val="99110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033D-6B6B-41B9-95AB-B2C176A998F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5E885438-6087-43B8-BEBF-BADF0A60B18F}"/>
              </a:ext>
            </a:extLst>
          </p:cNvPr>
          <p:cNvGraphicFramePr>
            <a:graphicFrameLocks noGrp="1"/>
          </p:cNvGraphicFramePr>
          <p:nvPr>
            <p:ph idx="1"/>
          </p:nvPr>
        </p:nvGraphicFramePr>
        <p:xfrm>
          <a:off x="1611198" y="2897163"/>
          <a:ext cx="9305041" cy="1063674"/>
        </p:xfrm>
        <a:graphic>
          <a:graphicData uri="http://schemas.openxmlformats.org/drawingml/2006/table">
            <a:tbl>
              <a:tblPr>
                <a:tableStyleId>{638B1855-1B75-4FBE-930C-398BA8C253C6}</a:tableStyleId>
              </a:tblPr>
              <a:tblGrid>
                <a:gridCol w="1013034">
                  <a:extLst>
                    <a:ext uri="{9D8B030D-6E8A-4147-A177-3AD203B41FA5}">
                      <a16:colId xmlns:a16="http://schemas.microsoft.com/office/drawing/2014/main" val="2278889746"/>
                    </a:ext>
                  </a:extLst>
                </a:gridCol>
                <a:gridCol w="1120958">
                  <a:extLst>
                    <a:ext uri="{9D8B030D-6E8A-4147-A177-3AD203B41FA5}">
                      <a16:colId xmlns:a16="http://schemas.microsoft.com/office/drawing/2014/main" val="282666203"/>
                    </a:ext>
                  </a:extLst>
                </a:gridCol>
                <a:gridCol w="7171049">
                  <a:extLst>
                    <a:ext uri="{9D8B030D-6E8A-4147-A177-3AD203B41FA5}">
                      <a16:colId xmlns:a16="http://schemas.microsoft.com/office/drawing/2014/main" val="2799351716"/>
                    </a:ext>
                  </a:extLst>
                </a:gridCol>
              </a:tblGrid>
              <a:tr h="454074">
                <a:tc rowSpan="2">
                  <a:txBody>
                    <a:bodyPr/>
                    <a:lstStyle/>
                    <a:p>
                      <a:pPr marL="0" marR="0" indent="-1270" algn="ctr">
                        <a:spcBef>
                          <a:spcPts val="0"/>
                        </a:spcBef>
                        <a:spcAft>
                          <a:spcPts val="0"/>
                        </a:spcAft>
                      </a:pPr>
                      <a:r>
                        <a:rPr lang="en-US" sz="2000" dirty="0">
                          <a:solidFill>
                            <a:sysClr val="windowText" lastClr="000000"/>
                          </a:solidFill>
                          <a:effectLst/>
                        </a:rPr>
                        <a:t>S-1</a:t>
                      </a:r>
                      <a:endParaRPr lang="en-US" sz="2000" dirty="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lgn="ctr">
                        <a:spcBef>
                          <a:spcPts val="0"/>
                        </a:spcBef>
                        <a:spcAft>
                          <a:spcPts val="0"/>
                        </a:spcAft>
                      </a:pPr>
                      <a:r>
                        <a:rPr lang="en-US" sz="2000" dirty="0">
                          <a:solidFill>
                            <a:sysClr val="windowText" lastClr="000000"/>
                          </a:solidFill>
                          <a:effectLst/>
                        </a:rPr>
                        <a:t>SLO-1</a:t>
                      </a:r>
                      <a:endParaRPr lang="en-US" sz="2000" dirty="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spcBef>
                          <a:spcPts val="0"/>
                        </a:spcBef>
                        <a:spcAft>
                          <a:spcPts val="0"/>
                        </a:spcAft>
                      </a:pPr>
                      <a:r>
                        <a:rPr lang="en-US" sz="2000" dirty="0">
                          <a:solidFill>
                            <a:sysClr val="windowText" lastClr="000000"/>
                          </a:solidFill>
                          <a:effectLst/>
                        </a:rPr>
                        <a:t>Registers and Types of Registers- Serial In - Serial Out, Serial In - Parallel out </a:t>
                      </a:r>
                      <a:endParaRPr lang="en-US" sz="2000" dirty="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extLst>
                  <a:ext uri="{0D108BD9-81ED-4DB2-BD59-A6C34878D82A}">
                    <a16:rowId xmlns:a16="http://schemas.microsoft.com/office/drawing/2014/main" val="2587289356"/>
                  </a:ext>
                </a:extLst>
              </a:tr>
              <a:tr h="454074">
                <a:tc vMerge="1">
                  <a:txBody>
                    <a:bodyPr/>
                    <a:lstStyle/>
                    <a:p>
                      <a:endParaRPr lang="en-US"/>
                    </a:p>
                  </a:txBody>
                  <a:tcPr/>
                </a:tc>
                <a:tc>
                  <a:txBody>
                    <a:bodyPr/>
                    <a:lstStyle/>
                    <a:p>
                      <a:pPr marL="0" marR="0" indent="-1270" algn="ctr">
                        <a:spcBef>
                          <a:spcPts val="0"/>
                        </a:spcBef>
                        <a:spcAft>
                          <a:spcPts val="0"/>
                        </a:spcAft>
                      </a:pPr>
                      <a:r>
                        <a:rPr lang="en-US" sz="2000">
                          <a:solidFill>
                            <a:sysClr val="windowText" lastClr="000000"/>
                          </a:solidFill>
                          <a:effectLst/>
                        </a:rPr>
                        <a:t>SLO-2</a:t>
                      </a:r>
                      <a:endParaRPr lang="en-US" sz="200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tc>
                  <a:txBody>
                    <a:bodyPr/>
                    <a:lstStyle/>
                    <a:p>
                      <a:pPr marL="0" marR="0" indent="-1270">
                        <a:spcBef>
                          <a:spcPts val="0"/>
                        </a:spcBef>
                        <a:spcAft>
                          <a:spcPts val="0"/>
                        </a:spcAft>
                      </a:pPr>
                      <a:r>
                        <a:rPr lang="en-US" sz="2000" dirty="0">
                          <a:solidFill>
                            <a:sysClr val="windowText" lastClr="000000"/>
                          </a:solidFill>
                          <a:effectLst/>
                        </a:rPr>
                        <a:t>Parallel In - Serial Out, Parallel In - Parallel Out</a:t>
                      </a:r>
                      <a:endParaRPr lang="en-US" sz="2000" dirty="0">
                        <a:solidFill>
                          <a:sysClr val="windowText" lastClr="000000"/>
                        </a:solidFill>
                        <a:effectLst/>
                        <a:latin typeface="Garamond" panose="02020404030301010803" pitchFamily="18" charset="0"/>
                        <a:ea typeface="Garamond" panose="02020404030301010803" pitchFamily="18" charset="0"/>
                        <a:cs typeface="Garamond" panose="02020404030301010803" pitchFamily="18" charset="0"/>
                      </a:endParaRPr>
                    </a:p>
                  </a:txBody>
                  <a:tcPr marL="30840" marR="30840" marT="0" marB="0" anchor="ctr"/>
                </a:tc>
                <a:extLst>
                  <a:ext uri="{0D108BD9-81ED-4DB2-BD59-A6C34878D82A}">
                    <a16:rowId xmlns:a16="http://schemas.microsoft.com/office/drawing/2014/main" val="1071245120"/>
                  </a:ext>
                </a:extLst>
              </a:tr>
            </a:tbl>
          </a:graphicData>
        </a:graphic>
      </p:graphicFrame>
    </p:spTree>
    <p:extLst>
      <p:ext uri="{BB962C8B-B14F-4D97-AF65-F5344CB8AC3E}">
        <p14:creationId xmlns:p14="http://schemas.microsoft.com/office/powerpoint/2010/main" val="12792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Registers</a:t>
            </a:r>
          </a:p>
        </p:txBody>
      </p:sp>
      <p:sp>
        <p:nvSpPr>
          <p:cNvPr id="3" name="Content Placeholder 2"/>
          <p:cNvSpPr>
            <a:spLocks noGrp="1"/>
          </p:cNvSpPr>
          <p:nvPr>
            <p:ph idx="1"/>
          </p:nvPr>
        </p:nvSpPr>
        <p:spPr/>
        <p:txBody>
          <a:bodyPr>
            <a:normAutofit lnSpcReduction="10000"/>
          </a:bodyPr>
          <a:lstStyle/>
          <a:p>
            <a:pPr algn="just"/>
            <a:r>
              <a:rPr lang="en-US" sz="1600" dirty="0"/>
              <a:t>A collection of flip-flops taken as an entity.</a:t>
            </a:r>
          </a:p>
          <a:p>
            <a:pPr algn="just"/>
            <a:r>
              <a:rPr lang="en-US" sz="1600" dirty="0"/>
              <a:t>Function:  Hold information within a digital system so that it is available to the logic elements during the computing process.</a:t>
            </a:r>
          </a:p>
          <a:p>
            <a:pPr algn="just"/>
            <a:r>
              <a:rPr lang="en-US" sz="1600" dirty="0"/>
              <a:t>Each combination of stored information is known as the state or content of the register.</a:t>
            </a:r>
          </a:p>
          <a:p>
            <a:pPr algn="just"/>
            <a:r>
              <a:rPr lang="en-US" sz="1600" dirty="0"/>
              <a:t>Shift register:  Registers that are capable of moving information upon the occurrence of a clock-signal.</a:t>
            </a:r>
          </a:p>
          <a:p>
            <a:pPr lvl="1" algn="just"/>
            <a:r>
              <a:rPr lang="en-US" sz="1600" dirty="0"/>
              <a:t>Unidirectional</a:t>
            </a:r>
          </a:p>
          <a:p>
            <a:pPr lvl="1" algn="just"/>
            <a:r>
              <a:rPr lang="en-US" sz="1600" dirty="0"/>
              <a:t>Bidirectional</a:t>
            </a:r>
          </a:p>
          <a:p>
            <a:r>
              <a:rPr lang="en-US" sz="1600" dirty="0"/>
              <a:t>Two basic ways in which information can be entered/outputted</a:t>
            </a:r>
          </a:p>
          <a:p>
            <a:pPr lvl="1"/>
            <a:r>
              <a:rPr lang="en-US" sz="1600" dirty="0"/>
              <a:t>Parallel:  All 0/1 symbols handled simultaneously.  Require as many lines as symbols being transferred.</a:t>
            </a:r>
          </a:p>
          <a:p>
            <a:pPr lvl="1"/>
            <a:r>
              <a:rPr lang="en-US" sz="1600" dirty="0"/>
              <a:t>Serial:  Involves the symbol-by-symbol availability of information in a time sequence.</a:t>
            </a:r>
          </a:p>
          <a:p>
            <a:r>
              <a:rPr lang="en-US" sz="1600" dirty="0"/>
              <a:t>Four possible ways registers can transfer information:</a:t>
            </a:r>
          </a:p>
          <a:p>
            <a:pPr lvl="1"/>
            <a:r>
              <a:rPr lang="en-US" sz="1600" dirty="0"/>
              <a:t>Serial-in/serial-out</a:t>
            </a:r>
          </a:p>
          <a:p>
            <a:pPr lvl="1"/>
            <a:r>
              <a:rPr lang="en-US" sz="1600" dirty="0"/>
              <a:t>Serial-in/parallel-out </a:t>
            </a:r>
          </a:p>
          <a:p>
            <a:pPr lvl="1"/>
            <a:r>
              <a:rPr lang="en-US" sz="1600" dirty="0"/>
              <a:t>Parallel-in/parallel-out</a:t>
            </a:r>
          </a:p>
          <a:p>
            <a:pPr lvl="1"/>
            <a:r>
              <a:rPr lang="en-US" sz="1600" dirty="0"/>
              <a:t>Parallel-in/serial-out</a:t>
            </a:r>
          </a:p>
          <a:p>
            <a:pPr marL="0" indent="0" algn="just">
              <a:buNone/>
            </a:pPr>
            <a:endParaRPr lang="en-US" sz="1600" dirty="0"/>
          </a:p>
        </p:txBody>
      </p:sp>
    </p:spTree>
    <p:extLst>
      <p:ext uri="{BB962C8B-B14F-4D97-AF65-F5344CB8AC3E}">
        <p14:creationId xmlns:p14="http://schemas.microsoft.com/office/powerpoint/2010/main" val="13490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000" dirty="0">
                <a:solidFill>
                  <a:srgbClr val="FF0000"/>
                </a:solidFill>
              </a:rPr>
              <a:t>Serial in Serial out (SISO) Shift Register - </a:t>
            </a:r>
            <a:r>
              <a:rPr lang="en-IN" sz="3200" dirty="0">
                <a:solidFill>
                  <a:srgbClr val="FF0000"/>
                </a:solidFill>
              </a:rPr>
              <a:t>serial right shift register</a:t>
            </a:r>
            <a:br>
              <a:rPr lang="en-IN" sz="3000" dirty="0"/>
            </a:br>
            <a:r>
              <a:rPr lang="en-IN" sz="1400" dirty="0" err="1"/>
              <a:t>Reference:</a:t>
            </a:r>
            <a:r>
              <a:rPr lang="en-IN" sz="1400" dirty="0" err="1">
                <a:hlinkClick r:id="rId2"/>
              </a:rPr>
              <a:t>https</a:t>
            </a:r>
            <a:r>
              <a:rPr lang="en-IN" sz="1400" dirty="0">
                <a:hlinkClick r:id="rId2"/>
              </a:rPr>
              <a:t>://www.electrical4u.com/serial-in-serial-out-siso-shift-register/</a:t>
            </a:r>
            <a:endParaRPr lang="en-IN" sz="1400" dirty="0"/>
          </a:p>
        </p:txBody>
      </p:sp>
      <p:sp>
        <p:nvSpPr>
          <p:cNvPr id="5" name="Content Placeholder 4"/>
          <p:cNvSpPr>
            <a:spLocks noGrp="1"/>
          </p:cNvSpPr>
          <p:nvPr>
            <p:ph idx="1"/>
          </p:nvPr>
        </p:nvSpPr>
        <p:spPr>
          <a:xfrm>
            <a:off x="659876" y="3321992"/>
            <a:ext cx="10693924" cy="2621608"/>
          </a:xfrm>
        </p:spPr>
        <p:txBody>
          <a:bodyPr>
            <a:normAutofit/>
          </a:bodyPr>
          <a:lstStyle/>
          <a:p>
            <a:pPr algn="just"/>
            <a:r>
              <a:rPr lang="en-IN" sz="1600" b="1" dirty="0"/>
              <a:t>Serial In Serial Out (SISO) shift registers</a:t>
            </a:r>
            <a:r>
              <a:rPr lang="en-IN" sz="1600" dirty="0"/>
              <a:t> are a kind of shift registers where both data loading as well as data retrieval to/from the </a:t>
            </a:r>
            <a:r>
              <a:rPr lang="en-IN" sz="1600" dirty="0">
                <a:hlinkClick r:id="rId3"/>
              </a:rPr>
              <a:t>shift register</a:t>
            </a:r>
            <a:r>
              <a:rPr lang="en-IN" sz="1600" dirty="0"/>
              <a:t> occurs in serial-mode. Figure 1 shows a n-bit synchronous </a:t>
            </a:r>
            <a:r>
              <a:rPr lang="en-IN" sz="1600" b="1" dirty="0"/>
              <a:t>SISO shift register</a:t>
            </a:r>
            <a:r>
              <a:rPr lang="en-IN" sz="1600" dirty="0"/>
              <a:t> sensitive to positive edge of the clock pulse. </a:t>
            </a:r>
          </a:p>
          <a:p>
            <a:pPr algn="just"/>
            <a:r>
              <a:rPr lang="en-IN" sz="1600" dirty="0"/>
              <a:t>The data word which is to be stored is fed bit-by-bit at the input of the first </a:t>
            </a:r>
            <a:r>
              <a:rPr lang="en-IN" sz="1600" dirty="0">
                <a:hlinkClick r:id="rId4"/>
              </a:rPr>
              <a:t>flip-flop</a:t>
            </a:r>
            <a:r>
              <a:rPr lang="en-IN" sz="1600" dirty="0"/>
              <a:t>. </a:t>
            </a:r>
          </a:p>
          <a:p>
            <a:pPr algn="just"/>
            <a:r>
              <a:rPr lang="en-IN" sz="1600" dirty="0"/>
              <a:t>It is seen that the inputs of all other flip-flops (except the first flip-flop FF</a:t>
            </a:r>
            <a:r>
              <a:rPr lang="en-IN" sz="1600" baseline="-25000" dirty="0"/>
              <a:t>1</a:t>
            </a:r>
            <a:r>
              <a:rPr lang="en-IN" sz="1600" dirty="0"/>
              <a:t>) are driven by the outputs of the preceding ones say for example, the input of FF</a:t>
            </a:r>
            <a:r>
              <a:rPr lang="en-IN" sz="1600" baseline="-25000" dirty="0"/>
              <a:t>2</a:t>
            </a:r>
            <a:r>
              <a:rPr lang="en-IN" sz="1600" dirty="0"/>
              <a:t> is driven by the output of FF</a:t>
            </a:r>
            <a:r>
              <a:rPr lang="en-IN" sz="1600" baseline="-25000" dirty="0"/>
              <a:t>1</a:t>
            </a:r>
            <a:r>
              <a:rPr lang="en-IN" sz="1600" dirty="0"/>
              <a:t>. At last the data stored within the register is obtained at the output pin of the n</a:t>
            </a:r>
            <a:r>
              <a:rPr lang="en-IN" sz="1600" baseline="30000" dirty="0"/>
              <a:t>th</a:t>
            </a:r>
            <a:r>
              <a:rPr lang="en-IN" sz="1600" dirty="0"/>
              <a:t> flip-flop in serial-fashion.</a:t>
            </a:r>
          </a:p>
          <a:p>
            <a:pPr algn="just"/>
            <a:r>
              <a:rPr lang="en-IN" sz="1600" dirty="0"/>
              <a:t>Initially all the flip-flops in the register are cleared by applying high on their clear pins. Next the input data word is fed serially to FF</a:t>
            </a:r>
            <a:r>
              <a:rPr lang="en-IN" sz="1600" baseline="-25000" dirty="0"/>
              <a:t>1</a:t>
            </a:r>
            <a:r>
              <a:rPr lang="en-IN" sz="1600" dirty="0"/>
              <a:t>.</a:t>
            </a:r>
          </a:p>
        </p:txBody>
      </p:sp>
      <p:pic>
        <p:nvPicPr>
          <p:cNvPr id="4" name="Picture 3"/>
          <p:cNvPicPr>
            <a:picLocks noChangeAspect="1"/>
          </p:cNvPicPr>
          <p:nvPr/>
        </p:nvPicPr>
        <p:blipFill>
          <a:blip r:embed="rId5"/>
          <a:stretch>
            <a:fillRect/>
          </a:stretch>
        </p:blipFill>
        <p:spPr>
          <a:xfrm>
            <a:off x="3048001" y="1528674"/>
            <a:ext cx="6260123" cy="1648831"/>
          </a:xfrm>
          <a:prstGeom prst="rect">
            <a:avLst/>
          </a:prstGeom>
        </p:spPr>
      </p:pic>
    </p:spTree>
    <p:extLst>
      <p:ext uri="{BB962C8B-B14F-4D97-AF65-F5344CB8AC3E}">
        <p14:creationId xmlns:p14="http://schemas.microsoft.com/office/powerpoint/2010/main" val="352093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26702"/>
          </a:xfrm>
        </p:spPr>
        <p:txBody>
          <a:bodyPr>
            <a:noAutofit/>
          </a:bodyPr>
          <a:lstStyle/>
          <a:p>
            <a:r>
              <a:rPr lang="en-IN" sz="3600" dirty="0">
                <a:solidFill>
                  <a:srgbClr val="FF0000"/>
                </a:solidFill>
              </a:rPr>
              <a:t>SISO Continued…</a:t>
            </a:r>
          </a:p>
        </p:txBody>
      </p:sp>
      <p:sp>
        <p:nvSpPr>
          <p:cNvPr id="3" name="Content Placeholder 2"/>
          <p:cNvSpPr>
            <a:spLocks noGrp="1"/>
          </p:cNvSpPr>
          <p:nvPr>
            <p:ph idx="1"/>
          </p:nvPr>
        </p:nvSpPr>
        <p:spPr>
          <a:xfrm>
            <a:off x="1989306" y="1066800"/>
            <a:ext cx="8229600" cy="4419600"/>
          </a:xfrm>
        </p:spPr>
        <p:txBody>
          <a:bodyPr>
            <a:normAutofit/>
          </a:bodyPr>
          <a:lstStyle/>
          <a:p>
            <a:pPr algn="just"/>
            <a:r>
              <a:rPr lang="en-IN" sz="1600" dirty="0"/>
              <a:t>This causes the bit appearing at the D</a:t>
            </a:r>
            <a:r>
              <a:rPr lang="en-IN" sz="1600" baseline="-25000" dirty="0"/>
              <a:t>1</a:t>
            </a:r>
            <a:r>
              <a:rPr lang="en-IN" sz="1600" dirty="0"/>
              <a:t> pin (B</a:t>
            </a:r>
            <a:r>
              <a:rPr lang="en-IN" sz="1600" baseline="-25000" dirty="0"/>
              <a:t>1</a:t>
            </a:r>
            <a:r>
              <a:rPr lang="en-IN" sz="1600" dirty="0"/>
              <a:t>) to be stored into FF</a:t>
            </a:r>
            <a:r>
              <a:rPr lang="en-IN" sz="1600" baseline="-25000" dirty="0"/>
              <a:t>1</a:t>
            </a:r>
            <a:r>
              <a:rPr lang="en-IN" sz="1600" dirty="0"/>
              <a:t> as soon as the first leading edge of the clock appears. Further at the second clock tick, B</a:t>
            </a:r>
            <a:r>
              <a:rPr lang="en-IN" sz="1600" baseline="-25000" dirty="0"/>
              <a:t>1</a:t>
            </a:r>
            <a:r>
              <a:rPr lang="en-IN" sz="1600" dirty="0"/>
              <a:t> gets stored into FF</a:t>
            </a:r>
            <a:r>
              <a:rPr lang="en-IN" sz="1600" baseline="-25000" dirty="0"/>
              <a:t>2</a:t>
            </a:r>
            <a:r>
              <a:rPr lang="en-IN" sz="1600" dirty="0"/>
              <a:t> while a new bit enters into FF</a:t>
            </a:r>
            <a:r>
              <a:rPr lang="en-IN" sz="1600" baseline="-25000" dirty="0"/>
              <a:t>1</a:t>
            </a:r>
            <a:r>
              <a:rPr lang="en-IN" sz="1600" dirty="0"/>
              <a:t> (B</a:t>
            </a:r>
            <a:r>
              <a:rPr lang="en-IN" sz="1600" baseline="-25000" dirty="0"/>
              <a:t>2</a:t>
            </a:r>
            <a:r>
              <a:rPr lang="en-IN" sz="1600" dirty="0"/>
              <a:t>).</a:t>
            </a:r>
          </a:p>
          <a:p>
            <a:pPr algn="just"/>
            <a:r>
              <a:rPr lang="en-IN" sz="1600" dirty="0"/>
              <a:t>This kind of shift in data bits continues for every rising edge of the clock pulse. This indicates that for every single clock pulse the data within the register moves towards right by a single bit. Thus the design shown in Figure 1 is regarded as a right-shift </a:t>
            </a:r>
            <a:r>
              <a:rPr lang="en-IN" sz="1600" b="1" dirty="0"/>
              <a:t>SISO shift register</a:t>
            </a:r>
            <a:r>
              <a:rPr lang="en-IN" sz="1600" dirty="0"/>
              <a:t>.</a:t>
            </a:r>
          </a:p>
          <a:p>
            <a:pPr algn="just"/>
            <a:r>
              <a:rPr lang="en-IN" sz="1600" b="1" dirty="0"/>
              <a:t>Example</a:t>
            </a:r>
            <a:r>
              <a:rPr lang="en-IN" sz="1600" dirty="0"/>
              <a:t> let the 4 bit binary number 1101 be entered into the register, beginning with the right most bit. (Note: Here QA , QB, QC and QD is Q1,Q2, Q3,Q4) </a:t>
            </a:r>
            <a:br>
              <a:rPr lang="en-IN" sz="1600" dirty="0"/>
            </a:br>
            <a:r>
              <a:rPr lang="en-IN" sz="1600" b="1" dirty="0"/>
              <a:t>Reference: </a:t>
            </a:r>
            <a:r>
              <a:rPr lang="en-IN" sz="1600" dirty="0"/>
              <a:t>Digital Circuits Design – S </a:t>
            </a:r>
            <a:r>
              <a:rPr lang="en-IN" sz="1600" dirty="0" err="1"/>
              <a:t>Salivahanan</a:t>
            </a:r>
            <a:r>
              <a:rPr lang="en-IN" sz="1600" dirty="0"/>
              <a:t> S </a:t>
            </a:r>
            <a:r>
              <a:rPr lang="en-IN" sz="1600" dirty="0" err="1"/>
              <a:t>Arivazhagan</a:t>
            </a:r>
            <a:endParaRPr lang="en-IN" sz="1600" dirty="0"/>
          </a:p>
        </p:txBody>
      </p:sp>
      <p:pic>
        <p:nvPicPr>
          <p:cNvPr id="4" name="Picture 3">
            <a:extLst>
              <a:ext uri="{FF2B5EF4-FFF2-40B4-BE49-F238E27FC236}">
                <a16:creationId xmlns:a16="http://schemas.microsoft.com/office/drawing/2014/main" id="{D7E18B1C-BC01-4620-B3F2-45D6A90677F0}"/>
              </a:ext>
            </a:extLst>
          </p:cNvPr>
          <p:cNvPicPr>
            <a:picLocks noChangeAspect="1"/>
          </p:cNvPicPr>
          <p:nvPr/>
        </p:nvPicPr>
        <p:blipFill>
          <a:blip r:embed="rId2"/>
          <a:stretch>
            <a:fillRect/>
          </a:stretch>
        </p:blipFill>
        <p:spPr>
          <a:xfrm>
            <a:off x="2209800" y="3931710"/>
            <a:ext cx="5029200" cy="1726024"/>
          </a:xfrm>
          <a:prstGeom prst="rect">
            <a:avLst/>
          </a:prstGeom>
        </p:spPr>
      </p:pic>
      <p:pic>
        <p:nvPicPr>
          <p:cNvPr id="5" name="Content Placeholder 5">
            <a:extLst>
              <a:ext uri="{FF2B5EF4-FFF2-40B4-BE49-F238E27FC236}">
                <a16:creationId xmlns:a16="http://schemas.microsoft.com/office/drawing/2014/main" id="{E0010A1C-3E54-417A-9912-664D826154F9}"/>
              </a:ext>
            </a:extLst>
          </p:cNvPr>
          <p:cNvPicPr>
            <a:picLocks noChangeAspect="1"/>
          </p:cNvPicPr>
          <p:nvPr/>
        </p:nvPicPr>
        <p:blipFill rotWithShape="1">
          <a:blip r:embed="rId3"/>
          <a:srcRect t="5575" r="5085"/>
          <a:stretch/>
        </p:blipFill>
        <p:spPr>
          <a:xfrm>
            <a:off x="7315200" y="3999195"/>
            <a:ext cx="3124200" cy="1383355"/>
          </a:xfrm>
          <a:prstGeom prst="rect">
            <a:avLst/>
          </a:prstGeom>
        </p:spPr>
      </p:pic>
    </p:spTree>
    <p:extLst>
      <p:ext uri="{BB962C8B-B14F-4D97-AF65-F5344CB8AC3E}">
        <p14:creationId xmlns:p14="http://schemas.microsoft.com/office/powerpoint/2010/main" val="87151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solidFill>
                  <a:srgbClr val="FF0000"/>
                </a:solidFill>
              </a:rPr>
              <a:t>Serial left shift register</a:t>
            </a:r>
            <a:br>
              <a:rPr lang="en-IN" sz="2000" dirty="0"/>
            </a:br>
            <a:r>
              <a:rPr lang="en-IN" sz="1600" b="1" dirty="0"/>
              <a:t>Reference: </a:t>
            </a:r>
            <a:r>
              <a:rPr lang="en-IN" sz="1600" dirty="0"/>
              <a:t>Digital Circuits Design – S </a:t>
            </a:r>
            <a:r>
              <a:rPr lang="en-IN" sz="1600" dirty="0" err="1"/>
              <a:t>Salivahanan</a:t>
            </a:r>
            <a:r>
              <a:rPr lang="en-IN" sz="1600" dirty="0"/>
              <a:t> S </a:t>
            </a:r>
            <a:r>
              <a:rPr lang="en-IN" sz="1600" dirty="0" err="1"/>
              <a:t>Arivazhagan</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440385"/>
            <a:ext cx="6705600" cy="200644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697" y="3657601"/>
            <a:ext cx="6032606" cy="2832497"/>
          </a:xfrm>
          <a:prstGeom prst="rect">
            <a:avLst/>
          </a:prstGeom>
        </p:spPr>
      </p:pic>
    </p:spTree>
    <p:extLst>
      <p:ext uri="{BB962C8B-B14F-4D97-AF65-F5344CB8AC3E}">
        <p14:creationId xmlns:p14="http://schemas.microsoft.com/office/powerpoint/2010/main" val="138343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88663"/>
            <a:ext cx="8382000" cy="654843"/>
          </a:xfrm>
        </p:spPr>
        <p:txBody>
          <a:bodyPr>
            <a:normAutofit fontScale="90000"/>
          </a:bodyPr>
          <a:lstStyle/>
          <a:p>
            <a:r>
              <a:rPr lang="en-IN" dirty="0">
                <a:solidFill>
                  <a:srgbClr val="FF0000"/>
                </a:solidFill>
              </a:rPr>
              <a:t>SIPO</a:t>
            </a:r>
            <a:br>
              <a:rPr lang="en-IN" dirty="0">
                <a:solidFill>
                  <a:srgbClr val="FF0000"/>
                </a:solidFill>
              </a:rPr>
            </a:br>
            <a:r>
              <a:rPr lang="en-IN" sz="1800" dirty="0" err="1">
                <a:solidFill>
                  <a:srgbClr val="FF0000"/>
                </a:solidFill>
              </a:rPr>
              <a:t>Reference:</a:t>
            </a:r>
            <a:r>
              <a:rPr lang="en-IN" sz="1800" dirty="0" err="1">
                <a:solidFill>
                  <a:srgbClr val="0563C1"/>
                </a:solidFill>
                <a:hlinkClick r:id="rId2">
                  <a:extLst>
                    <a:ext uri="{A12FA001-AC4F-418D-AE19-62706E023703}">
                      <ahyp:hlinkClr xmlns:ahyp="http://schemas.microsoft.com/office/drawing/2018/hyperlinkcolor" val="tx"/>
                    </a:ext>
                  </a:extLst>
                </a:hlinkClick>
              </a:rPr>
              <a:t>https</a:t>
            </a:r>
            <a:r>
              <a:rPr lang="en-IN" sz="1800" dirty="0">
                <a:solidFill>
                  <a:srgbClr val="FF0000"/>
                </a:solidFill>
                <a:hlinkClick r:id="rId2">
                  <a:extLst>
                    <a:ext uri="{A12FA001-AC4F-418D-AE19-62706E023703}">
                      <ahyp:hlinkClr xmlns:ahyp="http://schemas.microsoft.com/office/drawing/2018/hyperlinkcolor" val="tx"/>
                    </a:ext>
                  </a:extLst>
                </a:hlinkClick>
              </a:rPr>
              <a:t>://www.allaboutcircuits.com/textbook/digital/chpt-12/serial-in-parallel-out-shift-register/</a:t>
            </a:r>
            <a:endParaRPr lang="en-IN" sz="1800" dirty="0">
              <a:solidFill>
                <a:srgbClr val="FF0000"/>
              </a:solidFill>
            </a:endParaRPr>
          </a:p>
        </p:txBody>
      </p:sp>
      <p:sp>
        <p:nvSpPr>
          <p:cNvPr id="3" name="Content Placeholder 2"/>
          <p:cNvSpPr>
            <a:spLocks noGrp="1"/>
          </p:cNvSpPr>
          <p:nvPr>
            <p:ph idx="1"/>
          </p:nvPr>
        </p:nvSpPr>
        <p:spPr>
          <a:xfrm>
            <a:off x="1994170" y="3352801"/>
            <a:ext cx="8229600" cy="2554999"/>
          </a:xfrm>
        </p:spPr>
        <p:txBody>
          <a:bodyPr>
            <a:normAutofit fontScale="92500" lnSpcReduction="10000"/>
          </a:bodyPr>
          <a:lstStyle/>
          <a:p>
            <a:endParaRPr lang="en-IN" sz="1600" dirty="0"/>
          </a:p>
          <a:p>
            <a:endParaRPr lang="en-IN" sz="1600" dirty="0"/>
          </a:p>
          <a:p>
            <a:endParaRPr lang="en-IN" sz="1600" dirty="0"/>
          </a:p>
          <a:p>
            <a:endParaRPr lang="en-IN" sz="1600" dirty="0"/>
          </a:p>
          <a:p>
            <a:endParaRPr lang="en-IN" sz="1600" dirty="0"/>
          </a:p>
          <a:p>
            <a:r>
              <a:rPr lang="en-IN" sz="1600" dirty="0"/>
              <a:t>If four data bits are shifted in by four clock pulses via a single wire at data-in, below, the data becomes available simultaneously on the four Outputs Q</a:t>
            </a:r>
            <a:r>
              <a:rPr lang="en-IN" sz="1600" baseline="-25000" dirty="0"/>
              <a:t>A</a:t>
            </a:r>
            <a:r>
              <a:rPr lang="en-IN" sz="1600" dirty="0"/>
              <a:t> to Q</a:t>
            </a:r>
            <a:r>
              <a:rPr lang="en-IN" sz="1600" baseline="-25000" dirty="0"/>
              <a:t>D</a:t>
            </a:r>
            <a:r>
              <a:rPr lang="en-IN" sz="1600" dirty="0"/>
              <a:t> after the fourth clock pulse.</a:t>
            </a:r>
          </a:p>
          <a:p>
            <a:r>
              <a:rPr lang="en-IN" sz="1600" dirty="0"/>
              <a:t>The practical application of the serial-in, parallel-out shift register is to convert data from serial format on a single wire to parallel format on multiple wires.</a:t>
            </a:r>
          </a:p>
        </p:txBody>
      </p:sp>
      <p:pic>
        <p:nvPicPr>
          <p:cNvPr id="4" name="Picture 3"/>
          <p:cNvPicPr>
            <a:picLocks noChangeAspect="1"/>
          </p:cNvPicPr>
          <p:nvPr/>
        </p:nvPicPr>
        <p:blipFill>
          <a:blip r:embed="rId3"/>
          <a:stretch>
            <a:fillRect/>
          </a:stretch>
        </p:blipFill>
        <p:spPr>
          <a:xfrm>
            <a:off x="2819400" y="1828800"/>
            <a:ext cx="5943600" cy="2358572"/>
          </a:xfrm>
          <a:prstGeom prst="rect">
            <a:avLst/>
          </a:prstGeom>
        </p:spPr>
      </p:pic>
    </p:spTree>
    <p:extLst>
      <p:ext uri="{BB962C8B-B14F-4D97-AF65-F5344CB8AC3E}">
        <p14:creationId xmlns:p14="http://schemas.microsoft.com/office/powerpoint/2010/main" val="278589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581400"/>
            <a:ext cx="8534400" cy="1981200"/>
          </a:xfrm>
        </p:spPr>
        <p:txBody>
          <a:bodyPr>
            <a:normAutofit/>
          </a:bodyPr>
          <a:lstStyle/>
          <a:p>
            <a:r>
              <a:rPr lang="en-IN" sz="1600" dirty="0"/>
              <a:t>The above details of the serial-in, parallel-out shift register are fairly simple. It looks like a serial-in, serial-out shift register with taps added to each stage output.</a:t>
            </a:r>
          </a:p>
          <a:p>
            <a:r>
              <a:rPr lang="en-IN" sz="1600" dirty="0"/>
              <a:t>Serial data shifts in at </a:t>
            </a:r>
            <a:r>
              <a:rPr lang="en-IN" sz="1600" b="1" dirty="0"/>
              <a:t>SI</a:t>
            </a:r>
            <a:r>
              <a:rPr lang="en-IN" sz="1600" dirty="0"/>
              <a:t> (Serial Input). After a number of clocks equal to the number of stages, the first data bit in appears at SO (Q</a:t>
            </a:r>
            <a:r>
              <a:rPr lang="en-IN" sz="1600" baseline="-25000" dirty="0"/>
              <a:t>D</a:t>
            </a:r>
            <a:r>
              <a:rPr lang="en-IN" sz="1600" dirty="0"/>
              <a:t>) in the above figure.</a:t>
            </a:r>
          </a:p>
          <a:p>
            <a:r>
              <a:rPr lang="en-IN" sz="1600" dirty="0"/>
              <a:t>In general, there is no SO pin. The last stage (Q</a:t>
            </a:r>
            <a:r>
              <a:rPr lang="en-IN" sz="1600" baseline="-25000" dirty="0"/>
              <a:t>D</a:t>
            </a:r>
            <a:r>
              <a:rPr lang="en-IN" sz="1600" dirty="0"/>
              <a:t> above) serves as SO and is cascaded to the next package if it exists.</a:t>
            </a:r>
          </a:p>
        </p:txBody>
      </p:sp>
      <p:pic>
        <p:nvPicPr>
          <p:cNvPr id="4" name="Picture 3"/>
          <p:cNvPicPr>
            <a:picLocks noChangeAspect="1"/>
          </p:cNvPicPr>
          <p:nvPr/>
        </p:nvPicPr>
        <p:blipFill>
          <a:blip r:embed="rId2"/>
          <a:stretch>
            <a:fillRect/>
          </a:stretch>
        </p:blipFill>
        <p:spPr>
          <a:xfrm>
            <a:off x="3124200" y="768259"/>
            <a:ext cx="5715000" cy="2756397"/>
          </a:xfrm>
          <a:prstGeom prst="rect">
            <a:avLst/>
          </a:prstGeom>
        </p:spPr>
      </p:pic>
    </p:spTree>
    <p:extLst>
      <p:ext uri="{BB962C8B-B14F-4D97-AF65-F5344CB8AC3E}">
        <p14:creationId xmlns:p14="http://schemas.microsoft.com/office/powerpoint/2010/main" val="164824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SIPO Waveforms</a:t>
            </a:r>
          </a:p>
        </p:txBody>
      </p:sp>
      <p:pic>
        <p:nvPicPr>
          <p:cNvPr id="4" name="Content Placeholder 3"/>
          <p:cNvPicPr>
            <a:picLocks noGrp="1" noChangeAspect="1"/>
          </p:cNvPicPr>
          <p:nvPr>
            <p:ph idx="1"/>
          </p:nvPr>
        </p:nvPicPr>
        <p:blipFill>
          <a:blip r:embed="rId2"/>
          <a:stretch>
            <a:fillRect/>
          </a:stretch>
        </p:blipFill>
        <p:spPr>
          <a:xfrm>
            <a:off x="2438400" y="1600200"/>
            <a:ext cx="7086600" cy="4510843"/>
          </a:xfrm>
          <a:prstGeom prst="rect">
            <a:avLst/>
          </a:prstGeom>
        </p:spPr>
      </p:pic>
    </p:spTree>
    <p:extLst>
      <p:ext uri="{BB962C8B-B14F-4D97-AF65-F5344CB8AC3E}">
        <p14:creationId xmlns:p14="http://schemas.microsoft.com/office/powerpoint/2010/main" val="1469805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993</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Garamond</vt:lpstr>
      <vt:lpstr>Times New Roman</vt:lpstr>
      <vt:lpstr>Office Theme</vt:lpstr>
      <vt:lpstr>SHIFT REGISTERS</vt:lpstr>
      <vt:lpstr>PowerPoint Presentation</vt:lpstr>
      <vt:lpstr>Registers</vt:lpstr>
      <vt:lpstr>Serial in Serial out (SISO) Shift Register - serial right shift register Reference:https://www.electrical4u.com/serial-in-serial-out-siso-shift-register/</vt:lpstr>
      <vt:lpstr>SISO Continued…</vt:lpstr>
      <vt:lpstr>Serial left shift register Reference: Digital Circuits Design – S Salivahanan S Arivazhagan</vt:lpstr>
      <vt:lpstr>SIPO Reference:https://www.allaboutcircuits.com/textbook/digital/chpt-12/serial-in-parallel-out-shift-register/</vt:lpstr>
      <vt:lpstr>PowerPoint Presentation</vt:lpstr>
      <vt:lpstr>SIPO Waveforms</vt:lpstr>
      <vt:lpstr>PIPO(Parallel in Parallel Out) Reference: https://www.electronics-tutorials.ws/sequential/seq_5.html</vt:lpstr>
      <vt:lpstr>Parallel In - Serial Out Shift Registers </vt:lpstr>
      <vt:lpstr>PowerPoint Presentation</vt:lpstr>
      <vt:lpstr>PowerPoint Presentation</vt:lpstr>
      <vt:lpstr>Universal Shift Register</vt:lpstr>
      <vt:lpstr>PowerPoint Presentation</vt:lpstr>
      <vt:lpstr>Application of Shift Register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 REGISTERS</dc:title>
  <dc:creator>Anitha Daniel</dc:creator>
  <cp:lastModifiedBy>Anitha Daniel</cp:lastModifiedBy>
  <cp:revision>2</cp:revision>
  <dcterms:created xsi:type="dcterms:W3CDTF">2020-10-23T08:47:42Z</dcterms:created>
  <dcterms:modified xsi:type="dcterms:W3CDTF">2020-10-23T08:50:14Z</dcterms:modified>
</cp:coreProperties>
</file>