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257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93" r:id="rId15"/>
    <p:sldId id="383" r:id="rId16"/>
    <p:sldId id="3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03AC-DAC5-47D5-A47A-4D7B04E8E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69C4F-590E-4C09-AB7C-A99CEDB2E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5996-7A78-42CC-BECB-3E63C41B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12D3B-D4A2-4A1F-90CD-DBB30141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E766-6835-406C-A1A7-BA819201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7B96-CB53-45F9-88DB-82D7D3DB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1AAEB-4E7D-47C9-8436-55CEEA59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E5DB-893E-430D-88BF-49939DCE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787C-CF81-4505-B549-630838DE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3D9F-C413-4EEB-B751-1907D435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FFF79-F8BD-4387-94F4-0C14A441D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A10FE-0EA9-43D1-9D53-07D14B1F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2CF3D-3C42-4F1C-B4B9-71E8AEC7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B746-B675-42E7-9ECA-97B69CE2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28E2-9CCE-46F8-B3D6-CCB17125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DC1C-AFA8-4C13-9B97-9BDAA581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E3DB-1B3B-43F6-B66E-87EECD94C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0491D-ED5E-4A1F-9742-A046B8E5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6397F-3CBB-4EE1-808A-71ACEEA4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65CF-7A0D-4811-BA13-9BC7FF8F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0BDA-9D08-47F9-9EAC-DA5D53E3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0659-C535-4965-B345-85F13B6E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870A-9D47-4668-BD05-F9565EA7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B3FC-FF5E-4CD6-95B8-BB53858D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DE9E9-3B19-46E0-ADB4-F193B113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2621-B75E-4CE8-963E-2DE43D24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227D-5269-447B-9844-EA68FD58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51477-76BA-4AB1-9552-D2D6C9733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B9BB9-B3B0-4437-8F59-C975A3DB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6CA57-3AA1-44D3-BF0D-C2170ADB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452D9-300D-4707-8298-A6140A8C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AC67-5E56-48AF-A646-F6B9ADCB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822F0-9120-4DC4-B4F6-79C36DC16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9720F-FA0A-4047-BBB0-516BD994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9C76C-D348-4F99-8BE4-251ACF4CE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A51D8-9A2E-48CF-912E-CF02FB7B0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5A174-D7CB-4486-B8A1-9813EDE0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B0E07-96C6-46ED-97E8-3BB7A09B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7B37A-D787-477D-BF6E-550AB2A0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DE06-E20B-4764-BD16-5F4185A3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4561D-3D10-4687-B364-A76F1178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05E4F-6FC9-426E-8B07-9B20E42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532D5-2B63-45F1-8055-BE3BB99A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F05BD-C6AA-4564-B61B-60E04B47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AF05D-2FC9-4F86-B3BA-BA4005D7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4D17F-65D3-4619-8AED-456359D8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F615-5D07-4BCA-9F34-B961AC7C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4AC6-D427-4350-8E42-C3C61F5F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C27A5-07EB-4ADA-955A-C8F0CA707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67DCF-03A1-4AE1-8623-4479C5F6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FC8B6-AC4C-44D7-AEDB-C4C63555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5505-572F-4D43-A95F-1AD60237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A19F-9C2B-4156-921E-8127B40E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60B4C-E009-49A2-A615-22094D8C7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B32C1-1C98-4F1E-876E-C7DC1E025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A2C82-3CE4-4732-91A4-6A10DACE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336BD-2713-45D3-B7B6-B49574A0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5D164-564E-481E-BE37-BED7ADCA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95423-E92D-46DB-B9A7-94162012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67F37-205D-40AF-A996-D3B5B926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D855-7B91-4DF7-9F6C-E0EA918C6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BCC3-1A2E-4AC2-A1E6-DF2983616DB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3D61-69E8-41B4-A859-A7D8A18B6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D9DD-E439-4C90-974D-2898EEA5F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0427-5865-4F83-A239-C4F06D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D2DFEA-8631-4884-B559-CBD7FF018C5D}"/>
              </a:ext>
            </a:extLst>
          </p:cNvPr>
          <p:cNvGraphicFramePr>
            <a:graphicFrameLocks noGrp="1"/>
          </p:cNvGraphicFramePr>
          <p:nvPr/>
        </p:nvGraphicFramePr>
        <p:xfrm>
          <a:off x="2066041" y="3313931"/>
          <a:ext cx="8059917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01650">
                  <a:extLst>
                    <a:ext uri="{9D8B030D-6E8A-4147-A177-3AD203B41FA5}">
                      <a16:colId xmlns:a16="http://schemas.microsoft.com/office/drawing/2014/main" val="1663497838"/>
                    </a:ext>
                  </a:extLst>
                </a:gridCol>
                <a:gridCol w="1571489">
                  <a:extLst>
                    <a:ext uri="{9D8B030D-6E8A-4147-A177-3AD203B41FA5}">
                      <a16:colId xmlns:a16="http://schemas.microsoft.com/office/drawing/2014/main" val="1691652386"/>
                    </a:ext>
                  </a:extLst>
                </a:gridCol>
                <a:gridCol w="4986778">
                  <a:extLst>
                    <a:ext uri="{9D8B030D-6E8A-4147-A177-3AD203B41FA5}">
                      <a16:colId xmlns:a16="http://schemas.microsoft.com/office/drawing/2014/main" val="1469615594"/>
                    </a:ext>
                  </a:extLst>
                </a:gridCol>
              </a:tblGrid>
              <a:tr h="211015">
                <a:tc rowSpan="2"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S-6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SLO-1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Changing the Counter Modulus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extLst>
                  <a:ext uri="{0D108BD9-81ED-4DB2-BD59-A6C34878D82A}">
                    <a16:rowId xmlns:a16="http://schemas.microsoft.com/office/drawing/2014/main" val="1599403819"/>
                  </a:ext>
                </a:extLst>
              </a:tr>
              <a:tr h="211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SLO-2</a:t>
                      </a:r>
                      <a:endParaRPr lang="en-US" sz="240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Decade Counters </a:t>
                      </a:r>
                      <a:endParaRPr lang="en-US" sz="2400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extLst>
                  <a:ext uri="{0D108BD9-81ED-4DB2-BD59-A6C34878D82A}">
                    <a16:rowId xmlns:a16="http://schemas.microsoft.com/office/drawing/2014/main" val="17263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91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138"/>
          </a:xfrm>
        </p:spPr>
        <p:txBody>
          <a:bodyPr/>
          <a:lstStyle/>
          <a:p>
            <a:pPr algn="ctr"/>
            <a:r>
              <a:rPr lang="en-IN" dirty="0"/>
              <a:t>Decade Counter (Mod 10 Counter)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8" y="1211263"/>
            <a:ext cx="5906324" cy="2343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1" y="3696343"/>
            <a:ext cx="5534797" cy="2324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11263"/>
            <a:ext cx="5630061" cy="2333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052" y="3696343"/>
            <a:ext cx="578248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8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7328" y="942680"/>
            <a:ext cx="5725648" cy="196307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55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Decade Counter (Mod 10 Counter)</a:t>
            </a:r>
          </a:p>
        </p:txBody>
      </p:sp>
      <p:pic>
        <p:nvPicPr>
          <p:cNvPr id="3074" name="Picture 2" descr="Synchronous Counter and the 4-bit Synchronous Counter">
            <a:extLst>
              <a:ext uri="{FF2B5EF4-FFF2-40B4-BE49-F238E27FC236}">
                <a16:creationId xmlns:a16="http://schemas.microsoft.com/office/drawing/2014/main" id="{AE974468-D324-49BF-9DB8-E7544860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84207"/>
            <a:ext cx="54006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AFF2C6-B15A-438D-ABFB-7E80B1D1A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120" b="-6392"/>
          <a:stretch/>
        </p:blipFill>
        <p:spPr>
          <a:xfrm>
            <a:off x="563349" y="2976113"/>
            <a:ext cx="4020186" cy="434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FA9D6-A187-4480-BFF6-135396F3E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" y="3410837"/>
            <a:ext cx="3888210" cy="350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C78A0-D203-453D-AF73-90FCE567B1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r="58031" b="32248"/>
          <a:stretch/>
        </p:blipFill>
        <p:spPr>
          <a:xfrm>
            <a:off x="536872" y="4637126"/>
            <a:ext cx="4977555" cy="294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C0401-97D9-48C6-BEFE-761E97A19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73" y="3906847"/>
            <a:ext cx="4930456" cy="5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6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Asynchronous Mod Counter</a:t>
            </a:r>
          </a:p>
        </p:txBody>
      </p:sp>
    </p:spTree>
    <p:extLst>
      <p:ext uri="{BB962C8B-B14F-4D97-AF65-F5344CB8AC3E}">
        <p14:creationId xmlns:p14="http://schemas.microsoft.com/office/powerpoint/2010/main" val="338970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Asynchronous Decade Counter</a:t>
            </a:r>
          </a:p>
        </p:txBody>
      </p:sp>
      <p:pic>
        <p:nvPicPr>
          <p:cNvPr id="4102" name="Picture 6" descr="schematic using up-counter T-flip flop Ripple to make BCD cou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46" y="2021983"/>
            <a:ext cx="6534150" cy="363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90688"/>
            <a:ext cx="56578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0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ynchronous counter timing">
            <a:extLst>
              <a:ext uri="{FF2B5EF4-FFF2-40B4-BE49-F238E27FC236}">
                <a16:creationId xmlns:a16="http://schemas.microsoft.com/office/drawing/2014/main" id="{13C239DC-A5F6-46EE-A8DE-0B34CA932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74" y="1917653"/>
            <a:ext cx="6420783" cy="41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DDCDA-EF25-4DDA-9655-F356FE12A483}"/>
              </a:ext>
            </a:extLst>
          </p:cNvPr>
          <p:cNvSpPr txBox="1"/>
          <p:nvPr/>
        </p:nvSpPr>
        <p:spPr>
          <a:xfrm>
            <a:off x="2347274" y="1229023"/>
            <a:ext cx="7497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04041"/>
                </a:solidFill>
                <a:effectLst/>
                <a:latin typeface="Lato"/>
              </a:rPr>
              <a:t>Decade Counter Timing Diagram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8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Asynchronous Modulus Counter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5162550" cy="3820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99" y="1824775"/>
            <a:ext cx="3976156" cy="3686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2738" y="6027313"/>
            <a:ext cx="693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Similarly other Mod counters can be obtained.</a:t>
            </a:r>
          </a:p>
        </p:txBody>
      </p:sp>
    </p:spTree>
    <p:extLst>
      <p:ext uri="{BB962C8B-B14F-4D97-AF65-F5344CB8AC3E}">
        <p14:creationId xmlns:p14="http://schemas.microsoft.com/office/powerpoint/2010/main" val="47808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0C82B0-7106-4622-8BF3-3FAFBD0C8E69}"/>
              </a:ext>
            </a:extLst>
          </p:cNvPr>
          <p:cNvGraphicFramePr>
            <a:graphicFrameLocks noGrp="1"/>
          </p:cNvGraphicFramePr>
          <p:nvPr/>
        </p:nvGraphicFramePr>
        <p:xfrm>
          <a:off x="2233367" y="2833932"/>
          <a:ext cx="8059917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69709">
                  <a:extLst>
                    <a:ext uri="{9D8B030D-6E8A-4147-A177-3AD203B41FA5}">
                      <a16:colId xmlns:a16="http://schemas.microsoft.com/office/drawing/2014/main" val="2698944778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14365633"/>
                    </a:ext>
                  </a:extLst>
                </a:gridCol>
                <a:gridCol w="5259371">
                  <a:extLst>
                    <a:ext uri="{9D8B030D-6E8A-4147-A177-3AD203B41FA5}">
                      <a16:colId xmlns:a16="http://schemas.microsoft.com/office/drawing/2014/main" val="3500190250"/>
                    </a:ext>
                  </a:extLst>
                </a:gridCol>
              </a:tblGrid>
              <a:tr h="211015">
                <a:tc rowSpan="2"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S-7</a:t>
                      </a:r>
                      <a:endParaRPr lang="en-US" sz="2400" b="1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SLO-1</a:t>
                      </a:r>
                      <a:endParaRPr lang="en-US" sz="2400" b="1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Presettable</a:t>
                      </a:r>
                      <a:r>
                        <a:rPr lang="en-US" sz="2400" b="1" dirty="0">
                          <a:effectLst/>
                        </a:rPr>
                        <a:t> counters</a:t>
                      </a:r>
                      <a:endParaRPr lang="en-US" sz="2400" b="1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extLst>
                  <a:ext uri="{0D108BD9-81ED-4DB2-BD59-A6C34878D82A}">
                    <a16:rowId xmlns:a16="http://schemas.microsoft.com/office/drawing/2014/main" val="3762407655"/>
                  </a:ext>
                </a:extLst>
              </a:tr>
              <a:tr h="211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SLO-2</a:t>
                      </a:r>
                      <a:endParaRPr lang="en-US" sz="2400" b="1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 Counter Design as a Synthesis problem </a:t>
                      </a:r>
                      <a:endParaRPr lang="en-US" sz="2400" b="1" dirty="0"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extLst>
                  <a:ext uri="{0D108BD9-81ED-4DB2-BD59-A6C34878D82A}">
                    <a16:rowId xmlns:a16="http://schemas.microsoft.com/office/drawing/2014/main" val="1764157449"/>
                  </a:ext>
                </a:extLst>
              </a:tr>
            </a:tbl>
          </a:graphicData>
        </a:graphic>
      </p:graphicFrame>
      <p:sp>
        <p:nvSpPr>
          <p:cNvPr id="8" name="Subtitle 7">
            <a:extLst>
              <a:ext uri="{FF2B5EF4-FFF2-40B4-BE49-F238E27FC236}">
                <a16:creationId xmlns:a16="http://schemas.microsoft.com/office/drawing/2014/main" id="{733650E2-072D-4881-B175-199A6E162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7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5"/>
          </a:xfrm>
        </p:spPr>
        <p:txBody>
          <a:bodyPr/>
          <a:lstStyle/>
          <a:p>
            <a:pPr algn="ctr"/>
            <a:r>
              <a:rPr lang="en-IN" dirty="0"/>
              <a:t>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409127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Counters are sequential logic devices that are activated or triggered by an external timing pulse or clock signal.</a:t>
            </a:r>
          </a:p>
          <a:p>
            <a:pPr algn="just"/>
            <a:r>
              <a:rPr lang="en-US" sz="1600" dirty="0"/>
              <a:t> A counter can be constructed to operate as a synchronous circuit or as an asynchronous circuit. </a:t>
            </a:r>
          </a:p>
          <a:p>
            <a:pPr algn="just"/>
            <a:r>
              <a:rPr lang="en-US" sz="1600" dirty="0"/>
              <a:t>With synchronous counters, all the data bits change synchronously with the application of a clock signal. </a:t>
            </a:r>
          </a:p>
          <a:p>
            <a:pPr algn="just"/>
            <a:r>
              <a:rPr lang="en-US" sz="1600" dirty="0"/>
              <a:t>Whereas an asynchronous counter circuit is independent of the input clock so the data bits change state at different times one after the other.</a:t>
            </a:r>
          </a:p>
          <a:p>
            <a:pPr algn="just"/>
            <a:r>
              <a:rPr lang="en-US" sz="1600" dirty="0"/>
              <a:t>The number of states or counting sequences through which a particular counter advances before returning once again back to its original first state is called the </a:t>
            </a:r>
            <a:r>
              <a:rPr lang="en-US" sz="1600" b="1" dirty="0"/>
              <a:t>modulus</a:t>
            </a:r>
            <a:r>
              <a:rPr lang="en-US" sz="1600" dirty="0"/>
              <a:t> (MOD). 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</a:rPr>
              <a:t>In other words, the modulus (or just modulo) is the number of states the counter counts and is the dividing number of the counter.</a:t>
            </a:r>
          </a:p>
          <a:p>
            <a:pPr algn="just"/>
            <a:br>
              <a:rPr lang="en-US" sz="1600" b="1" dirty="0">
                <a:solidFill>
                  <a:srgbClr val="FF0000"/>
                </a:solidFill>
              </a:rPr>
            </a:br>
            <a:endParaRPr lang="en-I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9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Synchronous Mod Counter</a:t>
            </a:r>
          </a:p>
        </p:txBody>
      </p:sp>
    </p:spTree>
    <p:extLst>
      <p:ext uri="{BB962C8B-B14F-4D97-AF65-F5344CB8AC3E}">
        <p14:creationId xmlns:p14="http://schemas.microsoft.com/office/powerpoint/2010/main" val="340625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Modulus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b="1" dirty="0"/>
              <a:t>Modulus Counters</a:t>
            </a:r>
            <a:r>
              <a:rPr lang="en-US" sz="1600" dirty="0"/>
              <a:t>, or simply </a:t>
            </a:r>
            <a:r>
              <a:rPr lang="en-US" sz="1600" i="1" dirty="0"/>
              <a:t>MOD counters</a:t>
            </a:r>
            <a:r>
              <a:rPr lang="en-US" sz="1600" dirty="0"/>
              <a:t>, are defined based on the number of states that the counter will sequence through before returning back to its original value. </a:t>
            </a:r>
          </a:p>
          <a:p>
            <a:pPr algn="just"/>
            <a:r>
              <a:rPr lang="en-US" sz="1600" dirty="0"/>
              <a:t>For example, a 2-bit counter that counts from 00</a:t>
            </a:r>
            <a:r>
              <a:rPr lang="en-US" sz="1600" baseline="-25000" dirty="0"/>
              <a:t>2</a:t>
            </a:r>
            <a:r>
              <a:rPr lang="en-US" sz="1600" dirty="0"/>
              <a:t> to 11</a:t>
            </a:r>
            <a:r>
              <a:rPr lang="en-US" sz="1600" baseline="-25000" dirty="0"/>
              <a:t>2</a:t>
            </a:r>
            <a:r>
              <a:rPr lang="en-US" sz="1600" dirty="0"/>
              <a:t> in binary, that is 0 to 3 in decimal, has a modulus value of 4 ( 00 → 1 → 10 → 11, and return back to 00 ) so would therefore be called a modulo-4, or mod-4, counter. </a:t>
            </a:r>
          </a:p>
          <a:p>
            <a:pPr algn="just"/>
            <a:r>
              <a:rPr lang="en-US" sz="1600" dirty="0"/>
              <a:t>Counters can be designed to count to any number of 2</a:t>
            </a:r>
            <a:r>
              <a:rPr lang="en-US" sz="1600" baseline="30000" dirty="0"/>
              <a:t>n</a:t>
            </a:r>
            <a:r>
              <a:rPr lang="en-US" sz="1600" dirty="0"/>
              <a:t> states in their sequence by cascading together multiple counting stages to produce a single modulus or MOD-N counter.</a:t>
            </a:r>
          </a:p>
          <a:p>
            <a:pPr algn="just"/>
            <a:r>
              <a:rPr lang="en-US" sz="1600" dirty="0"/>
              <a:t>Therefore, a “Mod-N” counter will require “N” number of flip-flops connected together to count a single data bit while providing 2</a:t>
            </a:r>
            <a:r>
              <a:rPr lang="en-US" sz="1600" baseline="30000" dirty="0"/>
              <a:t>n</a:t>
            </a:r>
            <a:r>
              <a:rPr lang="en-US" sz="1600" dirty="0"/>
              <a:t> different output states, (n is the number of bits).</a:t>
            </a:r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7382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Mod 2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>
            <a:normAutofit/>
          </a:bodyPr>
          <a:lstStyle/>
          <a:p>
            <a:r>
              <a:rPr lang="en-US" sz="1600" dirty="0"/>
              <a:t>The edge-triggered D-type flip-flop is a useful and versatile building block to construct a MOD counter or any other type of sequential logic circuit. </a:t>
            </a:r>
          </a:p>
          <a:p>
            <a:r>
              <a:rPr lang="en-US" sz="1600" dirty="0"/>
              <a:t>By connecting the Q output back to the “D” input as shown, and creating a feedback loop, we can convert it into a binary divide-by-two counter using the clock input only as the Q output signal is always the inverse of the Q output signal.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34" y="3085150"/>
            <a:ext cx="6186249" cy="23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Mod 4 Counter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381" y="1295570"/>
            <a:ext cx="5385105" cy="4963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431224"/>
            <a:ext cx="5861154" cy="4426776"/>
          </a:xfrm>
          <a:prstGeom prst="rect">
            <a:avLst/>
          </a:prstGeom>
        </p:spPr>
      </p:pic>
      <p:sp>
        <p:nvSpPr>
          <p:cNvPr id="6" name="AutoShape 2" descr="Flip Flop Conversion - Electronics Po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52" y="840549"/>
            <a:ext cx="1914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Mod 6 Counter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8495" b="57901"/>
          <a:stretch/>
        </p:blipFill>
        <p:spPr>
          <a:xfrm>
            <a:off x="838201" y="1375893"/>
            <a:ext cx="3334554" cy="2181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29" y="3844119"/>
            <a:ext cx="5711109" cy="2417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918" y="1690688"/>
            <a:ext cx="5276282" cy="4363186"/>
          </a:xfrm>
          <a:prstGeom prst="rect">
            <a:avLst/>
          </a:prstGeom>
        </p:spPr>
      </p:pic>
      <p:sp>
        <p:nvSpPr>
          <p:cNvPr id="9" name="AutoShape 2" descr="What is the difference between excitation table and truth tabl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87" y="1690688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3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 6 Counter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8192"/>
            <a:ext cx="10680606" cy="44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8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Decade Counter (Mod 10 Counter)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061" y="1807329"/>
            <a:ext cx="3348708" cy="2914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36" y="4702175"/>
            <a:ext cx="2552700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944" y="2014323"/>
            <a:ext cx="6089163" cy="36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451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Garamond</vt:lpstr>
      <vt:lpstr>Lato</vt:lpstr>
      <vt:lpstr>Office Theme</vt:lpstr>
      <vt:lpstr>PowerPoint Presentation</vt:lpstr>
      <vt:lpstr>Counter</vt:lpstr>
      <vt:lpstr>Synchronous Mod Counter</vt:lpstr>
      <vt:lpstr>Modulus Counter</vt:lpstr>
      <vt:lpstr>Mod 2 Counter</vt:lpstr>
      <vt:lpstr>Mod 4 Counter</vt:lpstr>
      <vt:lpstr>Mod 6 Counter</vt:lpstr>
      <vt:lpstr>Mod 6 Counter</vt:lpstr>
      <vt:lpstr>Decade Counter (Mod 10 Counter)</vt:lpstr>
      <vt:lpstr>Decade Counter (Mod 10 Counter)</vt:lpstr>
      <vt:lpstr>Decade Counter (Mod 10 Counter)</vt:lpstr>
      <vt:lpstr>Asynchronous Mod Counter</vt:lpstr>
      <vt:lpstr>Asynchronous Decade Counter</vt:lpstr>
      <vt:lpstr>PowerPoint Presentation</vt:lpstr>
      <vt:lpstr>Asynchronous Modulus Counter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Anitha Daniel</dc:creator>
  <cp:lastModifiedBy>Anitha Daniel</cp:lastModifiedBy>
  <cp:revision>1</cp:revision>
  <dcterms:created xsi:type="dcterms:W3CDTF">2020-10-23T08:52:38Z</dcterms:created>
  <dcterms:modified xsi:type="dcterms:W3CDTF">2020-10-23T08:53:48Z</dcterms:modified>
</cp:coreProperties>
</file>