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50" r:id="rId3"/>
    <p:sldId id="351" r:id="rId4"/>
    <p:sldId id="352" r:id="rId5"/>
    <p:sldId id="353" r:id="rId6"/>
    <p:sldId id="354" r:id="rId7"/>
    <p:sldId id="356" r:id="rId8"/>
    <p:sldId id="355" r:id="rId9"/>
    <p:sldId id="357" r:id="rId10"/>
    <p:sldId id="359" r:id="rId11"/>
    <p:sldId id="360" r:id="rId12"/>
    <p:sldId id="361" r:id="rId13"/>
    <p:sldId id="362" r:id="rId14"/>
    <p:sldId id="363" r:id="rId15"/>
    <p:sldId id="364" r:id="rId16"/>
    <p:sldId id="365" r:id="rId17"/>
    <p:sldId id="366" r:id="rId18"/>
    <p:sldId id="358" r:id="rId19"/>
    <p:sldId id="3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58C1-EA43-4955-8253-EED92966C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7ECEB-E3C8-4713-A975-5D5C1A40F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9B957F-2045-4BEC-9345-F0FDF7620634}"/>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5" name="Footer Placeholder 4">
            <a:extLst>
              <a:ext uri="{FF2B5EF4-FFF2-40B4-BE49-F238E27FC236}">
                <a16:creationId xmlns:a16="http://schemas.microsoft.com/office/drawing/2014/main" id="{D833B9F9-5858-4129-8F12-A1BE8C58F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722B4-4A6A-4C08-84F5-59AD12EC063B}"/>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22758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E286-268D-4B7A-8FB5-4C9DEF765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73A45-D48B-4506-8EB4-DD42A3C5D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2EEBC-5B41-4549-90EF-E0193F2DA161}"/>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5" name="Footer Placeholder 4">
            <a:extLst>
              <a:ext uri="{FF2B5EF4-FFF2-40B4-BE49-F238E27FC236}">
                <a16:creationId xmlns:a16="http://schemas.microsoft.com/office/drawing/2014/main" id="{4452D4F0-55BC-49C3-A33A-304A4D5F4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5AABA-8B6D-4ACA-974B-0F1F44B6A25E}"/>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123229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A46DC-6A5B-4691-A7C8-53D52FC938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18232-8705-4B1D-8E1C-D3B64D48D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979340-A2C9-4F2A-847F-42C11B719780}"/>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5" name="Footer Placeholder 4">
            <a:extLst>
              <a:ext uri="{FF2B5EF4-FFF2-40B4-BE49-F238E27FC236}">
                <a16:creationId xmlns:a16="http://schemas.microsoft.com/office/drawing/2014/main" id="{BA13A371-25D8-473C-9920-B740850E4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65A55-73D8-48C0-819C-9E5FB2B64352}"/>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249378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3477-DB18-404C-8100-9A84D23B9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6CC92-0B40-4C79-847B-065A2505F3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45860-942C-4616-A8F6-BB7D6261BD6A}"/>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5" name="Footer Placeholder 4">
            <a:extLst>
              <a:ext uri="{FF2B5EF4-FFF2-40B4-BE49-F238E27FC236}">
                <a16:creationId xmlns:a16="http://schemas.microsoft.com/office/drawing/2014/main" id="{B5EBC104-45A2-4E47-A7B2-43692DE7D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6D2F0-D8BF-4EEE-9042-1751BD5F0283}"/>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27016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FCE7-D4E2-49B2-9096-3C5A1D98E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FA8D31-6FCA-48C9-A06E-F5F2D16A7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11BC80-12E7-493C-8AA4-59208349B95F}"/>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5" name="Footer Placeholder 4">
            <a:extLst>
              <a:ext uri="{FF2B5EF4-FFF2-40B4-BE49-F238E27FC236}">
                <a16:creationId xmlns:a16="http://schemas.microsoft.com/office/drawing/2014/main" id="{022C5738-765F-4E82-86BD-517E9B141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D83CF-2455-406B-BA2B-4BF4D92F161D}"/>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266896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D447-8EF8-4B26-8954-05C506AE1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873AF-0323-4190-AF8F-13775F6A20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34D6A-E9FF-4055-8663-8054B1972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822F9-CF3D-4EB8-9F7C-901BBAD210F4}"/>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6" name="Footer Placeholder 5">
            <a:extLst>
              <a:ext uri="{FF2B5EF4-FFF2-40B4-BE49-F238E27FC236}">
                <a16:creationId xmlns:a16="http://schemas.microsoft.com/office/drawing/2014/main" id="{C535487A-7544-469A-9F10-0FCFC5E5F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EECC7-AFF8-49B8-92B4-7D62658AD61E}"/>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58390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C6E0-C82E-4819-9DC7-7A159A6D5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598FB3-8C32-4B97-8B7D-52DFBBD14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ECB1E-A608-4848-95BC-30641F9DA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4C633-C6D6-4D77-A824-EB147126A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949DAD-4FAF-4D21-94FA-276E5F67AE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24721-C85C-4B7C-A809-824C543A4BC5}"/>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8" name="Footer Placeholder 7">
            <a:extLst>
              <a:ext uri="{FF2B5EF4-FFF2-40B4-BE49-F238E27FC236}">
                <a16:creationId xmlns:a16="http://schemas.microsoft.com/office/drawing/2014/main" id="{76F3188E-B874-44C6-B17D-5ECCBB8888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A7A0D-FC2F-47F1-BE30-D0D4DDE5F469}"/>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365801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E131-23C7-4286-AFF7-61FCA30A4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574475-FBFF-4C10-99ED-78B8CCD7D851}"/>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4" name="Footer Placeholder 3">
            <a:extLst>
              <a:ext uri="{FF2B5EF4-FFF2-40B4-BE49-F238E27FC236}">
                <a16:creationId xmlns:a16="http://schemas.microsoft.com/office/drawing/2014/main" id="{C4D0C6BD-CF53-478B-95EC-7408CFA1F1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ACF890-8A82-444D-B5BD-BE208959D88F}"/>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229658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8ED8A-5F6A-4654-A684-CC4064FDF799}"/>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3" name="Footer Placeholder 2">
            <a:extLst>
              <a:ext uri="{FF2B5EF4-FFF2-40B4-BE49-F238E27FC236}">
                <a16:creationId xmlns:a16="http://schemas.microsoft.com/office/drawing/2014/main" id="{3C838D37-B61A-4D14-8B37-B39FDD5BAB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7CC55F-292C-4C5D-BEE2-8D9D2E532AF8}"/>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94575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88B6-B2E0-4296-96C3-DF8E3CB8E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B03051-9477-4A95-89C9-5A3A0C0E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059BC6-25EB-44F7-9F88-C0F136CF2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823FD-6B8E-4D3C-9C50-E30DE1C5B999}"/>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6" name="Footer Placeholder 5">
            <a:extLst>
              <a:ext uri="{FF2B5EF4-FFF2-40B4-BE49-F238E27FC236}">
                <a16:creationId xmlns:a16="http://schemas.microsoft.com/office/drawing/2014/main" id="{F60D5747-F901-4384-9D3F-51110F5C3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6284C-6171-4EA1-83C6-4CED0E68145A}"/>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7531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1ED4-136B-4E9D-8E1F-D7455F17F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ED147-E692-4616-902D-FC59242E7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0B1455-2502-4921-9367-03FB49F54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B6F54-0EB0-4C4B-B22F-3634BD9E2143}"/>
              </a:ext>
            </a:extLst>
          </p:cNvPr>
          <p:cNvSpPr>
            <a:spLocks noGrp="1"/>
          </p:cNvSpPr>
          <p:nvPr>
            <p:ph type="dt" sz="half" idx="10"/>
          </p:nvPr>
        </p:nvSpPr>
        <p:spPr/>
        <p:txBody>
          <a:bodyPr/>
          <a:lstStyle/>
          <a:p>
            <a:fld id="{5E9BD013-63F3-455F-B59B-A3165CFC86FD}" type="datetimeFigureOut">
              <a:rPr lang="en-US" smtClean="0"/>
              <a:t>10/23/2020</a:t>
            </a:fld>
            <a:endParaRPr lang="en-US"/>
          </a:p>
        </p:txBody>
      </p:sp>
      <p:sp>
        <p:nvSpPr>
          <p:cNvPr id="6" name="Footer Placeholder 5">
            <a:extLst>
              <a:ext uri="{FF2B5EF4-FFF2-40B4-BE49-F238E27FC236}">
                <a16:creationId xmlns:a16="http://schemas.microsoft.com/office/drawing/2014/main" id="{D4212E7A-6782-4198-996B-B7A855AF6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A71E1-66D9-4356-ABB9-838A8B1AAC2E}"/>
              </a:ext>
            </a:extLst>
          </p:cNvPr>
          <p:cNvSpPr>
            <a:spLocks noGrp="1"/>
          </p:cNvSpPr>
          <p:nvPr>
            <p:ph type="sldNum" sz="quarter" idx="12"/>
          </p:nvPr>
        </p:nvSpPr>
        <p:spPr/>
        <p:txBody>
          <a:bodyPr/>
          <a:lstStyle/>
          <a:p>
            <a:fld id="{A971EEDB-540F-4861-B6ED-25F7B64664F8}" type="slidenum">
              <a:rPr lang="en-US" smtClean="0"/>
              <a:t>‹#›</a:t>
            </a:fld>
            <a:endParaRPr lang="en-US"/>
          </a:p>
        </p:txBody>
      </p:sp>
    </p:spTree>
    <p:extLst>
      <p:ext uri="{BB962C8B-B14F-4D97-AF65-F5344CB8AC3E}">
        <p14:creationId xmlns:p14="http://schemas.microsoft.com/office/powerpoint/2010/main" val="194952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58BE0-8D35-4DFD-A68B-508291AD3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65646A-D54E-4F3B-817E-4AF5E28A8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96672-5A8C-4C20-BCD2-516B43EC4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BD013-63F3-455F-B59B-A3165CFC86FD}" type="datetimeFigureOut">
              <a:rPr lang="en-US" smtClean="0"/>
              <a:t>10/23/2020</a:t>
            </a:fld>
            <a:endParaRPr lang="en-US"/>
          </a:p>
        </p:txBody>
      </p:sp>
      <p:sp>
        <p:nvSpPr>
          <p:cNvPr id="5" name="Footer Placeholder 4">
            <a:extLst>
              <a:ext uri="{FF2B5EF4-FFF2-40B4-BE49-F238E27FC236}">
                <a16:creationId xmlns:a16="http://schemas.microsoft.com/office/drawing/2014/main" id="{D15D75B8-5BFE-4305-88EC-3D3719A3A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DE42BA-54EB-4B0F-AA6C-7D232847D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1EEDB-540F-4861-B6ED-25F7B64664F8}" type="slidenum">
              <a:rPr lang="en-US" smtClean="0"/>
              <a:t>‹#›</a:t>
            </a:fld>
            <a:endParaRPr lang="en-US"/>
          </a:p>
        </p:txBody>
      </p:sp>
    </p:spTree>
    <p:extLst>
      <p:ext uri="{BB962C8B-B14F-4D97-AF65-F5344CB8AC3E}">
        <p14:creationId xmlns:p14="http://schemas.microsoft.com/office/powerpoint/2010/main" val="158962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0C82B0-7106-4622-8BF3-3FAFBD0C8E69}"/>
              </a:ext>
            </a:extLst>
          </p:cNvPr>
          <p:cNvGraphicFramePr>
            <a:graphicFrameLocks noGrp="1"/>
          </p:cNvGraphicFramePr>
          <p:nvPr/>
        </p:nvGraphicFramePr>
        <p:xfrm>
          <a:off x="2233367" y="2833932"/>
          <a:ext cx="8059917" cy="731520"/>
        </p:xfrm>
        <a:graphic>
          <a:graphicData uri="http://schemas.openxmlformats.org/drawingml/2006/table">
            <a:tbl>
              <a:tblPr>
                <a:tableStyleId>{638B1855-1B75-4FBE-930C-398BA8C253C6}</a:tableStyleId>
              </a:tblPr>
              <a:tblGrid>
                <a:gridCol w="1169709">
                  <a:extLst>
                    <a:ext uri="{9D8B030D-6E8A-4147-A177-3AD203B41FA5}">
                      <a16:colId xmlns:a16="http://schemas.microsoft.com/office/drawing/2014/main" val="2698944778"/>
                    </a:ext>
                  </a:extLst>
                </a:gridCol>
                <a:gridCol w="1630837">
                  <a:extLst>
                    <a:ext uri="{9D8B030D-6E8A-4147-A177-3AD203B41FA5}">
                      <a16:colId xmlns:a16="http://schemas.microsoft.com/office/drawing/2014/main" val="14365633"/>
                    </a:ext>
                  </a:extLst>
                </a:gridCol>
                <a:gridCol w="5259371">
                  <a:extLst>
                    <a:ext uri="{9D8B030D-6E8A-4147-A177-3AD203B41FA5}">
                      <a16:colId xmlns:a16="http://schemas.microsoft.com/office/drawing/2014/main" val="3500190250"/>
                    </a:ext>
                  </a:extLst>
                </a:gridCol>
              </a:tblGrid>
              <a:tr h="211015">
                <a:tc rowSpan="2">
                  <a:txBody>
                    <a:bodyPr/>
                    <a:lstStyle/>
                    <a:p>
                      <a:pPr marL="0" marR="0" indent="-1270" algn="ctr">
                        <a:spcBef>
                          <a:spcPts val="0"/>
                        </a:spcBef>
                        <a:spcAft>
                          <a:spcPts val="0"/>
                        </a:spcAft>
                      </a:pPr>
                      <a:r>
                        <a:rPr lang="en-US" sz="2400" b="1" dirty="0">
                          <a:effectLst/>
                        </a:rPr>
                        <a:t>S-7</a:t>
                      </a:r>
                      <a:endParaRPr lang="en-US" sz="2400" b="1" dirty="0">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lgn="ctr">
                        <a:spcBef>
                          <a:spcPts val="0"/>
                        </a:spcBef>
                        <a:spcAft>
                          <a:spcPts val="0"/>
                        </a:spcAft>
                      </a:pPr>
                      <a:r>
                        <a:rPr lang="en-US" sz="2400" b="1" dirty="0">
                          <a:effectLst/>
                        </a:rPr>
                        <a:t>SLO-1</a:t>
                      </a:r>
                      <a:endParaRPr lang="en-US" sz="2400" b="1" dirty="0">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spcBef>
                          <a:spcPts val="0"/>
                        </a:spcBef>
                        <a:spcAft>
                          <a:spcPts val="0"/>
                        </a:spcAft>
                      </a:pPr>
                      <a:r>
                        <a:rPr lang="en-US" sz="2400" b="1" dirty="0" err="1">
                          <a:effectLst/>
                        </a:rPr>
                        <a:t>Presettable</a:t>
                      </a:r>
                      <a:r>
                        <a:rPr lang="en-US" sz="2400" b="1" dirty="0">
                          <a:effectLst/>
                        </a:rPr>
                        <a:t> counters</a:t>
                      </a:r>
                      <a:endParaRPr lang="en-US" sz="2400" b="1" dirty="0">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extLst>
                  <a:ext uri="{0D108BD9-81ED-4DB2-BD59-A6C34878D82A}">
                    <a16:rowId xmlns:a16="http://schemas.microsoft.com/office/drawing/2014/main" val="3762407655"/>
                  </a:ext>
                </a:extLst>
              </a:tr>
              <a:tr h="211015">
                <a:tc vMerge="1">
                  <a:txBody>
                    <a:bodyPr/>
                    <a:lstStyle/>
                    <a:p>
                      <a:endParaRPr lang="en-US"/>
                    </a:p>
                  </a:txBody>
                  <a:tcPr/>
                </a:tc>
                <a:tc>
                  <a:txBody>
                    <a:bodyPr/>
                    <a:lstStyle/>
                    <a:p>
                      <a:pPr marL="0" marR="0" indent="-1270" algn="ctr">
                        <a:spcBef>
                          <a:spcPts val="0"/>
                        </a:spcBef>
                        <a:spcAft>
                          <a:spcPts val="0"/>
                        </a:spcAft>
                      </a:pPr>
                      <a:r>
                        <a:rPr lang="en-US" sz="2400" b="1">
                          <a:effectLst/>
                        </a:rPr>
                        <a:t>SLO-2</a:t>
                      </a:r>
                      <a:endParaRPr lang="en-US" sz="2400" b="1">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spcBef>
                          <a:spcPts val="0"/>
                        </a:spcBef>
                        <a:spcAft>
                          <a:spcPts val="0"/>
                        </a:spcAft>
                      </a:pPr>
                      <a:r>
                        <a:rPr lang="en-US" sz="2400" b="1" dirty="0">
                          <a:effectLst/>
                        </a:rPr>
                        <a:t> Counter Design as a Synthesis problem </a:t>
                      </a:r>
                      <a:endParaRPr lang="en-US" sz="2400" b="1" dirty="0">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extLst>
                  <a:ext uri="{0D108BD9-81ED-4DB2-BD59-A6C34878D82A}">
                    <a16:rowId xmlns:a16="http://schemas.microsoft.com/office/drawing/2014/main" val="1764157449"/>
                  </a:ext>
                </a:extLst>
              </a:tr>
            </a:tbl>
          </a:graphicData>
        </a:graphic>
      </p:graphicFrame>
      <p:sp>
        <p:nvSpPr>
          <p:cNvPr id="8" name="Subtitle 7">
            <a:extLst>
              <a:ext uri="{FF2B5EF4-FFF2-40B4-BE49-F238E27FC236}">
                <a16:creationId xmlns:a16="http://schemas.microsoft.com/office/drawing/2014/main" id="{733650E2-072D-4881-B175-199A6E162A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27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A8CB-6198-4AEA-AC8B-A459DE0BC061}"/>
              </a:ext>
            </a:extLst>
          </p:cNvPr>
          <p:cNvSpPr>
            <a:spLocks noGrp="1"/>
          </p:cNvSpPr>
          <p:nvPr>
            <p:ph type="title"/>
          </p:nvPr>
        </p:nvSpPr>
        <p:spPr/>
        <p:txBody>
          <a:bodyPr>
            <a:normAutofit/>
          </a:bodyPr>
          <a:lstStyle/>
          <a:p>
            <a:r>
              <a:rPr lang="en-US" sz="3600" dirty="0"/>
              <a:t>Counter design for given sequence considering unused states</a:t>
            </a:r>
          </a:p>
        </p:txBody>
      </p:sp>
      <p:sp>
        <p:nvSpPr>
          <p:cNvPr id="3" name="Content Placeholder 2">
            <a:extLst>
              <a:ext uri="{FF2B5EF4-FFF2-40B4-BE49-F238E27FC236}">
                <a16:creationId xmlns:a16="http://schemas.microsoft.com/office/drawing/2014/main" id="{9E3B6713-2B30-41FC-B0C7-8FAC45EF3D1E}"/>
              </a:ext>
            </a:extLst>
          </p:cNvPr>
          <p:cNvSpPr>
            <a:spLocks noGrp="1"/>
          </p:cNvSpPr>
          <p:nvPr>
            <p:ph idx="1"/>
          </p:nvPr>
        </p:nvSpPr>
        <p:spPr/>
        <p:txBody>
          <a:bodyPr>
            <a:normAutofit/>
          </a:bodyPr>
          <a:lstStyle/>
          <a:p>
            <a:r>
              <a:rPr lang="en-US" sz="1800" b="1" dirty="0">
                <a:solidFill>
                  <a:srgbClr val="0070C0"/>
                </a:solidFill>
              </a:rPr>
              <a:t>Problem</a:t>
            </a:r>
            <a:r>
              <a:rPr lang="en-US" sz="1800" dirty="0">
                <a:solidFill>
                  <a:srgbClr val="0070C0"/>
                </a:solidFill>
              </a:rPr>
              <a:t> – Design a mod -5 counter for sequence: 2 → 3 → 5 → 1 → 7 → 2, using D flip-flop. The counter must be self starting with count states 0 to 1, 4 to 5,and 6 to 7.</a:t>
            </a:r>
          </a:p>
          <a:p>
            <a:r>
              <a:rPr lang="en-US" sz="1800" b="1" dirty="0"/>
              <a:t>Understanding the problem- </a:t>
            </a:r>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pPr marL="0" indent="0">
              <a:buNone/>
            </a:pPr>
            <a:endParaRPr lang="en-US" sz="1800" dirty="0"/>
          </a:p>
          <a:p>
            <a:r>
              <a:rPr lang="en-US" sz="1800" dirty="0"/>
              <a:t>Mod 5 counter requires 5 unique states, therefore 3 flip flops are required for the design</a:t>
            </a:r>
          </a:p>
          <a:p>
            <a:endParaRPr lang="en-US" sz="1800" dirty="0"/>
          </a:p>
          <a:p>
            <a:endParaRPr lang="en-US" sz="1800" dirty="0"/>
          </a:p>
          <a:p>
            <a:endParaRPr lang="en-US" sz="1800" dirty="0"/>
          </a:p>
        </p:txBody>
      </p:sp>
      <p:graphicFrame>
        <p:nvGraphicFramePr>
          <p:cNvPr id="5" name="Table 5">
            <a:extLst>
              <a:ext uri="{FF2B5EF4-FFF2-40B4-BE49-F238E27FC236}">
                <a16:creationId xmlns:a16="http://schemas.microsoft.com/office/drawing/2014/main" id="{0770C271-78EE-4FEC-8ECF-5133602769BB}"/>
              </a:ext>
            </a:extLst>
          </p:cNvPr>
          <p:cNvGraphicFramePr>
            <a:graphicFrameLocks noGrp="1"/>
          </p:cNvGraphicFramePr>
          <p:nvPr/>
        </p:nvGraphicFramePr>
        <p:xfrm>
          <a:off x="4080256" y="2557610"/>
          <a:ext cx="1644015" cy="2651760"/>
        </p:xfrm>
        <a:graphic>
          <a:graphicData uri="http://schemas.openxmlformats.org/drawingml/2006/table">
            <a:tbl>
              <a:tblPr firstRow="1" bandRow="1">
                <a:tableStyleId>{5940675A-B579-460E-94D1-54222C63F5DA}</a:tableStyleId>
              </a:tblPr>
              <a:tblGrid>
                <a:gridCol w="779907">
                  <a:extLst>
                    <a:ext uri="{9D8B030D-6E8A-4147-A177-3AD203B41FA5}">
                      <a16:colId xmlns:a16="http://schemas.microsoft.com/office/drawing/2014/main" val="2715750623"/>
                    </a:ext>
                  </a:extLst>
                </a:gridCol>
                <a:gridCol w="864108">
                  <a:extLst>
                    <a:ext uri="{9D8B030D-6E8A-4147-A177-3AD203B41FA5}">
                      <a16:colId xmlns:a16="http://schemas.microsoft.com/office/drawing/2014/main" val="3174564302"/>
                    </a:ext>
                  </a:extLst>
                </a:gridCol>
              </a:tblGrid>
              <a:tr h="320420">
                <a:tc>
                  <a:txBody>
                    <a:bodyPr/>
                    <a:lstStyle/>
                    <a:p>
                      <a:r>
                        <a:rPr lang="en-US" sz="1200" b="1" dirty="0"/>
                        <a:t>PRESENT</a:t>
                      </a:r>
                    </a:p>
                    <a:p>
                      <a:r>
                        <a:rPr lang="en-US" sz="1200" b="1" dirty="0"/>
                        <a:t>STATE</a:t>
                      </a:r>
                    </a:p>
                  </a:txBody>
                  <a:tcPr>
                    <a:solidFill>
                      <a:srgbClr val="00B050"/>
                    </a:solidFill>
                  </a:tcPr>
                </a:tc>
                <a:tc>
                  <a:txBody>
                    <a:bodyPr/>
                    <a:lstStyle/>
                    <a:p>
                      <a:r>
                        <a:rPr lang="en-US" sz="1200" b="1" dirty="0"/>
                        <a:t>NEXT </a:t>
                      </a:r>
                    </a:p>
                    <a:p>
                      <a:r>
                        <a:rPr lang="en-US" sz="1200" b="1" dirty="0"/>
                        <a:t>STATE</a:t>
                      </a:r>
                    </a:p>
                  </a:txBody>
                  <a:tcPr>
                    <a:solidFill>
                      <a:srgbClr val="00B050"/>
                    </a:solidFill>
                  </a:tcPr>
                </a:tc>
                <a:extLst>
                  <a:ext uri="{0D108BD9-81ED-4DB2-BD59-A6C34878D82A}">
                    <a16:rowId xmlns:a16="http://schemas.microsoft.com/office/drawing/2014/main" val="3317289265"/>
                  </a:ext>
                </a:extLst>
              </a:tr>
              <a:tr h="259897">
                <a:tc>
                  <a:txBody>
                    <a:bodyPr/>
                    <a:lstStyle/>
                    <a:p>
                      <a:r>
                        <a:rPr lang="en-US" sz="1200" b="0" dirty="0"/>
                        <a:t>2</a:t>
                      </a:r>
                    </a:p>
                  </a:txBody>
                  <a:tcPr/>
                </a:tc>
                <a:tc>
                  <a:txBody>
                    <a:bodyPr/>
                    <a:lstStyle/>
                    <a:p>
                      <a:r>
                        <a:rPr lang="en-US" sz="1200" b="0" dirty="0"/>
                        <a:t>3</a:t>
                      </a:r>
                    </a:p>
                  </a:txBody>
                  <a:tcPr/>
                </a:tc>
                <a:extLst>
                  <a:ext uri="{0D108BD9-81ED-4DB2-BD59-A6C34878D82A}">
                    <a16:rowId xmlns:a16="http://schemas.microsoft.com/office/drawing/2014/main" val="1008123373"/>
                  </a:ext>
                </a:extLst>
              </a:tr>
              <a:tr h="259897">
                <a:tc>
                  <a:txBody>
                    <a:bodyPr/>
                    <a:lstStyle/>
                    <a:p>
                      <a:r>
                        <a:rPr lang="en-US" sz="1200" b="0" dirty="0"/>
                        <a:t>3</a:t>
                      </a:r>
                    </a:p>
                  </a:txBody>
                  <a:tcPr/>
                </a:tc>
                <a:tc>
                  <a:txBody>
                    <a:bodyPr/>
                    <a:lstStyle/>
                    <a:p>
                      <a:r>
                        <a:rPr lang="en-US" sz="1200" b="0" dirty="0"/>
                        <a:t>5</a:t>
                      </a:r>
                    </a:p>
                  </a:txBody>
                  <a:tcPr/>
                </a:tc>
                <a:extLst>
                  <a:ext uri="{0D108BD9-81ED-4DB2-BD59-A6C34878D82A}">
                    <a16:rowId xmlns:a16="http://schemas.microsoft.com/office/drawing/2014/main" val="186592872"/>
                  </a:ext>
                </a:extLst>
              </a:tr>
              <a:tr h="226031">
                <a:tc>
                  <a:txBody>
                    <a:bodyPr/>
                    <a:lstStyle/>
                    <a:p>
                      <a:r>
                        <a:rPr lang="en-US" sz="1200" b="0" dirty="0"/>
                        <a:t>5</a:t>
                      </a:r>
                    </a:p>
                  </a:txBody>
                  <a:tcPr/>
                </a:tc>
                <a:tc>
                  <a:txBody>
                    <a:bodyPr/>
                    <a:lstStyle/>
                    <a:p>
                      <a:r>
                        <a:rPr lang="en-US" sz="1200" b="0" dirty="0"/>
                        <a:t>1</a:t>
                      </a:r>
                    </a:p>
                  </a:txBody>
                  <a:tcPr/>
                </a:tc>
                <a:extLst>
                  <a:ext uri="{0D108BD9-81ED-4DB2-BD59-A6C34878D82A}">
                    <a16:rowId xmlns:a16="http://schemas.microsoft.com/office/drawing/2014/main" val="3526557172"/>
                  </a:ext>
                </a:extLst>
              </a:tr>
              <a:tr h="171167">
                <a:tc>
                  <a:txBody>
                    <a:bodyPr/>
                    <a:lstStyle/>
                    <a:p>
                      <a:r>
                        <a:rPr lang="en-US" sz="1200" b="0" dirty="0"/>
                        <a:t>1</a:t>
                      </a:r>
                    </a:p>
                  </a:txBody>
                  <a:tcPr/>
                </a:tc>
                <a:tc>
                  <a:txBody>
                    <a:bodyPr/>
                    <a:lstStyle/>
                    <a:p>
                      <a:r>
                        <a:rPr lang="en-US" sz="1200" b="0" dirty="0"/>
                        <a:t>7</a:t>
                      </a:r>
                    </a:p>
                  </a:txBody>
                  <a:tcPr/>
                </a:tc>
                <a:extLst>
                  <a:ext uri="{0D108BD9-81ED-4DB2-BD59-A6C34878D82A}">
                    <a16:rowId xmlns:a16="http://schemas.microsoft.com/office/drawing/2014/main" val="4275979142"/>
                  </a:ext>
                </a:extLst>
              </a:tr>
              <a:tr h="259897">
                <a:tc>
                  <a:txBody>
                    <a:bodyPr/>
                    <a:lstStyle/>
                    <a:p>
                      <a:r>
                        <a:rPr lang="en-US" sz="1200" b="0" dirty="0"/>
                        <a:t>7</a:t>
                      </a:r>
                    </a:p>
                  </a:txBody>
                  <a:tcPr/>
                </a:tc>
                <a:tc>
                  <a:txBody>
                    <a:bodyPr/>
                    <a:lstStyle/>
                    <a:p>
                      <a:r>
                        <a:rPr lang="en-US" sz="1200" b="0" dirty="0"/>
                        <a:t>2</a:t>
                      </a:r>
                    </a:p>
                  </a:txBody>
                  <a:tcPr/>
                </a:tc>
                <a:extLst>
                  <a:ext uri="{0D108BD9-81ED-4DB2-BD59-A6C34878D82A}">
                    <a16:rowId xmlns:a16="http://schemas.microsoft.com/office/drawing/2014/main" val="709534699"/>
                  </a:ext>
                </a:extLst>
              </a:tr>
              <a:tr h="259897">
                <a:tc>
                  <a:txBody>
                    <a:bodyPr/>
                    <a:lstStyle/>
                    <a:p>
                      <a:r>
                        <a:rPr lang="en-US" sz="1200" b="0" dirty="0"/>
                        <a:t>0</a:t>
                      </a:r>
                    </a:p>
                  </a:txBody>
                  <a:tcPr/>
                </a:tc>
                <a:tc>
                  <a:txBody>
                    <a:bodyPr/>
                    <a:lstStyle/>
                    <a:p>
                      <a:r>
                        <a:rPr lang="en-US" sz="1200" b="0" dirty="0"/>
                        <a:t>1</a:t>
                      </a:r>
                    </a:p>
                  </a:txBody>
                  <a:tcPr/>
                </a:tc>
                <a:extLst>
                  <a:ext uri="{0D108BD9-81ED-4DB2-BD59-A6C34878D82A}">
                    <a16:rowId xmlns:a16="http://schemas.microsoft.com/office/drawing/2014/main" val="83988631"/>
                  </a:ext>
                </a:extLst>
              </a:tr>
              <a:tr h="259897">
                <a:tc>
                  <a:txBody>
                    <a:bodyPr/>
                    <a:lstStyle/>
                    <a:p>
                      <a:r>
                        <a:rPr lang="en-US" sz="1200" b="0" dirty="0"/>
                        <a:t>4</a:t>
                      </a:r>
                    </a:p>
                  </a:txBody>
                  <a:tcPr/>
                </a:tc>
                <a:tc>
                  <a:txBody>
                    <a:bodyPr/>
                    <a:lstStyle/>
                    <a:p>
                      <a:r>
                        <a:rPr lang="en-US" sz="1200" b="0" dirty="0"/>
                        <a:t>5</a:t>
                      </a:r>
                    </a:p>
                  </a:txBody>
                  <a:tcPr/>
                </a:tc>
                <a:extLst>
                  <a:ext uri="{0D108BD9-81ED-4DB2-BD59-A6C34878D82A}">
                    <a16:rowId xmlns:a16="http://schemas.microsoft.com/office/drawing/2014/main" val="2366440615"/>
                  </a:ext>
                </a:extLst>
              </a:tr>
              <a:tr h="259897">
                <a:tc>
                  <a:txBody>
                    <a:bodyPr/>
                    <a:lstStyle/>
                    <a:p>
                      <a:r>
                        <a:rPr lang="en-US" sz="1200" b="0" dirty="0"/>
                        <a:t>6</a:t>
                      </a:r>
                    </a:p>
                  </a:txBody>
                  <a:tcPr/>
                </a:tc>
                <a:tc>
                  <a:txBody>
                    <a:bodyPr/>
                    <a:lstStyle/>
                    <a:p>
                      <a:r>
                        <a:rPr lang="en-US" sz="1200" b="0" dirty="0"/>
                        <a:t>7</a:t>
                      </a:r>
                    </a:p>
                  </a:txBody>
                  <a:tcPr/>
                </a:tc>
                <a:extLst>
                  <a:ext uri="{0D108BD9-81ED-4DB2-BD59-A6C34878D82A}">
                    <a16:rowId xmlns:a16="http://schemas.microsoft.com/office/drawing/2014/main" val="3689776937"/>
                  </a:ext>
                </a:extLst>
              </a:tr>
            </a:tbl>
          </a:graphicData>
        </a:graphic>
      </p:graphicFrame>
      <p:grpSp>
        <p:nvGrpSpPr>
          <p:cNvPr id="30" name="Group 29">
            <a:extLst>
              <a:ext uri="{FF2B5EF4-FFF2-40B4-BE49-F238E27FC236}">
                <a16:creationId xmlns:a16="http://schemas.microsoft.com/office/drawing/2014/main" id="{CF95549F-2156-4FEE-AFEA-149063CE9276}"/>
              </a:ext>
            </a:extLst>
          </p:cNvPr>
          <p:cNvGrpSpPr/>
          <p:nvPr/>
        </p:nvGrpSpPr>
        <p:grpSpPr>
          <a:xfrm>
            <a:off x="6054950" y="2798064"/>
            <a:ext cx="4733347" cy="2338652"/>
            <a:chOff x="6054950" y="3666744"/>
            <a:chExt cx="4733347" cy="2338652"/>
          </a:xfrm>
        </p:grpSpPr>
        <p:grpSp>
          <p:nvGrpSpPr>
            <p:cNvPr id="8" name="Group 7">
              <a:extLst>
                <a:ext uri="{FF2B5EF4-FFF2-40B4-BE49-F238E27FC236}">
                  <a16:creationId xmlns:a16="http://schemas.microsoft.com/office/drawing/2014/main" id="{DD14F266-EAFD-4F44-B6C0-68BA49367AD8}"/>
                </a:ext>
              </a:extLst>
            </p:cNvPr>
            <p:cNvGrpSpPr/>
            <p:nvPr/>
          </p:nvGrpSpPr>
          <p:grpSpPr>
            <a:xfrm>
              <a:off x="8083296" y="3685032"/>
              <a:ext cx="530352" cy="539496"/>
              <a:chOff x="8083296" y="2980944"/>
              <a:chExt cx="530352" cy="539496"/>
            </a:xfrm>
          </p:grpSpPr>
          <p:sp>
            <p:nvSpPr>
              <p:cNvPr id="6" name="Oval 5">
                <a:extLst>
                  <a:ext uri="{FF2B5EF4-FFF2-40B4-BE49-F238E27FC236}">
                    <a16:creationId xmlns:a16="http://schemas.microsoft.com/office/drawing/2014/main" id="{2F20BD68-5B98-4C2E-B571-781053C1CEB5}"/>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 name="TextBox 6">
                <a:extLst>
                  <a:ext uri="{FF2B5EF4-FFF2-40B4-BE49-F238E27FC236}">
                    <a16:creationId xmlns:a16="http://schemas.microsoft.com/office/drawing/2014/main" id="{F565CD27-48FF-49A1-A9EE-FD933DDD3B9F}"/>
                  </a:ext>
                </a:extLst>
              </p:cNvPr>
              <p:cNvSpPr txBox="1"/>
              <p:nvPr/>
            </p:nvSpPr>
            <p:spPr>
              <a:xfrm>
                <a:off x="8211312" y="3054096"/>
                <a:ext cx="301686" cy="369332"/>
              </a:xfrm>
              <a:prstGeom prst="rect">
                <a:avLst/>
              </a:prstGeom>
              <a:noFill/>
              <a:ln>
                <a:noFill/>
              </a:ln>
            </p:spPr>
            <p:txBody>
              <a:bodyPr wrap="none" rtlCol="0">
                <a:spAutoFit/>
              </a:bodyPr>
              <a:lstStyle/>
              <a:p>
                <a:r>
                  <a:rPr lang="en-US" dirty="0"/>
                  <a:t>2</a:t>
                </a:r>
              </a:p>
            </p:txBody>
          </p:sp>
        </p:grpSp>
        <p:grpSp>
          <p:nvGrpSpPr>
            <p:cNvPr id="9" name="Group 8">
              <a:extLst>
                <a:ext uri="{FF2B5EF4-FFF2-40B4-BE49-F238E27FC236}">
                  <a16:creationId xmlns:a16="http://schemas.microsoft.com/office/drawing/2014/main" id="{A050182E-16EA-4EE1-AEE4-3D0A6B5E1319}"/>
                </a:ext>
              </a:extLst>
            </p:cNvPr>
            <p:cNvGrpSpPr/>
            <p:nvPr/>
          </p:nvGrpSpPr>
          <p:grpSpPr>
            <a:xfrm>
              <a:off x="9336024" y="3666744"/>
              <a:ext cx="530352" cy="539496"/>
              <a:chOff x="8083296" y="2980944"/>
              <a:chExt cx="530352" cy="539496"/>
            </a:xfrm>
          </p:grpSpPr>
          <p:sp>
            <p:nvSpPr>
              <p:cNvPr id="10" name="Oval 9">
                <a:extLst>
                  <a:ext uri="{FF2B5EF4-FFF2-40B4-BE49-F238E27FC236}">
                    <a16:creationId xmlns:a16="http://schemas.microsoft.com/office/drawing/2014/main" id="{F9FF3262-9601-46B1-A34F-9A831FFE04D6}"/>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11" name="TextBox 10">
                <a:extLst>
                  <a:ext uri="{FF2B5EF4-FFF2-40B4-BE49-F238E27FC236}">
                    <a16:creationId xmlns:a16="http://schemas.microsoft.com/office/drawing/2014/main" id="{70B2F0D6-AE88-45CF-89D9-3B7DB3A4FC6D}"/>
                  </a:ext>
                </a:extLst>
              </p:cNvPr>
              <p:cNvSpPr txBox="1"/>
              <p:nvPr/>
            </p:nvSpPr>
            <p:spPr>
              <a:xfrm>
                <a:off x="8211312" y="3054096"/>
                <a:ext cx="301686" cy="369332"/>
              </a:xfrm>
              <a:prstGeom prst="rect">
                <a:avLst/>
              </a:prstGeom>
              <a:noFill/>
            </p:spPr>
            <p:txBody>
              <a:bodyPr wrap="none" rtlCol="0">
                <a:spAutoFit/>
              </a:bodyPr>
              <a:lstStyle/>
              <a:p>
                <a:r>
                  <a:rPr lang="en-US" dirty="0"/>
                  <a:t>3</a:t>
                </a:r>
              </a:p>
            </p:txBody>
          </p:sp>
        </p:grpSp>
        <p:grpSp>
          <p:nvGrpSpPr>
            <p:cNvPr id="13" name="Group 12">
              <a:extLst>
                <a:ext uri="{FF2B5EF4-FFF2-40B4-BE49-F238E27FC236}">
                  <a16:creationId xmlns:a16="http://schemas.microsoft.com/office/drawing/2014/main" id="{7F1C1A2A-4A4F-4DC1-8304-D162DAD1D107}"/>
                </a:ext>
              </a:extLst>
            </p:cNvPr>
            <p:cNvGrpSpPr/>
            <p:nvPr/>
          </p:nvGrpSpPr>
          <p:grpSpPr>
            <a:xfrm>
              <a:off x="9369552" y="4724400"/>
              <a:ext cx="530352" cy="539496"/>
              <a:chOff x="8083296" y="2980944"/>
              <a:chExt cx="530352" cy="539496"/>
            </a:xfrm>
          </p:grpSpPr>
          <p:sp>
            <p:nvSpPr>
              <p:cNvPr id="14" name="Oval 13">
                <a:extLst>
                  <a:ext uri="{FF2B5EF4-FFF2-40B4-BE49-F238E27FC236}">
                    <a16:creationId xmlns:a16="http://schemas.microsoft.com/office/drawing/2014/main" id="{EAF6B7E4-CE29-411A-BE48-105F66AE7204}"/>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15" name="TextBox 14">
                <a:extLst>
                  <a:ext uri="{FF2B5EF4-FFF2-40B4-BE49-F238E27FC236}">
                    <a16:creationId xmlns:a16="http://schemas.microsoft.com/office/drawing/2014/main" id="{B159C387-44F4-4E8B-9EC2-06ECF0F404D1}"/>
                  </a:ext>
                </a:extLst>
              </p:cNvPr>
              <p:cNvSpPr txBox="1"/>
              <p:nvPr/>
            </p:nvSpPr>
            <p:spPr>
              <a:xfrm>
                <a:off x="8211312" y="3054096"/>
                <a:ext cx="301686" cy="369332"/>
              </a:xfrm>
              <a:prstGeom prst="rect">
                <a:avLst/>
              </a:prstGeom>
              <a:noFill/>
            </p:spPr>
            <p:txBody>
              <a:bodyPr wrap="none" rtlCol="0">
                <a:spAutoFit/>
              </a:bodyPr>
              <a:lstStyle/>
              <a:p>
                <a:r>
                  <a:rPr lang="en-US" dirty="0"/>
                  <a:t>5</a:t>
                </a:r>
              </a:p>
            </p:txBody>
          </p:sp>
        </p:grpSp>
        <p:grpSp>
          <p:nvGrpSpPr>
            <p:cNvPr id="16" name="Group 15">
              <a:extLst>
                <a:ext uri="{FF2B5EF4-FFF2-40B4-BE49-F238E27FC236}">
                  <a16:creationId xmlns:a16="http://schemas.microsoft.com/office/drawing/2014/main" id="{112891CA-0F40-47E0-898B-4837DECBACF1}"/>
                </a:ext>
              </a:extLst>
            </p:cNvPr>
            <p:cNvGrpSpPr/>
            <p:nvPr/>
          </p:nvGrpSpPr>
          <p:grpSpPr>
            <a:xfrm>
              <a:off x="8098536" y="4706112"/>
              <a:ext cx="530352" cy="539496"/>
              <a:chOff x="8083296" y="2980944"/>
              <a:chExt cx="530352" cy="539496"/>
            </a:xfrm>
          </p:grpSpPr>
          <p:sp>
            <p:nvSpPr>
              <p:cNvPr id="17" name="Oval 16">
                <a:extLst>
                  <a:ext uri="{FF2B5EF4-FFF2-40B4-BE49-F238E27FC236}">
                    <a16:creationId xmlns:a16="http://schemas.microsoft.com/office/drawing/2014/main" id="{E4BD52BB-143B-46A9-9F06-BA86F0A5C38A}"/>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18" name="TextBox 17">
                <a:extLst>
                  <a:ext uri="{FF2B5EF4-FFF2-40B4-BE49-F238E27FC236}">
                    <a16:creationId xmlns:a16="http://schemas.microsoft.com/office/drawing/2014/main" id="{3088737F-16C6-4969-8104-D4AF6AC552C0}"/>
                  </a:ext>
                </a:extLst>
              </p:cNvPr>
              <p:cNvSpPr txBox="1"/>
              <p:nvPr/>
            </p:nvSpPr>
            <p:spPr>
              <a:xfrm>
                <a:off x="8211312" y="3054096"/>
                <a:ext cx="301686" cy="369332"/>
              </a:xfrm>
              <a:prstGeom prst="rect">
                <a:avLst/>
              </a:prstGeom>
              <a:noFill/>
            </p:spPr>
            <p:txBody>
              <a:bodyPr wrap="none" rtlCol="0">
                <a:spAutoFit/>
              </a:bodyPr>
              <a:lstStyle/>
              <a:p>
                <a:r>
                  <a:rPr lang="en-US" dirty="0"/>
                  <a:t>1</a:t>
                </a:r>
              </a:p>
            </p:txBody>
          </p:sp>
        </p:grpSp>
        <p:cxnSp>
          <p:nvCxnSpPr>
            <p:cNvPr id="26" name="Straight Arrow Connector 25">
              <a:extLst>
                <a:ext uri="{FF2B5EF4-FFF2-40B4-BE49-F238E27FC236}">
                  <a16:creationId xmlns:a16="http://schemas.microsoft.com/office/drawing/2014/main" id="{17645D6F-4B18-4665-82DF-1E67BEFA4ADE}"/>
                </a:ext>
              </a:extLst>
            </p:cNvPr>
            <p:cNvCxnSpPr>
              <a:cxnSpLocks/>
            </p:cNvCxnSpPr>
            <p:nvPr/>
          </p:nvCxnSpPr>
          <p:spPr>
            <a:xfrm>
              <a:off x="8628888" y="396849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E5269121-696C-45B3-A269-AC5C03268B3C}"/>
                </a:ext>
              </a:extLst>
            </p:cNvPr>
            <p:cNvCxnSpPr>
              <a:cxnSpLocks/>
            </p:cNvCxnSpPr>
            <p:nvPr/>
          </p:nvCxnSpPr>
          <p:spPr>
            <a:xfrm>
              <a:off x="9601200" y="4224528"/>
              <a:ext cx="13683" cy="50314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AD85F-244D-4ECA-8481-C00BC9EC2A9B}"/>
                </a:ext>
              </a:extLst>
            </p:cNvPr>
            <p:cNvCxnSpPr>
              <a:stCxn id="14" idx="2"/>
            </p:cNvCxnSpPr>
            <p:nvPr/>
          </p:nvCxnSpPr>
          <p:spPr>
            <a:xfrm flipH="1">
              <a:off x="8628888" y="4994148"/>
              <a:ext cx="7406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5F69FA3-5CB2-4963-9E36-6D515403F8A3}"/>
                </a:ext>
              </a:extLst>
            </p:cNvPr>
            <p:cNvGrpSpPr/>
            <p:nvPr/>
          </p:nvGrpSpPr>
          <p:grpSpPr>
            <a:xfrm flipH="1">
              <a:off x="10257945" y="4698138"/>
              <a:ext cx="530352" cy="539496"/>
              <a:chOff x="6967728" y="2194560"/>
              <a:chExt cx="530352" cy="539496"/>
            </a:xfrm>
          </p:grpSpPr>
          <p:sp>
            <p:nvSpPr>
              <p:cNvPr id="37" name="Oval 36">
                <a:extLst>
                  <a:ext uri="{FF2B5EF4-FFF2-40B4-BE49-F238E27FC236}">
                    <a16:creationId xmlns:a16="http://schemas.microsoft.com/office/drawing/2014/main" id="{B9878D8B-F5D7-4EC7-9BDD-0702F6CB6128}"/>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38" name="TextBox 37">
                <a:extLst>
                  <a:ext uri="{FF2B5EF4-FFF2-40B4-BE49-F238E27FC236}">
                    <a16:creationId xmlns:a16="http://schemas.microsoft.com/office/drawing/2014/main" id="{2F07F46F-9C29-47F0-8E73-EBA7CD28A6BA}"/>
                  </a:ext>
                </a:extLst>
              </p:cNvPr>
              <p:cNvSpPr txBox="1"/>
              <p:nvPr/>
            </p:nvSpPr>
            <p:spPr>
              <a:xfrm>
                <a:off x="7095744" y="2267712"/>
                <a:ext cx="301686" cy="369332"/>
              </a:xfrm>
              <a:prstGeom prst="rect">
                <a:avLst/>
              </a:prstGeom>
              <a:noFill/>
            </p:spPr>
            <p:txBody>
              <a:bodyPr wrap="none" rtlCol="0">
                <a:spAutoFit/>
              </a:bodyPr>
              <a:lstStyle/>
              <a:p>
                <a:r>
                  <a:rPr lang="en-US" dirty="0"/>
                  <a:t>4</a:t>
                </a:r>
              </a:p>
            </p:txBody>
          </p:sp>
        </p:grpSp>
        <p:grpSp>
          <p:nvGrpSpPr>
            <p:cNvPr id="39" name="Group 38">
              <a:extLst>
                <a:ext uri="{FF2B5EF4-FFF2-40B4-BE49-F238E27FC236}">
                  <a16:creationId xmlns:a16="http://schemas.microsoft.com/office/drawing/2014/main" id="{60CB321F-10AF-463F-AA83-416361B58C9C}"/>
                </a:ext>
              </a:extLst>
            </p:cNvPr>
            <p:cNvGrpSpPr/>
            <p:nvPr/>
          </p:nvGrpSpPr>
          <p:grpSpPr>
            <a:xfrm flipH="1">
              <a:off x="6879336" y="4686824"/>
              <a:ext cx="530352" cy="539496"/>
              <a:chOff x="8083296" y="2980944"/>
              <a:chExt cx="530352" cy="539496"/>
            </a:xfrm>
          </p:grpSpPr>
          <p:sp>
            <p:nvSpPr>
              <p:cNvPr id="40" name="Oval 39">
                <a:extLst>
                  <a:ext uri="{FF2B5EF4-FFF2-40B4-BE49-F238E27FC236}">
                    <a16:creationId xmlns:a16="http://schemas.microsoft.com/office/drawing/2014/main" id="{2B9C0A27-EABC-4517-A121-4A8544154AA8}"/>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41" name="TextBox 40">
                <a:extLst>
                  <a:ext uri="{FF2B5EF4-FFF2-40B4-BE49-F238E27FC236}">
                    <a16:creationId xmlns:a16="http://schemas.microsoft.com/office/drawing/2014/main" id="{F55595BD-A709-42D4-BFAE-1D412BDCE668}"/>
                  </a:ext>
                </a:extLst>
              </p:cNvPr>
              <p:cNvSpPr txBox="1"/>
              <p:nvPr/>
            </p:nvSpPr>
            <p:spPr>
              <a:xfrm>
                <a:off x="8211312" y="3054096"/>
                <a:ext cx="301686" cy="369332"/>
              </a:xfrm>
              <a:prstGeom prst="rect">
                <a:avLst/>
              </a:prstGeom>
              <a:noFill/>
            </p:spPr>
            <p:txBody>
              <a:bodyPr wrap="none" rtlCol="0">
                <a:spAutoFit/>
              </a:bodyPr>
              <a:lstStyle/>
              <a:p>
                <a:r>
                  <a:rPr lang="en-US" dirty="0"/>
                  <a:t>7</a:t>
                </a:r>
              </a:p>
            </p:txBody>
          </p:sp>
        </p:grpSp>
        <p:cxnSp>
          <p:nvCxnSpPr>
            <p:cNvPr id="42" name="Straight Arrow Connector 41">
              <a:extLst>
                <a:ext uri="{FF2B5EF4-FFF2-40B4-BE49-F238E27FC236}">
                  <a16:creationId xmlns:a16="http://schemas.microsoft.com/office/drawing/2014/main" id="{DE6B7CCC-4E21-472F-A86B-46464F59BAD6}"/>
                </a:ext>
              </a:extLst>
            </p:cNvPr>
            <p:cNvCxnSpPr>
              <a:cxnSpLocks/>
            </p:cNvCxnSpPr>
            <p:nvPr/>
          </p:nvCxnSpPr>
          <p:spPr>
            <a:xfrm rot="10800000" flipH="1">
              <a:off x="7418832" y="393801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7A303894-25AA-4CC4-AA63-C1679AA0911E}"/>
                </a:ext>
              </a:extLst>
            </p:cNvPr>
            <p:cNvCxnSpPr>
              <a:cxnSpLocks/>
            </p:cNvCxnSpPr>
            <p:nvPr/>
          </p:nvCxnSpPr>
          <p:spPr>
            <a:xfrm rot="5400000" flipH="1">
              <a:off x="10075128" y="4824195"/>
              <a:ext cx="7652" cy="35200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7B560C-C042-465C-BE7A-F48E33D40AA9}"/>
                </a:ext>
              </a:extLst>
            </p:cNvPr>
            <p:cNvCxnSpPr>
              <a:cxnSpLocks/>
            </p:cNvCxnSpPr>
            <p:nvPr/>
          </p:nvCxnSpPr>
          <p:spPr>
            <a:xfrm flipH="1">
              <a:off x="7376226" y="4963930"/>
              <a:ext cx="746694" cy="888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3A7882-DE32-4E9D-8D45-E88F6E08BDBA}"/>
                </a:ext>
              </a:extLst>
            </p:cNvPr>
            <p:cNvCxnSpPr>
              <a:cxnSpLocks/>
            </p:cNvCxnSpPr>
            <p:nvPr/>
          </p:nvCxnSpPr>
          <p:spPr>
            <a:xfrm rot="5400000" flipH="1" flipV="1">
              <a:off x="6909327" y="4158002"/>
              <a:ext cx="739134" cy="308831"/>
            </a:xfrm>
            <a:prstGeom prst="bentConnector3">
              <a:avLst>
                <a:gd name="adj1" fmla="val 9948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E4F46595-1136-4782-AC07-3A94F82D7120}"/>
                </a:ext>
              </a:extLst>
            </p:cNvPr>
            <p:cNvGrpSpPr/>
            <p:nvPr/>
          </p:nvGrpSpPr>
          <p:grpSpPr>
            <a:xfrm flipH="1">
              <a:off x="6054950" y="4685038"/>
              <a:ext cx="530352" cy="539496"/>
              <a:chOff x="6967728" y="2167128"/>
              <a:chExt cx="530352" cy="539496"/>
            </a:xfrm>
          </p:grpSpPr>
          <p:sp>
            <p:nvSpPr>
              <p:cNvPr id="75" name="Oval 74">
                <a:extLst>
                  <a:ext uri="{FF2B5EF4-FFF2-40B4-BE49-F238E27FC236}">
                    <a16:creationId xmlns:a16="http://schemas.microsoft.com/office/drawing/2014/main" id="{DBBF8837-7C52-471D-A4F5-AD15B848F01E}"/>
                  </a:ext>
                </a:extLst>
              </p:cNvPr>
              <p:cNvSpPr/>
              <p:nvPr/>
            </p:nvSpPr>
            <p:spPr>
              <a:xfrm>
                <a:off x="6967728" y="2167128"/>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6" name="TextBox 75">
                <a:extLst>
                  <a:ext uri="{FF2B5EF4-FFF2-40B4-BE49-F238E27FC236}">
                    <a16:creationId xmlns:a16="http://schemas.microsoft.com/office/drawing/2014/main" id="{45BB8561-07E9-45B1-A450-19C67B3DB605}"/>
                  </a:ext>
                </a:extLst>
              </p:cNvPr>
              <p:cNvSpPr txBox="1"/>
              <p:nvPr/>
            </p:nvSpPr>
            <p:spPr>
              <a:xfrm>
                <a:off x="7095744" y="2267712"/>
                <a:ext cx="301686" cy="369332"/>
              </a:xfrm>
              <a:prstGeom prst="rect">
                <a:avLst/>
              </a:prstGeom>
              <a:noFill/>
            </p:spPr>
            <p:txBody>
              <a:bodyPr wrap="none" rtlCol="0">
                <a:spAutoFit/>
              </a:bodyPr>
              <a:lstStyle/>
              <a:p>
                <a:r>
                  <a:rPr lang="en-US" dirty="0"/>
                  <a:t>6</a:t>
                </a:r>
              </a:p>
            </p:txBody>
          </p:sp>
        </p:grpSp>
        <p:grpSp>
          <p:nvGrpSpPr>
            <p:cNvPr id="77" name="Group 76">
              <a:extLst>
                <a:ext uri="{FF2B5EF4-FFF2-40B4-BE49-F238E27FC236}">
                  <a16:creationId xmlns:a16="http://schemas.microsoft.com/office/drawing/2014/main" id="{B73026E4-E5D8-4180-BE70-D1A162648E8F}"/>
                </a:ext>
              </a:extLst>
            </p:cNvPr>
            <p:cNvGrpSpPr/>
            <p:nvPr/>
          </p:nvGrpSpPr>
          <p:grpSpPr>
            <a:xfrm flipH="1">
              <a:off x="8100027" y="5465900"/>
              <a:ext cx="530352" cy="539496"/>
              <a:chOff x="6967728" y="2194560"/>
              <a:chExt cx="530352" cy="539496"/>
            </a:xfrm>
          </p:grpSpPr>
          <p:sp>
            <p:nvSpPr>
              <p:cNvPr id="78" name="Oval 77">
                <a:extLst>
                  <a:ext uri="{FF2B5EF4-FFF2-40B4-BE49-F238E27FC236}">
                    <a16:creationId xmlns:a16="http://schemas.microsoft.com/office/drawing/2014/main" id="{4C3E21F7-5D78-4A09-A4FA-A590DEA9C6D5}"/>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9" name="TextBox 78">
                <a:extLst>
                  <a:ext uri="{FF2B5EF4-FFF2-40B4-BE49-F238E27FC236}">
                    <a16:creationId xmlns:a16="http://schemas.microsoft.com/office/drawing/2014/main" id="{54B3E21C-4DE1-401C-B968-0E6A529F3C91}"/>
                  </a:ext>
                </a:extLst>
              </p:cNvPr>
              <p:cNvSpPr txBox="1"/>
              <p:nvPr/>
            </p:nvSpPr>
            <p:spPr>
              <a:xfrm>
                <a:off x="7095744" y="2267712"/>
                <a:ext cx="301686" cy="369332"/>
              </a:xfrm>
              <a:prstGeom prst="rect">
                <a:avLst/>
              </a:prstGeom>
              <a:noFill/>
            </p:spPr>
            <p:txBody>
              <a:bodyPr wrap="none" rtlCol="0">
                <a:spAutoFit/>
              </a:bodyPr>
              <a:lstStyle/>
              <a:p>
                <a:r>
                  <a:rPr lang="en-US" dirty="0"/>
                  <a:t>0</a:t>
                </a:r>
              </a:p>
            </p:txBody>
          </p:sp>
        </p:grpSp>
        <p:cxnSp>
          <p:nvCxnSpPr>
            <p:cNvPr id="81" name="Straight Arrow Connector 80">
              <a:extLst>
                <a:ext uri="{FF2B5EF4-FFF2-40B4-BE49-F238E27FC236}">
                  <a16:creationId xmlns:a16="http://schemas.microsoft.com/office/drawing/2014/main" id="{53A9C977-B860-4518-9889-57E9C87AB39B}"/>
                </a:ext>
              </a:extLst>
            </p:cNvPr>
            <p:cNvCxnSpPr>
              <a:cxnSpLocks/>
              <a:endCxn id="40" idx="6"/>
            </p:cNvCxnSpPr>
            <p:nvPr/>
          </p:nvCxnSpPr>
          <p:spPr>
            <a:xfrm flipV="1">
              <a:off x="6598809" y="4956572"/>
              <a:ext cx="280527" cy="73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64F56E7-EBAE-45D4-A03C-7EA2ED857D8B}"/>
                </a:ext>
              </a:extLst>
            </p:cNvPr>
            <p:cNvCxnSpPr>
              <a:cxnSpLocks/>
              <a:stCxn id="78" idx="0"/>
            </p:cNvCxnSpPr>
            <p:nvPr/>
          </p:nvCxnSpPr>
          <p:spPr>
            <a:xfrm flipH="1" flipV="1">
              <a:off x="8357553" y="5243206"/>
              <a:ext cx="7650" cy="2226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009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C9C64-CA26-4C3E-B38C-80C3B4056A34}"/>
              </a:ext>
            </a:extLst>
          </p:cNvPr>
          <p:cNvSpPr>
            <a:spLocks noGrp="1"/>
          </p:cNvSpPr>
          <p:nvPr>
            <p:ph idx="1"/>
          </p:nvPr>
        </p:nvSpPr>
        <p:spPr>
          <a:xfrm>
            <a:off x="1981200" y="609601"/>
            <a:ext cx="8229600" cy="5516563"/>
          </a:xfrm>
        </p:spPr>
        <p:txBody>
          <a:bodyPr/>
          <a:lstStyle/>
          <a:p>
            <a:r>
              <a:rPr lang="en-US" sz="1800" dirty="0"/>
              <a:t>State transition table and inputs to the flip flop for given sequence:</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Write the input table of all T flip-flops by using the excitation table of D flip-flop. </a:t>
            </a:r>
          </a:p>
          <a:p>
            <a:r>
              <a:rPr lang="en-US" sz="1800" dirty="0"/>
              <a:t>Excitation table of D- flip flop</a:t>
            </a:r>
          </a:p>
        </p:txBody>
      </p:sp>
      <p:graphicFrame>
        <p:nvGraphicFramePr>
          <p:cNvPr id="4" name="Table 3">
            <a:extLst>
              <a:ext uri="{FF2B5EF4-FFF2-40B4-BE49-F238E27FC236}">
                <a16:creationId xmlns:a16="http://schemas.microsoft.com/office/drawing/2014/main" id="{F0B3012B-D555-4E65-84A7-6B94332905C5}"/>
              </a:ext>
            </a:extLst>
          </p:cNvPr>
          <p:cNvGraphicFramePr>
            <a:graphicFrameLocks noGrp="1"/>
          </p:cNvGraphicFramePr>
          <p:nvPr/>
        </p:nvGraphicFramePr>
        <p:xfrm>
          <a:off x="2126734" y="1118616"/>
          <a:ext cx="3291840" cy="3093720"/>
        </p:xfrm>
        <a:graphic>
          <a:graphicData uri="http://schemas.openxmlformats.org/drawingml/2006/table">
            <a:tbl>
              <a:tblPr/>
              <a:tblGrid>
                <a:gridCol w="548640">
                  <a:extLst>
                    <a:ext uri="{9D8B030D-6E8A-4147-A177-3AD203B41FA5}">
                      <a16:colId xmlns:a16="http://schemas.microsoft.com/office/drawing/2014/main" val="3363781810"/>
                    </a:ext>
                  </a:extLst>
                </a:gridCol>
                <a:gridCol w="548640">
                  <a:extLst>
                    <a:ext uri="{9D8B030D-6E8A-4147-A177-3AD203B41FA5}">
                      <a16:colId xmlns:a16="http://schemas.microsoft.com/office/drawing/2014/main" val="703173984"/>
                    </a:ext>
                  </a:extLst>
                </a:gridCol>
                <a:gridCol w="548640">
                  <a:extLst>
                    <a:ext uri="{9D8B030D-6E8A-4147-A177-3AD203B41FA5}">
                      <a16:colId xmlns:a16="http://schemas.microsoft.com/office/drawing/2014/main" val="3763784457"/>
                    </a:ext>
                  </a:extLst>
                </a:gridCol>
                <a:gridCol w="548640">
                  <a:extLst>
                    <a:ext uri="{9D8B030D-6E8A-4147-A177-3AD203B41FA5}">
                      <a16:colId xmlns:a16="http://schemas.microsoft.com/office/drawing/2014/main" val="534014556"/>
                    </a:ext>
                  </a:extLst>
                </a:gridCol>
                <a:gridCol w="548640">
                  <a:extLst>
                    <a:ext uri="{9D8B030D-6E8A-4147-A177-3AD203B41FA5}">
                      <a16:colId xmlns:a16="http://schemas.microsoft.com/office/drawing/2014/main" val="2739695313"/>
                    </a:ext>
                  </a:extLst>
                </a:gridCol>
                <a:gridCol w="548640">
                  <a:extLst>
                    <a:ext uri="{9D8B030D-6E8A-4147-A177-3AD203B41FA5}">
                      <a16:colId xmlns:a16="http://schemas.microsoft.com/office/drawing/2014/main" val="4179104469"/>
                    </a:ext>
                  </a:extLst>
                </a:gridCol>
              </a:tblGrid>
              <a:tr h="0">
                <a:tc gridSpan="3">
                  <a:txBody>
                    <a:bodyPr/>
                    <a:lstStyle/>
                    <a:p>
                      <a:pPr algn="ctr" fontAlgn="base"/>
                      <a:r>
                        <a:rPr lang="en-US" sz="1200" b="1" cap="all" dirty="0">
                          <a:solidFill>
                            <a:srgbClr val="000000"/>
                          </a:solidFill>
                          <a:effectLst/>
                        </a:rPr>
                        <a:t>PRESENT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tc gridSpan="3">
                  <a:txBody>
                    <a:bodyPr/>
                    <a:lstStyle/>
                    <a:p>
                      <a:pPr algn="ctr" fontAlgn="base"/>
                      <a:r>
                        <a:rPr lang="en-US" sz="1200" b="1" cap="all" dirty="0">
                          <a:solidFill>
                            <a:srgbClr val="000000"/>
                          </a:solidFill>
                          <a:effectLst/>
                        </a:rPr>
                        <a:t>NEXT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4590330"/>
                  </a:ext>
                </a:extLst>
              </a:tr>
              <a:tr h="0">
                <a:tc>
                  <a:txBody>
                    <a:bodyPr/>
                    <a:lstStyle/>
                    <a:p>
                      <a:pPr algn="ctr" fontAlgn="base"/>
                      <a:r>
                        <a:rPr lang="en-US" sz="1200" b="0" dirty="0">
                          <a:effectLst/>
                        </a:rPr>
                        <a:t>Q</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Q</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3</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1</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4065595"/>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6635189"/>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190902"/>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5626657"/>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1646154"/>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7216233"/>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0310995"/>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29254344"/>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04490669"/>
                  </a:ext>
                </a:extLst>
              </a:tr>
            </a:tbl>
          </a:graphicData>
        </a:graphic>
      </p:graphicFrame>
      <p:sp>
        <p:nvSpPr>
          <p:cNvPr id="5" name="Rectangle 1">
            <a:extLst>
              <a:ext uri="{FF2B5EF4-FFF2-40B4-BE49-F238E27FC236}">
                <a16:creationId xmlns:a16="http://schemas.microsoft.com/office/drawing/2014/main" id="{71830ED5-FB32-4AB5-B671-0412971D9171}"/>
              </a:ext>
            </a:extLst>
          </p:cNvPr>
          <p:cNvSpPr>
            <a:spLocks noChangeArrowheads="1"/>
          </p:cNvSpPr>
          <p:nvPr/>
        </p:nvSpPr>
        <p:spPr bwMode="auto">
          <a:xfrm>
            <a:off x="3319464" y="20088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graphicFrame>
        <p:nvGraphicFramePr>
          <p:cNvPr id="6" name="Table 5">
            <a:extLst>
              <a:ext uri="{FF2B5EF4-FFF2-40B4-BE49-F238E27FC236}">
                <a16:creationId xmlns:a16="http://schemas.microsoft.com/office/drawing/2014/main" id="{417A6310-45AC-47C8-AD91-460435F2D04E}"/>
              </a:ext>
            </a:extLst>
          </p:cNvPr>
          <p:cNvGraphicFramePr>
            <a:graphicFrameLocks noGrp="1"/>
          </p:cNvGraphicFramePr>
          <p:nvPr/>
        </p:nvGraphicFramePr>
        <p:xfrm>
          <a:off x="5418574" y="1127760"/>
          <a:ext cx="2125227" cy="3084777"/>
        </p:xfrm>
        <a:graphic>
          <a:graphicData uri="http://schemas.openxmlformats.org/drawingml/2006/table">
            <a:tbl>
              <a:tblPr/>
              <a:tblGrid>
                <a:gridCol w="708409">
                  <a:extLst>
                    <a:ext uri="{9D8B030D-6E8A-4147-A177-3AD203B41FA5}">
                      <a16:colId xmlns:a16="http://schemas.microsoft.com/office/drawing/2014/main" val="2666839519"/>
                    </a:ext>
                  </a:extLst>
                </a:gridCol>
                <a:gridCol w="708409">
                  <a:extLst>
                    <a:ext uri="{9D8B030D-6E8A-4147-A177-3AD203B41FA5}">
                      <a16:colId xmlns:a16="http://schemas.microsoft.com/office/drawing/2014/main" val="3141150190"/>
                    </a:ext>
                  </a:extLst>
                </a:gridCol>
                <a:gridCol w="708409">
                  <a:extLst>
                    <a:ext uri="{9D8B030D-6E8A-4147-A177-3AD203B41FA5}">
                      <a16:colId xmlns:a16="http://schemas.microsoft.com/office/drawing/2014/main" val="3443928130"/>
                    </a:ext>
                  </a:extLst>
                </a:gridCol>
              </a:tblGrid>
              <a:tr h="305629">
                <a:tc gridSpan="3">
                  <a:txBody>
                    <a:bodyPr/>
                    <a:lstStyle/>
                    <a:p>
                      <a:pPr algn="ctr" fontAlgn="base"/>
                      <a:r>
                        <a:rPr lang="en-US" sz="1200" b="1" cap="all" dirty="0">
                          <a:solidFill>
                            <a:srgbClr val="000000"/>
                          </a:solidFill>
                          <a:effectLst/>
                        </a:rPr>
                        <a:t>INPUT TABLE OF FLIP-FLOPS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5478180"/>
                  </a:ext>
                </a:extLst>
              </a:tr>
              <a:tr h="456372">
                <a:tc>
                  <a:txBody>
                    <a:bodyPr/>
                    <a:lstStyle/>
                    <a:p>
                      <a:pPr algn="ctr" fontAlgn="base"/>
                      <a:r>
                        <a:rPr lang="en-US" sz="1200" b="0" baseline="0" dirty="0">
                          <a:effectLst/>
                        </a:rPr>
                        <a:t>D</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D</a:t>
                      </a:r>
                      <a:r>
                        <a:rPr lang="en-US" sz="1200" b="0" baseline="-25000" dirty="0">
                          <a:effectLst/>
                        </a:rPr>
                        <a:t>2</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D</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376050"/>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531615"/>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3887"/>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707631"/>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21173"/>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909462"/>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43192"/>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73166"/>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604313"/>
                  </a:ext>
                </a:extLst>
              </a:tr>
            </a:tbl>
          </a:graphicData>
        </a:graphic>
      </p:graphicFrame>
      <p:graphicFrame>
        <p:nvGraphicFramePr>
          <p:cNvPr id="7" name="Table 6">
            <a:extLst>
              <a:ext uri="{FF2B5EF4-FFF2-40B4-BE49-F238E27FC236}">
                <a16:creationId xmlns:a16="http://schemas.microsoft.com/office/drawing/2014/main" id="{41801633-9F57-4486-A9F8-54F248B6B33E}"/>
              </a:ext>
            </a:extLst>
          </p:cNvPr>
          <p:cNvGraphicFramePr>
            <a:graphicFrameLocks noGrp="1"/>
          </p:cNvGraphicFramePr>
          <p:nvPr/>
        </p:nvGraphicFramePr>
        <p:xfrm>
          <a:off x="5440680" y="4648200"/>
          <a:ext cx="2606040" cy="1463040"/>
        </p:xfrm>
        <a:graphic>
          <a:graphicData uri="http://schemas.openxmlformats.org/drawingml/2006/table">
            <a:tbl>
              <a:tblPr>
                <a:tableStyleId>{5940675A-B579-460E-94D1-54222C63F5DA}</a:tableStyleId>
              </a:tblPr>
              <a:tblGrid>
                <a:gridCol w="868680">
                  <a:extLst>
                    <a:ext uri="{9D8B030D-6E8A-4147-A177-3AD203B41FA5}">
                      <a16:colId xmlns:a16="http://schemas.microsoft.com/office/drawing/2014/main" val="1117541439"/>
                    </a:ext>
                  </a:extLst>
                </a:gridCol>
                <a:gridCol w="868680">
                  <a:extLst>
                    <a:ext uri="{9D8B030D-6E8A-4147-A177-3AD203B41FA5}">
                      <a16:colId xmlns:a16="http://schemas.microsoft.com/office/drawing/2014/main" val="2893766113"/>
                    </a:ext>
                  </a:extLst>
                </a:gridCol>
                <a:gridCol w="868680">
                  <a:extLst>
                    <a:ext uri="{9D8B030D-6E8A-4147-A177-3AD203B41FA5}">
                      <a16:colId xmlns:a16="http://schemas.microsoft.com/office/drawing/2014/main" val="3541068829"/>
                    </a:ext>
                  </a:extLst>
                </a:gridCol>
              </a:tblGrid>
              <a:tr h="0">
                <a:tc>
                  <a:txBody>
                    <a:bodyPr/>
                    <a:lstStyle/>
                    <a:p>
                      <a:pPr algn="ctr" fontAlgn="base"/>
                      <a:r>
                        <a:rPr lang="en-US" sz="1200" b="1" cap="all" dirty="0">
                          <a:solidFill>
                            <a:srgbClr val="000000"/>
                          </a:solidFill>
                          <a:effectLst/>
                        </a:rPr>
                        <a:t>QT</a:t>
                      </a:r>
                    </a:p>
                  </a:txBody>
                  <a:tcPr marL="60960" marR="60960" marT="60960" marB="60960" anchor="ctr">
                    <a:solidFill>
                      <a:srgbClr val="00B050"/>
                    </a:solidFill>
                  </a:tcPr>
                </a:tc>
                <a:tc>
                  <a:txBody>
                    <a:bodyPr/>
                    <a:lstStyle/>
                    <a:p>
                      <a:pPr algn="ctr" fontAlgn="base"/>
                      <a:r>
                        <a:rPr lang="en-US" sz="1200" b="1" cap="all" dirty="0">
                          <a:solidFill>
                            <a:srgbClr val="000000"/>
                          </a:solidFill>
                          <a:effectLst/>
                        </a:rPr>
                        <a:t>Q (t+1)</a:t>
                      </a:r>
                    </a:p>
                  </a:txBody>
                  <a:tcPr marL="60960" marR="60960" marT="60960" marB="60960" anchor="ctr">
                    <a:solidFill>
                      <a:srgbClr val="00B050"/>
                    </a:solidFill>
                  </a:tcPr>
                </a:tc>
                <a:tc>
                  <a:txBody>
                    <a:bodyPr/>
                    <a:lstStyle/>
                    <a:p>
                      <a:pPr algn="ctr" fontAlgn="base"/>
                      <a:r>
                        <a:rPr lang="en-US" sz="1200" b="1" cap="all" dirty="0">
                          <a:solidFill>
                            <a:srgbClr val="000000"/>
                          </a:solidFill>
                          <a:effectLst/>
                        </a:rPr>
                        <a:t>D</a:t>
                      </a:r>
                    </a:p>
                  </a:txBody>
                  <a:tcPr marL="60960" marR="60960" marT="60960" marB="60960" anchor="ctr">
                    <a:solidFill>
                      <a:srgbClr val="00B050"/>
                    </a:solidFill>
                  </a:tcPr>
                </a:tc>
                <a:extLst>
                  <a:ext uri="{0D108BD9-81ED-4DB2-BD59-A6C34878D82A}">
                    <a16:rowId xmlns:a16="http://schemas.microsoft.com/office/drawing/2014/main" val="3650284416"/>
                  </a:ext>
                </a:extLst>
              </a:tr>
              <a:tr h="0">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0</a:t>
                      </a:r>
                    </a:p>
                  </a:txBody>
                  <a:tcPr marL="106680" marR="106680" marT="53340" marB="53340" anchor="ctr"/>
                </a:tc>
                <a:extLst>
                  <a:ext uri="{0D108BD9-81ED-4DB2-BD59-A6C34878D82A}">
                    <a16:rowId xmlns:a16="http://schemas.microsoft.com/office/drawing/2014/main" val="90057939"/>
                  </a:ext>
                </a:extLst>
              </a:tr>
              <a:tr h="0">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extLst>
                  <a:ext uri="{0D108BD9-81ED-4DB2-BD59-A6C34878D82A}">
                    <a16:rowId xmlns:a16="http://schemas.microsoft.com/office/drawing/2014/main" val="923667526"/>
                  </a:ext>
                </a:extLst>
              </a:tr>
              <a:tr h="0">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0</a:t>
                      </a:r>
                    </a:p>
                  </a:txBody>
                  <a:tcPr marL="106680" marR="106680" marT="53340" marB="53340" anchor="ctr"/>
                </a:tc>
                <a:extLst>
                  <a:ext uri="{0D108BD9-81ED-4DB2-BD59-A6C34878D82A}">
                    <a16:rowId xmlns:a16="http://schemas.microsoft.com/office/drawing/2014/main" val="733169099"/>
                  </a:ext>
                </a:extLst>
              </a:tr>
              <a:tr h="0">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extLst>
                  <a:ext uri="{0D108BD9-81ED-4DB2-BD59-A6C34878D82A}">
                    <a16:rowId xmlns:a16="http://schemas.microsoft.com/office/drawing/2014/main" val="2064732720"/>
                  </a:ext>
                </a:extLst>
              </a:tr>
            </a:tbl>
          </a:graphicData>
        </a:graphic>
      </p:graphicFrame>
      <p:sp>
        <p:nvSpPr>
          <p:cNvPr id="2" name="Oval 1">
            <a:extLst>
              <a:ext uri="{FF2B5EF4-FFF2-40B4-BE49-F238E27FC236}">
                <a16:creationId xmlns:a16="http://schemas.microsoft.com/office/drawing/2014/main" id="{AA6CE9D2-17E3-4E01-A9F1-30A7A4F9FC75}"/>
              </a:ext>
            </a:extLst>
          </p:cNvPr>
          <p:cNvSpPr/>
          <p:nvPr/>
        </p:nvSpPr>
        <p:spPr>
          <a:xfrm>
            <a:off x="2301240" y="1927632"/>
            <a:ext cx="213360" cy="228600"/>
          </a:xfrm>
          <a:prstGeom prst="ellipse">
            <a:avLst/>
          </a:prstGeom>
          <a:noFill/>
          <a:ln>
            <a:solidFill>
              <a:srgbClr val="7030A0"/>
            </a:solidFill>
          </a:ln>
          <a:effectLst>
            <a:glow rad="101600">
              <a:srgbClr val="7030A0">
                <a:alpha val="60000"/>
              </a:srgb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76343F9-D254-4195-9C26-72FEE33BED83}"/>
              </a:ext>
            </a:extLst>
          </p:cNvPr>
          <p:cNvSpPr/>
          <p:nvPr/>
        </p:nvSpPr>
        <p:spPr>
          <a:xfrm>
            <a:off x="3925112" y="1927632"/>
            <a:ext cx="213360" cy="228600"/>
          </a:xfrm>
          <a:prstGeom prst="ellipse">
            <a:avLst/>
          </a:prstGeom>
          <a:noFill/>
          <a:ln>
            <a:solidFill>
              <a:srgbClr val="7030A0"/>
            </a:solidFill>
          </a:ln>
          <a:effectLst>
            <a:glow rad="101600">
              <a:srgbClr val="7030A0">
                <a:alpha val="60000"/>
              </a:srgb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Arrow: Circular 9">
            <a:extLst>
              <a:ext uri="{FF2B5EF4-FFF2-40B4-BE49-F238E27FC236}">
                <a16:creationId xmlns:a16="http://schemas.microsoft.com/office/drawing/2014/main" id="{50A16C2D-07E7-4756-BB50-676B155352BC}"/>
              </a:ext>
            </a:extLst>
          </p:cNvPr>
          <p:cNvSpPr/>
          <p:nvPr/>
        </p:nvSpPr>
        <p:spPr>
          <a:xfrm>
            <a:off x="2126734" y="793776"/>
            <a:ext cx="2066602" cy="1371600"/>
          </a:xfrm>
          <a:prstGeom prst="circularArrow">
            <a:avLst>
              <a:gd name="adj1" fmla="val 12500"/>
              <a:gd name="adj2" fmla="val 1142319"/>
              <a:gd name="adj3" fmla="val 20457681"/>
              <a:gd name="adj4" fmla="val 10800000"/>
              <a:gd name="adj5" fmla="val 12500"/>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t="100000"/>
            </a:path>
            <a:tileRect r="-100000" b="-100000"/>
          </a:gra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nvGrpSpPr>
          <p:cNvPr id="45" name="Group 44">
            <a:extLst>
              <a:ext uri="{FF2B5EF4-FFF2-40B4-BE49-F238E27FC236}">
                <a16:creationId xmlns:a16="http://schemas.microsoft.com/office/drawing/2014/main" id="{EFFD53F8-63BE-4042-9CC1-F564F1DEE083}"/>
              </a:ext>
            </a:extLst>
          </p:cNvPr>
          <p:cNvGrpSpPr/>
          <p:nvPr/>
        </p:nvGrpSpPr>
        <p:grpSpPr>
          <a:xfrm>
            <a:off x="7981287" y="1118616"/>
            <a:ext cx="2999888" cy="1863951"/>
            <a:chOff x="6054950" y="3666744"/>
            <a:chExt cx="4733347" cy="2338652"/>
          </a:xfrm>
        </p:grpSpPr>
        <p:grpSp>
          <p:nvGrpSpPr>
            <p:cNvPr id="46" name="Group 45">
              <a:extLst>
                <a:ext uri="{FF2B5EF4-FFF2-40B4-BE49-F238E27FC236}">
                  <a16:creationId xmlns:a16="http://schemas.microsoft.com/office/drawing/2014/main" id="{5EDEC7BF-41DE-4C3F-AC0D-627E3DB7F6ED}"/>
                </a:ext>
              </a:extLst>
            </p:cNvPr>
            <p:cNvGrpSpPr/>
            <p:nvPr/>
          </p:nvGrpSpPr>
          <p:grpSpPr>
            <a:xfrm>
              <a:off x="8083296" y="3685032"/>
              <a:ext cx="530352" cy="539496"/>
              <a:chOff x="8083296" y="2980944"/>
              <a:chExt cx="530352" cy="539496"/>
            </a:xfrm>
          </p:grpSpPr>
          <p:sp>
            <p:nvSpPr>
              <p:cNvPr id="77" name="Oval 76">
                <a:extLst>
                  <a:ext uri="{FF2B5EF4-FFF2-40B4-BE49-F238E27FC236}">
                    <a16:creationId xmlns:a16="http://schemas.microsoft.com/office/drawing/2014/main" id="{1A507AC0-7B83-4761-89A9-2C65224171FB}"/>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78" name="TextBox 77">
                <a:extLst>
                  <a:ext uri="{FF2B5EF4-FFF2-40B4-BE49-F238E27FC236}">
                    <a16:creationId xmlns:a16="http://schemas.microsoft.com/office/drawing/2014/main" id="{7E4E3E77-EE80-427B-B60E-673524054483}"/>
                  </a:ext>
                </a:extLst>
              </p:cNvPr>
              <p:cNvSpPr txBox="1"/>
              <p:nvPr/>
            </p:nvSpPr>
            <p:spPr>
              <a:xfrm>
                <a:off x="8211312" y="3054096"/>
                <a:ext cx="263214" cy="276999"/>
              </a:xfrm>
              <a:prstGeom prst="rect">
                <a:avLst/>
              </a:prstGeom>
              <a:noFill/>
              <a:ln>
                <a:noFill/>
              </a:ln>
            </p:spPr>
            <p:txBody>
              <a:bodyPr wrap="none" rtlCol="0">
                <a:spAutoFit/>
              </a:bodyPr>
              <a:lstStyle/>
              <a:p>
                <a:r>
                  <a:rPr lang="en-US" sz="1200" dirty="0"/>
                  <a:t>2</a:t>
                </a:r>
              </a:p>
            </p:txBody>
          </p:sp>
        </p:grpSp>
        <p:grpSp>
          <p:nvGrpSpPr>
            <p:cNvPr id="47" name="Group 46">
              <a:extLst>
                <a:ext uri="{FF2B5EF4-FFF2-40B4-BE49-F238E27FC236}">
                  <a16:creationId xmlns:a16="http://schemas.microsoft.com/office/drawing/2014/main" id="{7BFF69FB-138C-46B1-BBE5-231297E77F3F}"/>
                </a:ext>
              </a:extLst>
            </p:cNvPr>
            <p:cNvGrpSpPr/>
            <p:nvPr/>
          </p:nvGrpSpPr>
          <p:grpSpPr>
            <a:xfrm>
              <a:off x="9336024" y="3666744"/>
              <a:ext cx="530352" cy="539496"/>
              <a:chOff x="8083296" y="2980944"/>
              <a:chExt cx="530352" cy="539496"/>
            </a:xfrm>
          </p:grpSpPr>
          <p:sp>
            <p:nvSpPr>
              <p:cNvPr id="75" name="Oval 74">
                <a:extLst>
                  <a:ext uri="{FF2B5EF4-FFF2-40B4-BE49-F238E27FC236}">
                    <a16:creationId xmlns:a16="http://schemas.microsoft.com/office/drawing/2014/main" id="{1B6D2B56-32D5-463B-B7EB-86BA163F3EE2}"/>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76" name="TextBox 75">
                <a:extLst>
                  <a:ext uri="{FF2B5EF4-FFF2-40B4-BE49-F238E27FC236}">
                    <a16:creationId xmlns:a16="http://schemas.microsoft.com/office/drawing/2014/main" id="{017EB70D-0F14-465E-B2E4-23EE09EB99D0}"/>
                  </a:ext>
                </a:extLst>
              </p:cNvPr>
              <p:cNvSpPr txBox="1"/>
              <p:nvPr/>
            </p:nvSpPr>
            <p:spPr>
              <a:xfrm>
                <a:off x="8211312" y="3054096"/>
                <a:ext cx="263214" cy="276999"/>
              </a:xfrm>
              <a:prstGeom prst="rect">
                <a:avLst/>
              </a:prstGeom>
              <a:noFill/>
            </p:spPr>
            <p:txBody>
              <a:bodyPr wrap="none" rtlCol="0">
                <a:spAutoFit/>
              </a:bodyPr>
              <a:lstStyle/>
              <a:p>
                <a:r>
                  <a:rPr lang="en-US" sz="1200" dirty="0"/>
                  <a:t>3</a:t>
                </a:r>
              </a:p>
            </p:txBody>
          </p:sp>
        </p:grpSp>
        <p:grpSp>
          <p:nvGrpSpPr>
            <p:cNvPr id="48" name="Group 47">
              <a:extLst>
                <a:ext uri="{FF2B5EF4-FFF2-40B4-BE49-F238E27FC236}">
                  <a16:creationId xmlns:a16="http://schemas.microsoft.com/office/drawing/2014/main" id="{0112B766-4F7F-4984-AC5B-E27E74DF19AF}"/>
                </a:ext>
              </a:extLst>
            </p:cNvPr>
            <p:cNvGrpSpPr/>
            <p:nvPr/>
          </p:nvGrpSpPr>
          <p:grpSpPr>
            <a:xfrm>
              <a:off x="9369552" y="4724400"/>
              <a:ext cx="530352" cy="539496"/>
              <a:chOff x="8083296" y="2980944"/>
              <a:chExt cx="530352" cy="539496"/>
            </a:xfrm>
          </p:grpSpPr>
          <p:sp>
            <p:nvSpPr>
              <p:cNvPr id="73" name="Oval 72">
                <a:extLst>
                  <a:ext uri="{FF2B5EF4-FFF2-40B4-BE49-F238E27FC236}">
                    <a16:creationId xmlns:a16="http://schemas.microsoft.com/office/drawing/2014/main" id="{3773A99F-A2D0-453A-8BAF-28A83AB7FCEF}"/>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74" name="TextBox 73">
                <a:extLst>
                  <a:ext uri="{FF2B5EF4-FFF2-40B4-BE49-F238E27FC236}">
                    <a16:creationId xmlns:a16="http://schemas.microsoft.com/office/drawing/2014/main" id="{F7D12D80-6918-473E-B58D-F6C068CD8B2A}"/>
                  </a:ext>
                </a:extLst>
              </p:cNvPr>
              <p:cNvSpPr txBox="1"/>
              <p:nvPr/>
            </p:nvSpPr>
            <p:spPr>
              <a:xfrm>
                <a:off x="8211312" y="3054096"/>
                <a:ext cx="263214" cy="276999"/>
              </a:xfrm>
              <a:prstGeom prst="rect">
                <a:avLst/>
              </a:prstGeom>
              <a:noFill/>
            </p:spPr>
            <p:txBody>
              <a:bodyPr wrap="none" rtlCol="0">
                <a:spAutoFit/>
              </a:bodyPr>
              <a:lstStyle/>
              <a:p>
                <a:r>
                  <a:rPr lang="en-US" sz="1200" dirty="0"/>
                  <a:t>5</a:t>
                </a:r>
              </a:p>
            </p:txBody>
          </p:sp>
        </p:grpSp>
        <p:grpSp>
          <p:nvGrpSpPr>
            <p:cNvPr id="49" name="Group 48">
              <a:extLst>
                <a:ext uri="{FF2B5EF4-FFF2-40B4-BE49-F238E27FC236}">
                  <a16:creationId xmlns:a16="http://schemas.microsoft.com/office/drawing/2014/main" id="{CFC99B67-5E6E-4FCC-8ACB-60BF47DABFCC}"/>
                </a:ext>
              </a:extLst>
            </p:cNvPr>
            <p:cNvGrpSpPr/>
            <p:nvPr/>
          </p:nvGrpSpPr>
          <p:grpSpPr>
            <a:xfrm>
              <a:off x="8098536" y="4706112"/>
              <a:ext cx="530352" cy="539496"/>
              <a:chOff x="8083296" y="2980944"/>
              <a:chExt cx="530352" cy="539496"/>
            </a:xfrm>
          </p:grpSpPr>
          <p:sp>
            <p:nvSpPr>
              <p:cNvPr id="71" name="Oval 70">
                <a:extLst>
                  <a:ext uri="{FF2B5EF4-FFF2-40B4-BE49-F238E27FC236}">
                    <a16:creationId xmlns:a16="http://schemas.microsoft.com/office/drawing/2014/main" id="{10ACC9B0-3DB5-4778-8311-CB68E9EE8B78}"/>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72" name="TextBox 71">
                <a:extLst>
                  <a:ext uri="{FF2B5EF4-FFF2-40B4-BE49-F238E27FC236}">
                    <a16:creationId xmlns:a16="http://schemas.microsoft.com/office/drawing/2014/main" id="{34249B12-8017-4EB6-9114-A57A85A2F664}"/>
                  </a:ext>
                </a:extLst>
              </p:cNvPr>
              <p:cNvSpPr txBox="1"/>
              <p:nvPr/>
            </p:nvSpPr>
            <p:spPr>
              <a:xfrm>
                <a:off x="8211312" y="3054096"/>
                <a:ext cx="263214" cy="276999"/>
              </a:xfrm>
              <a:prstGeom prst="rect">
                <a:avLst/>
              </a:prstGeom>
              <a:noFill/>
            </p:spPr>
            <p:txBody>
              <a:bodyPr wrap="none" rtlCol="0">
                <a:spAutoFit/>
              </a:bodyPr>
              <a:lstStyle/>
              <a:p>
                <a:r>
                  <a:rPr lang="en-US" sz="1200" dirty="0"/>
                  <a:t>1</a:t>
                </a:r>
              </a:p>
            </p:txBody>
          </p:sp>
        </p:grpSp>
        <p:cxnSp>
          <p:nvCxnSpPr>
            <p:cNvPr id="50" name="Straight Arrow Connector 49">
              <a:extLst>
                <a:ext uri="{FF2B5EF4-FFF2-40B4-BE49-F238E27FC236}">
                  <a16:creationId xmlns:a16="http://schemas.microsoft.com/office/drawing/2014/main" id="{B661D66A-679A-40CF-B40D-5AA66D554869}"/>
                </a:ext>
              </a:extLst>
            </p:cNvPr>
            <p:cNvCxnSpPr>
              <a:cxnSpLocks/>
            </p:cNvCxnSpPr>
            <p:nvPr/>
          </p:nvCxnSpPr>
          <p:spPr>
            <a:xfrm>
              <a:off x="8628888" y="396849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5203EE9D-24E3-4553-A13B-D6CF8E8321D5}"/>
                </a:ext>
              </a:extLst>
            </p:cNvPr>
            <p:cNvCxnSpPr>
              <a:cxnSpLocks/>
            </p:cNvCxnSpPr>
            <p:nvPr/>
          </p:nvCxnSpPr>
          <p:spPr>
            <a:xfrm>
              <a:off x="9601200" y="4224528"/>
              <a:ext cx="13683" cy="50314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D373F30-6989-4F69-8B4F-57EF2AAC4D0B}"/>
                </a:ext>
              </a:extLst>
            </p:cNvPr>
            <p:cNvCxnSpPr>
              <a:stCxn id="73" idx="2"/>
            </p:cNvCxnSpPr>
            <p:nvPr/>
          </p:nvCxnSpPr>
          <p:spPr>
            <a:xfrm flipH="1">
              <a:off x="8628888" y="4994148"/>
              <a:ext cx="7406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321225DF-3B02-4A1A-B5D6-7162822874B7}"/>
                </a:ext>
              </a:extLst>
            </p:cNvPr>
            <p:cNvGrpSpPr/>
            <p:nvPr/>
          </p:nvGrpSpPr>
          <p:grpSpPr>
            <a:xfrm flipH="1">
              <a:off x="10257945" y="4698138"/>
              <a:ext cx="530352" cy="539496"/>
              <a:chOff x="6967728" y="2194560"/>
              <a:chExt cx="530352" cy="539496"/>
            </a:xfrm>
          </p:grpSpPr>
          <p:sp>
            <p:nvSpPr>
              <p:cNvPr id="69" name="Oval 68">
                <a:extLst>
                  <a:ext uri="{FF2B5EF4-FFF2-40B4-BE49-F238E27FC236}">
                    <a16:creationId xmlns:a16="http://schemas.microsoft.com/office/drawing/2014/main" id="{A134B95C-C070-4406-8BFD-F45CA0E49D2A}"/>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70" name="TextBox 69">
                <a:extLst>
                  <a:ext uri="{FF2B5EF4-FFF2-40B4-BE49-F238E27FC236}">
                    <a16:creationId xmlns:a16="http://schemas.microsoft.com/office/drawing/2014/main" id="{FEE7D0B9-D2DA-4617-AF49-5A4C0382263B}"/>
                  </a:ext>
                </a:extLst>
              </p:cNvPr>
              <p:cNvSpPr txBox="1"/>
              <p:nvPr/>
            </p:nvSpPr>
            <p:spPr>
              <a:xfrm>
                <a:off x="7134216" y="2267712"/>
                <a:ext cx="263214" cy="276999"/>
              </a:xfrm>
              <a:prstGeom prst="rect">
                <a:avLst/>
              </a:prstGeom>
              <a:noFill/>
            </p:spPr>
            <p:txBody>
              <a:bodyPr wrap="none" rtlCol="0">
                <a:spAutoFit/>
              </a:bodyPr>
              <a:lstStyle/>
              <a:p>
                <a:r>
                  <a:rPr lang="en-US" sz="1200" dirty="0"/>
                  <a:t>4</a:t>
                </a:r>
              </a:p>
            </p:txBody>
          </p:sp>
        </p:grpSp>
        <p:grpSp>
          <p:nvGrpSpPr>
            <p:cNvPr id="54" name="Group 53">
              <a:extLst>
                <a:ext uri="{FF2B5EF4-FFF2-40B4-BE49-F238E27FC236}">
                  <a16:creationId xmlns:a16="http://schemas.microsoft.com/office/drawing/2014/main" id="{06C2E981-272E-4824-8841-8A697A6B077A}"/>
                </a:ext>
              </a:extLst>
            </p:cNvPr>
            <p:cNvGrpSpPr/>
            <p:nvPr/>
          </p:nvGrpSpPr>
          <p:grpSpPr>
            <a:xfrm flipH="1">
              <a:off x="6879336" y="4686824"/>
              <a:ext cx="530352" cy="539496"/>
              <a:chOff x="8083296" y="2980944"/>
              <a:chExt cx="530352" cy="539496"/>
            </a:xfrm>
          </p:grpSpPr>
          <p:sp>
            <p:nvSpPr>
              <p:cNvPr id="67" name="Oval 66">
                <a:extLst>
                  <a:ext uri="{FF2B5EF4-FFF2-40B4-BE49-F238E27FC236}">
                    <a16:creationId xmlns:a16="http://schemas.microsoft.com/office/drawing/2014/main" id="{AE2A18FC-BE9C-4B79-A367-4CB17CEB9DB9}"/>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68" name="TextBox 67">
                <a:extLst>
                  <a:ext uri="{FF2B5EF4-FFF2-40B4-BE49-F238E27FC236}">
                    <a16:creationId xmlns:a16="http://schemas.microsoft.com/office/drawing/2014/main" id="{4461CDB0-0226-4DAE-A765-2C4F8C0A1182}"/>
                  </a:ext>
                </a:extLst>
              </p:cNvPr>
              <p:cNvSpPr txBox="1"/>
              <p:nvPr/>
            </p:nvSpPr>
            <p:spPr>
              <a:xfrm>
                <a:off x="8249784" y="3054096"/>
                <a:ext cx="263214" cy="276999"/>
              </a:xfrm>
              <a:prstGeom prst="rect">
                <a:avLst/>
              </a:prstGeom>
              <a:noFill/>
            </p:spPr>
            <p:txBody>
              <a:bodyPr wrap="none" rtlCol="0">
                <a:spAutoFit/>
              </a:bodyPr>
              <a:lstStyle/>
              <a:p>
                <a:r>
                  <a:rPr lang="en-US" sz="1200" dirty="0"/>
                  <a:t>7</a:t>
                </a:r>
              </a:p>
            </p:txBody>
          </p:sp>
        </p:grpSp>
        <p:cxnSp>
          <p:nvCxnSpPr>
            <p:cNvPr id="55" name="Straight Arrow Connector 54">
              <a:extLst>
                <a:ext uri="{FF2B5EF4-FFF2-40B4-BE49-F238E27FC236}">
                  <a16:creationId xmlns:a16="http://schemas.microsoft.com/office/drawing/2014/main" id="{13C79477-1268-44EC-976F-5C5581639F66}"/>
                </a:ext>
              </a:extLst>
            </p:cNvPr>
            <p:cNvCxnSpPr>
              <a:cxnSpLocks/>
            </p:cNvCxnSpPr>
            <p:nvPr/>
          </p:nvCxnSpPr>
          <p:spPr>
            <a:xfrm rot="10800000" flipH="1">
              <a:off x="7418832" y="393801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8D8F8ABF-07A3-4D80-BB51-C899A2092688}"/>
                </a:ext>
              </a:extLst>
            </p:cNvPr>
            <p:cNvCxnSpPr>
              <a:cxnSpLocks/>
            </p:cNvCxnSpPr>
            <p:nvPr/>
          </p:nvCxnSpPr>
          <p:spPr>
            <a:xfrm rot="5400000" flipH="1">
              <a:off x="10075128" y="4824195"/>
              <a:ext cx="7652" cy="35200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9CF1D89-5797-4DFF-BCFE-83B02BB61A45}"/>
                </a:ext>
              </a:extLst>
            </p:cNvPr>
            <p:cNvCxnSpPr>
              <a:cxnSpLocks/>
            </p:cNvCxnSpPr>
            <p:nvPr/>
          </p:nvCxnSpPr>
          <p:spPr>
            <a:xfrm flipH="1">
              <a:off x="7376226" y="4963930"/>
              <a:ext cx="746694" cy="888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94C19F4-65A7-4868-A987-96834798BC39}"/>
                </a:ext>
              </a:extLst>
            </p:cNvPr>
            <p:cNvCxnSpPr>
              <a:cxnSpLocks/>
            </p:cNvCxnSpPr>
            <p:nvPr/>
          </p:nvCxnSpPr>
          <p:spPr>
            <a:xfrm rot="5400000" flipH="1" flipV="1">
              <a:off x="6909327" y="4158002"/>
              <a:ext cx="739134" cy="308831"/>
            </a:xfrm>
            <a:prstGeom prst="bentConnector3">
              <a:avLst>
                <a:gd name="adj1" fmla="val 9948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4BC210B2-96E9-4AC0-8C55-2BB609D42377}"/>
                </a:ext>
              </a:extLst>
            </p:cNvPr>
            <p:cNvGrpSpPr/>
            <p:nvPr/>
          </p:nvGrpSpPr>
          <p:grpSpPr>
            <a:xfrm flipH="1">
              <a:off x="6054950" y="4685038"/>
              <a:ext cx="530352" cy="539496"/>
              <a:chOff x="6967728" y="2167128"/>
              <a:chExt cx="530352" cy="539496"/>
            </a:xfrm>
          </p:grpSpPr>
          <p:sp>
            <p:nvSpPr>
              <p:cNvPr id="65" name="Oval 64">
                <a:extLst>
                  <a:ext uri="{FF2B5EF4-FFF2-40B4-BE49-F238E27FC236}">
                    <a16:creationId xmlns:a16="http://schemas.microsoft.com/office/drawing/2014/main" id="{9B6C8113-BD9C-4C0B-BAE5-9F569D9785BF}"/>
                  </a:ext>
                </a:extLst>
              </p:cNvPr>
              <p:cNvSpPr/>
              <p:nvPr/>
            </p:nvSpPr>
            <p:spPr>
              <a:xfrm>
                <a:off x="6967728" y="2167128"/>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66" name="TextBox 65">
                <a:extLst>
                  <a:ext uri="{FF2B5EF4-FFF2-40B4-BE49-F238E27FC236}">
                    <a16:creationId xmlns:a16="http://schemas.microsoft.com/office/drawing/2014/main" id="{82E3B568-D2D5-45AC-8FA3-2DECF53989B3}"/>
                  </a:ext>
                </a:extLst>
              </p:cNvPr>
              <p:cNvSpPr txBox="1"/>
              <p:nvPr/>
            </p:nvSpPr>
            <p:spPr>
              <a:xfrm>
                <a:off x="7134216" y="2267712"/>
                <a:ext cx="263214" cy="276999"/>
              </a:xfrm>
              <a:prstGeom prst="rect">
                <a:avLst/>
              </a:prstGeom>
              <a:noFill/>
            </p:spPr>
            <p:txBody>
              <a:bodyPr wrap="none" rtlCol="0">
                <a:spAutoFit/>
              </a:bodyPr>
              <a:lstStyle/>
              <a:p>
                <a:r>
                  <a:rPr lang="en-US" sz="1200" dirty="0"/>
                  <a:t>6</a:t>
                </a:r>
              </a:p>
            </p:txBody>
          </p:sp>
        </p:grpSp>
        <p:grpSp>
          <p:nvGrpSpPr>
            <p:cNvPr id="60" name="Group 59">
              <a:extLst>
                <a:ext uri="{FF2B5EF4-FFF2-40B4-BE49-F238E27FC236}">
                  <a16:creationId xmlns:a16="http://schemas.microsoft.com/office/drawing/2014/main" id="{6DCB4B49-9F14-438A-8608-603D8D0CC474}"/>
                </a:ext>
              </a:extLst>
            </p:cNvPr>
            <p:cNvGrpSpPr/>
            <p:nvPr/>
          </p:nvGrpSpPr>
          <p:grpSpPr>
            <a:xfrm flipH="1">
              <a:off x="8100027" y="5465900"/>
              <a:ext cx="530352" cy="539496"/>
              <a:chOff x="6967728" y="2194560"/>
              <a:chExt cx="530352" cy="539496"/>
            </a:xfrm>
          </p:grpSpPr>
          <p:sp>
            <p:nvSpPr>
              <p:cNvPr id="63" name="Oval 62">
                <a:extLst>
                  <a:ext uri="{FF2B5EF4-FFF2-40B4-BE49-F238E27FC236}">
                    <a16:creationId xmlns:a16="http://schemas.microsoft.com/office/drawing/2014/main" id="{45108396-CFBA-4178-97F1-06ED3498C535}"/>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a:ln w="57150">
                    <a:solidFill>
                      <a:schemeClr val="tx1"/>
                    </a:solidFill>
                  </a:ln>
                </a:endParaRPr>
              </a:p>
            </p:txBody>
          </p:sp>
          <p:sp>
            <p:nvSpPr>
              <p:cNvPr id="64" name="TextBox 63">
                <a:extLst>
                  <a:ext uri="{FF2B5EF4-FFF2-40B4-BE49-F238E27FC236}">
                    <a16:creationId xmlns:a16="http://schemas.microsoft.com/office/drawing/2014/main" id="{4DD963FA-4250-4A7A-94BB-B86C1E3D8382}"/>
                  </a:ext>
                </a:extLst>
              </p:cNvPr>
              <p:cNvSpPr txBox="1"/>
              <p:nvPr/>
            </p:nvSpPr>
            <p:spPr>
              <a:xfrm>
                <a:off x="7134216" y="2267712"/>
                <a:ext cx="263214" cy="276999"/>
              </a:xfrm>
              <a:prstGeom prst="rect">
                <a:avLst/>
              </a:prstGeom>
              <a:noFill/>
            </p:spPr>
            <p:txBody>
              <a:bodyPr wrap="none" rtlCol="0">
                <a:spAutoFit/>
              </a:bodyPr>
              <a:lstStyle/>
              <a:p>
                <a:r>
                  <a:rPr lang="en-US" sz="1200" dirty="0"/>
                  <a:t>0</a:t>
                </a:r>
              </a:p>
            </p:txBody>
          </p:sp>
        </p:grpSp>
        <p:cxnSp>
          <p:nvCxnSpPr>
            <p:cNvPr id="61" name="Straight Arrow Connector 60">
              <a:extLst>
                <a:ext uri="{FF2B5EF4-FFF2-40B4-BE49-F238E27FC236}">
                  <a16:creationId xmlns:a16="http://schemas.microsoft.com/office/drawing/2014/main" id="{37AA8AB0-2F84-492B-9F09-AD3F79B40AEA}"/>
                </a:ext>
              </a:extLst>
            </p:cNvPr>
            <p:cNvCxnSpPr>
              <a:cxnSpLocks/>
              <a:endCxn id="67" idx="6"/>
            </p:cNvCxnSpPr>
            <p:nvPr/>
          </p:nvCxnSpPr>
          <p:spPr>
            <a:xfrm flipV="1">
              <a:off x="6598809" y="4956572"/>
              <a:ext cx="280527" cy="73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31C4A68-7DDD-434F-BEFB-031C663F9E71}"/>
                </a:ext>
              </a:extLst>
            </p:cNvPr>
            <p:cNvCxnSpPr>
              <a:cxnSpLocks/>
              <a:stCxn id="63" idx="0"/>
            </p:cNvCxnSpPr>
            <p:nvPr/>
          </p:nvCxnSpPr>
          <p:spPr>
            <a:xfrm flipH="1" flipV="1">
              <a:off x="8357553" y="5243206"/>
              <a:ext cx="7650" cy="2226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79" name="Rectangle: Rounded Corners 78">
            <a:extLst>
              <a:ext uri="{FF2B5EF4-FFF2-40B4-BE49-F238E27FC236}">
                <a16:creationId xmlns:a16="http://schemas.microsoft.com/office/drawing/2014/main" id="{985BB75E-E2A8-4F76-91B0-ED6D28DB8B44}"/>
              </a:ext>
            </a:extLst>
          </p:cNvPr>
          <p:cNvSpPr/>
          <p:nvPr/>
        </p:nvSpPr>
        <p:spPr>
          <a:xfrm>
            <a:off x="2861360" y="1909344"/>
            <a:ext cx="184731" cy="2284704"/>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8B1BAB53-EC7B-4C11-BA10-238CBE7C19A3}"/>
              </a:ext>
            </a:extLst>
          </p:cNvPr>
          <p:cNvSpPr/>
          <p:nvPr/>
        </p:nvSpPr>
        <p:spPr>
          <a:xfrm>
            <a:off x="4503599" y="1927632"/>
            <a:ext cx="184731" cy="2284704"/>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D2BEDDC0-37CF-4FED-8EAA-9C89F171A753}"/>
              </a:ext>
            </a:extLst>
          </p:cNvPr>
          <p:cNvSpPr/>
          <p:nvPr/>
        </p:nvSpPr>
        <p:spPr>
          <a:xfrm>
            <a:off x="4965792" y="1918488"/>
            <a:ext cx="365568" cy="2266416"/>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1D5E9207-9274-4DEA-A01F-BF5BE82FB27A}"/>
              </a:ext>
            </a:extLst>
          </p:cNvPr>
          <p:cNvSpPr/>
          <p:nvPr/>
        </p:nvSpPr>
        <p:spPr>
          <a:xfrm>
            <a:off x="3344871" y="1927632"/>
            <a:ext cx="365568" cy="2266416"/>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62109236-748B-456B-B875-F776E8AC8A19}"/>
              </a:ext>
            </a:extLst>
          </p:cNvPr>
          <p:cNvSpPr/>
          <p:nvPr/>
        </p:nvSpPr>
        <p:spPr>
          <a:xfrm>
            <a:off x="2304288" y="1927632"/>
            <a:ext cx="279610" cy="22572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Rounded Corners 83">
            <a:extLst>
              <a:ext uri="{FF2B5EF4-FFF2-40B4-BE49-F238E27FC236}">
                <a16:creationId xmlns:a16="http://schemas.microsoft.com/office/drawing/2014/main" id="{1BAB4078-CA1D-4711-8356-C924D8B4BBBE}"/>
              </a:ext>
            </a:extLst>
          </p:cNvPr>
          <p:cNvSpPr/>
          <p:nvPr/>
        </p:nvSpPr>
        <p:spPr>
          <a:xfrm>
            <a:off x="3933758" y="1936776"/>
            <a:ext cx="279610" cy="22572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25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FC473-4C59-4F8B-8751-7EFC269F6AED}"/>
              </a:ext>
            </a:extLst>
          </p:cNvPr>
          <p:cNvSpPr>
            <a:spLocks noGrp="1"/>
          </p:cNvSpPr>
          <p:nvPr>
            <p:ph idx="1"/>
          </p:nvPr>
        </p:nvSpPr>
        <p:spPr>
          <a:xfrm>
            <a:off x="838200" y="594360"/>
            <a:ext cx="10515600" cy="5582603"/>
          </a:xfrm>
        </p:spPr>
        <p:txBody>
          <a:bodyPr>
            <a:normAutofit/>
          </a:bodyPr>
          <a:lstStyle/>
          <a:p>
            <a:r>
              <a:rPr lang="en-US" sz="1800" dirty="0"/>
              <a:t>Find value of D3, D2, D1 in terms of Q3, Q2, Q1 using K-Map (Karnaugh Map):</a:t>
            </a:r>
          </a:p>
          <a:p>
            <a:endParaRPr lang="en-US" sz="1800" dirty="0"/>
          </a:p>
        </p:txBody>
      </p:sp>
      <p:graphicFrame>
        <p:nvGraphicFramePr>
          <p:cNvPr id="4" name="Table 4">
            <a:extLst>
              <a:ext uri="{FF2B5EF4-FFF2-40B4-BE49-F238E27FC236}">
                <a16:creationId xmlns:a16="http://schemas.microsoft.com/office/drawing/2014/main" id="{BD781990-8481-49CE-9DB6-82A91B54C2AC}"/>
              </a:ext>
            </a:extLst>
          </p:cNvPr>
          <p:cNvGraphicFramePr>
            <a:graphicFrameLocks noGrp="1"/>
          </p:cNvGraphicFramePr>
          <p:nvPr/>
        </p:nvGraphicFramePr>
        <p:xfrm>
          <a:off x="1188720" y="122529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r>
                        <a:rPr lang="en-US" sz="1200" dirty="0"/>
                        <a:t>D3</a:t>
                      </a:r>
                    </a:p>
                    <a:p>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sp>
        <p:nvSpPr>
          <p:cNvPr id="5" name="Rectangle: Rounded Corners 4">
            <a:extLst>
              <a:ext uri="{FF2B5EF4-FFF2-40B4-BE49-F238E27FC236}">
                <a16:creationId xmlns:a16="http://schemas.microsoft.com/office/drawing/2014/main" id="{4AC12A33-0852-425B-BE16-BBE71C965E39}"/>
              </a:ext>
            </a:extLst>
          </p:cNvPr>
          <p:cNvSpPr/>
          <p:nvPr/>
        </p:nvSpPr>
        <p:spPr>
          <a:xfrm>
            <a:off x="2743200" y="1719072"/>
            <a:ext cx="877824" cy="237744"/>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BBBD582E-84B9-47CD-8E4F-760A813837A4}"/>
              </a:ext>
            </a:extLst>
          </p:cNvPr>
          <p:cNvGraphicFramePr>
            <a:graphicFrameLocks noGrp="1"/>
          </p:cNvGraphicFramePr>
          <p:nvPr/>
        </p:nvGraphicFramePr>
        <p:xfrm>
          <a:off x="1185672" y="2621280"/>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D2</a:t>
                      </a:r>
                    </a:p>
                    <a:p>
                      <a:pPr algn="ctr"/>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graphicFrame>
        <p:nvGraphicFramePr>
          <p:cNvPr id="7" name="Table 4">
            <a:extLst>
              <a:ext uri="{FF2B5EF4-FFF2-40B4-BE49-F238E27FC236}">
                <a16:creationId xmlns:a16="http://schemas.microsoft.com/office/drawing/2014/main" id="{FC883AC5-86E4-4C79-AD7F-9E697BCEBB1D}"/>
              </a:ext>
            </a:extLst>
          </p:cNvPr>
          <p:cNvGraphicFramePr>
            <a:graphicFrameLocks noGrp="1"/>
          </p:cNvGraphicFramePr>
          <p:nvPr/>
        </p:nvGraphicFramePr>
        <p:xfrm>
          <a:off x="1149096" y="402945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D1</a:t>
                      </a:r>
                    </a:p>
                    <a:p>
                      <a:pPr algn="ctr"/>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sp>
        <p:nvSpPr>
          <p:cNvPr id="8" name="Rectangle: Rounded Corners 7">
            <a:extLst>
              <a:ext uri="{FF2B5EF4-FFF2-40B4-BE49-F238E27FC236}">
                <a16:creationId xmlns:a16="http://schemas.microsoft.com/office/drawing/2014/main" id="{42EDF002-AB7E-454B-BAC3-D70AE776ADF8}"/>
              </a:ext>
            </a:extLst>
          </p:cNvPr>
          <p:cNvSpPr/>
          <p:nvPr/>
        </p:nvSpPr>
        <p:spPr>
          <a:xfrm>
            <a:off x="4248912" y="3145536"/>
            <a:ext cx="201168" cy="566928"/>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3FFB237-3C09-422F-A286-624FE9AA33EE}"/>
              </a:ext>
            </a:extLst>
          </p:cNvPr>
          <p:cNvSpPr/>
          <p:nvPr/>
        </p:nvSpPr>
        <p:spPr>
          <a:xfrm>
            <a:off x="2231136" y="4535424"/>
            <a:ext cx="2212848" cy="210312"/>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9E4B024-D326-4C2E-B9C9-98A7E19732B4}"/>
              </a:ext>
            </a:extLst>
          </p:cNvPr>
          <p:cNvSpPr/>
          <p:nvPr/>
        </p:nvSpPr>
        <p:spPr>
          <a:xfrm>
            <a:off x="3617976" y="3471672"/>
            <a:ext cx="822960" cy="21945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8AD569A-D2E2-4E5E-B26F-4551E710B997}"/>
              </a:ext>
            </a:extLst>
          </p:cNvPr>
          <p:cNvSpPr/>
          <p:nvPr/>
        </p:nvSpPr>
        <p:spPr>
          <a:xfrm>
            <a:off x="2919984" y="3145536"/>
            <a:ext cx="201168" cy="20421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FB2273-F68D-4C83-9A8E-29631A2DDF9C}"/>
              </a:ext>
            </a:extLst>
          </p:cNvPr>
          <p:cNvSpPr txBox="1"/>
          <p:nvPr/>
        </p:nvSpPr>
        <p:spPr>
          <a:xfrm>
            <a:off x="5175504" y="1391198"/>
            <a:ext cx="2962656" cy="923330"/>
          </a:xfrm>
          <a:prstGeom prst="rect">
            <a:avLst/>
          </a:prstGeom>
          <a:noFill/>
        </p:spPr>
        <p:txBody>
          <a:bodyPr wrap="square" rtlCol="0">
            <a:spAutoFit/>
          </a:bodyPr>
          <a:lstStyle/>
          <a:p>
            <a:r>
              <a:rPr lang="en-US" dirty="0"/>
              <a:t>D3=Q3’Q1 +Q3Q1’</a:t>
            </a:r>
          </a:p>
          <a:p>
            <a:r>
              <a:rPr lang="en-US" dirty="0"/>
              <a:t>D2=Q2Q1’+ Q3’Q2’Q1+ Q3Q2</a:t>
            </a:r>
          </a:p>
          <a:p>
            <a:r>
              <a:rPr lang="en-US" dirty="0"/>
              <a:t>D1=Q1’+ Q3’+Q2’</a:t>
            </a:r>
          </a:p>
        </p:txBody>
      </p:sp>
      <p:graphicFrame>
        <p:nvGraphicFramePr>
          <p:cNvPr id="16" name="Table 15">
            <a:extLst>
              <a:ext uri="{FF2B5EF4-FFF2-40B4-BE49-F238E27FC236}">
                <a16:creationId xmlns:a16="http://schemas.microsoft.com/office/drawing/2014/main" id="{10BB9E46-F79B-44E0-9501-AA206A3DBCE6}"/>
              </a:ext>
            </a:extLst>
          </p:cNvPr>
          <p:cNvGraphicFramePr>
            <a:graphicFrameLocks noGrp="1"/>
          </p:cNvGraphicFramePr>
          <p:nvPr/>
        </p:nvGraphicFramePr>
        <p:xfrm>
          <a:off x="8394052" y="2148739"/>
          <a:ext cx="2125227" cy="3084777"/>
        </p:xfrm>
        <a:graphic>
          <a:graphicData uri="http://schemas.openxmlformats.org/drawingml/2006/table">
            <a:tbl>
              <a:tblPr/>
              <a:tblGrid>
                <a:gridCol w="708409">
                  <a:extLst>
                    <a:ext uri="{9D8B030D-6E8A-4147-A177-3AD203B41FA5}">
                      <a16:colId xmlns:a16="http://schemas.microsoft.com/office/drawing/2014/main" val="2666839519"/>
                    </a:ext>
                  </a:extLst>
                </a:gridCol>
                <a:gridCol w="708409">
                  <a:extLst>
                    <a:ext uri="{9D8B030D-6E8A-4147-A177-3AD203B41FA5}">
                      <a16:colId xmlns:a16="http://schemas.microsoft.com/office/drawing/2014/main" val="3141150190"/>
                    </a:ext>
                  </a:extLst>
                </a:gridCol>
                <a:gridCol w="708409">
                  <a:extLst>
                    <a:ext uri="{9D8B030D-6E8A-4147-A177-3AD203B41FA5}">
                      <a16:colId xmlns:a16="http://schemas.microsoft.com/office/drawing/2014/main" val="3443928130"/>
                    </a:ext>
                  </a:extLst>
                </a:gridCol>
              </a:tblGrid>
              <a:tr h="305629">
                <a:tc gridSpan="3">
                  <a:txBody>
                    <a:bodyPr/>
                    <a:lstStyle/>
                    <a:p>
                      <a:pPr algn="ctr" fontAlgn="base"/>
                      <a:r>
                        <a:rPr lang="en-US" sz="1200" b="1" cap="all" dirty="0">
                          <a:solidFill>
                            <a:srgbClr val="000000"/>
                          </a:solidFill>
                          <a:effectLst/>
                        </a:rPr>
                        <a:t>INPUT TABLE OF FLIP-FLOPS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5478180"/>
                  </a:ext>
                </a:extLst>
              </a:tr>
              <a:tr h="456372">
                <a:tc>
                  <a:txBody>
                    <a:bodyPr/>
                    <a:lstStyle/>
                    <a:p>
                      <a:pPr algn="ctr" fontAlgn="base"/>
                      <a:r>
                        <a:rPr lang="en-US" sz="1200" b="0" baseline="0" dirty="0">
                          <a:effectLst/>
                        </a:rPr>
                        <a:t>D</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D</a:t>
                      </a:r>
                      <a:r>
                        <a:rPr lang="en-US" sz="1200" b="0" baseline="-25000" dirty="0">
                          <a:effectLst/>
                        </a:rPr>
                        <a:t>2</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D</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376050"/>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531615"/>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3887"/>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707631"/>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21173"/>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909462"/>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43192"/>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73166"/>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604313"/>
                  </a:ext>
                </a:extLst>
              </a:tr>
            </a:tbl>
          </a:graphicData>
        </a:graphic>
      </p:graphicFrame>
      <p:sp>
        <p:nvSpPr>
          <p:cNvPr id="17" name="Rectangle: Rounded Corners 16">
            <a:extLst>
              <a:ext uri="{FF2B5EF4-FFF2-40B4-BE49-F238E27FC236}">
                <a16:creationId xmlns:a16="http://schemas.microsoft.com/office/drawing/2014/main" id="{5E64923C-F28B-488C-A48F-F4DE9FAC083B}"/>
              </a:ext>
            </a:extLst>
          </p:cNvPr>
          <p:cNvSpPr/>
          <p:nvPr/>
        </p:nvSpPr>
        <p:spPr>
          <a:xfrm>
            <a:off x="2261616" y="4535424"/>
            <a:ext cx="832104" cy="594360"/>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Bracket 1">
            <a:extLst>
              <a:ext uri="{FF2B5EF4-FFF2-40B4-BE49-F238E27FC236}">
                <a16:creationId xmlns:a16="http://schemas.microsoft.com/office/drawing/2014/main" id="{D74E29A9-E92B-439E-B80C-D4A1FCF7AEBE}"/>
              </a:ext>
            </a:extLst>
          </p:cNvPr>
          <p:cNvSpPr/>
          <p:nvPr/>
        </p:nvSpPr>
        <p:spPr>
          <a:xfrm>
            <a:off x="1938528" y="2084731"/>
            <a:ext cx="310896" cy="238941"/>
          </a:xfrm>
          <a:prstGeom prst="rightBracket">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46743B14-6002-481D-BCE3-96F1C2D0DFCE}"/>
              </a:ext>
            </a:extLst>
          </p:cNvPr>
          <p:cNvSpPr/>
          <p:nvPr/>
        </p:nvSpPr>
        <p:spPr>
          <a:xfrm>
            <a:off x="4114800" y="2075587"/>
            <a:ext cx="402336" cy="238941"/>
          </a:xfrm>
          <a:prstGeom prst="leftBracket">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F40E225D-60A6-405D-A861-FC721D588556}"/>
              </a:ext>
            </a:extLst>
          </p:cNvPr>
          <p:cNvSpPr/>
          <p:nvPr/>
        </p:nvSpPr>
        <p:spPr>
          <a:xfrm>
            <a:off x="4300728" y="4535425"/>
            <a:ext cx="402336" cy="594360"/>
          </a:xfrm>
          <a:prstGeom prst="leftBracket">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a:extLst>
              <a:ext uri="{FF2B5EF4-FFF2-40B4-BE49-F238E27FC236}">
                <a16:creationId xmlns:a16="http://schemas.microsoft.com/office/drawing/2014/main" id="{849EA3B8-43B0-4C30-927A-9A8A67B05709}"/>
              </a:ext>
            </a:extLst>
          </p:cNvPr>
          <p:cNvSpPr/>
          <p:nvPr/>
        </p:nvSpPr>
        <p:spPr>
          <a:xfrm>
            <a:off x="2090928" y="4535423"/>
            <a:ext cx="310896" cy="594361"/>
          </a:xfrm>
          <a:prstGeom prst="rightBracket">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099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AF1C7-CC67-4F5B-90CF-0ED6AFA7FEB3}"/>
              </a:ext>
            </a:extLst>
          </p:cNvPr>
          <p:cNvSpPr>
            <a:spLocks noGrp="1"/>
          </p:cNvSpPr>
          <p:nvPr>
            <p:ph idx="1"/>
          </p:nvPr>
        </p:nvSpPr>
        <p:spPr>
          <a:xfrm>
            <a:off x="838200" y="956945"/>
            <a:ext cx="10515600" cy="4351338"/>
          </a:xfrm>
        </p:spPr>
        <p:txBody>
          <a:bodyPr/>
          <a:lstStyle/>
          <a:p>
            <a:r>
              <a:rPr lang="en-US" dirty="0"/>
              <a:t>Implementation of the design</a:t>
            </a:r>
          </a:p>
          <a:p>
            <a:r>
              <a:rPr lang="en-US" sz="1800" dirty="0"/>
              <a:t>D3=Q3’Q1 +Q3Q1’</a:t>
            </a:r>
          </a:p>
          <a:p>
            <a:r>
              <a:rPr lang="en-US" sz="1800" dirty="0"/>
              <a:t>D2=Q2Q1’+ Q3’Q2’Q1+ Q3Q2</a:t>
            </a:r>
          </a:p>
          <a:p>
            <a:r>
              <a:rPr lang="en-US" sz="1800" dirty="0"/>
              <a:t>D1=Q1’+ Q3’+Q2’</a:t>
            </a:r>
          </a:p>
          <a:p>
            <a:pPr marL="0" indent="0">
              <a:buNone/>
            </a:pPr>
            <a:endParaRPr lang="en-US" dirty="0"/>
          </a:p>
        </p:txBody>
      </p:sp>
      <p:pic>
        <p:nvPicPr>
          <p:cNvPr id="7" name="Picture 6">
            <a:extLst>
              <a:ext uri="{FF2B5EF4-FFF2-40B4-BE49-F238E27FC236}">
                <a16:creationId xmlns:a16="http://schemas.microsoft.com/office/drawing/2014/main" id="{78E1F98C-9B62-4EE7-9F4D-AC925504FD92}"/>
              </a:ext>
            </a:extLst>
          </p:cNvPr>
          <p:cNvPicPr>
            <a:picLocks noChangeAspect="1"/>
          </p:cNvPicPr>
          <p:nvPr/>
        </p:nvPicPr>
        <p:blipFill>
          <a:blip r:embed="rId2"/>
          <a:stretch>
            <a:fillRect/>
          </a:stretch>
        </p:blipFill>
        <p:spPr>
          <a:xfrm>
            <a:off x="2746720" y="2471792"/>
            <a:ext cx="6698560" cy="3139712"/>
          </a:xfrm>
          <a:prstGeom prst="rect">
            <a:avLst/>
          </a:prstGeom>
        </p:spPr>
      </p:pic>
    </p:spTree>
    <p:extLst>
      <p:ext uri="{BB962C8B-B14F-4D97-AF65-F5344CB8AC3E}">
        <p14:creationId xmlns:p14="http://schemas.microsoft.com/office/powerpoint/2010/main" val="411000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A8CB-6198-4AEA-AC8B-A459DE0BC061}"/>
              </a:ext>
            </a:extLst>
          </p:cNvPr>
          <p:cNvSpPr>
            <a:spLocks noGrp="1"/>
          </p:cNvSpPr>
          <p:nvPr>
            <p:ph type="title"/>
          </p:nvPr>
        </p:nvSpPr>
        <p:spPr/>
        <p:txBody>
          <a:bodyPr>
            <a:normAutofit/>
          </a:bodyPr>
          <a:lstStyle/>
          <a:p>
            <a:r>
              <a:rPr lang="en-US" sz="3600" dirty="0"/>
              <a:t>Counter design for given sequence considering unused states</a:t>
            </a:r>
          </a:p>
        </p:txBody>
      </p:sp>
      <p:sp>
        <p:nvSpPr>
          <p:cNvPr id="3" name="Content Placeholder 2">
            <a:extLst>
              <a:ext uri="{FF2B5EF4-FFF2-40B4-BE49-F238E27FC236}">
                <a16:creationId xmlns:a16="http://schemas.microsoft.com/office/drawing/2014/main" id="{9E3B6713-2B30-41FC-B0C7-8FAC45EF3D1E}"/>
              </a:ext>
            </a:extLst>
          </p:cNvPr>
          <p:cNvSpPr>
            <a:spLocks noGrp="1"/>
          </p:cNvSpPr>
          <p:nvPr>
            <p:ph idx="1"/>
          </p:nvPr>
        </p:nvSpPr>
        <p:spPr/>
        <p:txBody>
          <a:bodyPr>
            <a:normAutofit/>
          </a:bodyPr>
          <a:lstStyle/>
          <a:p>
            <a:r>
              <a:rPr lang="en-US" sz="1800" b="1" dirty="0">
                <a:solidFill>
                  <a:srgbClr val="0070C0"/>
                </a:solidFill>
              </a:rPr>
              <a:t>Problem</a:t>
            </a:r>
            <a:r>
              <a:rPr lang="en-US" sz="1800" dirty="0">
                <a:solidFill>
                  <a:srgbClr val="0070C0"/>
                </a:solidFill>
              </a:rPr>
              <a:t> – Design a mod -5 counter for sequence: 2 → 3 → 5 → 1 → 7 → 2, using JK flip-flop. The counter must be self starting with count states 0 to 1, 4 to 5,and 6 to 7 so that the number gates for JK inputs are minimized.</a:t>
            </a:r>
          </a:p>
          <a:p>
            <a:r>
              <a:rPr lang="en-US" sz="1800" b="1" dirty="0"/>
              <a:t>Understanding the problem- </a:t>
            </a:r>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pPr marL="0" indent="0">
              <a:buNone/>
            </a:pPr>
            <a:endParaRPr lang="en-US" sz="1800" dirty="0"/>
          </a:p>
          <a:p>
            <a:r>
              <a:rPr lang="en-US" sz="1800" dirty="0"/>
              <a:t>Mod 5 counter requires 5 unique states, therefore 3 flip flops are required for the design</a:t>
            </a:r>
          </a:p>
          <a:p>
            <a:endParaRPr lang="en-US" sz="1800" dirty="0"/>
          </a:p>
          <a:p>
            <a:endParaRPr lang="en-US" sz="1800" dirty="0"/>
          </a:p>
          <a:p>
            <a:endParaRPr lang="en-US" sz="1800" dirty="0"/>
          </a:p>
        </p:txBody>
      </p:sp>
      <p:graphicFrame>
        <p:nvGraphicFramePr>
          <p:cNvPr id="5" name="Table 5">
            <a:extLst>
              <a:ext uri="{FF2B5EF4-FFF2-40B4-BE49-F238E27FC236}">
                <a16:creationId xmlns:a16="http://schemas.microsoft.com/office/drawing/2014/main" id="{0770C271-78EE-4FEC-8ECF-5133602769BB}"/>
              </a:ext>
            </a:extLst>
          </p:cNvPr>
          <p:cNvGraphicFramePr>
            <a:graphicFrameLocks noGrp="1"/>
          </p:cNvGraphicFramePr>
          <p:nvPr/>
        </p:nvGraphicFramePr>
        <p:xfrm>
          <a:off x="4080256" y="2557610"/>
          <a:ext cx="1644015" cy="2651760"/>
        </p:xfrm>
        <a:graphic>
          <a:graphicData uri="http://schemas.openxmlformats.org/drawingml/2006/table">
            <a:tbl>
              <a:tblPr firstRow="1" bandRow="1">
                <a:tableStyleId>{5940675A-B579-460E-94D1-54222C63F5DA}</a:tableStyleId>
              </a:tblPr>
              <a:tblGrid>
                <a:gridCol w="779907">
                  <a:extLst>
                    <a:ext uri="{9D8B030D-6E8A-4147-A177-3AD203B41FA5}">
                      <a16:colId xmlns:a16="http://schemas.microsoft.com/office/drawing/2014/main" val="2715750623"/>
                    </a:ext>
                  </a:extLst>
                </a:gridCol>
                <a:gridCol w="864108">
                  <a:extLst>
                    <a:ext uri="{9D8B030D-6E8A-4147-A177-3AD203B41FA5}">
                      <a16:colId xmlns:a16="http://schemas.microsoft.com/office/drawing/2014/main" val="3174564302"/>
                    </a:ext>
                  </a:extLst>
                </a:gridCol>
              </a:tblGrid>
              <a:tr h="320420">
                <a:tc>
                  <a:txBody>
                    <a:bodyPr/>
                    <a:lstStyle/>
                    <a:p>
                      <a:r>
                        <a:rPr lang="en-US" sz="1200" b="1" dirty="0"/>
                        <a:t>PRESENT</a:t>
                      </a:r>
                    </a:p>
                    <a:p>
                      <a:r>
                        <a:rPr lang="en-US" sz="1200" b="1" dirty="0"/>
                        <a:t>STATE</a:t>
                      </a:r>
                    </a:p>
                  </a:txBody>
                  <a:tcPr>
                    <a:solidFill>
                      <a:srgbClr val="00B050"/>
                    </a:solidFill>
                  </a:tcPr>
                </a:tc>
                <a:tc>
                  <a:txBody>
                    <a:bodyPr/>
                    <a:lstStyle/>
                    <a:p>
                      <a:r>
                        <a:rPr lang="en-US" sz="1200" b="1" dirty="0"/>
                        <a:t>NEXT </a:t>
                      </a:r>
                    </a:p>
                    <a:p>
                      <a:r>
                        <a:rPr lang="en-US" sz="1200" b="1" dirty="0"/>
                        <a:t>STATE</a:t>
                      </a:r>
                    </a:p>
                  </a:txBody>
                  <a:tcPr>
                    <a:solidFill>
                      <a:srgbClr val="00B050"/>
                    </a:solidFill>
                  </a:tcPr>
                </a:tc>
                <a:extLst>
                  <a:ext uri="{0D108BD9-81ED-4DB2-BD59-A6C34878D82A}">
                    <a16:rowId xmlns:a16="http://schemas.microsoft.com/office/drawing/2014/main" val="3317289265"/>
                  </a:ext>
                </a:extLst>
              </a:tr>
              <a:tr h="259897">
                <a:tc>
                  <a:txBody>
                    <a:bodyPr/>
                    <a:lstStyle/>
                    <a:p>
                      <a:r>
                        <a:rPr lang="en-US" sz="1200" b="0" dirty="0"/>
                        <a:t>2</a:t>
                      </a:r>
                    </a:p>
                  </a:txBody>
                  <a:tcPr/>
                </a:tc>
                <a:tc>
                  <a:txBody>
                    <a:bodyPr/>
                    <a:lstStyle/>
                    <a:p>
                      <a:r>
                        <a:rPr lang="en-US" sz="1200" b="0" dirty="0"/>
                        <a:t>3</a:t>
                      </a:r>
                    </a:p>
                  </a:txBody>
                  <a:tcPr/>
                </a:tc>
                <a:extLst>
                  <a:ext uri="{0D108BD9-81ED-4DB2-BD59-A6C34878D82A}">
                    <a16:rowId xmlns:a16="http://schemas.microsoft.com/office/drawing/2014/main" val="1008123373"/>
                  </a:ext>
                </a:extLst>
              </a:tr>
              <a:tr h="259897">
                <a:tc>
                  <a:txBody>
                    <a:bodyPr/>
                    <a:lstStyle/>
                    <a:p>
                      <a:r>
                        <a:rPr lang="en-US" sz="1200" b="0" dirty="0"/>
                        <a:t>3</a:t>
                      </a:r>
                    </a:p>
                  </a:txBody>
                  <a:tcPr/>
                </a:tc>
                <a:tc>
                  <a:txBody>
                    <a:bodyPr/>
                    <a:lstStyle/>
                    <a:p>
                      <a:r>
                        <a:rPr lang="en-US" sz="1200" b="0" dirty="0"/>
                        <a:t>5</a:t>
                      </a:r>
                    </a:p>
                  </a:txBody>
                  <a:tcPr/>
                </a:tc>
                <a:extLst>
                  <a:ext uri="{0D108BD9-81ED-4DB2-BD59-A6C34878D82A}">
                    <a16:rowId xmlns:a16="http://schemas.microsoft.com/office/drawing/2014/main" val="186592872"/>
                  </a:ext>
                </a:extLst>
              </a:tr>
              <a:tr h="226031">
                <a:tc>
                  <a:txBody>
                    <a:bodyPr/>
                    <a:lstStyle/>
                    <a:p>
                      <a:r>
                        <a:rPr lang="en-US" sz="1200" b="0" dirty="0"/>
                        <a:t>5</a:t>
                      </a:r>
                    </a:p>
                  </a:txBody>
                  <a:tcPr/>
                </a:tc>
                <a:tc>
                  <a:txBody>
                    <a:bodyPr/>
                    <a:lstStyle/>
                    <a:p>
                      <a:r>
                        <a:rPr lang="en-US" sz="1200" b="0" dirty="0"/>
                        <a:t>1</a:t>
                      </a:r>
                    </a:p>
                  </a:txBody>
                  <a:tcPr/>
                </a:tc>
                <a:extLst>
                  <a:ext uri="{0D108BD9-81ED-4DB2-BD59-A6C34878D82A}">
                    <a16:rowId xmlns:a16="http://schemas.microsoft.com/office/drawing/2014/main" val="3526557172"/>
                  </a:ext>
                </a:extLst>
              </a:tr>
              <a:tr h="171167">
                <a:tc>
                  <a:txBody>
                    <a:bodyPr/>
                    <a:lstStyle/>
                    <a:p>
                      <a:r>
                        <a:rPr lang="en-US" sz="1200" b="0" dirty="0"/>
                        <a:t>1</a:t>
                      </a:r>
                    </a:p>
                  </a:txBody>
                  <a:tcPr/>
                </a:tc>
                <a:tc>
                  <a:txBody>
                    <a:bodyPr/>
                    <a:lstStyle/>
                    <a:p>
                      <a:r>
                        <a:rPr lang="en-US" sz="1200" b="0" dirty="0"/>
                        <a:t>7</a:t>
                      </a:r>
                    </a:p>
                  </a:txBody>
                  <a:tcPr/>
                </a:tc>
                <a:extLst>
                  <a:ext uri="{0D108BD9-81ED-4DB2-BD59-A6C34878D82A}">
                    <a16:rowId xmlns:a16="http://schemas.microsoft.com/office/drawing/2014/main" val="4275979142"/>
                  </a:ext>
                </a:extLst>
              </a:tr>
              <a:tr h="259897">
                <a:tc>
                  <a:txBody>
                    <a:bodyPr/>
                    <a:lstStyle/>
                    <a:p>
                      <a:r>
                        <a:rPr lang="en-US" sz="1200" b="0" dirty="0"/>
                        <a:t>7</a:t>
                      </a:r>
                    </a:p>
                  </a:txBody>
                  <a:tcPr/>
                </a:tc>
                <a:tc>
                  <a:txBody>
                    <a:bodyPr/>
                    <a:lstStyle/>
                    <a:p>
                      <a:r>
                        <a:rPr lang="en-US" sz="1200" b="0" dirty="0"/>
                        <a:t>2</a:t>
                      </a:r>
                    </a:p>
                  </a:txBody>
                  <a:tcPr/>
                </a:tc>
                <a:extLst>
                  <a:ext uri="{0D108BD9-81ED-4DB2-BD59-A6C34878D82A}">
                    <a16:rowId xmlns:a16="http://schemas.microsoft.com/office/drawing/2014/main" val="709534699"/>
                  </a:ext>
                </a:extLst>
              </a:tr>
              <a:tr h="259897">
                <a:tc>
                  <a:txBody>
                    <a:bodyPr/>
                    <a:lstStyle/>
                    <a:p>
                      <a:r>
                        <a:rPr lang="en-US" sz="1200" b="0" dirty="0"/>
                        <a:t>0</a:t>
                      </a:r>
                    </a:p>
                  </a:txBody>
                  <a:tcPr/>
                </a:tc>
                <a:tc>
                  <a:txBody>
                    <a:bodyPr/>
                    <a:lstStyle/>
                    <a:p>
                      <a:r>
                        <a:rPr lang="en-US" sz="1200" b="0" dirty="0"/>
                        <a:t>1</a:t>
                      </a:r>
                    </a:p>
                  </a:txBody>
                  <a:tcPr/>
                </a:tc>
                <a:extLst>
                  <a:ext uri="{0D108BD9-81ED-4DB2-BD59-A6C34878D82A}">
                    <a16:rowId xmlns:a16="http://schemas.microsoft.com/office/drawing/2014/main" val="83988631"/>
                  </a:ext>
                </a:extLst>
              </a:tr>
              <a:tr h="259897">
                <a:tc>
                  <a:txBody>
                    <a:bodyPr/>
                    <a:lstStyle/>
                    <a:p>
                      <a:r>
                        <a:rPr lang="en-US" sz="1200" b="0" dirty="0"/>
                        <a:t>4</a:t>
                      </a:r>
                    </a:p>
                  </a:txBody>
                  <a:tcPr/>
                </a:tc>
                <a:tc>
                  <a:txBody>
                    <a:bodyPr/>
                    <a:lstStyle/>
                    <a:p>
                      <a:r>
                        <a:rPr lang="en-US" sz="1200" b="0" dirty="0"/>
                        <a:t>5</a:t>
                      </a:r>
                    </a:p>
                  </a:txBody>
                  <a:tcPr/>
                </a:tc>
                <a:extLst>
                  <a:ext uri="{0D108BD9-81ED-4DB2-BD59-A6C34878D82A}">
                    <a16:rowId xmlns:a16="http://schemas.microsoft.com/office/drawing/2014/main" val="2366440615"/>
                  </a:ext>
                </a:extLst>
              </a:tr>
              <a:tr h="259897">
                <a:tc>
                  <a:txBody>
                    <a:bodyPr/>
                    <a:lstStyle/>
                    <a:p>
                      <a:r>
                        <a:rPr lang="en-US" sz="1200" b="0" dirty="0"/>
                        <a:t>6</a:t>
                      </a:r>
                    </a:p>
                  </a:txBody>
                  <a:tcPr/>
                </a:tc>
                <a:tc>
                  <a:txBody>
                    <a:bodyPr/>
                    <a:lstStyle/>
                    <a:p>
                      <a:r>
                        <a:rPr lang="en-US" sz="1200" b="0" dirty="0"/>
                        <a:t>7</a:t>
                      </a:r>
                    </a:p>
                  </a:txBody>
                  <a:tcPr/>
                </a:tc>
                <a:extLst>
                  <a:ext uri="{0D108BD9-81ED-4DB2-BD59-A6C34878D82A}">
                    <a16:rowId xmlns:a16="http://schemas.microsoft.com/office/drawing/2014/main" val="3689776937"/>
                  </a:ext>
                </a:extLst>
              </a:tr>
            </a:tbl>
          </a:graphicData>
        </a:graphic>
      </p:graphicFrame>
      <p:grpSp>
        <p:nvGrpSpPr>
          <p:cNvPr id="45" name="Group 44">
            <a:extLst>
              <a:ext uri="{FF2B5EF4-FFF2-40B4-BE49-F238E27FC236}">
                <a16:creationId xmlns:a16="http://schemas.microsoft.com/office/drawing/2014/main" id="{01BF3B4A-82EF-4CD1-B091-99676BEB556C}"/>
              </a:ext>
            </a:extLst>
          </p:cNvPr>
          <p:cNvGrpSpPr/>
          <p:nvPr/>
        </p:nvGrpSpPr>
        <p:grpSpPr>
          <a:xfrm>
            <a:off x="6054950" y="2798064"/>
            <a:ext cx="4733347" cy="2338652"/>
            <a:chOff x="6054950" y="3666744"/>
            <a:chExt cx="4733347" cy="2338652"/>
          </a:xfrm>
        </p:grpSpPr>
        <p:grpSp>
          <p:nvGrpSpPr>
            <p:cNvPr id="46" name="Group 45">
              <a:extLst>
                <a:ext uri="{FF2B5EF4-FFF2-40B4-BE49-F238E27FC236}">
                  <a16:creationId xmlns:a16="http://schemas.microsoft.com/office/drawing/2014/main" id="{26388C70-B36D-4228-B66D-193F17CEFE69}"/>
                </a:ext>
              </a:extLst>
            </p:cNvPr>
            <p:cNvGrpSpPr/>
            <p:nvPr/>
          </p:nvGrpSpPr>
          <p:grpSpPr>
            <a:xfrm>
              <a:off x="8083296" y="3685032"/>
              <a:ext cx="530352" cy="539496"/>
              <a:chOff x="8083296" y="2980944"/>
              <a:chExt cx="530352" cy="539496"/>
            </a:xfrm>
          </p:grpSpPr>
          <p:sp>
            <p:nvSpPr>
              <p:cNvPr id="85" name="Oval 84">
                <a:extLst>
                  <a:ext uri="{FF2B5EF4-FFF2-40B4-BE49-F238E27FC236}">
                    <a16:creationId xmlns:a16="http://schemas.microsoft.com/office/drawing/2014/main" id="{3FF03F29-21E8-48B1-949D-896F59728F13}"/>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87" name="TextBox 86">
                <a:extLst>
                  <a:ext uri="{FF2B5EF4-FFF2-40B4-BE49-F238E27FC236}">
                    <a16:creationId xmlns:a16="http://schemas.microsoft.com/office/drawing/2014/main" id="{BFCD0D11-691C-4F8C-9BB8-8DF6BF2EE202}"/>
                  </a:ext>
                </a:extLst>
              </p:cNvPr>
              <p:cNvSpPr txBox="1"/>
              <p:nvPr/>
            </p:nvSpPr>
            <p:spPr>
              <a:xfrm>
                <a:off x="8211312" y="3054096"/>
                <a:ext cx="301686" cy="369332"/>
              </a:xfrm>
              <a:prstGeom prst="rect">
                <a:avLst/>
              </a:prstGeom>
              <a:noFill/>
              <a:ln>
                <a:noFill/>
              </a:ln>
            </p:spPr>
            <p:txBody>
              <a:bodyPr wrap="none" rtlCol="0">
                <a:spAutoFit/>
              </a:bodyPr>
              <a:lstStyle/>
              <a:p>
                <a:r>
                  <a:rPr lang="en-US" dirty="0"/>
                  <a:t>2</a:t>
                </a:r>
              </a:p>
            </p:txBody>
          </p:sp>
        </p:grpSp>
        <p:grpSp>
          <p:nvGrpSpPr>
            <p:cNvPr id="47" name="Group 46">
              <a:extLst>
                <a:ext uri="{FF2B5EF4-FFF2-40B4-BE49-F238E27FC236}">
                  <a16:creationId xmlns:a16="http://schemas.microsoft.com/office/drawing/2014/main" id="{89F4E7F5-9F14-4475-AC56-F146B3C47E5F}"/>
                </a:ext>
              </a:extLst>
            </p:cNvPr>
            <p:cNvGrpSpPr/>
            <p:nvPr/>
          </p:nvGrpSpPr>
          <p:grpSpPr>
            <a:xfrm>
              <a:off x="9336024" y="3666744"/>
              <a:ext cx="530352" cy="539496"/>
              <a:chOff x="8083296" y="2980944"/>
              <a:chExt cx="530352" cy="539496"/>
            </a:xfrm>
          </p:grpSpPr>
          <p:sp>
            <p:nvSpPr>
              <p:cNvPr id="83" name="Oval 82">
                <a:extLst>
                  <a:ext uri="{FF2B5EF4-FFF2-40B4-BE49-F238E27FC236}">
                    <a16:creationId xmlns:a16="http://schemas.microsoft.com/office/drawing/2014/main" id="{1886E2F1-8C79-4DE0-A7BA-0922FB0DA887}"/>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84" name="TextBox 83">
                <a:extLst>
                  <a:ext uri="{FF2B5EF4-FFF2-40B4-BE49-F238E27FC236}">
                    <a16:creationId xmlns:a16="http://schemas.microsoft.com/office/drawing/2014/main" id="{7AD33FEF-46BD-40A5-B28E-085EFB6EA9A9}"/>
                  </a:ext>
                </a:extLst>
              </p:cNvPr>
              <p:cNvSpPr txBox="1"/>
              <p:nvPr/>
            </p:nvSpPr>
            <p:spPr>
              <a:xfrm>
                <a:off x="8211312" y="3054096"/>
                <a:ext cx="301686" cy="369332"/>
              </a:xfrm>
              <a:prstGeom prst="rect">
                <a:avLst/>
              </a:prstGeom>
              <a:noFill/>
            </p:spPr>
            <p:txBody>
              <a:bodyPr wrap="none" rtlCol="0">
                <a:spAutoFit/>
              </a:bodyPr>
              <a:lstStyle/>
              <a:p>
                <a:r>
                  <a:rPr lang="en-US" dirty="0"/>
                  <a:t>3</a:t>
                </a:r>
              </a:p>
            </p:txBody>
          </p:sp>
        </p:grpSp>
        <p:grpSp>
          <p:nvGrpSpPr>
            <p:cNvPr id="48" name="Group 47">
              <a:extLst>
                <a:ext uri="{FF2B5EF4-FFF2-40B4-BE49-F238E27FC236}">
                  <a16:creationId xmlns:a16="http://schemas.microsoft.com/office/drawing/2014/main" id="{14C953C6-E825-4FFB-A899-604110DF9D8E}"/>
                </a:ext>
              </a:extLst>
            </p:cNvPr>
            <p:cNvGrpSpPr/>
            <p:nvPr/>
          </p:nvGrpSpPr>
          <p:grpSpPr>
            <a:xfrm>
              <a:off x="9369552" y="4724400"/>
              <a:ext cx="530352" cy="539496"/>
              <a:chOff x="8083296" y="2980944"/>
              <a:chExt cx="530352" cy="539496"/>
            </a:xfrm>
          </p:grpSpPr>
          <p:sp>
            <p:nvSpPr>
              <p:cNvPr id="80" name="Oval 79">
                <a:extLst>
                  <a:ext uri="{FF2B5EF4-FFF2-40B4-BE49-F238E27FC236}">
                    <a16:creationId xmlns:a16="http://schemas.microsoft.com/office/drawing/2014/main" id="{8BDBBEC1-98B9-4D4C-85CE-2D669D71DC85}"/>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82" name="TextBox 81">
                <a:extLst>
                  <a:ext uri="{FF2B5EF4-FFF2-40B4-BE49-F238E27FC236}">
                    <a16:creationId xmlns:a16="http://schemas.microsoft.com/office/drawing/2014/main" id="{EDC70D7E-9141-4D79-B800-EFB306ACF469}"/>
                  </a:ext>
                </a:extLst>
              </p:cNvPr>
              <p:cNvSpPr txBox="1"/>
              <p:nvPr/>
            </p:nvSpPr>
            <p:spPr>
              <a:xfrm>
                <a:off x="8211312" y="3054096"/>
                <a:ext cx="301686" cy="369332"/>
              </a:xfrm>
              <a:prstGeom prst="rect">
                <a:avLst/>
              </a:prstGeom>
              <a:noFill/>
            </p:spPr>
            <p:txBody>
              <a:bodyPr wrap="none" rtlCol="0">
                <a:spAutoFit/>
              </a:bodyPr>
              <a:lstStyle/>
              <a:p>
                <a:r>
                  <a:rPr lang="en-US" dirty="0"/>
                  <a:t>5</a:t>
                </a:r>
              </a:p>
            </p:txBody>
          </p:sp>
        </p:grpSp>
        <p:grpSp>
          <p:nvGrpSpPr>
            <p:cNvPr id="49" name="Group 48">
              <a:extLst>
                <a:ext uri="{FF2B5EF4-FFF2-40B4-BE49-F238E27FC236}">
                  <a16:creationId xmlns:a16="http://schemas.microsoft.com/office/drawing/2014/main" id="{9F55EEE5-9CCD-41A1-8B48-B2766E8F98E9}"/>
                </a:ext>
              </a:extLst>
            </p:cNvPr>
            <p:cNvGrpSpPr/>
            <p:nvPr/>
          </p:nvGrpSpPr>
          <p:grpSpPr>
            <a:xfrm>
              <a:off x="8098536" y="4706112"/>
              <a:ext cx="530352" cy="539496"/>
              <a:chOff x="8083296" y="2980944"/>
              <a:chExt cx="530352" cy="539496"/>
            </a:xfrm>
          </p:grpSpPr>
          <p:sp>
            <p:nvSpPr>
              <p:cNvPr id="72" name="Oval 71">
                <a:extLst>
                  <a:ext uri="{FF2B5EF4-FFF2-40B4-BE49-F238E27FC236}">
                    <a16:creationId xmlns:a16="http://schemas.microsoft.com/office/drawing/2014/main" id="{A42257F6-1E44-4D52-96B4-9923B89B4BF9}"/>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3" name="TextBox 72">
                <a:extLst>
                  <a:ext uri="{FF2B5EF4-FFF2-40B4-BE49-F238E27FC236}">
                    <a16:creationId xmlns:a16="http://schemas.microsoft.com/office/drawing/2014/main" id="{685BD22A-F09F-408E-AB98-AF7A3169E311}"/>
                  </a:ext>
                </a:extLst>
              </p:cNvPr>
              <p:cNvSpPr txBox="1"/>
              <p:nvPr/>
            </p:nvSpPr>
            <p:spPr>
              <a:xfrm>
                <a:off x="8211312" y="3054096"/>
                <a:ext cx="301686" cy="369332"/>
              </a:xfrm>
              <a:prstGeom prst="rect">
                <a:avLst/>
              </a:prstGeom>
              <a:noFill/>
            </p:spPr>
            <p:txBody>
              <a:bodyPr wrap="none" rtlCol="0">
                <a:spAutoFit/>
              </a:bodyPr>
              <a:lstStyle/>
              <a:p>
                <a:r>
                  <a:rPr lang="en-US" dirty="0"/>
                  <a:t>1</a:t>
                </a:r>
              </a:p>
            </p:txBody>
          </p:sp>
        </p:grpSp>
        <p:cxnSp>
          <p:nvCxnSpPr>
            <p:cNvPr id="50" name="Straight Arrow Connector 49">
              <a:extLst>
                <a:ext uri="{FF2B5EF4-FFF2-40B4-BE49-F238E27FC236}">
                  <a16:creationId xmlns:a16="http://schemas.microsoft.com/office/drawing/2014/main" id="{EC4F7073-1058-466E-B8B7-1E3017ECB074}"/>
                </a:ext>
              </a:extLst>
            </p:cNvPr>
            <p:cNvCxnSpPr>
              <a:cxnSpLocks/>
            </p:cNvCxnSpPr>
            <p:nvPr/>
          </p:nvCxnSpPr>
          <p:spPr>
            <a:xfrm>
              <a:off x="8628888" y="396849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E286CE4F-F958-4EC5-9D1D-B9C98387E47D}"/>
                </a:ext>
              </a:extLst>
            </p:cNvPr>
            <p:cNvCxnSpPr>
              <a:cxnSpLocks/>
            </p:cNvCxnSpPr>
            <p:nvPr/>
          </p:nvCxnSpPr>
          <p:spPr>
            <a:xfrm>
              <a:off x="9601200" y="4224528"/>
              <a:ext cx="13683" cy="50314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8160D8A-7DC7-4AC6-84CA-D94C4FBE24DD}"/>
                </a:ext>
              </a:extLst>
            </p:cNvPr>
            <p:cNvCxnSpPr>
              <a:stCxn id="80" idx="2"/>
            </p:cNvCxnSpPr>
            <p:nvPr/>
          </p:nvCxnSpPr>
          <p:spPr>
            <a:xfrm flipH="1">
              <a:off x="8628888" y="4994148"/>
              <a:ext cx="7406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7C2B6ED7-F0DD-4222-AE38-F664D8016B80}"/>
                </a:ext>
              </a:extLst>
            </p:cNvPr>
            <p:cNvGrpSpPr/>
            <p:nvPr/>
          </p:nvGrpSpPr>
          <p:grpSpPr>
            <a:xfrm flipH="1">
              <a:off x="10257945" y="4698138"/>
              <a:ext cx="530352" cy="539496"/>
              <a:chOff x="6967728" y="2194560"/>
              <a:chExt cx="530352" cy="539496"/>
            </a:xfrm>
          </p:grpSpPr>
          <p:sp>
            <p:nvSpPr>
              <p:cNvPr id="70" name="Oval 69">
                <a:extLst>
                  <a:ext uri="{FF2B5EF4-FFF2-40B4-BE49-F238E27FC236}">
                    <a16:creationId xmlns:a16="http://schemas.microsoft.com/office/drawing/2014/main" id="{16C0182C-8CAB-4B4F-9EF0-DABC5C32E63F}"/>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1" name="TextBox 70">
                <a:extLst>
                  <a:ext uri="{FF2B5EF4-FFF2-40B4-BE49-F238E27FC236}">
                    <a16:creationId xmlns:a16="http://schemas.microsoft.com/office/drawing/2014/main" id="{E341E771-A981-45DA-BD34-87BDF8567196}"/>
                  </a:ext>
                </a:extLst>
              </p:cNvPr>
              <p:cNvSpPr txBox="1"/>
              <p:nvPr/>
            </p:nvSpPr>
            <p:spPr>
              <a:xfrm>
                <a:off x="7095744" y="2267712"/>
                <a:ext cx="301686" cy="369332"/>
              </a:xfrm>
              <a:prstGeom prst="rect">
                <a:avLst/>
              </a:prstGeom>
              <a:noFill/>
            </p:spPr>
            <p:txBody>
              <a:bodyPr wrap="none" rtlCol="0">
                <a:spAutoFit/>
              </a:bodyPr>
              <a:lstStyle/>
              <a:p>
                <a:r>
                  <a:rPr lang="en-US" dirty="0"/>
                  <a:t>4</a:t>
                </a:r>
              </a:p>
            </p:txBody>
          </p:sp>
        </p:grpSp>
        <p:grpSp>
          <p:nvGrpSpPr>
            <p:cNvPr id="54" name="Group 53">
              <a:extLst>
                <a:ext uri="{FF2B5EF4-FFF2-40B4-BE49-F238E27FC236}">
                  <a16:creationId xmlns:a16="http://schemas.microsoft.com/office/drawing/2014/main" id="{B66E3E15-86F3-49C4-B498-44A45C863581}"/>
                </a:ext>
              </a:extLst>
            </p:cNvPr>
            <p:cNvGrpSpPr/>
            <p:nvPr/>
          </p:nvGrpSpPr>
          <p:grpSpPr>
            <a:xfrm flipH="1">
              <a:off x="6879336" y="4686824"/>
              <a:ext cx="530352" cy="539496"/>
              <a:chOff x="8083296" y="2980944"/>
              <a:chExt cx="530352" cy="539496"/>
            </a:xfrm>
          </p:grpSpPr>
          <p:sp>
            <p:nvSpPr>
              <p:cNvPr id="68" name="Oval 67">
                <a:extLst>
                  <a:ext uri="{FF2B5EF4-FFF2-40B4-BE49-F238E27FC236}">
                    <a16:creationId xmlns:a16="http://schemas.microsoft.com/office/drawing/2014/main" id="{A41166A5-99CD-499B-B17F-B74E5437C688}"/>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69" name="TextBox 68">
                <a:extLst>
                  <a:ext uri="{FF2B5EF4-FFF2-40B4-BE49-F238E27FC236}">
                    <a16:creationId xmlns:a16="http://schemas.microsoft.com/office/drawing/2014/main" id="{EF78061F-F203-4732-84BD-F89A7A1919EA}"/>
                  </a:ext>
                </a:extLst>
              </p:cNvPr>
              <p:cNvSpPr txBox="1"/>
              <p:nvPr/>
            </p:nvSpPr>
            <p:spPr>
              <a:xfrm>
                <a:off x="8211312" y="3054096"/>
                <a:ext cx="301686" cy="369332"/>
              </a:xfrm>
              <a:prstGeom prst="rect">
                <a:avLst/>
              </a:prstGeom>
              <a:noFill/>
            </p:spPr>
            <p:txBody>
              <a:bodyPr wrap="none" rtlCol="0">
                <a:spAutoFit/>
              </a:bodyPr>
              <a:lstStyle/>
              <a:p>
                <a:r>
                  <a:rPr lang="en-US" dirty="0"/>
                  <a:t>7</a:t>
                </a:r>
              </a:p>
            </p:txBody>
          </p:sp>
        </p:grpSp>
        <p:cxnSp>
          <p:nvCxnSpPr>
            <p:cNvPr id="55" name="Straight Arrow Connector 54">
              <a:extLst>
                <a:ext uri="{FF2B5EF4-FFF2-40B4-BE49-F238E27FC236}">
                  <a16:creationId xmlns:a16="http://schemas.microsoft.com/office/drawing/2014/main" id="{B9C42B84-5D2C-4735-B98D-4DD9E483BA63}"/>
                </a:ext>
              </a:extLst>
            </p:cNvPr>
            <p:cNvCxnSpPr>
              <a:cxnSpLocks/>
            </p:cNvCxnSpPr>
            <p:nvPr/>
          </p:nvCxnSpPr>
          <p:spPr>
            <a:xfrm rot="10800000" flipH="1">
              <a:off x="7418832" y="393801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8B484393-AAC4-4D51-A78A-E5F597A068A2}"/>
                </a:ext>
              </a:extLst>
            </p:cNvPr>
            <p:cNvCxnSpPr>
              <a:cxnSpLocks/>
            </p:cNvCxnSpPr>
            <p:nvPr/>
          </p:nvCxnSpPr>
          <p:spPr>
            <a:xfrm rot="5400000" flipH="1">
              <a:off x="10075128" y="4824195"/>
              <a:ext cx="7652" cy="35200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B120997-BB54-4430-A6E3-318DE0559155}"/>
                </a:ext>
              </a:extLst>
            </p:cNvPr>
            <p:cNvCxnSpPr>
              <a:cxnSpLocks/>
            </p:cNvCxnSpPr>
            <p:nvPr/>
          </p:nvCxnSpPr>
          <p:spPr>
            <a:xfrm flipH="1">
              <a:off x="7376226" y="4963930"/>
              <a:ext cx="746694" cy="888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B658ED7-4F19-41A5-A97D-D10E14FFC61E}"/>
                </a:ext>
              </a:extLst>
            </p:cNvPr>
            <p:cNvCxnSpPr>
              <a:cxnSpLocks/>
            </p:cNvCxnSpPr>
            <p:nvPr/>
          </p:nvCxnSpPr>
          <p:spPr>
            <a:xfrm rot="5400000" flipH="1" flipV="1">
              <a:off x="6909327" y="4158002"/>
              <a:ext cx="739134" cy="308831"/>
            </a:xfrm>
            <a:prstGeom prst="bentConnector3">
              <a:avLst>
                <a:gd name="adj1" fmla="val 9948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796AA180-2348-46CF-97F0-6FF75AC12F66}"/>
                </a:ext>
              </a:extLst>
            </p:cNvPr>
            <p:cNvGrpSpPr/>
            <p:nvPr/>
          </p:nvGrpSpPr>
          <p:grpSpPr>
            <a:xfrm flipH="1">
              <a:off x="6054950" y="4685038"/>
              <a:ext cx="530352" cy="539496"/>
              <a:chOff x="6967728" y="2167128"/>
              <a:chExt cx="530352" cy="539496"/>
            </a:xfrm>
          </p:grpSpPr>
          <p:sp>
            <p:nvSpPr>
              <p:cNvPr id="66" name="Oval 65">
                <a:extLst>
                  <a:ext uri="{FF2B5EF4-FFF2-40B4-BE49-F238E27FC236}">
                    <a16:creationId xmlns:a16="http://schemas.microsoft.com/office/drawing/2014/main" id="{8CCF1162-AD9E-4545-A96C-1F5F181A44CC}"/>
                  </a:ext>
                </a:extLst>
              </p:cNvPr>
              <p:cNvSpPr/>
              <p:nvPr/>
            </p:nvSpPr>
            <p:spPr>
              <a:xfrm>
                <a:off x="6967728" y="2167128"/>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67" name="TextBox 66">
                <a:extLst>
                  <a:ext uri="{FF2B5EF4-FFF2-40B4-BE49-F238E27FC236}">
                    <a16:creationId xmlns:a16="http://schemas.microsoft.com/office/drawing/2014/main" id="{529F26A7-2042-4F41-B8D0-8874DD3939D6}"/>
                  </a:ext>
                </a:extLst>
              </p:cNvPr>
              <p:cNvSpPr txBox="1"/>
              <p:nvPr/>
            </p:nvSpPr>
            <p:spPr>
              <a:xfrm>
                <a:off x="7095744" y="2267712"/>
                <a:ext cx="301686" cy="369332"/>
              </a:xfrm>
              <a:prstGeom prst="rect">
                <a:avLst/>
              </a:prstGeom>
              <a:noFill/>
            </p:spPr>
            <p:txBody>
              <a:bodyPr wrap="none" rtlCol="0">
                <a:spAutoFit/>
              </a:bodyPr>
              <a:lstStyle/>
              <a:p>
                <a:r>
                  <a:rPr lang="en-US" dirty="0"/>
                  <a:t>6</a:t>
                </a:r>
              </a:p>
            </p:txBody>
          </p:sp>
        </p:grpSp>
        <p:grpSp>
          <p:nvGrpSpPr>
            <p:cNvPr id="61" name="Group 60">
              <a:extLst>
                <a:ext uri="{FF2B5EF4-FFF2-40B4-BE49-F238E27FC236}">
                  <a16:creationId xmlns:a16="http://schemas.microsoft.com/office/drawing/2014/main" id="{A26A1CEA-A6F3-4117-9A31-FF51486673E3}"/>
                </a:ext>
              </a:extLst>
            </p:cNvPr>
            <p:cNvGrpSpPr/>
            <p:nvPr/>
          </p:nvGrpSpPr>
          <p:grpSpPr>
            <a:xfrm flipH="1">
              <a:off x="8100027" y="5465900"/>
              <a:ext cx="530352" cy="539496"/>
              <a:chOff x="6967728" y="2194560"/>
              <a:chExt cx="530352" cy="539496"/>
            </a:xfrm>
          </p:grpSpPr>
          <p:sp>
            <p:nvSpPr>
              <p:cNvPr id="64" name="Oval 63">
                <a:extLst>
                  <a:ext uri="{FF2B5EF4-FFF2-40B4-BE49-F238E27FC236}">
                    <a16:creationId xmlns:a16="http://schemas.microsoft.com/office/drawing/2014/main" id="{AC4F2F3E-82F7-4BD1-89EC-8BB8CB6C8D2A}"/>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65" name="TextBox 64">
                <a:extLst>
                  <a:ext uri="{FF2B5EF4-FFF2-40B4-BE49-F238E27FC236}">
                    <a16:creationId xmlns:a16="http://schemas.microsoft.com/office/drawing/2014/main" id="{049D505D-0ED4-4312-A72A-7158E479A1B3}"/>
                  </a:ext>
                </a:extLst>
              </p:cNvPr>
              <p:cNvSpPr txBox="1"/>
              <p:nvPr/>
            </p:nvSpPr>
            <p:spPr>
              <a:xfrm>
                <a:off x="7095744" y="2267712"/>
                <a:ext cx="301686" cy="369332"/>
              </a:xfrm>
              <a:prstGeom prst="rect">
                <a:avLst/>
              </a:prstGeom>
              <a:noFill/>
            </p:spPr>
            <p:txBody>
              <a:bodyPr wrap="none" rtlCol="0">
                <a:spAutoFit/>
              </a:bodyPr>
              <a:lstStyle/>
              <a:p>
                <a:r>
                  <a:rPr lang="en-US" dirty="0"/>
                  <a:t>0</a:t>
                </a:r>
              </a:p>
            </p:txBody>
          </p:sp>
        </p:grpSp>
        <p:cxnSp>
          <p:nvCxnSpPr>
            <p:cNvPr id="62" name="Straight Arrow Connector 61">
              <a:extLst>
                <a:ext uri="{FF2B5EF4-FFF2-40B4-BE49-F238E27FC236}">
                  <a16:creationId xmlns:a16="http://schemas.microsoft.com/office/drawing/2014/main" id="{3B90D710-B0EC-4A49-AFC4-9C33D782AF63}"/>
                </a:ext>
              </a:extLst>
            </p:cNvPr>
            <p:cNvCxnSpPr>
              <a:cxnSpLocks/>
              <a:endCxn id="68" idx="6"/>
            </p:cNvCxnSpPr>
            <p:nvPr/>
          </p:nvCxnSpPr>
          <p:spPr>
            <a:xfrm flipV="1">
              <a:off x="6598809" y="4956572"/>
              <a:ext cx="280527" cy="735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C077038-0FEB-433E-B9AE-E63B702DC961}"/>
                </a:ext>
              </a:extLst>
            </p:cNvPr>
            <p:cNvCxnSpPr>
              <a:cxnSpLocks/>
              <a:stCxn id="64" idx="0"/>
            </p:cNvCxnSpPr>
            <p:nvPr/>
          </p:nvCxnSpPr>
          <p:spPr>
            <a:xfrm flipH="1" flipV="1">
              <a:off x="8357553" y="5243206"/>
              <a:ext cx="7650" cy="22269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01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C9C64-CA26-4C3E-B38C-80C3B4056A34}"/>
              </a:ext>
            </a:extLst>
          </p:cNvPr>
          <p:cNvSpPr>
            <a:spLocks noGrp="1"/>
          </p:cNvSpPr>
          <p:nvPr>
            <p:ph idx="1"/>
          </p:nvPr>
        </p:nvSpPr>
        <p:spPr>
          <a:xfrm>
            <a:off x="1981200" y="609601"/>
            <a:ext cx="8229600" cy="5516563"/>
          </a:xfrm>
        </p:spPr>
        <p:txBody>
          <a:bodyPr/>
          <a:lstStyle/>
          <a:p>
            <a:r>
              <a:rPr lang="en-US" sz="1800" dirty="0"/>
              <a:t>State transition table and inputs to the flip flop for given sequence:</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Write the input table of all T flip-flops by using the excitation table of D flip-flop. </a:t>
            </a:r>
          </a:p>
          <a:p>
            <a:r>
              <a:rPr lang="en-US" sz="1800" dirty="0"/>
              <a:t>Excitation table of D- flip flop</a:t>
            </a:r>
          </a:p>
        </p:txBody>
      </p:sp>
      <p:graphicFrame>
        <p:nvGraphicFramePr>
          <p:cNvPr id="4" name="Table 3">
            <a:extLst>
              <a:ext uri="{FF2B5EF4-FFF2-40B4-BE49-F238E27FC236}">
                <a16:creationId xmlns:a16="http://schemas.microsoft.com/office/drawing/2014/main" id="{F0B3012B-D555-4E65-84A7-6B94332905C5}"/>
              </a:ext>
            </a:extLst>
          </p:cNvPr>
          <p:cNvGraphicFramePr>
            <a:graphicFrameLocks noGrp="1"/>
          </p:cNvGraphicFramePr>
          <p:nvPr/>
        </p:nvGraphicFramePr>
        <p:xfrm>
          <a:off x="2126734" y="1118616"/>
          <a:ext cx="3291840" cy="3093720"/>
        </p:xfrm>
        <a:graphic>
          <a:graphicData uri="http://schemas.openxmlformats.org/drawingml/2006/table">
            <a:tbl>
              <a:tblPr/>
              <a:tblGrid>
                <a:gridCol w="548640">
                  <a:extLst>
                    <a:ext uri="{9D8B030D-6E8A-4147-A177-3AD203B41FA5}">
                      <a16:colId xmlns:a16="http://schemas.microsoft.com/office/drawing/2014/main" val="3363781810"/>
                    </a:ext>
                  </a:extLst>
                </a:gridCol>
                <a:gridCol w="548640">
                  <a:extLst>
                    <a:ext uri="{9D8B030D-6E8A-4147-A177-3AD203B41FA5}">
                      <a16:colId xmlns:a16="http://schemas.microsoft.com/office/drawing/2014/main" val="703173984"/>
                    </a:ext>
                  </a:extLst>
                </a:gridCol>
                <a:gridCol w="548640">
                  <a:extLst>
                    <a:ext uri="{9D8B030D-6E8A-4147-A177-3AD203B41FA5}">
                      <a16:colId xmlns:a16="http://schemas.microsoft.com/office/drawing/2014/main" val="3763784457"/>
                    </a:ext>
                  </a:extLst>
                </a:gridCol>
                <a:gridCol w="548640">
                  <a:extLst>
                    <a:ext uri="{9D8B030D-6E8A-4147-A177-3AD203B41FA5}">
                      <a16:colId xmlns:a16="http://schemas.microsoft.com/office/drawing/2014/main" val="534014556"/>
                    </a:ext>
                  </a:extLst>
                </a:gridCol>
                <a:gridCol w="548640">
                  <a:extLst>
                    <a:ext uri="{9D8B030D-6E8A-4147-A177-3AD203B41FA5}">
                      <a16:colId xmlns:a16="http://schemas.microsoft.com/office/drawing/2014/main" val="2739695313"/>
                    </a:ext>
                  </a:extLst>
                </a:gridCol>
                <a:gridCol w="548640">
                  <a:extLst>
                    <a:ext uri="{9D8B030D-6E8A-4147-A177-3AD203B41FA5}">
                      <a16:colId xmlns:a16="http://schemas.microsoft.com/office/drawing/2014/main" val="4179104469"/>
                    </a:ext>
                  </a:extLst>
                </a:gridCol>
              </a:tblGrid>
              <a:tr h="0">
                <a:tc gridSpan="3">
                  <a:txBody>
                    <a:bodyPr/>
                    <a:lstStyle/>
                    <a:p>
                      <a:pPr algn="ctr" fontAlgn="base"/>
                      <a:r>
                        <a:rPr lang="en-US" sz="1200" b="1" cap="all" dirty="0">
                          <a:solidFill>
                            <a:srgbClr val="000000"/>
                          </a:solidFill>
                          <a:effectLst/>
                        </a:rPr>
                        <a:t>PRESENT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tc gridSpan="3">
                  <a:txBody>
                    <a:bodyPr/>
                    <a:lstStyle/>
                    <a:p>
                      <a:pPr algn="ctr" fontAlgn="base"/>
                      <a:r>
                        <a:rPr lang="en-US" sz="1200" b="1" cap="all" dirty="0">
                          <a:solidFill>
                            <a:srgbClr val="000000"/>
                          </a:solidFill>
                          <a:effectLst/>
                        </a:rPr>
                        <a:t>NEXT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4590330"/>
                  </a:ext>
                </a:extLst>
              </a:tr>
              <a:tr h="0">
                <a:tc>
                  <a:txBody>
                    <a:bodyPr/>
                    <a:lstStyle/>
                    <a:p>
                      <a:pPr algn="ctr" fontAlgn="base"/>
                      <a:r>
                        <a:rPr lang="en-US" sz="1200" b="0" dirty="0">
                          <a:effectLst/>
                        </a:rPr>
                        <a:t>Q</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Q</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3</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1</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4065595"/>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6635189"/>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190902"/>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5626657"/>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1646154"/>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7216233"/>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0310995"/>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29254344"/>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04490669"/>
                  </a:ext>
                </a:extLst>
              </a:tr>
            </a:tbl>
          </a:graphicData>
        </a:graphic>
      </p:graphicFrame>
      <p:sp>
        <p:nvSpPr>
          <p:cNvPr id="5" name="Rectangle 1">
            <a:extLst>
              <a:ext uri="{FF2B5EF4-FFF2-40B4-BE49-F238E27FC236}">
                <a16:creationId xmlns:a16="http://schemas.microsoft.com/office/drawing/2014/main" id="{71830ED5-FB32-4AB5-B671-0412971D9171}"/>
              </a:ext>
            </a:extLst>
          </p:cNvPr>
          <p:cNvSpPr>
            <a:spLocks noChangeArrowheads="1"/>
          </p:cNvSpPr>
          <p:nvPr/>
        </p:nvSpPr>
        <p:spPr bwMode="auto">
          <a:xfrm>
            <a:off x="3319464" y="20088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graphicFrame>
        <p:nvGraphicFramePr>
          <p:cNvPr id="6" name="Table 5">
            <a:extLst>
              <a:ext uri="{FF2B5EF4-FFF2-40B4-BE49-F238E27FC236}">
                <a16:creationId xmlns:a16="http://schemas.microsoft.com/office/drawing/2014/main" id="{417A6310-45AC-47C8-AD91-460435F2D04E}"/>
              </a:ext>
            </a:extLst>
          </p:cNvPr>
          <p:cNvGraphicFramePr>
            <a:graphicFrameLocks noGrp="1"/>
          </p:cNvGraphicFramePr>
          <p:nvPr/>
        </p:nvGraphicFramePr>
        <p:xfrm>
          <a:off x="5418574" y="1127760"/>
          <a:ext cx="3871734" cy="3084777"/>
        </p:xfrm>
        <a:graphic>
          <a:graphicData uri="http://schemas.openxmlformats.org/drawingml/2006/table">
            <a:tbl>
              <a:tblPr/>
              <a:tblGrid>
                <a:gridCol w="645289">
                  <a:extLst>
                    <a:ext uri="{9D8B030D-6E8A-4147-A177-3AD203B41FA5}">
                      <a16:colId xmlns:a16="http://schemas.microsoft.com/office/drawing/2014/main" val="2666839519"/>
                    </a:ext>
                  </a:extLst>
                </a:gridCol>
                <a:gridCol w="645289">
                  <a:extLst>
                    <a:ext uri="{9D8B030D-6E8A-4147-A177-3AD203B41FA5}">
                      <a16:colId xmlns:a16="http://schemas.microsoft.com/office/drawing/2014/main" val="2051453331"/>
                    </a:ext>
                  </a:extLst>
                </a:gridCol>
                <a:gridCol w="645289">
                  <a:extLst>
                    <a:ext uri="{9D8B030D-6E8A-4147-A177-3AD203B41FA5}">
                      <a16:colId xmlns:a16="http://schemas.microsoft.com/office/drawing/2014/main" val="3141150190"/>
                    </a:ext>
                  </a:extLst>
                </a:gridCol>
                <a:gridCol w="645289">
                  <a:extLst>
                    <a:ext uri="{9D8B030D-6E8A-4147-A177-3AD203B41FA5}">
                      <a16:colId xmlns:a16="http://schemas.microsoft.com/office/drawing/2014/main" val="1375764583"/>
                    </a:ext>
                  </a:extLst>
                </a:gridCol>
                <a:gridCol w="645289">
                  <a:extLst>
                    <a:ext uri="{9D8B030D-6E8A-4147-A177-3AD203B41FA5}">
                      <a16:colId xmlns:a16="http://schemas.microsoft.com/office/drawing/2014/main" val="3443928130"/>
                    </a:ext>
                  </a:extLst>
                </a:gridCol>
                <a:gridCol w="645289">
                  <a:extLst>
                    <a:ext uri="{9D8B030D-6E8A-4147-A177-3AD203B41FA5}">
                      <a16:colId xmlns:a16="http://schemas.microsoft.com/office/drawing/2014/main" val="1686292180"/>
                    </a:ext>
                  </a:extLst>
                </a:gridCol>
              </a:tblGrid>
              <a:tr h="305629">
                <a:tc gridSpan="6">
                  <a:txBody>
                    <a:bodyPr/>
                    <a:lstStyle/>
                    <a:p>
                      <a:pPr algn="ctr" fontAlgn="base"/>
                      <a:r>
                        <a:rPr lang="en-US" sz="1200" b="1" cap="all" dirty="0">
                          <a:solidFill>
                            <a:srgbClr val="000000"/>
                          </a:solidFill>
                          <a:effectLst/>
                        </a:rPr>
                        <a:t>INPUT TABLE OF FLIP-FLOPS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5478180"/>
                  </a:ext>
                </a:extLst>
              </a:tr>
              <a:tr h="456372">
                <a:tc>
                  <a:txBody>
                    <a:bodyPr/>
                    <a:lstStyle/>
                    <a:p>
                      <a:pPr algn="ctr" fontAlgn="base"/>
                      <a:r>
                        <a:rPr lang="en-US" sz="1200" b="0" baseline="0" dirty="0">
                          <a:effectLst/>
                        </a:rPr>
                        <a:t>J</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K</a:t>
                      </a:r>
                      <a:r>
                        <a:rPr lang="en-US" sz="1200" b="0" baseline="-25000" dirty="0">
                          <a:effectLst/>
                        </a:rPr>
                        <a:t>3</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baseline="0" dirty="0">
                          <a:effectLst/>
                        </a:rPr>
                        <a:t>J</a:t>
                      </a:r>
                      <a:r>
                        <a:rPr lang="en-US" sz="1200" b="0" baseline="-25000" dirty="0">
                          <a:effectLst/>
                        </a:rPr>
                        <a:t>2</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K</a:t>
                      </a:r>
                      <a:r>
                        <a:rPr lang="en-US" sz="1200" b="0" baseline="-25000" dirty="0">
                          <a:effectLst/>
                        </a:rPr>
                        <a:t>2</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baseline="0" dirty="0">
                          <a:effectLst/>
                        </a:rPr>
                        <a:t>J</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K</a:t>
                      </a:r>
                      <a:r>
                        <a:rPr lang="en-US" sz="1200" b="0" baseline="-2500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376050"/>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531615"/>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3887"/>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707631"/>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21173"/>
                  </a:ext>
                </a:extLst>
              </a:tr>
              <a:tr h="290347">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909462"/>
                  </a:ext>
                </a:extLst>
              </a:tr>
              <a:tr h="290347">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43192"/>
                  </a:ext>
                </a:extLst>
              </a:tr>
              <a:tr h="290347">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73166"/>
                  </a:ext>
                </a:extLst>
              </a:tr>
              <a:tr h="290347">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604313"/>
                  </a:ext>
                </a:extLst>
              </a:tr>
            </a:tbl>
          </a:graphicData>
        </a:graphic>
      </p:graphicFrame>
      <p:sp>
        <p:nvSpPr>
          <p:cNvPr id="10" name="Arrow: Circular 9">
            <a:extLst>
              <a:ext uri="{FF2B5EF4-FFF2-40B4-BE49-F238E27FC236}">
                <a16:creationId xmlns:a16="http://schemas.microsoft.com/office/drawing/2014/main" id="{50A16C2D-07E7-4756-BB50-676B155352BC}"/>
              </a:ext>
            </a:extLst>
          </p:cNvPr>
          <p:cNvSpPr/>
          <p:nvPr/>
        </p:nvSpPr>
        <p:spPr>
          <a:xfrm>
            <a:off x="2126734" y="793776"/>
            <a:ext cx="2066602" cy="1371600"/>
          </a:xfrm>
          <a:prstGeom prst="circularArrow">
            <a:avLst>
              <a:gd name="adj1" fmla="val 12500"/>
              <a:gd name="adj2" fmla="val 1142319"/>
              <a:gd name="adj3" fmla="val 20457681"/>
              <a:gd name="adj4" fmla="val 10800000"/>
              <a:gd name="adj5" fmla="val 12500"/>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t="100000"/>
            </a:path>
            <a:tileRect r="-100000" b="-100000"/>
          </a:gra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aphicFrame>
        <p:nvGraphicFramePr>
          <p:cNvPr id="8" name="Table 7">
            <a:extLst>
              <a:ext uri="{FF2B5EF4-FFF2-40B4-BE49-F238E27FC236}">
                <a16:creationId xmlns:a16="http://schemas.microsoft.com/office/drawing/2014/main" id="{E062710C-73A4-42DE-A0AA-D8161716E63E}"/>
              </a:ext>
            </a:extLst>
          </p:cNvPr>
          <p:cNvGraphicFramePr>
            <a:graphicFrameLocks noGrp="1"/>
          </p:cNvGraphicFramePr>
          <p:nvPr/>
        </p:nvGraphicFramePr>
        <p:xfrm>
          <a:off x="5220840" y="4622204"/>
          <a:ext cx="2789304" cy="1828800"/>
        </p:xfrm>
        <a:graphic>
          <a:graphicData uri="http://schemas.openxmlformats.org/drawingml/2006/table">
            <a:tbl>
              <a:tblPr/>
              <a:tblGrid>
                <a:gridCol w="697326">
                  <a:extLst>
                    <a:ext uri="{9D8B030D-6E8A-4147-A177-3AD203B41FA5}">
                      <a16:colId xmlns:a16="http://schemas.microsoft.com/office/drawing/2014/main" val="3997370991"/>
                    </a:ext>
                  </a:extLst>
                </a:gridCol>
                <a:gridCol w="697326">
                  <a:extLst>
                    <a:ext uri="{9D8B030D-6E8A-4147-A177-3AD203B41FA5}">
                      <a16:colId xmlns:a16="http://schemas.microsoft.com/office/drawing/2014/main" val="2359296495"/>
                    </a:ext>
                  </a:extLst>
                </a:gridCol>
                <a:gridCol w="697326">
                  <a:extLst>
                    <a:ext uri="{9D8B030D-6E8A-4147-A177-3AD203B41FA5}">
                      <a16:colId xmlns:a16="http://schemas.microsoft.com/office/drawing/2014/main" val="3271062058"/>
                    </a:ext>
                  </a:extLst>
                </a:gridCol>
                <a:gridCol w="697326">
                  <a:extLst>
                    <a:ext uri="{9D8B030D-6E8A-4147-A177-3AD203B41FA5}">
                      <a16:colId xmlns:a16="http://schemas.microsoft.com/office/drawing/2014/main" val="1697182059"/>
                    </a:ext>
                  </a:extLst>
                </a:gridCol>
              </a:tblGrid>
              <a:tr h="0">
                <a:tc>
                  <a:txBody>
                    <a:bodyPr/>
                    <a:lstStyle/>
                    <a:p>
                      <a:pPr algn="l"/>
                      <a:r>
                        <a:rPr lang="en-US" b="0">
                          <a:solidFill>
                            <a:schemeClr val="tx1"/>
                          </a:solidFill>
                          <a:effectLst/>
                        </a:rPr>
                        <a:t>Q(t)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l"/>
                      <a:r>
                        <a:rPr lang="en-US" b="0">
                          <a:solidFill>
                            <a:schemeClr val="tx1"/>
                          </a:solidFill>
                          <a:effectLst/>
                        </a:rPr>
                        <a:t>Q(t+1)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l"/>
                      <a:r>
                        <a:rPr lang="en-US" b="0">
                          <a:solidFill>
                            <a:schemeClr val="tx1"/>
                          </a:solidFill>
                          <a:effectLst/>
                        </a:rPr>
                        <a:t>J</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l"/>
                      <a:r>
                        <a:rPr lang="en-US" b="0" dirty="0">
                          <a:solidFill>
                            <a:schemeClr val="tx1"/>
                          </a:solidFill>
                          <a:effectLst/>
                        </a:rPr>
                        <a:t>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86089535"/>
                  </a:ext>
                </a:extLst>
              </a:tr>
              <a:tr h="0">
                <a:tc>
                  <a:txBody>
                    <a:bodyPr/>
                    <a:lstStyle/>
                    <a:p>
                      <a:pPr algn="l"/>
                      <a:r>
                        <a:rPr lang="en-US" b="0">
                          <a:solidFill>
                            <a:schemeClr val="tx1"/>
                          </a:solidFill>
                          <a:effectLst/>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x</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220735"/>
                  </a:ext>
                </a:extLst>
              </a:tr>
              <a:tr h="0">
                <a:tc>
                  <a:txBody>
                    <a:bodyPr/>
                    <a:lstStyle/>
                    <a:p>
                      <a:pPr algn="l"/>
                      <a:r>
                        <a:rPr lang="en-US" b="0">
                          <a:solidFill>
                            <a:schemeClr val="tx1"/>
                          </a:solidFill>
                          <a:effectLst/>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x</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498810"/>
                  </a:ext>
                </a:extLst>
              </a:tr>
              <a:tr h="0">
                <a:tc>
                  <a:txBody>
                    <a:bodyPr/>
                    <a:lstStyle/>
                    <a:p>
                      <a:pPr algn="l"/>
                      <a:r>
                        <a:rPr lang="en-US" b="0">
                          <a:solidFill>
                            <a:schemeClr val="tx1"/>
                          </a:solidFill>
                          <a:effectLst/>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x</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3454233"/>
                  </a:ext>
                </a:extLst>
              </a:tr>
              <a:tr h="0">
                <a:tc>
                  <a:txBody>
                    <a:bodyPr/>
                    <a:lstStyle/>
                    <a:p>
                      <a:pPr algn="l"/>
                      <a:r>
                        <a:rPr lang="en-US" b="0">
                          <a:solidFill>
                            <a:schemeClr val="tx1"/>
                          </a:solidFill>
                          <a:effectLst/>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solidFill>
                          <a:effectLst/>
                        </a:rPr>
                        <a:t>x</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dirty="0">
                          <a:solidFill>
                            <a:schemeClr val="tx1"/>
                          </a:solidFill>
                          <a:effectLst/>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9438412"/>
                  </a:ext>
                </a:extLst>
              </a:tr>
            </a:tbl>
          </a:graphicData>
        </a:graphic>
      </p:graphicFrame>
      <p:sp>
        <p:nvSpPr>
          <p:cNvPr id="11" name="Rectangle: Rounded Corners 10">
            <a:extLst>
              <a:ext uri="{FF2B5EF4-FFF2-40B4-BE49-F238E27FC236}">
                <a16:creationId xmlns:a16="http://schemas.microsoft.com/office/drawing/2014/main" id="{C1B28602-827B-4600-BDD6-02FAC8ADABA7}"/>
              </a:ext>
            </a:extLst>
          </p:cNvPr>
          <p:cNvSpPr/>
          <p:nvPr/>
        </p:nvSpPr>
        <p:spPr>
          <a:xfrm>
            <a:off x="2861360" y="1909344"/>
            <a:ext cx="184731" cy="2284704"/>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2D60C5C-DFED-49D7-9C5E-63D6A5F855F6}"/>
              </a:ext>
            </a:extLst>
          </p:cNvPr>
          <p:cNvSpPr/>
          <p:nvPr/>
        </p:nvSpPr>
        <p:spPr>
          <a:xfrm>
            <a:off x="4503599" y="1927632"/>
            <a:ext cx="184731" cy="2284704"/>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0FB2692-99AE-4B1A-BE02-B4D63F0A62E3}"/>
              </a:ext>
            </a:extLst>
          </p:cNvPr>
          <p:cNvSpPr/>
          <p:nvPr/>
        </p:nvSpPr>
        <p:spPr>
          <a:xfrm>
            <a:off x="4965792" y="1918488"/>
            <a:ext cx="365568" cy="2266416"/>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25381D8-785B-4454-9125-5B2E8BD53FA4}"/>
              </a:ext>
            </a:extLst>
          </p:cNvPr>
          <p:cNvSpPr/>
          <p:nvPr/>
        </p:nvSpPr>
        <p:spPr>
          <a:xfrm>
            <a:off x="3344871" y="1927632"/>
            <a:ext cx="365568" cy="2266416"/>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5334A43-6DC2-4C6F-A2DC-1009AFBEE315}"/>
              </a:ext>
            </a:extLst>
          </p:cNvPr>
          <p:cNvSpPr/>
          <p:nvPr/>
        </p:nvSpPr>
        <p:spPr>
          <a:xfrm>
            <a:off x="2304288" y="1927632"/>
            <a:ext cx="279610" cy="22572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3015DE3-E156-4CA8-9045-5FE4B65A840C}"/>
              </a:ext>
            </a:extLst>
          </p:cNvPr>
          <p:cNvSpPr/>
          <p:nvPr/>
        </p:nvSpPr>
        <p:spPr>
          <a:xfrm>
            <a:off x="3933758" y="1936776"/>
            <a:ext cx="279610" cy="22572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52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FC473-4C59-4F8B-8751-7EFC269F6AED}"/>
              </a:ext>
            </a:extLst>
          </p:cNvPr>
          <p:cNvSpPr>
            <a:spLocks noGrp="1"/>
          </p:cNvSpPr>
          <p:nvPr>
            <p:ph idx="1"/>
          </p:nvPr>
        </p:nvSpPr>
        <p:spPr>
          <a:xfrm>
            <a:off x="838200" y="594360"/>
            <a:ext cx="10515600" cy="5582603"/>
          </a:xfrm>
        </p:spPr>
        <p:txBody>
          <a:bodyPr>
            <a:normAutofit/>
          </a:bodyPr>
          <a:lstStyle/>
          <a:p>
            <a:r>
              <a:rPr lang="en-US" sz="1800" dirty="0"/>
              <a:t>Find value of D3, D2, D1 in terms of Q3, Q2, Q1 using K-Map (Karnaugh Map):</a:t>
            </a:r>
          </a:p>
          <a:p>
            <a:endParaRPr lang="en-US" sz="1800" dirty="0"/>
          </a:p>
        </p:txBody>
      </p:sp>
      <p:graphicFrame>
        <p:nvGraphicFramePr>
          <p:cNvPr id="4" name="Table 4">
            <a:extLst>
              <a:ext uri="{FF2B5EF4-FFF2-40B4-BE49-F238E27FC236}">
                <a16:creationId xmlns:a16="http://schemas.microsoft.com/office/drawing/2014/main" id="{BD781990-8481-49CE-9DB6-82A91B54C2AC}"/>
              </a:ext>
            </a:extLst>
          </p:cNvPr>
          <p:cNvGraphicFramePr>
            <a:graphicFrameLocks noGrp="1"/>
          </p:cNvGraphicFramePr>
          <p:nvPr/>
        </p:nvGraphicFramePr>
        <p:xfrm>
          <a:off x="905256" y="122529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J3</a:t>
                      </a:r>
                    </a:p>
                    <a:p>
                      <a:pPr algn="ctr"/>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sp>
        <p:nvSpPr>
          <p:cNvPr id="5" name="Rectangle: Rounded Corners 4">
            <a:extLst>
              <a:ext uri="{FF2B5EF4-FFF2-40B4-BE49-F238E27FC236}">
                <a16:creationId xmlns:a16="http://schemas.microsoft.com/office/drawing/2014/main" id="{4AC12A33-0852-425B-BE16-BBE71C965E39}"/>
              </a:ext>
            </a:extLst>
          </p:cNvPr>
          <p:cNvSpPr/>
          <p:nvPr/>
        </p:nvSpPr>
        <p:spPr>
          <a:xfrm>
            <a:off x="2639570" y="1729312"/>
            <a:ext cx="966216" cy="560832"/>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BBBD582E-84B9-47CD-8E4F-760A813837A4}"/>
              </a:ext>
            </a:extLst>
          </p:cNvPr>
          <p:cNvGraphicFramePr>
            <a:graphicFrameLocks noGrp="1"/>
          </p:cNvGraphicFramePr>
          <p:nvPr/>
        </p:nvGraphicFramePr>
        <p:xfrm>
          <a:off x="902208" y="2621280"/>
          <a:ext cx="3540761" cy="135745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J2</a:t>
                      </a:r>
                    </a:p>
                    <a:p>
                      <a:pPr algn="ctr"/>
                      <a:r>
                        <a:rPr lang="en-US" sz="1200" dirty="0"/>
                        <a:t>Q3\Q2Q10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graphicFrame>
        <p:nvGraphicFramePr>
          <p:cNvPr id="7" name="Table 4">
            <a:extLst>
              <a:ext uri="{FF2B5EF4-FFF2-40B4-BE49-F238E27FC236}">
                <a16:creationId xmlns:a16="http://schemas.microsoft.com/office/drawing/2014/main" id="{FC883AC5-86E4-4C79-AD7F-9E697BCEBB1D}"/>
              </a:ext>
            </a:extLst>
          </p:cNvPr>
          <p:cNvGraphicFramePr>
            <a:graphicFrameLocks noGrp="1"/>
          </p:cNvGraphicFramePr>
          <p:nvPr/>
        </p:nvGraphicFramePr>
        <p:xfrm>
          <a:off x="865632" y="402945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J1</a:t>
                      </a:r>
                    </a:p>
                    <a:p>
                      <a:pPr algn="ctr"/>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sp>
        <p:nvSpPr>
          <p:cNvPr id="8" name="Rectangle: Rounded Corners 7">
            <a:extLst>
              <a:ext uri="{FF2B5EF4-FFF2-40B4-BE49-F238E27FC236}">
                <a16:creationId xmlns:a16="http://schemas.microsoft.com/office/drawing/2014/main" id="{42EDF002-AB7E-454B-BAC3-D70AE776ADF8}"/>
              </a:ext>
            </a:extLst>
          </p:cNvPr>
          <p:cNvSpPr/>
          <p:nvPr/>
        </p:nvSpPr>
        <p:spPr>
          <a:xfrm>
            <a:off x="8845296" y="3102197"/>
            <a:ext cx="1085088" cy="283464"/>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3FFB237-3C09-422F-A286-624FE9AA33EE}"/>
              </a:ext>
            </a:extLst>
          </p:cNvPr>
          <p:cNvSpPr/>
          <p:nvPr/>
        </p:nvSpPr>
        <p:spPr>
          <a:xfrm>
            <a:off x="1938528" y="4535424"/>
            <a:ext cx="2295144" cy="632888"/>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9E4B024-D326-4C2E-B9C9-98A7E19732B4}"/>
              </a:ext>
            </a:extLst>
          </p:cNvPr>
          <p:cNvSpPr/>
          <p:nvPr/>
        </p:nvSpPr>
        <p:spPr>
          <a:xfrm>
            <a:off x="9039860" y="1729312"/>
            <a:ext cx="890524" cy="560832"/>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8AD569A-D2E2-4E5E-B26F-4551E710B997}"/>
              </a:ext>
            </a:extLst>
          </p:cNvPr>
          <p:cNvSpPr/>
          <p:nvPr/>
        </p:nvSpPr>
        <p:spPr>
          <a:xfrm>
            <a:off x="2687070" y="3319272"/>
            <a:ext cx="822960" cy="21945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FB2273-F68D-4C83-9A8E-29631A2DDF9C}"/>
              </a:ext>
            </a:extLst>
          </p:cNvPr>
          <p:cNvSpPr txBox="1"/>
          <p:nvPr/>
        </p:nvSpPr>
        <p:spPr>
          <a:xfrm>
            <a:off x="4594604" y="1459147"/>
            <a:ext cx="2646679" cy="2062103"/>
          </a:xfrm>
          <a:prstGeom prst="rect">
            <a:avLst/>
          </a:prstGeom>
          <a:noFill/>
        </p:spPr>
        <p:txBody>
          <a:bodyPr wrap="square" rtlCol="0">
            <a:spAutoFit/>
          </a:bodyPr>
          <a:lstStyle/>
          <a:p>
            <a:r>
              <a:rPr lang="en-US" sz="1600" dirty="0"/>
              <a:t>J3=Q1</a:t>
            </a:r>
          </a:p>
          <a:p>
            <a:r>
              <a:rPr lang="en-US" sz="1600" dirty="0"/>
              <a:t>J2=Q3’Q1</a:t>
            </a:r>
          </a:p>
          <a:p>
            <a:r>
              <a:rPr lang="en-US" sz="1600" dirty="0"/>
              <a:t>J1= 1</a:t>
            </a:r>
          </a:p>
          <a:p>
            <a:endParaRPr lang="en-US" sz="1600" dirty="0"/>
          </a:p>
          <a:p>
            <a:r>
              <a:rPr lang="en-US" sz="1600" dirty="0"/>
              <a:t>K3= Q1</a:t>
            </a:r>
          </a:p>
          <a:p>
            <a:r>
              <a:rPr lang="en-US" sz="1600" dirty="0"/>
              <a:t>K2= Q3’Q1</a:t>
            </a:r>
          </a:p>
          <a:p>
            <a:r>
              <a:rPr lang="en-US" sz="1600" dirty="0"/>
              <a:t>K1= Q3Q2</a:t>
            </a:r>
          </a:p>
          <a:p>
            <a:endParaRPr lang="en-US" sz="1600" dirty="0"/>
          </a:p>
        </p:txBody>
      </p:sp>
      <p:graphicFrame>
        <p:nvGraphicFramePr>
          <p:cNvPr id="16" name="Table 4">
            <a:extLst>
              <a:ext uri="{FF2B5EF4-FFF2-40B4-BE49-F238E27FC236}">
                <a16:creationId xmlns:a16="http://schemas.microsoft.com/office/drawing/2014/main" id="{DF336188-4162-4475-9448-E44AC75A9D51}"/>
              </a:ext>
            </a:extLst>
          </p:cNvPr>
          <p:cNvGraphicFramePr>
            <a:graphicFrameLocks noGrp="1"/>
          </p:cNvGraphicFramePr>
          <p:nvPr/>
        </p:nvGraphicFramePr>
        <p:xfrm>
          <a:off x="7303008" y="122529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K3</a:t>
                      </a:r>
                    </a:p>
                    <a:p>
                      <a:pPr algn="ctr"/>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graphicFrame>
        <p:nvGraphicFramePr>
          <p:cNvPr id="17" name="Table 4">
            <a:extLst>
              <a:ext uri="{FF2B5EF4-FFF2-40B4-BE49-F238E27FC236}">
                <a16:creationId xmlns:a16="http://schemas.microsoft.com/office/drawing/2014/main" id="{7E70CA4E-8078-4D93-971C-9B551B3E8061}"/>
              </a:ext>
            </a:extLst>
          </p:cNvPr>
          <p:cNvGraphicFramePr>
            <a:graphicFrameLocks noGrp="1"/>
          </p:cNvGraphicFramePr>
          <p:nvPr/>
        </p:nvGraphicFramePr>
        <p:xfrm>
          <a:off x="7299960" y="2621280"/>
          <a:ext cx="3524848" cy="1174576"/>
        </p:xfrm>
        <a:graphic>
          <a:graphicData uri="http://schemas.openxmlformats.org/drawingml/2006/table">
            <a:tbl>
              <a:tblPr firstRow="1" bandRow="1">
                <a:tableStyleId>{2D5ABB26-0587-4C30-8999-92F81FD0307C}</a:tableStyleId>
              </a:tblPr>
              <a:tblGrid>
                <a:gridCol w="819468">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pPr algn="ctr"/>
                      <a:r>
                        <a:rPr lang="en-US" sz="1200" dirty="0"/>
                        <a:t>K2</a:t>
                      </a:r>
                    </a:p>
                    <a:p>
                      <a:pPr algn="ctr"/>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graphicFrame>
        <p:nvGraphicFramePr>
          <p:cNvPr id="18" name="Table 4">
            <a:extLst>
              <a:ext uri="{FF2B5EF4-FFF2-40B4-BE49-F238E27FC236}">
                <a16:creationId xmlns:a16="http://schemas.microsoft.com/office/drawing/2014/main" id="{8705E3E9-DD88-4272-A5FE-41BDB85A91F9}"/>
              </a:ext>
            </a:extLst>
          </p:cNvPr>
          <p:cNvGraphicFramePr>
            <a:graphicFrameLocks noGrp="1"/>
          </p:cNvGraphicFramePr>
          <p:nvPr/>
        </p:nvGraphicFramePr>
        <p:xfrm>
          <a:off x="7263384" y="402945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r>
                        <a:rPr lang="en-US" sz="1200" dirty="0"/>
                        <a:t>K1</a:t>
                      </a:r>
                    </a:p>
                    <a:p>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graphicFrame>
        <p:nvGraphicFramePr>
          <p:cNvPr id="19" name="Table 18">
            <a:extLst>
              <a:ext uri="{FF2B5EF4-FFF2-40B4-BE49-F238E27FC236}">
                <a16:creationId xmlns:a16="http://schemas.microsoft.com/office/drawing/2014/main" id="{E4D0040D-6355-417B-97CE-89C733821E4F}"/>
              </a:ext>
            </a:extLst>
          </p:cNvPr>
          <p:cNvGraphicFramePr>
            <a:graphicFrameLocks noGrp="1"/>
          </p:cNvGraphicFramePr>
          <p:nvPr/>
        </p:nvGraphicFramePr>
        <p:xfrm>
          <a:off x="4847838" y="3385661"/>
          <a:ext cx="2092458" cy="2910840"/>
        </p:xfrm>
        <a:graphic>
          <a:graphicData uri="http://schemas.openxmlformats.org/drawingml/2006/table">
            <a:tbl>
              <a:tblPr/>
              <a:tblGrid>
                <a:gridCol w="348743">
                  <a:extLst>
                    <a:ext uri="{9D8B030D-6E8A-4147-A177-3AD203B41FA5}">
                      <a16:colId xmlns:a16="http://schemas.microsoft.com/office/drawing/2014/main" val="2666839519"/>
                    </a:ext>
                  </a:extLst>
                </a:gridCol>
                <a:gridCol w="348743">
                  <a:extLst>
                    <a:ext uri="{9D8B030D-6E8A-4147-A177-3AD203B41FA5}">
                      <a16:colId xmlns:a16="http://schemas.microsoft.com/office/drawing/2014/main" val="2051453331"/>
                    </a:ext>
                  </a:extLst>
                </a:gridCol>
                <a:gridCol w="348743">
                  <a:extLst>
                    <a:ext uri="{9D8B030D-6E8A-4147-A177-3AD203B41FA5}">
                      <a16:colId xmlns:a16="http://schemas.microsoft.com/office/drawing/2014/main" val="3141150190"/>
                    </a:ext>
                  </a:extLst>
                </a:gridCol>
                <a:gridCol w="348743">
                  <a:extLst>
                    <a:ext uri="{9D8B030D-6E8A-4147-A177-3AD203B41FA5}">
                      <a16:colId xmlns:a16="http://schemas.microsoft.com/office/drawing/2014/main" val="1375764583"/>
                    </a:ext>
                  </a:extLst>
                </a:gridCol>
                <a:gridCol w="348743">
                  <a:extLst>
                    <a:ext uri="{9D8B030D-6E8A-4147-A177-3AD203B41FA5}">
                      <a16:colId xmlns:a16="http://schemas.microsoft.com/office/drawing/2014/main" val="3443928130"/>
                    </a:ext>
                  </a:extLst>
                </a:gridCol>
                <a:gridCol w="348743">
                  <a:extLst>
                    <a:ext uri="{9D8B030D-6E8A-4147-A177-3AD203B41FA5}">
                      <a16:colId xmlns:a16="http://schemas.microsoft.com/office/drawing/2014/main" val="1686292180"/>
                    </a:ext>
                  </a:extLst>
                </a:gridCol>
              </a:tblGrid>
              <a:tr h="191095">
                <a:tc gridSpan="6">
                  <a:txBody>
                    <a:bodyPr/>
                    <a:lstStyle/>
                    <a:p>
                      <a:pPr algn="ctr" fontAlgn="base"/>
                      <a:r>
                        <a:rPr lang="en-US" sz="1200" b="1" cap="all" dirty="0">
                          <a:solidFill>
                            <a:srgbClr val="000000"/>
                          </a:solidFill>
                          <a:effectLst/>
                        </a:rPr>
                        <a:t>INPUT TABLE OF FLIP-FLOPS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5478180"/>
                  </a:ext>
                </a:extLst>
              </a:tr>
              <a:tr h="285348">
                <a:tc>
                  <a:txBody>
                    <a:bodyPr/>
                    <a:lstStyle/>
                    <a:p>
                      <a:pPr algn="ctr" fontAlgn="base"/>
                      <a:r>
                        <a:rPr lang="en-US" sz="1200" b="0" baseline="0" dirty="0">
                          <a:effectLst/>
                        </a:rPr>
                        <a:t>J</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K</a:t>
                      </a:r>
                      <a:r>
                        <a:rPr lang="en-US" sz="1200" b="0" baseline="-25000" dirty="0">
                          <a:effectLst/>
                        </a:rPr>
                        <a:t>3</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baseline="0" dirty="0">
                          <a:effectLst/>
                        </a:rPr>
                        <a:t>J</a:t>
                      </a:r>
                      <a:r>
                        <a:rPr lang="en-US" sz="1200" b="0" baseline="-25000" dirty="0">
                          <a:effectLst/>
                        </a:rPr>
                        <a:t>2</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K</a:t>
                      </a:r>
                      <a:r>
                        <a:rPr lang="en-US" sz="1200" b="0" baseline="-25000" dirty="0">
                          <a:effectLst/>
                        </a:rPr>
                        <a:t>2</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baseline="0" dirty="0">
                          <a:effectLst/>
                        </a:rPr>
                        <a:t>J</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K</a:t>
                      </a:r>
                      <a:r>
                        <a:rPr lang="en-US" sz="1200" b="0" baseline="-2500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376050"/>
                  </a:ext>
                </a:extLst>
              </a:tr>
              <a:tr h="18154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531615"/>
                  </a:ext>
                </a:extLst>
              </a:tr>
              <a:tr h="18154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3887"/>
                  </a:ext>
                </a:extLst>
              </a:tr>
              <a:tr h="18154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707631"/>
                  </a:ext>
                </a:extLst>
              </a:tr>
              <a:tr h="18154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21173"/>
                  </a:ext>
                </a:extLst>
              </a:tr>
              <a:tr h="181540">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909462"/>
                  </a:ext>
                </a:extLst>
              </a:tr>
              <a:tr h="181540">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43192"/>
                  </a:ext>
                </a:extLst>
              </a:tr>
              <a:tr h="181540">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73166"/>
                  </a:ext>
                </a:extLst>
              </a:tr>
              <a:tr h="181540">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X</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604313"/>
                  </a:ext>
                </a:extLst>
              </a:tr>
            </a:tbl>
          </a:graphicData>
        </a:graphic>
      </p:graphicFrame>
      <p:sp>
        <p:nvSpPr>
          <p:cNvPr id="20" name="Rectangle: Rounded Corners 19">
            <a:extLst>
              <a:ext uri="{FF2B5EF4-FFF2-40B4-BE49-F238E27FC236}">
                <a16:creationId xmlns:a16="http://schemas.microsoft.com/office/drawing/2014/main" id="{1A3506F8-E62B-4977-8627-FA4A390FA667}"/>
              </a:ext>
            </a:extLst>
          </p:cNvPr>
          <p:cNvSpPr/>
          <p:nvPr/>
        </p:nvSpPr>
        <p:spPr>
          <a:xfrm>
            <a:off x="9518904" y="4905517"/>
            <a:ext cx="822960" cy="21945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63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AF1C7-CC67-4F5B-90CF-0ED6AFA7FEB3}"/>
              </a:ext>
            </a:extLst>
          </p:cNvPr>
          <p:cNvSpPr>
            <a:spLocks noGrp="1"/>
          </p:cNvSpPr>
          <p:nvPr>
            <p:ph idx="1"/>
          </p:nvPr>
        </p:nvSpPr>
        <p:spPr>
          <a:xfrm>
            <a:off x="838200" y="956945"/>
            <a:ext cx="10515600" cy="4351338"/>
          </a:xfrm>
        </p:spPr>
        <p:txBody>
          <a:bodyPr/>
          <a:lstStyle/>
          <a:p>
            <a:r>
              <a:rPr lang="en-US" dirty="0"/>
              <a:t>Implementation of the design</a:t>
            </a:r>
          </a:p>
          <a:p>
            <a:r>
              <a:rPr lang="en-US" sz="1800" dirty="0"/>
              <a:t>J3=Q1		K3= Q1</a:t>
            </a:r>
          </a:p>
          <a:p>
            <a:r>
              <a:rPr lang="en-US" sz="1800" dirty="0"/>
              <a:t>J2=Q3’Q1	K2= Q3’Q1</a:t>
            </a:r>
          </a:p>
          <a:p>
            <a:r>
              <a:rPr lang="en-US" sz="1800" dirty="0"/>
              <a:t>J1= 1		K1= Q3Q2</a:t>
            </a:r>
          </a:p>
          <a:p>
            <a:pPr marL="0" indent="0">
              <a:buNone/>
            </a:pPr>
            <a:endParaRPr lang="en-US" dirty="0"/>
          </a:p>
        </p:txBody>
      </p:sp>
      <p:pic>
        <p:nvPicPr>
          <p:cNvPr id="5" name="Picture 4">
            <a:extLst>
              <a:ext uri="{FF2B5EF4-FFF2-40B4-BE49-F238E27FC236}">
                <a16:creationId xmlns:a16="http://schemas.microsoft.com/office/drawing/2014/main" id="{D3EDA99D-1288-44CA-956E-BE8E042AAB1A}"/>
              </a:ext>
            </a:extLst>
          </p:cNvPr>
          <p:cNvPicPr>
            <a:picLocks noChangeAspect="1"/>
          </p:cNvPicPr>
          <p:nvPr/>
        </p:nvPicPr>
        <p:blipFill>
          <a:blip r:embed="rId2"/>
          <a:stretch>
            <a:fillRect/>
          </a:stretch>
        </p:blipFill>
        <p:spPr>
          <a:xfrm>
            <a:off x="2910564" y="2601379"/>
            <a:ext cx="6370872" cy="2057578"/>
          </a:xfrm>
          <a:prstGeom prst="rect">
            <a:avLst/>
          </a:prstGeom>
        </p:spPr>
      </p:pic>
    </p:spTree>
    <p:extLst>
      <p:ext uri="{BB962C8B-B14F-4D97-AF65-F5344CB8AC3E}">
        <p14:creationId xmlns:p14="http://schemas.microsoft.com/office/powerpoint/2010/main" val="188816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5731-34FF-4283-8DC9-B4DB60DFCCDE}"/>
              </a:ext>
            </a:extLst>
          </p:cNvPr>
          <p:cNvSpPr>
            <a:spLocks noGrp="1"/>
          </p:cNvSpPr>
          <p:nvPr>
            <p:ph type="title"/>
          </p:nvPr>
        </p:nvSpPr>
        <p:spPr>
          <a:xfrm>
            <a:off x="838200" y="365125"/>
            <a:ext cx="10515600" cy="585851"/>
          </a:xfrm>
        </p:spPr>
        <p:txBody>
          <a:bodyPr>
            <a:normAutofit fontScale="90000"/>
          </a:bodyPr>
          <a:lstStyle/>
          <a:p>
            <a:r>
              <a:rPr lang="en-US" dirty="0" err="1">
                <a:solidFill>
                  <a:srgbClr val="FF0000"/>
                </a:solidFill>
              </a:rPr>
              <a:t>Presettable</a:t>
            </a:r>
            <a:r>
              <a:rPr lang="en-US" dirty="0">
                <a:solidFill>
                  <a:srgbClr val="FF0000"/>
                </a:solidFill>
              </a:rPr>
              <a:t> counters 	</a:t>
            </a:r>
          </a:p>
        </p:txBody>
      </p:sp>
      <p:sp>
        <p:nvSpPr>
          <p:cNvPr id="3" name="Content Placeholder 2">
            <a:extLst>
              <a:ext uri="{FF2B5EF4-FFF2-40B4-BE49-F238E27FC236}">
                <a16:creationId xmlns:a16="http://schemas.microsoft.com/office/drawing/2014/main" id="{91FE0375-BEBA-4E27-801A-8417D1C6D3AA}"/>
              </a:ext>
            </a:extLst>
          </p:cNvPr>
          <p:cNvSpPr>
            <a:spLocks noGrp="1"/>
          </p:cNvSpPr>
          <p:nvPr>
            <p:ph idx="1"/>
          </p:nvPr>
        </p:nvSpPr>
        <p:spPr>
          <a:xfrm>
            <a:off x="838200" y="1091850"/>
            <a:ext cx="3752088" cy="4979099"/>
          </a:xfrm>
        </p:spPr>
        <p:txBody>
          <a:bodyPr>
            <a:normAutofit/>
          </a:bodyPr>
          <a:lstStyle/>
          <a:p>
            <a:pPr algn="just"/>
            <a:r>
              <a:rPr lang="en-US" sz="1600" b="1" dirty="0"/>
              <a:t>USING THE 4516, 4 BIT BINARY COUNTER</a:t>
            </a:r>
          </a:p>
          <a:p>
            <a:pPr marL="0" indent="0" algn="just">
              <a:buNone/>
            </a:pPr>
            <a:endParaRPr lang="en-US" sz="1600" b="1" dirty="0"/>
          </a:p>
          <a:p>
            <a:r>
              <a:rPr lang="en-US" sz="1600" b="1" dirty="0" err="1"/>
              <a:t>Presettable</a:t>
            </a:r>
            <a:r>
              <a:rPr lang="en-US" sz="1600" dirty="0"/>
              <a:t>:</a:t>
            </a:r>
          </a:p>
          <a:p>
            <a:pPr algn="just"/>
            <a:r>
              <a:rPr lang="en-US" sz="1600" dirty="0"/>
              <a:t>This means when the LD input is high, then whatever binary value is present on LOAD INPUTS, will be immediately copied to the outputs and stay that way until LD goes low. This enables the counter to begin from any value. </a:t>
            </a:r>
          </a:p>
          <a:p>
            <a:pPr algn="just"/>
            <a:r>
              <a:rPr lang="en-US" sz="1600" b="1" dirty="0" err="1"/>
              <a:t>Eg</a:t>
            </a:r>
            <a:r>
              <a:rPr lang="en-US" sz="1600" b="1" dirty="0"/>
              <a:t>:</a:t>
            </a:r>
            <a:r>
              <a:rPr lang="en-US" sz="1600" dirty="0"/>
              <a:t> Count from 6 to 15. </a:t>
            </a:r>
          </a:p>
          <a:p>
            <a:pPr algn="just"/>
            <a:r>
              <a:rPr lang="en-US" sz="1600" b="1" dirty="0"/>
              <a:t>Note:</a:t>
            </a:r>
            <a:r>
              <a:rPr lang="en-US" sz="1600" dirty="0"/>
              <a:t> This only works if the RESET input is low.</a:t>
            </a:r>
            <a:endParaRPr lang="en-US" sz="1600" b="1" dirty="0"/>
          </a:p>
          <a:p>
            <a:pPr algn="just"/>
            <a:endParaRPr lang="en-US" sz="1600" dirty="0"/>
          </a:p>
        </p:txBody>
      </p:sp>
      <p:sp>
        <p:nvSpPr>
          <p:cNvPr id="4" name="AutoShape 2">
            <a:extLst>
              <a:ext uri="{FF2B5EF4-FFF2-40B4-BE49-F238E27FC236}">
                <a16:creationId xmlns:a16="http://schemas.microsoft.com/office/drawing/2014/main" id="{100DBD1D-BC1A-4D92-AA76-2A2129BBC6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2D633BF-2584-41FB-B440-77AD6D941E08}"/>
              </a:ext>
            </a:extLst>
          </p:cNvPr>
          <p:cNvPicPr>
            <a:picLocks noChangeAspect="1"/>
          </p:cNvPicPr>
          <p:nvPr/>
        </p:nvPicPr>
        <p:blipFill rotWithShape="1">
          <a:blip r:embed="rId2"/>
          <a:srcRect l="24300" t="13867" r="25525" b="17467"/>
          <a:stretch/>
        </p:blipFill>
        <p:spPr>
          <a:xfrm>
            <a:off x="4919472" y="1074419"/>
            <a:ext cx="6628352" cy="5102543"/>
          </a:xfrm>
          <a:prstGeom prst="rect">
            <a:avLst/>
          </a:prstGeom>
        </p:spPr>
      </p:pic>
    </p:spTree>
    <p:extLst>
      <p:ext uri="{BB962C8B-B14F-4D97-AF65-F5344CB8AC3E}">
        <p14:creationId xmlns:p14="http://schemas.microsoft.com/office/powerpoint/2010/main" val="386345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BD64-B93B-44FD-BA5F-6F0D31501DEF}"/>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CE1545F8-E873-48A8-A6B5-9E87C91AA1C9}"/>
              </a:ext>
            </a:extLst>
          </p:cNvPr>
          <p:cNvPicPr>
            <a:picLocks noGrp="1" noChangeAspect="1"/>
          </p:cNvPicPr>
          <p:nvPr>
            <p:ph idx="1"/>
          </p:nvPr>
        </p:nvPicPr>
        <p:blipFill rotWithShape="1">
          <a:blip r:embed="rId2"/>
          <a:srcRect l="30299" t="29022" r="26674" b="10248"/>
          <a:stretch/>
        </p:blipFill>
        <p:spPr>
          <a:xfrm>
            <a:off x="6669024" y="1514797"/>
            <a:ext cx="4821936" cy="3828405"/>
          </a:xfrm>
        </p:spPr>
      </p:pic>
      <p:pic>
        <p:nvPicPr>
          <p:cNvPr id="5" name="Picture 4">
            <a:extLst>
              <a:ext uri="{FF2B5EF4-FFF2-40B4-BE49-F238E27FC236}">
                <a16:creationId xmlns:a16="http://schemas.microsoft.com/office/drawing/2014/main" id="{03F84811-EBFC-4D98-A6A7-3D3A5DF76F79}"/>
              </a:ext>
            </a:extLst>
          </p:cNvPr>
          <p:cNvPicPr>
            <a:picLocks noChangeAspect="1"/>
          </p:cNvPicPr>
          <p:nvPr/>
        </p:nvPicPr>
        <p:blipFill rotWithShape="1">
          <a:blip r:embed="rId3"/>
          <a:srcRect l="28275" t="29867" r="24175" b="26266"/>
          <a:stretch/>
        </p:blipFill>
        <p:spPr>
          <a:xfrm>
            <a:off x="871728" y="563753"/>
            <a:ext cx="5797296" cy="3008376"/>
          </a:xfrm>
          <a:prstGeom prst="rect">
            <a:avLst/>
          </a:prstGeom>
        </p:spPr>
      </p:pic>
      <p:pic>
        <p:nvPicPr>
          <p:cNvPr id="9" name="Picture 8">
            <a:extLst>
              <a:ext uri="{FF2B5EF4-FFF2-40B4-BE49-F238E27FC236}">
                <a16:creationId xmlns:a16="http://schemas.microsoft.com/office/drawing/2014/main" id="{C46D5F71-0C81-46E3-AE07-BB13F16D4361}"/>
              </a:ext>
            </a:extLst>
          </p:cNvPr>
          <p:cNvPicPr>
            <a:picLocks noChangeAspect="1"/>
          </p:cNvPicPr>
          <p:nvPr/>
        </p:nvPicPr>
        <p:blipFill rotWithShape="1">
          <a:blip r:embed="rId4"/>
          <a:srcRect l="28050" t="41067" r="26650" b="25599"/>
          <a:stretch/>
        </p:blipFill>
        <p:spPr>
          <a:xfrm>
            <a:off x="871728" y="3770757"/>
            <a:ext cx="5522976" cy="2286000"/>
          </a:xfrm>
          <a:prstGeom prst="rect">
            <a:avLst/>
          </a:prstGeom>
        </p:spPr>
      </p:pic>
    </p:spTree>
    <p:extLst>
      <p:ext uri="{BB962C8B-B14F-4D97-AF65-F5344CB8AC3E}">
        <p14:creationId xmlns:p14="http://schemas.microsoft.com/office/powerpoint/2010/main" val="76117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68CA-8B70-4F5A-B459-CC5FF214EB84}"/>
              </a:ext>
            </a:extLst>
          </p:cNvPr>
          <p:cNvSpPr>
            <a:spLocks noGrp="1"/>
          </p:cNvSpPr>
          <p:nvPr>
            <p:ph type="title"/>
          </p:nvPr>
        </p:nvSpPr>
        <p:spPr/>
        <p:txBody>
          <a:bodyPr>
            <a:normAutofit/>
          </a:bodyPr>
          <a:lstStyle/>
          <a:p>
            <a:pPr algn="ctr"/>
            <a:r>
              <a:rPr lang="en-US" sz="3600" dirty="0">
                <a:solidFill>
                  <a:srgbClr val="FF0000"/>
                </a:solidFill>
              </a:rPr>
              <a:t>Counter design for given sequence</a:t>
            </a:r>
          </a:p>
        </p:txBody>
      </p:sp>
      <p:sp>
        <p:nvSpPr>
          <p:cNvPr id="3" name="Content Placeholder 2">
            <a:extLst>
              <a:ext uri="{FF2B5EF4-FFF2-40B4-BE49-F238E27FC236}">
                <a16:creationId xmlns:a16="http://schemas.microsoft.com/office/drawing/2014/main" id="{7B636007-2038-4721-82B1-2D2466E951DA}"/>
              </a:ext>
            </a:extLst>
          </p:cNvPr>
          <p:cNvSpPr>
            <a:spLocks noGrp="1"/>
          </p:cNvSpPr>
          <p:nvPr>
            <p:ph idx="1"/>
          </p:nvPr>
        </p:nvSpPr>
        <p:spPr>
          <a:xfrm>
            <a:off x="1981200" y="1600201"/>
            <a:ext cx="8170796" cy="4622511"/>
          </a:xfrm>
        </p:spPr>
        <p:txBody>
          <a:bodyPr/>
          <a:lstStyle/>
          <a:p>
            <a:r>
              <a:rPr lang="en-US" sz="1800" b="1" dirty="0">
                <a:solidFill>
                  <a:srgbClr val="0070C0"/>
                </a:solidFill>
              </a:rPr>
              <a:t>Problem</a:t>
            </a:r>
            <a:r>
              <a:rPr lang="en-US" sz="1800" dirty="0">
                <a:solidFill>
                  <a:srgbClr val="0070C0"/>
                </a:solidFill>
              </a:rPr>
              <a:t> – Design synchronous counter for sequence: 0 → 1 → 3 → 4 → 5 → 7 → 0, using T flip-flop.</a:t>
            </a:r>
          </a:p>
          <a:p>
            <a:r>
              <a:rPr lang="en-US" sz="1800" b="1" dirty="0"/>
              <a:t>Understanding the problem- </a:t>
            </a:r>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Count 7 is represented by 111, therefore 3 flip flops are required for the design</a:t>
            </a:r>
          </a:p>
        </p:txBody>
      </p:sp>
      <p:pic>
        <p:nvPicPr>
          <p:cNvPr id="34818" name="Picture 2">
            <a:extLst>
              <a:ext uri="{FF2B5EF4-FFF2-40B4-BE49-F238E27FC236}">
                <a16:creationId xmlns:a16="http://schemas.microsoft.com/office/drawing/2014/main" id="{861B3EFC-A070-46C3-866D-3DB572F343C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2819400"/>
            <a:ext cx="1764170"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406FAA9-E4DF-4542-91E9-278063A7330E}"/>
              </a:ext>
            </a:extLst>
          </p:cNvPr>
          <p:cNvGraphicFramePr>
            <a:graphicFrameLocks noGrp="1"/>
          </p:cNvGraphicFramePr>
          <p:nvPr/>
        </p:nvGraphicFramePr>
        <p:xfrm>
          <a:off x="2514600" y="2667000"/>
          <a:ext cx="1371600" cy="1981200"/>
        </p:xfrm>
        <a:graphic>
          <a:graphicData uri="http://schemas.openxmlformats.org/drawingml/2006/table">
            <a:tbl>
              <a:tblPr/>
              <a:tblGrid>
                <a:gridCol w="685800">
                  <a:extLst>
                    <a:ext uri="{9D8B030D-6E8A-4147-A177-3AD203B41FA5}">
                      <a16:colId xmlns:a16="http://schemas.microsoft.com/office/drawing/2014/main" val="3602877577"/>
                    </a:ext>
                  </a:extLst>
                </a:gridCol>
                <a:gridCol w="685800">
                  <a:extLst>
                    <a:ext uri="{9D8B030D-6E8A-4147-A177-3AD203B41FA5}">
                      <a16:colId xmlns:a16="http://schemas.microsoft.com/office/drawing/2014/main" val="2897524770"/>
                    </a:ext>
                  </a:extLst>
                </a:gridCol>
              </a:tblGrid>
              <a:tr h="0">
                <a:tc>
                  <a:txBody>
                    <a:bodyPr/>
                    <a:lstStyle/>
                    <a:p>
                      <a:pPr algn="ctr" fontAlgn="base"/>
                      <a:r>
                        <a:rPr lang="en-US" sz="1000" b="1" cap="all" dirty="0">
                          <a:solidFill>
                            <a:srgbClr val="000000"/>
                          </a:solidFill>
                          <a:effectLst/>
                        </a:rPr>
                        <a:t>PRESENT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000" b="1" cap="all" dirty="0">
                          <a:solidFill>
                            <a:srgbClr val="000000"/>
                          </a:solidFill>
                          <a:effectLst/>
                        </a:rPr>
                        <a:t>NEXT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extLst>
                  <a:ext uri="{0D108BD9-81ED-4DB2-BD59-A6C34878D82A}">
                    <a16:rowId xmlns:a16="http://schemas.microsoft.com/office/drawing/2014/main" val="1301397396"/>
                  </a:ext>
                </a:extLst>
              </a:tr>
              <a:tr h="0">
                <a:tc>
                  <a:txBody>
                    <a:bodyPr/>
                    <a:lstStyle/>
                    <a:p>
                      <a:pPr algn="ctr" fontAlgn="base"/>
                      <a:r>
                        <a:rPr lang="en-US" sz="10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0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0962125"/>
                  </a:ext>
                </a:extLst>
              </a:tr>
              <a:tr h="0">
                <a:tc>
                  <a:txBody>
                    <a:bodyPr/>
                    <a:lstStyle/>
                    <a:p>
                      <a:pPr algn="ctr" fontAlgn="base"/>
                      <a:r>
                        <a:rPr lang="en-US" sz="10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000" b="0">
                          <a:effectLst/>
                        </a:rPr>
                        <a:t>3</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64814333"/>
                  </a:ext>
                </a:extLst>
              </a:tr>
              <a:tr h="0">
                <a:tc>
                  <a:txBody>
                    <a:bodyPr/>
                    <a:lstStyle/>
                    <a:p>
                      <a:pPr algn="ctr" fontAlgn="base"/>
                      <a:r>
                        <a:rPr lang="en-US" sz="1000" b="0" dirty="0">
                          <a:effectLst/>
                        </a:rPr>
                        <a:t>3</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000" b="0" dirty="0">
                          <a:effectLst/>
                        </a:rPr>
                        <a:t>4</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44096977"/>
                  </a:ext>
                </a:extLst>
              </a:tr>
              <a:tr h="0">
                <a:tc>
                  <a:txBody>
                    <a:bodyPr/>
                    <a:lstStyle/>
                    <a:p>
                      <a:pPr algn="ctr" fontAlgn="base"/>
                      <a:r>
                        <a:rPr lang="en-US" sz="1000" b="0">
                          <a:effectLst/>
                        </a:rPr>
                        <a:t>4</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000" b="0">
                          <a:effectLst/>
                        </a:rPr>
                        <a:t>5</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05541175"/>
                  </a:ext>
                </a:extLst>
              </a:tr>
              <a:tr h="0">
                <a:tc>
                  <a:txBody>
                    <a:bodyPr/>
                    <a:lstStyle/>
                    <a:p>
                      <a:pPr algn="ctr" fontAlgn="base"/>
                      <a:r>
                        <a:rPr lang="en-US" sz="1000" b="0">
                          <a:effectLst/>
                        </a:rPr>
                        <a:t>5</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000" b="0" dirty="0">
                          <a:effectLst/>
                        </a:rPr>
                        <a:t>7</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56362317"/>
                  </a:ext>
                </a:extLst>
              </a:tr>
              <a:tr h="0">
                <a:tc>
                  <a:txBody>
                    <a:bodyPr/>
                    <a:lstStyle/>
                    <a:p>
                      <a:pPr algn="ctr" fontAlgn="base"/>
                      <a:r>
                        <a:rPr lang="en-US" sz="1000" b="0">
                          <a:effectLst/>
                        </a:rPr>
                        <a:t>7</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0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7549943"/>
                  </a:ext>
                </a:extLst>
              </a:tr>
            </a:tbl>
          </a:graphicData>
        </a:graphic>
      </p:graphicFrame>
      <p:sp>
        <p:nvSpPr>
          <p:cNvPr id="5" name="Rectangle 3">
            <a:extLst>
              <a:ext uri="{FF2B5EF4-FFF2-40B4-BE49-F238E27FC236}">
                <a16:creationId xmlns:a16="http://schemas.microsoft.com/office/drawing/2014/main" id="{D559140E-5DEB-49F4-A32F-7FC4CD8CBB19}"/>
              </a:ext>
            </a:extLst>
          </p:cNvPr>
          <p:cNvSpPr>
            <a:spLocks noChangeArrowheads="1"/>
          </p:cNvSpPr>
          <p:nvPr/>
        </p:nvSpPr>
        <p:spPr bwMode="auto">
          <a:xfrm>
            <a:off x="3876676" y="21993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168381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C9C64-CA26-4C3E-B38C-80C3B4056A34}"/>
              </a:ext>
            </a:extLst>
          </p:cNvPr>
          <p:cNvSpPr>
            <a:spLocks noGrp="1"/>
          </p:cNvSpPr>
          <p:nvPr>
            <p:ph idx="1"/>
          </p:nvPr>
        </p:nvSpPr>
        <p:spPr>
          <a:xfrm>
            <a:off x="1981200" y="609601"/>
            <a:ext cx="8229600" cy="5516563"/>
          </a:xfrm>
        </p:spPr>
        <p:txBody>
          <a:bodyPr/>
          <a:lstStyle/>
          <a:p>
            <a:r>
              <a:rPr lang="en-US" sz="1800" dirty="0"/>
              <a:t>State transition table and inputs to the flip flop for given sequence:</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Write the input table of all T flip-flops by using the excitation table of T flip-flop. </a:t>
            </a:r>
          </a:p>
          <a:p>
            <a:r>
              <a:rPr lang="en-US" sz="1800" dirty="0"/>
              <a:t>Excitation table of T- flip flop</a:t>
            </a:r>
          </a:p>
        </p:txBody>
      </p:sp>
      <p:graphicFrame>
        <p:nvGraphicFramePr>
          <p:cNvPr id="4" name="Table 3">
            <a:extLst>
              <a:ext uri="{FF2B5EF4-FFF2-40B4-BE49-F238E27FC236}">
                <a16:creationId xmlns:a16="http://schemas.microsoft.com/office/drawing/2014/main" id="{F0B3012B-D555-4E65-84A7-6B94332905C5}"/>
              </a:ext>
            </a:extLst>
          </p:cNvPr>
          <p:cNvGraphicFramePr>
            <a:graphicFrameLocks noGrp="1"/>
          </p:cNvGraphicFramePr>
          <p:nvPr/>
        </p:nvGraphicFramePr>
        <p:xfrm>
          <a:off x="2133600" y="1219200"/>
          <a:ext cx="3291840" cy="2514600"/>
        </p:xfrm>
        <a:graphic>
          <a:graphicData uri="http://schemas.openxmlformats.org/drawingml/2006/table">
            <a:tbl>
              <a:tblPr/>
              <a:tblGrid>
                <a:gridCol w="548640">
                  <a:extLst>
                    <a:ext uri="{9D8B030D-6E8A-4147-A177-3AD203B41FA5}">
                      <a16:colId xmlns:a16="http://schemas.microsoft.com/office/drawing/2014/main" val="3363781810"/>
                    </a:ext>
                  </a:extLst>
                </a:gridCol>
                <a:gridCol w="548640">
                  <a:extLst>
                    <a:ext uri="{9D8B030D-6E8A-4147-A177-3AD203B41FA5}">
                      <a16:colId xmlns:a16="http://schemas.microsoft.com/office/drawing/2014/main" val="703173984"/>
                    </a:ext>
                  </a:extLst>
                </a:gridCol>
                <a:gridCol w="548640">
                  <a:extLst>
                    <a:ext uri="{9D8B030D-6E8A-4147-A177-3AD203B41FA5}">
                      <a16:colId xmlns:a16="http://schemas.microsoft.com/office/drawing/2014/main" val="3763784457"/>
                    </a:ext>
                  </a:extLst>
                </a:gridCol>
                <a:gridCol w="548640">
                  <a:extLst>
                    <a:ext uri="{9D8B030D-6E8A-4147-A177-3AD203B41FA5}">
                      <a16:colId xmlns:a16="http://schemas.microsoft.com/office/drawing/2014/main" val="534014556"/>
                    </a:ext>
                  </a:extLst>
                </a:gridCol>
                <a:gridCol w="548640">
                  <a:extLst>
                    <a:ext uri="{9D8B030D-6E8A-4147-A177-3AD203B41FA5}">
                      <a16:colId xmlns:a16="http://schemas.microsoft.com/office/drawing/2014/main" val="2739695313"/>
                    </a:ext>
                  </a:extLst>
                </a:gridCol>
                <a:gridCol w="548640">
                  <a:extLst>
                    <a:ext uri="{9D8B030D-6E8A-4147-A177-3AD203B41FA5}">
                      <a16:colId xmlns:a16="http://schemas.microsoft.com/office/drawing/2014/main" val="4179104469"/>
                    </a:ext>
                  </a:extLst>
                </a:gridCol>
              </a:tblGrid>
              <a:tr h="0">
                <a:tc gridSpan="3">
                  <a:txBody>
                    <a:bodyPr/>
                    <a:lstStyle/>
                    <a:p>
                      <a:pPr algn="ctr" fontAlgn="base"/>
                      <a:r>
                        <a:rPr lang="en-US" sz="1200" b="1" cap="all">
                          <a:solidFill>
                            <a:srgbClr val="000000"/>
                          </a:solidFill>
                          <a:effectLst/>
                        </a:rPr>
                        <a:t>PRESENT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tc gridSpan="3">
                  <a:txBody>
                    <a:bodyPr/>
                    <a:lstStyle/>
                    <a:p>
                      <a:pPr algn="ctr" fontAlgn="base"/>
                      <a:r>
                        <a:rPr lang="en-US" sz="1200" b="1" cap="all" dirty="0">
                          <a:solidFill>
                            <a:srgbClr val="000000"/>
                          </a:solidFill>
                          <a:effectLst/>
                        </a:rPr>
                        <a:t>NEXT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4590330"/>
                  </a:ext>
                </a:extLst>
              </a:tr>
              <a:tr h="0">
                <a:tc>
                  <a:txBody>
                    <a:bodyPr/>
                    <a:lstStyle/>
                    <a:p>
                      <a:pPr algn="ctr" fontAlgn="base"/>
                      <a:r>
                        <a:rPr lang="en-US" sz="1200" b="0">
                          <a:effectLst/>
                        </a:rPr>
                        <a:t>Q</a:t>
                      </a:r>
                      <a:r>
                        <a:rPr lang="en-US" sz="1200" b="0" baseline="-25000">
                          <a:effectLst/>
                        </a:rPr>
                        <a:t>3</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Q</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3</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1</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4065595"/>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6635189"/>
                  </a:ext>
                </a:extLst>
              </a:tr>
              <a:tr h="0">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190902"/>
                  </a:ext>
                </a:extLst>
              </a:tr>
              <a:tr h="0">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1646154"/>
                  </a:ext>
                </a:extLst>
              </a:tr>
              <a:tr h="0">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7216233"/>
                  </a:ext>
                </a:extLst>
              </a:tr>
              <a:tr h="0">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0310995"/>
                  </a:ext>
                </a:extLst>
              </a:tr>
              <a:tr h="0">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29254344"/>
                  </a:ext>
                </a:extLst>
              </a:tr>
            </a:tbl>
          </a:graphicData>
        </a:graphic>
      </p:graphicFrame>
      <p:sp>
        <p:nvSpPr>
          <p:cNvPr id="5" name="Rectangle 1">
            <a:extLst>
              <a:ext uri="{FF2B5EF4-FFF2-40B4-BE49-F238E27FC236}">
                <a16:creationId xmlns:a16="http://schemas.microsoft.com/office/drawing/2014/main" id="{71830ED5-FB32-4AB5-B671-0412971D9171}"/>
              </a:ext>
            </a:extLst>
          </p:cNvPr>
          <p:cNvSpPr>
            <a:spLocks noChangeArrowheads="1"/>
          </p:cNvSpPr>
          <p:nvPr/>
        </p:nvSpPr>
        <p:spPr bwMode="auto">
          <a:xfrm>
            <a:off x="3319464" y="20088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graphicFrame>
        <p:nvGraphicFramePr>
          <p:cNvPr id="6" name="Table 5">
            <a:extLst>
              <a:ext uri="{FF2B5EF4-FFF2-40B4-BE49-F238E27FC236}">
                <a16:creationId xmlns:a16="http://schemas.microsoft.com/office/drawing/2014/main" id="{417A6310-45AC-47C8-AD91-460435F2D04E}"/>
              </a:ext>
            </a:extLst>
          </p:cNvPr>
          <p:cNvGraphicFramePr>
            <a:graphicFrameLocks noGrp="1"/>
          </p:cNvGraphicFramePr>
          <p:nvPr/>
        </p:nvGraphicFramePr>
        <p:xfrm>
          <a:off x="5418574" y="1219200"/>
          <a:ext cx="2125227" cy="2504083"/>
        </p:xfrm>
        <a:graphic>
          <a:graphicData uri="http://schemas.openxmlformats.org/drawingml/2006/table">
            <a:tbl>
              <a:tblPr/>
              <a:tblGrid>
                <a:gridCol w="708409">
                  <a:extLst>
                    <a:ext uri="{9D8B030D-6E8A-4147-A177-3AD203B41FA5}">
                      <a16:colId xmlns:a16="http://schemas.microsoft.com/office/drawing/2014/main" val="2666839519"/>
                    </a:ext>
                  </a:extLst>
                </a:gridCol>
                <a:gridCol w="708409">
                  <a:extLst>
                    <a:ext uri="{9D8B030D-6E8A-4147-A177-3AD203B41FA5}">
                      <a16:colId xmlns:a16="http://schemas.microsoft.com/office/drawing/2014/main" val="3141150190"/>
                    </a:ext>
                  </a:extLst>
                </a:gridCol>
                <a:gridCol w="708409">
                  <a:extLst>
                    <a:ext uri="{9D8B030D-6E8A-4147-A177-3AD203B41FA5}">
                      <a16:colId xmlns:a16="http://schemas.microsoft.com/office/drawing/2014/main" val="3443928130"/>
                    </a:ext>
                  </a:extLst>
                </a:gridCol>
              </a:tblGrid>
              <a:tr h="305629">
                <a:tc gridSpan="3">
                  <a:txBody>
                    <a:bodyPr/>
                    <a:lstStyle/>
                    <a:p>
                      <a:pPr algn="ctr" fontAlgn="base"/>
                      <a:r>
                        <a:rPr lang="en-US" sz="1200" b="1" cap="all" dirty="0">
                          <a:solidFill>
                            <a:srgbClr val="000000"/>
                          </a:solidFill>
                          <a:effectLst/>
                        </a:rPr>
                        <a:t>INPUT TABLE OF FLIP-FLOPS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5478180"/>
                  </a:ext>
                </a:extLst>
              </a:tr>
              <a:tr h="456372">
                <a:tc>
                  <a:txBody>
                    <a:bodyPr/>
                    <a:lstStyle/>
                    <a:p>
                      <a:pPr algn="ctr" fontAlgn="base"/>
                      <a:r>
                        <a:rPr lang="en-US" sz="1200" b="0">
                          <a:effectLst/>
                        </a:rPr>
                        <a:t>T</a:t>
                      </a:r>
                      <a:r>
                        <a:rPr lang="en-US" sz="1200" b="0" baseline="-25000">
                          <a:effectLst/>
                        </a:rPr>
                        <a:t>3</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T</a:t>
                      </a:r>
                      <a:r>
                        <a:rPr lang="en-US" sz="1200" b="0" baseline="-25000" dirty="0">
                          <a:effectLst/>
                        </a:rPr>
                        <a:t>2</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T</a:t>
                      </a:r>
                      <a:r>
                        <a:rPr lang="en-US" sz="1200" b="0" baseline="-25000">
                          <a:effectLst/>
                        </a:rPr>
                        <a:t>1</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376050"/>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531615"/>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3887"/>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21173"/>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909462"/>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43192"/>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73166"/>
                  </a:ext>
                </a:extLst>
              </a:tr>
            </a:tbl>
          </a:graphicData>
        </a:graphic>
      </p:graphicFrame>
      <p:graphicFrame>
        <p:nvGraphicFramePr>
          <p:cNvPr id="7" name="Table 6">
            <a:extLst>
              <a:ext uri="{FF2B5EF4-FFF2-40B4-BE49-F238E27FC236}">
                <a16:creationId xmlns:a16="http://schemas.microsoft.com/office/drawing/2014/main" id="{41801633-9F57-4486-A9F8-54F248B6B33E}"/>
              </a:ext>
            </a:extLst>
          </p:cNvPr>
          <p:cNvGraphicFramePr>
            <a:graphicFrameLocks noGrp="1"/>
          </p:cNvGraphicFramePr>
          <p:nvPr/>
        </p:nvGraphicFramePr>
        <p:xfrm>
          <a:off x="2423160" y="4648200"/>
          <a:ext cx="2606040" cy="1463040"/>
        </p:xfrm>
        <a:graphic>
          <a:graphicData uri="http://schemas.openxmlformats.org/drawingml/2006/table">
            <a:tbl>
              <a:tblPr>
                <a:tableStyleId>{5940675A-B579-460E-94D1-54222C63F5DA}</a:tableStyleId>
              </a:tblPr>
              <a:tblGrid>
                <a:gridCol w="868680">
                  <a:extLst>
                    <a:ext uri="{9D8B030D-6E8A-4147-A177-3AD203B41FA5}">
                      <a16:colId xmlns:a16="http://schemas.microsoft.com/office/drawing/2014/main" val="1117541439"/>
                    </a:ext>
                  </a:extLst>
                </a:gridCol>
                <a:gridCol w="868680">
                  <a:extLst>
                    <a:ext uri="{9D8B030D-6E8A-4147-A177-3AD203B41FA5}">
                      <a16:colId xmlns:a16="http://schemas.microsoft.com/office/drawing/2014/main" val="2893766113"/>
                    </a:ext>
                  </a:extLst>
                </a:gridCol>
                <a:gridCol w="868680">
                  <a:extLst>
                    <a:ext uri="{9D8B030D-6E8A-4147-A177-3AD203B41FA5}">
                      <a16:colId xmlns:a16="http://schemas.microsoft.com/office/drawing/2014/main" val="3541068829"/>
                    </a:ext>
                  </a:extLst>
                </a:gridCol>
              </a:tblGrid>
              <a:tr h="0">
                <a:tc>
                  <a:txBody>
                    <a:bodyPr/>
                    <a:lstStyle/>
                    <a:p>
                      <a:pPr algn="ctr" fontAlgn="base"/>
                      <a:r>
                        <a:rPr lang="en-US" sz="1200" b="1" cap="all" dirty="0">
                          <a:solidFill>
                            <a:srgbClr val="000000"/>
                          </a:solidFill>
                          <a:effectLst/>
                        </a:rPr>
                        <a:t>QT</a:t>
                      </a:r>
                    </a:p>
                  </a:txBody>
                  <a:tcPr marL="60960" marR="60960" marT="60960" marB="60960" anchor="ctr">
                    <a:solidFill>
                      <a:srgbClr val="00B050"/>
                    </a:solidFill>
                  </a:tcPr>
                </a:tc>
                <a:tc>
                  <a:txBody>
                    <a:bodyPr/>
                    <a:lstStyle/>
                    <a:p>
                      <a:pPr algn="ctr" fontAlgn="base"/>
                      <a:r>
                        <a:rPr lang="en-US" sz="1200" b="1" cap="all" dirty="0">
                          <a:solidFill>
                            <a:srgbClr val="000000"/>
                          </a:solidFill>
                          <a:effectLst/>
                        </a:rPr>
                        <a:t>QT+1</a:t>
                      </a:r>
                    </a:p>
                  </a:txBody>
                  <a:tcPr marL="60960" marR="60960" marT="60960" marB="60960" anchor="ctr">
                    <a:solidFill>
                      <a:srgbClr val="00B050"/>
                    </a:solidFill>
                  </a:tcPr>
                </a:tc>
                <a:tc>
                  <a:txBody>
                    <a:bodyPr/>
                    <a:lstStyle/>
                    <a:p>
                      <a:pPr algn="ctr" fontAlgn="base"/>
                      <a:r>
                        <a:rPr lang="en-US" sz="1200" b="1" cap="all" dirty="0">
                          <a:solidFill>
                            <a:srgbClr val="000000"/>
                          </a:solidFill>
                          <a:effectLst/>
                        </a:rPr>
                        <a:t>T</a:t>
                      </a:r>
                    </a:p>
                  </a:txBody>
                  <a:tcPr marL="60960" marR="60960" marT="60960" marB="60960" anchor="ctr">
                    <a:solidFill>
                      <a:srgbClr val="00B050"/>
                    </a:solidFill>
                  </a:tcPr>
                </a:tc>
                <a:extLst>
                  <a:ext uri="{0D108BD9-81ED-4DB2-BD59-A6C34878D82A}">
                    <a16:rowId xmlns:a16="http://schemas.microsoft.com/office/drawing/2014/main" val="3650284416"/>
                  </a:ext>
                </a:extLst>
              </a:tr>
              <a:tr h="0">
                <a:tc>
                  <a:txBody>
                    <a:bodyPr/>
                    <a:lstStyle/>
                    <a:p>
                      <a:pPr algn="ctr" fontAlgn="base"/>
                      <a:r>
                        <a:rPr lang="en-US" sz="1200" b="0">
                          <a:effectLst/>
                        </a:rPr>
                        <a:t>0</a:t>
                      </a:r>
                    </a:p>
                  </a:txBody>
                  <a:tcPr marL="106680" marR="106680" marT="53340" marB="53340" anchor="ctr"/>
                </a:tc>
                <a:tc>
                  <a:txBody>
                    <a:bodyPr/>
                    <a:lstStyle/>
                    <a:p>
                      <a:pPr algn="ctr" fontAlgn="base"/>
                      <a:r>
                        <a:rPr lang="en-US" sz="1200" b="0">
                          <a:effectLst/>
                        </a:rPr>
                        <a:t>0</a:t>
                      </a:r>
                    </a:p>
                  </a:txBody>
                  <a:tcPr marL="106680" marR="106680" marT="53340" marB="53340" anchor="ctr"/>
                </a:tc>
                <a:tc>
                  <a:txBody>
                    <a:bodyPr/>
                    <a:lstStyle/>
                    <a:p>
                      <a:pPr algn="ctr" fontAlgn="base"/>
                      <a:r>
                        <a:rPr lang="en-US" sz="1200" b="0">
                          <a:effectLst/>
                        </a:rPr>
                        <a:t>0</a:t>
                      </a:r>
                    </a:p>
                  </a:txBody>
                  <a:tcPr marL="106680" marR="106680" marT="53340" marB="53340" anchor="ctr"/>
                </a:tc>
                <a:extLst>
                  <a:ext uri="{0D108BD9-81ED-4DB2-BD59-A6C34878D82A}">
                    <a16:rowId xmlns:a16="http://schemas.microsoft.com/office/drawing/2014/main" val="90057939"/>
                  </a:ext>
                </a:extLst>
              </a:tr>
              <a:tr h="0">
                <a:tc>
                  <a:txBody>
                    <a:bodyPr/>
                    <a:lstStyle/>
                    <a:p>
                      <a:pPr algn="ctr" fontAlgn="base"/>
                      <a:r>
                        <a:rPr lang="en-US" sz="1200" b="0" dirty="0">
                          <a:effectLst/>
                        </a:rPr>
                        <a:t>0</a:t>
                      </a:r>
                    </a:p>
                  </a:txBody>
                  <a:tcPr marL="106680" marR="106680" marT="53340" marB="53340" anchor="ctr"/>
                </a:tc>
                <a:tc>
                  <a:txBody>
                    <a:bodyPr/>
                    <a:lstStyle/>
                    <a:p>
                      <a:pPr algn="ctr" fontAlgn="base"/>
                      <a:r>
                        <a:rPr lang="en-US" sz="1200" b="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extLst>
                  <a:ext uri="{0D108BD9-81ED-4DB2-BD59-A6C34878D82A}">
                    <a16:rowId xmlns:a16="http://schemas.microsoft.com/office/drawing/2014/main" val="923667526"/>
                  </a:ext>
                </a:extLst>
              </a:tr>
              <a:tr h="0">
                <a:tc>
                  <a:txBody>
                    <a:bodyPr/>
                    <a:lstStyle/>
                    <a:p>
                      <a:pPr algn="ctr" fontAlgn="base"/>
                      <a:r>
                        <a:rPr lang="en-US" sz="1200" b="0">
                          <a:effectLst/>
                        </a:rPr>
                        <a:t>1</a:t>
                      </a:r>
                    </a:p>
                  </a:txBody>
                  <a:tcPr marL="106680" marR="106680" marT="53340" marB="53340" anchor="ctr"/>
                </a:tc>
                <a:tc>
                  <a:txBody>
                    <a:bodyPr/>
                    <a:lstStyle/>
                    <a:p>
                      <a:pPr algn="ctr" fontAlgn="base"/>
                      <a:r>
                        <a:rPr lang="en-US" sz="1200" b="0">
                          <a:effectLst/>
                        </a:rPr>
                        <a:t>0</a:t>
                      </a:r>
                    </a:p>
                  </a:txBody>
                  <a:tcPr marL="106680" marR="106680" marT="53340" marB="53340" anchor="ctr"/>
                </a:tc>
                <a:tc>
                  <a:txBody>
                    <a:bodyPr/>
                    <a:lstStyle/>
                    <a:p>
                      <a:pPr algn="ctr" fontAlgn="base"/>
                      <a:r>
                        <a:rPr lang="en-US" sz="1200" b="0">
                          <a:effectLst/>
                        </a:rPr>
                        <a:t>1</a:t>
                      </a:r>
                    </a:p>
                  </a:txBody>
                  <a:tcPr marL="106680" marR="106680" marT="53340" marB="53340" anchor="ctr"/>
                </a:tc>
                <a:extLst>
                  <a:ext uri="{0D108BD9-81ED-4DB2-BD59-A6C34878D82A}">
                    <a16:rowId xmlns:a16="http://schemas.microsoft.com/office/drawing/2014/main" val="733169099"/>
                  </a:ext>
                </a:extLst>
              </a:tr>
              <a:tr h="0">
                <a:tc>
                  <a:txBody>
                    <a:bodyPr/>
                    <a:lstStyle/>
                    <a:p>
                      <a:pPr algn="ctr" fontAlgn="base"/>
                      <a:r>
                        <a:rPr lang="en-US" sz="1200" b="0">
                          <a:effectLst/>
                        </a:rPr>
                        <a:t>1</a:t>
                      </a:r>
                    </a:p>
                  </a:txBody>
                  <a:tcPr marL="106680" marR="106680" marT="53340" marB="53340" anchor="ctr"/>
                </a:tc>
                <a:tc>
                  <a:txBody>
                    <a:bodyPr/>
                    <a:lstStyle/>
                    <a:p>
                      <a:pPr algn="ctr" fontAlgn="base"/>
                      <a:r>
                        <a:rPr lang="en-US" sz="1200" b="0">
                          <a:effectLst/>
                        </a:rPr>
                        <a:t>1</a:t>
                      </a:r>
                    </a:p>
                  </a:txBody>
                  <a:tcPr marL="106680" marR="106680" marT="53340" marB="53340" anchor="ctr"/>
                </a:tc>
                <a:tc>
                  <a:txBody>
                    <a:bodyPr/>
                    <a:lstStyle/>
                    <a:p>
                      <a:pPr algn="ctr" fontAlgn="base"/>
                      <a:r>
                        <a:rPr lang="en-US" sz="1200" b="0" dirty="0">
                          <a:effectLst/>
                        </a:rPr>
                        <a:t>0</a:t>
                      </a:r>
                    </a:p>
                  </a:txBody>
                  <a:tcPr marL="106680" marR="106680" marT="53340" marB="53340" anchor="ctr"/>
                </a:tc>
                <a:extLst>
                  <a:ext uri="{0D108BD9-81ED-4DB2-BD59-A6C34878D82A}">
                    <a16:rowId xmlns:a16="http://schemas.microsoft.com/office/drawing/2014/main" val="2064732720"/>
                  </a:ext>
                </a:extLst>
              </a:tr>
            </a:tbl>
          </a:graphicData>
        </a:graphic>
      </p:graphicFrame>
      <p:sp>
        <p:nvSpPr>
          <p:cNvPr id="8" name="Rectangle 2">
            <a:extLst>
              <a:ext uri="{FF2B5EF4-FFF2-40B4-BE49-F238E27FC236}">
                <a16:creationId xmlns:a16="http://schemas.microsoft.com/office/drawing/2014/main" id="{E942E22D-9922-4BC3-B938-ADBA7AA8E6E3}"/>
              </a:ext>
            </a:extLst>
          </p:cNvPr>
          <p:cNvSpPr>
            <a:spLocks noChangeArrowheads="1"/>
          </p:cNvSpPr>
          <p:nvPr/>
        </p:nvSpPr>
        <p:spPr bwMode="auto">
          <a:xfrm>
            <a:off x="3876676" y="25803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sp>
        <p:nvSpPr>
          <p:cNvPr id="2" name="Oval 1">
            <a:extLst>
              <a:ext uri="{FF2B5EF4-FFF2-40B4-BE49-F238E27FC236}">
                <a16:creationId xmlns:a16="http://schemas.microsoft.com/office/drawing/2014/main" id="{AA6CE9D2-17E3-4E01-A9F1-30A7A4F9FC75}"/>
              </a:ext>
            </a:extLst>
          </p:cNvPr>
          <p:cNvSpPr/>
          <p:nvPr/>
        </p:nvSpPr>
        <p:spPr>
          <a:xfrm>
            <a:off x="2301240" y="2028216"/>
            <a:ext cx="213360" cy="228600"/>
          </a:xfrm>
          <a:prstGeom prst="ellipse">
            <a:avLst/>
          </a:prstGeom>
          <a:noFill/>
          <a:ln>
            <a:solidFill>
              <a:srgbClr val="7030A0"/>
            </a:solidFill>
          </a:ln>
          <a:effectLst>
            <a:glow rad="635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76343F9-D254-4195-9C26-72FEE33BED83}"/>
              </a:ext>
            </a:extLst>
          </p:cNvPr>
          <p:cNvSpPr/>
          <p:nvPr/>
        </p:nvSpPr>
        <p:spPr>
          <a:xfrm>
            <a:off x="3925112" y="2028216"/>
            <a:ext cx="213360" cy="228600"/>
          </a:xfrm>
          <a:prstGeom prst="ellipse">
            <a:avLst/>
          </a:prstGeom>
          <a:noFill/>
          <a:ln>
            <a:solidFill>
              <a:srgbClr val="7030A0"/>
            </a:solidFill>
          </a:ln>
          <a:effectLst>
            <a:glow rad="635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Arrow: Circular 9">
            <a:extLst>
              <a:ext uri="{FF2B5EF4-FFF2-40B4-BE49-F238E27FC236}">
                <a16:creationId xmlns:a16="http://schemas.microsoft.com/office/drawing/2014/main" id="{50A16C2D-07E7-4756-BB50-676B155352BC}"/>
              </a:ext>
            </a:extLst>
          </p:cNvPr>
          <p:cNvSpPr/>
          <p:nvPr/>
        </p:nvSpPr>
        <p:spPr>
          <a:xfrm>
            <a:off x="2423160" y="914400"/>
            <a:ext cx="1715312" cy="1371600"/>
          </a:xfrm>
          <a:prstGeom prst="circularArrow">
            <a:avLst/>
          </a:prstGeom>
          <a:no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7" name="Rectangle: Rounded Corners 16">
            <a:extLst>
              <a:ext uri="{FF2B5EF4-FFF2-40B4-BE49-F238E27FC236}">
                <a16:creationId xmlns:a16="http://schemas.microsoft.com/office/drawing/2014/main" id="{BC56E13B-FCF3-4FF0-8F89-52301D16B335}"/>
              </a:ext>
            </a:extLst>
          </p:cNvPr>
          <p:cNvSpPr/>
          <p:nvPr/>
        </p:nvSpPr>
        <p:spPr>
          <a:xfrm>
            <a:off x="2861360" y="1991640"/>
            <a:ext cx="206049" cy="1656816"/>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F05FAEE-C206-47FE-884E-A330CA61F029}"/>
              </a:ext>
            </a:extLst>
          </p:cNvPr>
          <p:cNvSpPr/>
          <p:nvPr/>
        </p:nvSpPr>
        <p:spPr>
          <a:xfrm>
            <a:off x="4503599" y="2009928"/>
            <a:ext cx="211867" cy="1656816"/>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5B803B5-1873-46B5-ACE9-0B57F4C25317}"/>
              </a:ext>
            </a:extLst>
          </p:cNvPr>
          <p:cNvSpPr/>
          <p:nvPr/>
        </p:nvSpPr>
        <p:spPr>
          <a:xfrm>
            <a:off x="4965791" y="2000784"/>
            <a:ext cx="375717" cy="1665960"/>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DBFF0D8-F293-42A0-83C8-423E7ADC6726}"/>
              </a:ext>
            </a:extLst>
          </p:cNvPr>
          <p:cNvSpPr/>
          <p:nvPr/>
        </p:nvSpPr>
        <p:spPr>
          <a:xfrm>
            <a:off x="3344871" y="2009928"/>
            <a:ext cx="379844" cy="1647672"/>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6E92EEA-EBC5-4554-9BC2-564C69F888A3}"/>
              </a:ext>
            </a:extLst>
          </p:cNvPr>
          <p:cNvSpPr/>
          <p:nvPr/>
        </p:nvSpPr>
        <p:spPr>
          <a:xfrm>
            <a:off x="2304288" y="2009928"/>
            <a:ext cx="292286" cy="1638528"/>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E39EAA-A864-41A8-88B2-9CCF1CB24CE2}"/>
              </a:ext>
            </a:extLst>
          </p:cNvPr>
          <p:cNvSpPr/>
          <p:nvPr/>
        </p:nvSpPr>
        <p:spPr>
          <a:xfrm>
            <a:off x="3933758" y="2019072"/>
            <a:ext cx="279610" cy="16476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49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CACB8-DC98-4BD7-84C5-6057265C20DB}"/>
              </a:ext>
            </a:extLst>
          </p:cNvPr>
          <p:cNvSpPr>
            <a:spLocks noGrp="1"/>
          </p:cNvSpPr>
          <p:nvPr>
            <p:ph idx="1"/>
          </p:nvPr>
        </p:nvSpPr>
        <p:spPr>
          <a:xfrm>
            <a:off x="1905000" y="928171"/>
            <a:ext cx="8229600" cy="4525963"/>
          </a:xfrm>
        </p:spPr>
        <p:txBody>
          <a:bodyPr/>
          <a:lstStyle/>
          <a:p>
            <a:r>
              <a:rPr lang="en-US" sz="1800" dirty="0"/>
              <a:t>Find value of T3, T2, T1 in terms of Q3, Q2, Q1 using K-Map (Karnaugh Map):</a:t>
            </a:r>
          </a:p>
          <a:p>
            <a:endParaRPr lang="en-US" sz="1800" dirty="0"/>
          </a:p>
          <a:p>
            <a:endParaRPr lang="en-US" sz="1800" dirty="0"/>
          </a:p>
        </p:txBody>
      </p:sp>
      <p:sp>
        <p:nvSpPr>
          <p:cNvPr id="8" name="TextBox 7">
            <a:extLst>
              <a:ext uri="{FF2B5EF4-FFF2-40B4-BE49-F238E27FC236}">
                <a16:creationId xmlns:a16="http://schemas.microsoft.com/office/drawing/2014/main" id="{C9BFBCC7-0CDC-4890-B033-ACF8932D9FE5}"/>
              </a:ext>
            </a:extLst>
          </p:cNvPr>
          <p:cNvSpPr txBox="1"/>
          <p:nvPr/>
        </p:nvSpPr>
        <p:spPr>
          <a:xfrm>
            <a:off x="4876801" y="2831068"/>
            <a:ext cx="45719" cy="369332"/>
          </a:xfrm>
          <a:prstGeom prst="rect">
            <a:avLst/>
          </a:prstGeom>
          <a:noFill/>
        </p:spPr>
        <p:txBody>
          <a:bodyPr wrap="square" rtlCol="0">
            <a:spAutoFit/>
          </a:bodyPr>
          <a:lstStyle/>
          <a:p>
            <a:endParaRPr lang="en-US" dirty="0"/>
          </a:p>
        </p:txBody>
      </p:sp>
      <p:grpSp>
        <p:nvGrpSpPr>
          <p:cNvPr id="11" name="Group 10">
            <a:extLst>
              <a:ext uri="{FF2B5EF4-FFF2-40B4-BE49-F238E27FC236}">
                <a16:creationId xmlns:a16="http://schemas.microsoft.com/office/drawing/2014/main" id="{7064B2F8-C98D-4F94-BEE2-53B732B2E964}"/>
              </a:ext>
            </a:extLst>
          </p:cNvPr>
          <p:cNvGrpSpPr/>
          <p:nvPr/>
        </p:nvGrpSpPr>
        <p:grpSpPr>
          <a:xfrm>
            <a:off x="2278744" y="1655064"/>
            <a:ext cx="5456620" cy="3618186"/>
            <a:chOff x="2278744" y="1655064"/>
            <a:chExt cx="5456620" cy="3618186"/>
          </a:xfrm>
        </p:grpSpPr>
        <p:sp>
          <p:nvSpPr>
            <p:cNvPr id="7" name="Rectangle 6">
              <a:extLst>
                <a:ext uri="{FF2B5EF4-FFF2-40B4-BE49-F238E27FC236}">
                  <a16:creationId xmlns:a16="http://schemas.microsoft.com/office/drawing/2014/main" id="{8708393B-6248-446D-B050-4902DA042972}"/>
                </a:ext>
              </a:extLst>
            </p:cNvPr>
            <p:cNvSpPr/>
            <p:nvPr/>
          </p:nvSpPr>
          <p:spPr>
            <a:xfrm>
              <a:off x="6519162" y="2200132"/>
              <a:ext cx="907621" cy="369332"/>
            </a:xfrm>
            <a:prstGeom prst="rect">
              <a:avLst/>
            </a:prstGeom>
          </p:spPr>
          <p:txBody>
            <a:bodyPr wrap="none">
              <a:spAutoFit/>
            </a:bodyPr>
            <a:lstStyle/>
            <a:p>
              <a:r>
                <a:rPr lang="en-US" dirty="0"/>
                <a:t>T3 = Q2</a:t>
              </a:r>
            </a:p>
          </p:txBody>
        </p:sp>
        <p:sp>
          <p:nvSpPr>
            <p:cNvPr id="9" name="Rectangle 8">
              <a:extLst>
                <a:ext uri="{FF2B5EF4-FFF2-40B4-BE49-F238E27FC236}">
                  <a16:creationId xmlns:a16="http://schemas.microsoft.com/office/drawing/2014/main" id="{211F199F-0038-4402-BE99-7D5915F07127}"/>
                </a:ext>
              </a:extLst>
            </p:cNvPr>
            <p:cNvSpPr/>
            <p:nvPr/>
          </p:nvSpPr>
          <p:spPr>
            <a:xfrm>
              <a:off x="6405691" y="3571732"/>
              <a:ext cx="960519" cy="369332"/>
            </a:xfrm>
            <a:prstGeom prst="rect">
              <a:avLst/>
            </a:prstGeom>
          </p:spPr>
          <p:txBody>
            <a:bodyPr wrap="none">
              <a:spAutoFit/>
            </a:bodyPr>
            <a:lstStyle/>
            <a:p>
              <a:r>
                <a:rPr lang="en-US" dirty="0"/>
                <a:t>T2 = Q1 </a:t>
              </a:r>
            </a:p>
          </p:txBody>
        </p:sp>
        <p:sp>
          <p:nvSpPr>
            <p:cNvPr id="10" name="Rectangle 9">
              <a:extLst>
                <a:ext uri="{FF2B5EF4-FFF2-40B4-BE49-F238E27FC236}">
                  <a16:creationId xmlns:a16="http://schemas.microsoft.com/office/drawing/2014/main" id="{8068B73A-504A-4065-B3E5-DF1CBE3AC684}"/>
                </a:ext>
              </a:extLst>
            </p:cNvPr>
            <p:cNvSpPr/>
            <p:nvPr/>
          </p:nvSpPr>
          <p:spPr>
            <a:xfrm>
              <a:off x="6717137" y="4638532"/>
              <a:ext cx="1018227" cy="369332"/>
            </a:xfrm>
            <a:prstGeom prst="rect">
              <a:avLst/>
            </a:prstGeom>
          </p:spPr>
          <p:txBody>
            <a:bodyPr wrap="none">
              <a:spAutoFit/>
            </a:bodyPr>
            <a:lstStyle/>
            <a:p>
              <a:r>
                <a:rPr lang="en-US" dirty="0"/>
                <a:t>T1 = Q2’ </a:t>
              </a:r>
            </a:p>
          </p:txBody>
        </p:sp>
        <p:grpSp>
          <p:nvGrpSpPr>
            <p:cNvPr id="19" name="Group 18">
              <a:extLst>
                <a:ext uri="{FF2B5EF4-FFF2-40B4-BE49-F238E27FC236}">
                  <a16:creationId xmlns:a16="http://schemas.microsoft.com/office/drawing/2014/main" id="{AEBA6FFD-625C-4A99-BA19-A94100915EB8}"/>
                </a:ext>
              </a:extLst>
            </p:cNvPr>
            <p:cNvGrpSpPr/>
            <p:nvPr/>
          </p:nvGrpSpPr>
          <p:grpSpPr>
            <a:xfrm>
              <a:off x="2278744" y="1655064"/>
              <a:ext cx="4066082" cy="1143000"/>
              <a:chOff x="754744" y="2286000"/>
              <a:chExt cx="4066082" cy="1143000"/>
            </a:xfrm>
          </p:grpSpPr>
          <p:pic>
            <p:nvPicPr>
              <p:cNvPr id="4" name="Picture 3">
                <a:extLst>
                  <a:ext uri="{FF2B5EF4-FFF2-40B4-BE49-F238E27FC236}">
                    <a16:creationId xmlns:a16="http://schemas.microsoft.com/office/drawing/2014/main" id="{F5762C93-FF5D-49DB-B31D-7742E954153B}"/>
                  </a:ext>
                </a:extLst>
              </p:cNvPr>
              <p:cNvPicPr>
                <a:picLocks noChangeAspect="1"/>
              </p:cNvPicPr>
              <p:nvPr/>
            </p:nvPicPr>
            <p:blipFill>
              <a:blip r:embed="rId2"/>
              <a:stretch>
                <a:fillRect/>
              </a:stretch>
            </p:blipFill>
            <p:spPr>
              <a:xfrm>
                <a:off x="754744" y="2286000"/>
                <a:ext cx="4066082" cy="1143000"/>
              </a:xfrm>
              <a:prstGeom prst="rect">
                <a:avLst/>
              </a:prstGeom>
            </p:spPr>
          </p:pic>
          <p:sp>
            <p:nvSpPr>
              <p:cNvPr id="12" name="TextBox 11">
                <a:extLst>
                  <a:ext uri="{FF2B5EF4-FFF2-40B4-BE49-F238E27FC236}">
                    <a16:creationId xmlns:a16="http://schemas.microsoft.com/office/drawing/2014/main" id="{8963477D-A8CA-4E1F-9D26-6B47E81F214F}"/>
                  </a:ext>
                </a:extLst>
              </p:cNvPr>
              <p:cNvSpPr txBox="1"/>
              <p:nvPr/>
            </p:nvSpPr>
            <p:spPr>
              <a:xfrm>
                <a:off x="3502145" y="2696184"/>
                <a:ext cx="993655" cy="646331"/>
              </a:xfrm>
              <a:prstGeom prst="rect">
                <a:avLst/>
              </a:prstGeom>
              <a:noFill/>
              <a:effectLst>
                <a:glow rad="63500">
                  <a:schemeClr val="accent6">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a:p>
                <a:endParaRPr lang="en-US" dirty="0"/>
              </a:p>
            </p:txBody>
          </p:sp>
        </p:grpSp>
        <p:grpSp>
          <p:nvGrpSpPr>
            <p:cNvPr id="18" name="Group 17">
              <a:extLst>
                <a:ext uri="{FF2B5EF4-FFF2-40B4-BE49-F238E27FC236}">
                  <a16:creationId xmlns:a16="http://schemas.microsoft.com/office/drawing/2014/main" id="{6B5162BF-78E8-4014-9AF7-373E8E538676}"/>
                </a:ext>
              </a:extLst>
            </p:cNvPr>
            <p:cNvGrpSpPr/>
            <p:nvPr/>
          </p:nvGrpSpPr>
          <p:grpSpPr>
            <a:xfrm>
              <a:off x="2375170" y="4169664"/>
              <a:ext cx="3873230" cy="1103586"/>
              <a:chOff x="851170" y="4800600"/>
              <a:chExt cx="3873230" cy="1103586"/>
            </a:xfrm>
          </p:grpSpPr>
          <p:pic>
            <p:nvPicPr>
              <p:cNvPr id="6" name="Picture 5">
                <a:extLst>
                  <a:ext uri="{FF2B5EF4-FFF2-40B4-BE49-F238E27FC236}">
                    <a16:creationId xmlns:a16="http://schemas.microsoft.com/office/drawing/2014/main" id="{9D0FDE15-8F7E-4174-AE0C-37155D8ECC18}"/>
                  </a:ext>
                </a:extLst>
              </p:cNvPr>
              <p:cNvPicPr>
                <a:picLocks noChangeAspect="1"/>
              </p:cNvPicPr>
              <p:nvPr/>
            </p:nvPicPr>
            <p:blipFill>
              <a:blip r:embed="rId3"/>
              <a:stretch>
                <a:fillRect/>
              </a:stretch>
            </p:blipFill>
            <p:spPr>
              <a:xfrm>
                <a:off x="851170" y="4800600"/>
                <a:ext cx="3873230" cy="1103586"/>
              </a:xfrm>
              <a:prstGeom prst="rect">
                <a:avLst/>
              </a:prstGeom>
            </p:spPr>
          </p:pic>
          <p:sp>
            <p:nvSpPr>
              <p:cNvPr id="14" name="Rectangle: Rounded Corners 13">
                <a:extLst>
                  <a:ext uri="{FF2B5EF4-FFF2-40B4-BE49-F238E27FC236}">
                    <a16:creationId xmlns:a16="http://schemas.microsoft.com/office/drawing/2014/main" id="{84CA3880-EEB1-4124-B6C4-F17A2F9A6502}"/>
                  </a:ext>
                </a:extLst>
              </p:cNvPr>
              <p:cNvSpPr/>
              <p:nvPr/>
            </p:nvSpPr>
            <p:spPr>
              <a:xfrm>
                <a:off x="1942288" y="5220828"/>
                <a:ext cx="914400" cy="548640"/>
              </a:xfrm>
              <a:prstGeom prst="roundRect">
                <a:avLst/>
              </a:prstGeom>
              <a:noFill/>
              <a:effectLst>
                <a:glow rad="635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32BF7BD-71DC-442C-B525-2F7AB7C0F1B8}"/>
                </a:ext>
              </a:extLst>
            </p:cNvPr>
            <p:cNvGrpSpPr/>
            <p:nvPr/>
          </p:nvGrpSpPr>
          <p:grpSpPr>
            <a:xfrm>
              <a:off x="2282727" y="2798064"/>
              <a:ext cx="3834351" cy="1219200"/>
              <a:chOff x="758726" y="3429000"/>
              <a:chExt cx="3834351" cy="1219200"/>
            </a:xfrm>
          </p:grpSpPr>
          <p:pic>
            <p:nvPicPr>
              <p:cNvPr id="5" name="Picture 4">
                <a:extLst>
                  <a:ext uri="{FF2B5EF4-FFF2-40B4-BE49-F238E27FC236}">
                    <a16:creationId xmlns:a16="http://schemas.microsoft.com/office/drawing/2014/main" id="{E412D342-62CA-4FEC-BB94-C85EAD9C421F}"/>
                  </a:ext>
                </a:extLst>
              </p:cNvPr>
              <p:cNvPicPr>
                <a:picLocks noChangeAspect="1"/>
              </p:cNvPicPr>
              <p:nvPr/>
            </p:nvPicPr>
            <p:blipFill>
              <a:blip r:embed="rId4"/>
              <a:stretch>
                <a:fillRect/>
              </a:stretch>
            </p:blipFill>
            <p:spPr>
              <a:xfrm>
                <a:off x="758726" y="3429000"/>
                <a:ext cx="3834351" cy="1219200"/>
              </a:xfrm>
              <a:prstGeom prst="rect">
                <a:avLst/>
              </a:prstGeom>
            </p:spPr>
          </p:pic>
          <p:sp>
            <p:nvSpPr>
              <p:cNvPr id="13" name="Rectangle: Rounded Corners 12">
                <a:extLst>
                  <a:ext uri="{FF2B5EF4-FFF2-40B4-BE49-F238E27FC236}">
                    <a16:creationId xmlns:a16="http://schemas.microsoft.com/office/drawing/2014/main" id="{99AE017B-5F39-46D8-8506-44F9A567F9B9}"/>
                  </a:ext>
                </a:extLst>
              </p:cNvPr>
              <p:cNvSpPr/>
              <p:nvPr/>
            </p:nvSpPr>
            <p:spPr>
              <a:xfrm>
                <a:off x="2590799" y="3902152"/>
                <a:ext cx="911345" cy="630936"/>
              </a:xfrm>
              <a:prstGeom prst="roundRect">
                <a:avLst/>
              </a:prstGeom>
              <a:noFill/>
              <a:ln>
                <a:solidFill>
                  <a:srgbClr val="00B050"/>
                </a:solidFill>
              </a:ln>
              <a:effectLst>
                <a:glow rad="635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267208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AB86-120E-4CD7-BF6C-9EBF13F223AD}"/>
              </a:ext>
            </a:extLst>
          </p:cNvPr>
          <p:cNvSpPr>
            <a:spLocks noGrp="1"/>
          </p:cNvSpPr>
          <p:nvPr>
            <p:ph type="title"/>
          </p:nvPr>
        </p:nvSpPr>
        <p:spPr/>
        <p:txBody>
          <a:bodyPr/>
          <a:lstStyle/>
          <a:p>
            <a:endParaRPr lang="en-US" dirty="0"/>
          </a:p>
        </p:txBody>
      </p:sp>
      <p:sp>
        <p:nvSpPr>
          <p:cNvPr id="5" name="Rectangle 4">
            <a:extLst>
              <a:ext uri="{FF2B5EF4-FFF2-40B4-BE49-F238E27FC236}">
                <a16:creationId xmlns:a16="http://schemas.microsoft.com/office/drawing/2014/main" id="{28670A16-ABFF-4D4D-BCED-2061B2831502}"/>
              </a:ext>
            </a:extLst>
          </p:cNvPr>
          <p:cNvSpPr/>
          <p:nvPr/>
        </p:nvSpPr>
        <p:spPr>
          <a:xfrm>
            <a:off x="3852162" y="5562600"/>
            <a:ext cx="907621" cy="369332"/>
          </a:xfrm>
          <a:prstGeom prst="rect">
            <a:avLst/>
          </a:prstGeom>
        </p:spPr>
        <p:txBody>
          <a:bodyPr wrap="none">
            <a:spAutoFit/>
          </a:bodyPr>
          <a:lstStyle/>
          <a:p>
            <a:r>
              <a:rPr lang="en-US" dirty="0"/>
              <a:t>T3 = Q2</a:t>
            </a:r>
          </a:p>
        </p:txBody>
      </p:sp>
      <p:sp>
        <p:nvSpPr>
          <p:cNvPr id="6" name="Rectangle 5">
            <a:extLst>
              <a:ext uri="{FF2B5EF4-FFF2-40B4-BE49-F238E27FC236}">
                <a16:creationId xmlns:a16="http://schemas.microsoft.com/office/drawing/2014/main" id="{E9171170-BF4C-4DDF-B347-2BD36A5DCC2A}"/>
              </a:ext>
            </a:extLst>
          </p:cNvPr>
          <p:cNvSpPr/>
          <p:nvPr/>
        </p:nvSpPr>
        <p:spPr>
          <a:xfrm>
            <a:off x="3429000" y="3974068"/>
            <a:ext cx="1401346" cy="369332"/>
          </a:xfrm>
          <a:prstGeom prst="rect">
            <a:avLst/>
          </a:prstGeom>
        </p:spPr>
        <p:txBody>
          <a:bodyPr wrap="none">
            <a:spAutoFit/>
          </a:bodyPr>
          <a:lstStyle/>
          <a:p>
            <a:r>
              <a:rPr lang="en-US" dirty="0"/>
              <a:t>T2 = Q1 + Q2</a:t>
            </a:r>
          </a:p>
        </p:txBody>
      </p:sp>
      <p:sp>
        <p:nvSpPr>
          <p:cNvPr id="7" name="Rectangle 6">
            <a:extLst>
              <a:ext uri="{FF2B5EF4-FFF2-40B4-BE49-F238E27FC236}">
                <a16:creationId xmlns:a16="http://schemas.microsoft.com/office/drawing/2014/main" id="{5B43A769-C01D-40E7-83C2-5126B49111FF}"/>
              </a:ext>
            </a:extLst>
          </p:cNvPr>
          <p:cNvSpPr/>
          <p:nvPr/>
        </p:nvSpPr>
        <p:spPr>
          <a:xfrm>
            <a:off x="3740446" y="2678668"/>
            <a:ext cx="1018227" cy="369332"/>
          </a:xfrm>
          <a:prstGeom prst="rect">
            <a:avLst/>
          </a:prstGeom>
        </p:spPr>
        <p:txBody>
          <a:bodyPr wrap="none">
            <a:spAutoFit/>
          </a:bodyPr>
          <a:lstStyle/>
          <a:p>
            <a:r>
              <a:rPr lang="en-US" dirty="0"/>
              <a:t>T1 = Q2’ </a:t>
            </a:r>
          </a:p>
        </p:txBody>
      </p:sp>
      <p:sp>
        <p:nvSpPr>
          <p:cNvPr id="3" name="TextBox 2">
            <a:extLst>
              <a:ext uri="{FF2B5EF4-FFF2-40B4-BE49-F238E27FC236}">
                <a16:creationId xmlns:a16="http://schemas.microsoft.com/office/drawing/2014/main" id="{1DD307C5-6486-40B3-AB2A-F74BB35F8382}"/>
              </a:ext>
            </a:extLst>
          </p:cNvPr>
          <p:cNvSpPr txBox="1"/>
          <p:nvPr/>
        </p:nvSpPr>
        <p:spPr>
          <a:xfrm>
            <a:off x="905256" y="2167128"/>
            <a:ext cx="2968441" cy="369332"/>
          </a:xfrm>
          <a:prstGeom prst="rect">
            <a:avLst/>
          </a:prstGeom>
          <a:noFill/>
        </p:spPr>
        <p:txBody>
          <a:bodyPr wrap="none" rtlCol="0">
            <a:spAutoFit/>
          </a:bodyPr>
          <a:lstStyle/>
          <a:p>
            <a:r>
              <a:rPr lang="en-US" dirty="0"/>
              <a:t>Implementation of the design</a:t>
            </a:r>
          </a:p>
        </p:txBody>
      </p:sp>
      <p:pic>
        <p:nvPicPr>
          <p:cNvPr id="9" name="Picture 8">
            <a:extLst>
              <a:ext uri="{FF2B5EF4-FFF2-40B4-BE49-F238E27FC236}">
                <a16:creationId xmlns:a16="http://schemas.microsoft.com/office/drawing/2014/main" id="{1AE96A26-746C-4DF9-A323-B18D5B68C664}"/>
              </a:ext>
            </a:extLst>
          </p:cNvPr>
          <p:cNvPicPr>
            <a:picLocks noChangeAspect="1"/>
          </p:cNvPicPr>
          <p:nvPr/>
        </p:nvPicPr>
        <p:blipFill>
          <a:blip r:embed="rId2"/>
          <a:stretch>
            <a:fillRect/>
          </a:stretch>
        </p:blipFill>
        <p:spPr>
          <a:xfrm>
            <a:off x="5561431" y="2049780"/>
            <a:ext cx="3600450" cy="4038600"/>
          </a:xfrm>
          <a:prstGeom prst="rect">
            <a:avLst/>
          </a:prstGeom>
        </p:spPr>
      </p:pic>
      <p:sp>
        <p:nvSpPr>
          <p:cNvPr id="11" name="Content Placeholder 10">
            <a:extLst>
              <a:ext uri="{FF2B5EF4-FFF2-40B4-BE49-F238E27FC236}">
                <a16:creationId xmlns:a16="http://schemas.microsoft.com/office/drawing/2014/main" id="{02E2102B-9525-4093-AA1C-7B75A0671B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48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A8CB-6198-4AEA-AC8B-A459DE0BC061}"/>
              </a:ext>
            </a:extLst>
          </p:cNvPr>
          <p:cNvSpPr>
            <a:spLocks noGrp="1"/>
          </p:cNvSpPr>
          <p:nvPr>
            <p:ph type="title"/>
          </p:nvPr>
        </p:nvSpPr>
        <p:spPr/>
        <p:txBody>
          <a:bodyPr>
            <a:normAutofit/>
          </a:bodyPr>
          <a:lstStyle/>
          <a:p>
            <a:r>
              <a:rPr lang="en-US" sz="3600" dirty="0">
                <a:solidFill>
                  <a:srgbClr val="FF0000"/>
                </a:solidFill>
              </a:rPr>
              <a:t>Counter design for given sequence considering unused states</a:t>
            </a:r>
          </a:p>
        </p:txBody>
      </p:sp>
      <p:sp>
        <p:nvSpPr>
          <p:cNvPr id="3" name="Content Placeholder 2">
            <a:extLst>
              <a:ext uri="{FF2B5EF4-FFF2-40B4-BE49-F238E27FC236}">
                <a16:creationId xmlns:a16="http://schemas.microsoft.com/office/drawing/2014/main" id="{9E3B6713-2B30-41FC-B0C7-8FAC45EF3D1E}"/>
              </a:ext>
            </a:extLst>
          </p:cNvPr>
          <p:cNvSpPr>
            <a:spLocks noGrp="1"/>
          </p:cNvSpPr>
          <p:nvPr>
            <p:ph idx="1"/>
          </p:nvPr>
        </p:nvSpPr>
        <p:spPr/>
        <p:txBody>
          <a:bodyPr>
            <a:normAutofit/>
          </a:bodyPr>
          <a:lstStyle/>
          <a:p>
            <a:r>
              <a:rPr lang="en-US" sz="1800" b="1" dirty="0">
                <a:solidFill>
                  <a:srgbClr val="0070C0"/>
                </a:solidFill>
              </a:rPr>
              <a:t>Problem</a:t>
            </a:r>
            <a:r>
              <a:rPr lang="en-US" sz="1800" dirty="0">
                <a:solidFill>
                  <a:srgbClr val="0070C0"/>
                </a:solidFill>
              </a:rPr>
              <a:t> – Design a mod -5 counter for sequence: 2 → 3 → 5 → 1 → 7 → 2, using D flip-flop. The counter must be self starting with count states 0,4,6 leading directly to 2.</a:t>
            </a:r>
          </a:p>
          <a:p>
            <a:r>
              <a:rPr lang="en-US" sz="1800" b="1" dirty="0"/>
              <a:t>Understanding the problem- </a:t>
            </a:r>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pPr marL="0" indent="0">
              <a:buNone/>
            </a:pPr>
            <a:endParaRPr lang="en-US" sz="1800" dirty="0"/>
          </a:p>
          <a:p>
            <a:r>
              <a:rPr lang="en-US" sz="1800" dirty="0"/>
              <a:t>Mod 5 counter requires 5 unique states, therefore 3 flip flops are required for the design</a:t>
            </a:r>
          </a:p>
          <a:p>
            <a:endParaRPr lang="en-US" sz="1800" dirty="0"/>
          </a:p>
          <a:p>
            <a:endParaRPr lang="en-US" sz="1800" dirty="0"/>
          </a:p>
          <a:p>
            <a:endParaRPr lang="en-US" sz="1800" dirty="0"/>
          </a:p>
        </p:txBody>
      </p:sp>
      <p:graphicFrame>
        <p:nvGraphicFramePr>
          <p:cNvPr id="5" name="Table 5">
            <a:extLst>
              <a:ext uri="{FF2B5EF4-FFF2-40B4-BE49-F238E27FC236}">
                <a16:creationId xmlns:a16="http://schemas.microsoft.com/office/drawing/2014/main" id="{0770C271-78EE-4FEC-8ECF-5133602769BB}"/>
              </a:ext>
            </a:extLst>
          </p:cNvPr>
          <p:cNvGraphicFramePr>
            <a:graphicFrameLocks noGrp="1"/>
          </p:cNvGraphicFramePr>
          <p:nvPr/>
        </p:nvGraphicFramePr>
        <p:xfrm>
          <a:off x="4080256" y="2557610"/>
          <a:ext cx="1644015" cy="2651760"/>
        </p:xfrm>
        <a:graphic>
          <a:graphicData uri="http://schemas.openxmlformats.org/drawingml/2006/table">
            <a:tbl>
              <a:tblPr firstRow="1" bandRow="1">
                <a:tableStyleId>{5940675A-B579-460E-94D1-54222C63F5DA}</a:tableStyleId>
              </a:tblPr>
              <a:tblGrid>
                <a:gridCol w="779907">
                  <a:extLst>
                    <a:ext uri="{9D8B030D-6E8A-4147-A177-3AD203B41FA5}">
                      <a16:colId xmlns:a16="http://schemas.microsoft.com/office/drawing/2014/main" val="2715750623"/>
                    </a:ext>
                  </a:extLst>
                </a:gridCol>
                <a:gridCol w="864108">
                  <a:extLst>
                    <a:ext uri="{9D8B030D-6E8A-4147-A177-3AD203B41FA5}">
                      <a16:colId xmlns:a16="http://schemas.microsoft.com/office/drawing/2014/main" val="3174564302"/>
                    </a:ext>
                  </a:extLst>
                </a:gridCol>
              </a:tblGrid>
              <a:tr h="320420">
                <a:tc>
                  <a:txBody>
                    <a:bodyPr/>
                    <a:lstStyle/>
                    <a:p>
                      <a:r>
                        <a:rPr lang="en-US" sz="1200" b="1" dirty="0"/>
                        <a:t>PRESENT</a:t>
                      </a:r>
                    </a:p>
                    <a:p>
                      <a:r>
                        <a:rPr lang="en-US" sz="1200" b="1" dirty="0"/>
                        <a:t>STATE</a:t>
                      </a:r>
                    </a:p>
                  </a:txBody>
                  <a:tcPr>
                    <a:solidFill>
                      <a:srgbClr val="00B050"/>
                    </a:solidFill>
                  </a:tcPr>
                </a:tc>
                <a:tc>
                  <a:txBody>
                    <a:bodyPr/>
                    <a:lstStyle/>
                    <a:p>
                      <a:r>
                        <a:rPr lang="en-US" sz="1200" b="1" dirty="0"/>
                        <a:t>NEXT </a:t>
                      </a:r>
                    </a:p>
                    <a:p>
                      <a:r>
                        <a:rPr lang="en-US" sz="1200" b="1" dirty="0"/>
                        <a:t>STATE</a:t>
                      </a:r>
                    </a:p>
                  </a:txBody>
                  <a:tcPr>
                    <a:solidFill>
                      <a:srgbClr val="00B050"/>
                    </a:solidFill>
                  </a:tcPr>
                </a:tc>
                <a:extLst>
                  <a:ext uri="{0D108BD9-81ED-4DB2-BD59-A6C34878D82A}">
                    <a16:rowId xmlns:a16="http://schemas.microsoft.com/office/drawing/2014/main" val="3317289265"/>
                  </a:ext>
                </a:extLst>
              </a:tr>
              <a:tr h="259897">
                <a:tc>
                  <a:txBody>
                    <a:bodyPr/>
                    <a:lstStyle/>
                    <a:p>
                      <a:r>
                        <a:rPr lang="en-US" sz="1200" b="0" dirty="0"/>
                        <a:t>2</a:t>
                      </a:r>
                    </a:p>
                  </a:txBody>
                  <a:tcPr/>
                </a:tc>
                <a:tc>
                  <a:txBody>
                    <a:bodyPr/>
                    <a:lstStyle/>
                    <a:p>
                      <a:r>
                        <a:rPr lang="en-US" sz="1200" b="0" dirty="0"/>
                        <a:t>3</a:t>
                      </a:r>
                    </a:p>
                  </a:txBody>
                  <a:tcPr/>
                </a:tc>
                <a:extLst>
                  <a:ext uri="{0D108BD9-81ED-4DB2-BD59-A6C34878D82A}">
                    <a16:rowId xmlns:a16="http://schemas.microsoft.com/office/drawing/2014/main" val="1008123373"/>
                  </a:ext>
                </a:extLst>
              </a:tr>
              <a:tr h="259897">
                <a:tc>
                  <a:txBody>
                    <a:bodyPr/>
                    <a:lstStyle/>
                    <a:p>
                      <a:r>
                        <a:rPr lang="en-US" sz="1200" b="0" dirty="0"/>
                        <a:t>3</a:t>
                      </a:r>
                    </a:p>
                  </a:txBody>
                  <a:tcPr/>
                </a:tc>
                <a:tc>
                  <a:txBody>
                    <a:bodyPr/>
                    <a:lstStyle/>
                    <a:p>
                      <a:r>
                        <a:rPr lang="en-US" sz="1200" b="0" dirty="0"/>
                        <a:t>5</a:t>
                      </a:r>
                    </a:p>
                  </a:txBody>
                  <a:tcPr/>
                </a:tc>
                <a:extLst>
                  <a:ext uri="{0D108BD9-81ED-4DB2-BD59-A6C34878D82A}">
                    <a16:rowId xmlns:a16="http://schemas.microsoft.com/office/drawing/2014/main" val="186592872"/>
                  </a:ext>
                </a:extLst>
              </a:tr>
              <a:tr h="226031">
                <a:tc>
                  <a:txBody>
                    <a:bodyPr/>
                    <a:lstStyle/>
                    <a:p>
                      <a:r>
                        <a:rPr lang="en-US" sz="1200" b="0" dirty="0"/>
                        <a:t>5</a:t>
                      </a:r>
                    </a:p>
                  </a:txBody>
                  <a:tcPr/>
                </a:tc>
                <a:tc>
                  <a:txBody>
                    <a:bodyPr/>
                    <a:lstStyle/>
                    <a:p>
                      <a:r>
                        <a:rPr lang="en-US" sz="1200" b="0" dirty="0"/>
                        <a:t>1</a:t>
                      </a:r>
                    </a:p>
                  </a:txBody>
                  <a:tcPr/>
                </a:tc>
                <a:extLst>
                  <a:ext uri="{0D108BD9-81ED-4DB2-BD59-A6C34878D82A}">
                    <a16:rowId xmlns:a16="http://schemas.microsoft.com/office/drawing/2014/main" val="3526557172"/>
                  </a:ext>
                </a:extLst>
              </a:tr>
              <a:tr h="171167">
                <a:tc>
                  <a:txBody>
                    <a:bodyPr/>
                    <a:lstStyle/>
                    <a:p>
                      <a:r>
                        <a:rPr lang="en-US" sz="1200" b="0" dirty="0"/>
                        <a:t>1</a:t>
                      </a:r>
                    </a:p>
                  </a:txBody>
                  <a:tcPr/>
                </a:tc>
                <a:tc>
                  <a:txBody>
                    <a:bodyPr/>
                    <a:lstStyle/>
                    <a:p>
                      <a:r>
                        <a:rPr lang="en-US" sz="1200" b="0" dirty="0"/>
                        <a:t>7</a:t>
                      </a:r>
                    </a:p>
                  </a:txBody>
                  <a:tcPr/>
                </a:tc>
                <a:extLst>
                  <a:ext uri="{0D108BD9-81ED-4DB2-BD59-A6C34878D82A}">
                    <a16:rowId xmlns:a16="http://schemas.microsoft.com/office/drawing/2014/main" val="4275979142"/>
                  </a:ext>
                </a:extLst>
              </a:tr>
              <a:tr h="259897">
                <a:tc>
                  <a:txBody>
                    <a:bodyPr/>
                    <a:lstStyle/>
                    <a:p>
                      <a:r>
                        <a:rPr lang="en-US" sz="1200" b="0" dirty="0"/>
                        <a:t>7</a:t>
                      </a:r>
                    </a:p>
                  </a:txBody>
                  <a:tcPr/>
                </a:tc>
                <a:tc>
                  <a:txBody>
                    <a:bodyPr/>
                    <a:lstStyle/>
                    <a:p>
                      <a:r>
                        <a:rPr lang="en-US" sz="1200" b="0" dirty="0"/>
                        <a:t>2</a:t>
                      </a:r>
                    </a:p>
                  </a:txBody>
                  <a:tcPr/>
                </a:tc>
                <a:extLst>
                  <a:ext uri="{0D108BD9-81ED-4DB2-BD59-A6C34878D82A}">
                    <a16:rowId xmlns:a16="http://schemas.microsoft.com/office/drawing/2014/main" val="709534699"/>
                  </a:ext>
                </a:extLst>
              </a:tr>
              <a:tr h="259897">
                <a:tc>
                  <a:txBody>
                    <a:bodyPr/>
                    <a:lstStyle/>
                    <a:p>
                      <a:r>
                        <a:rPr lang="en-US" sz="1200" b="0" dirty="0"/>
                        <a:t>0</a:t>
                      </a:r>
                    </a:p>
                  </a:txBody>
                  <a:tcPr/>
                </a:tc>
                <a:tc>
                  <a:txBody>
                    <a:bodyPr/>
                    <a:lstStyle/>
                    <a:p>
                      <a:r>
                        <a:rPr lang="en-US" sz="1200" b="0" dirty="0"/>
                        <a:t>2</a:t>
                      </a:r>
                    </a:p>
                  </a:txBody>
                  <a:tcPr/>
                </a:tc>
                <a:extLst>
                  <a:ext uri="{0D108BD9-81ED-4DB2-BD59-A6C34878D82A}">
                    <a16:rowId xmlns:a16="http://schemas.microsoft.com/office/drawing/2014/main" val="83988631"/>
                  </a:ext>
                </a:extLst>
              </a:tr>
              <a:tr h="259897">
                <a:tc>
                  <a:txBody>
                    <a:bodyPr/>
                    <a:lstStyle/>
                    <a:p>
                      <a:r>
                        <a:rPr lang="en-US" sz="1200" b="0" dirty="0"/>
                        <a:t>4</a:t>
                      </a:r>
                    </a:p>
                  </a:txBody>
                  <a:tcPr/>
                </a:tc>
                <a:tc>
                  <a:txBody>
                    <a:bodyPr/>
                    <a:lstStyle/>
                    <a:p>
                      <a:r>
                        <a:rPr lang="en-US" sz="1200" b="0" dirty="0"/>
                        <a:t>2</a:t>
                      </a:r>
                    </a:p>
                  </a:txBody>
                  <a:tcPr/>
                </a:tc>
                <a:extLst>
                  <a:ext uri="{0D108BD9-81ED-4DB2-BD59-A6C34878D82A}">
                    <a16:rowId xmlns:a16="http://schemas.microsoft.com/office/drawing/2014/main" val="2366440615"/>
                  </a:ext>
                </a:extLst>
              </a:tr>
              <a:tr h="259897">
                <a:tc>
                  <a:txBody>
                    <a:bodyPr/>
                    <a:lstStyle/>
                    <a:p>
                      <a:r>
                        <a:rPr lang="en-US" sz="1200" b="0" dirty="0"/>
                        <a:t>6</a:t>
                      </a:r>
                    </a:p>
                  </a:txBody>
                  <a:tcPr/>
                </a:tc>
                <a:tc>
                  <a:txBody>
                    <a:bodyPr/>
                    <a:lstStyle/>
                    <a:p>
                      <a:r>
                        <a:rPr lang="en-US" sz="1200" b="0" dirty="0"/>
                        <a:t>2</a:t>
                      </a:r>
                    </a:p>
                  </a:txBody>
                  <a:tcPr/>
                </a:tc>
                <a:extLst>
                  <a:ext uri="{0D108BD9-81ED-4DB2-BD59-A6C34878D82A}">
                    <a16:rowId xmlns:a16="http://schemas.microsoft.com/office/drawing/2014/main" val="3689776937"/>
                  </a:ext>
                </a:extLst>
              </a:tr>
            </a:tbl>
          </a:graphicData>
        </a:graphic>
      </p:graphicFrame>
      <p:grpSp>
        <p:nvGrpSpPr>
          <p:cNvPr id="87" name="Group 86">
            <a:extLst>
              <a:ext uri="{FF2B5EF4-FFF2-40B4-BE49-F238E27FC236}">
                <a16:creationId xmlns:a16="http://schemas.microsoft.com/office/drawing/2014/main" id="{9863B427-E6DE-4F9A-8356-651AEBB203B2}"/>
              </a:ext>
            </a:extLst>
          </p:cNvPr>
          <p:cNvGrpSpPr/>
          <p:nvPr/>
        </p:nvGrpSpPr>
        <p:grpSpPr>
          <a:xfrm>
            <a:off x="6879336" y="2812304"/>
            <a:ext cx="3020568" cy="2451592"/>
            <a:chOff x="6879336" y="2080784"/>
            <a:chExt cx="3020568" cy="2451592"/>
          </a:xfrm>
        </p:grpSpPr>
        <p:grpSp>
          <p:nvGrpSpPr>
            <p:cNvPr id="8" name="Group 7">
              <a:extLst>
                <a:ext uri="{FF2B5EF4-FFF2-40B4-BE49-F238E27FC236}">
                  <a16:creationId xmlns:a16="http://schemas.microsoft.com/office/drawing/2014/main" id="{DD14F266-EAFD-4F44-B6C0-68BA49367AD8}"/>
                </a:ext>
              </a:extLst>
            </p:cNvPr>
            <p:cNvGrpSpPr/>
            <p:nvPr/>
          </p:nvGrpSpPr>
          <p:grpSpPr>
            <a:xfrm>
              <a:off x="8083296" y="2953512"/>
              <a:ext cx="530352" cy="539496"/>
              <a:chOff x="8083296" y="2980944"/>
              <a:chExt cx="530352" cy="539496"/>
            </a:xfrm>
          </p:grpSpPr>
          <p:sp>
            <p:nvSpPr>
              <p:cNvPr id="6" name="Oval 5">
                <a:extLst>
                  <a:ext uri="{FF2B5EF4-FFF2-40B4-BE49-F238E27FC236}">
                    <a16:creationId xmlns:a16="http://schemas.microsoft.com/office/drawing/2014/main" id="{2F20BD68-5B98-4C2E-B571-781053C1CEB5}"/>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 name="TextBox 6">
                <a:extLst>
                  <a:ext uri="{FF2B5EF4-FFF2-40B4-BE49-F238E27FC236}">
                    <a16:creationId xmlns:a16="http://schemas.microsoft.com/office/drawing/2014/main" id="{F565CD27-48FF-49A1-A9EE-FD933DDD3B9F}"/>
                  </a:ext>
                </a:extLst>
              </p:cNvPr>
              <p:cNvSpPr txBox="1"/>
              <p:nvPr/>
            </p:nvSpPr>
            <p:spPr>
              <a:xfrm>
                <a:off x="8211312" y="3054096"/>
                <a:ext cx="301686" cy="369332"/>
              </a:xfrm>
              <a:prstGeom prst="rect">
                <a:avLst/>
              </a:prstGeom>
              <a:noFill/>
              <a:ln>
                <a:noFill/>
              </a:ln>
            </p:spPr>
            <p:txBody>
              <a:bodyPr wrap="none" rtlCol="0">
                <a:spAutoFit/>
              </a:bodyPr>
              <a:lstStyle/>
              <a:p>
                <a:r>
                  <a:rPr lang="en-US" dirty="0"/>
                  <a:t>2</a:t>
                </a:r>
              </a:p>
            </p:txBody>
          </p:sp>
        </p:grpSp>
        <p:grpSp>
          <p:nvGrpSpPr>
            <p:cNvPr id="9" name="Group 8">
              <a:extLst>
                <a:ext uri="{FF2B5EF4-FFF2-40B4-BE49-F238E27FC236}">
                  <a16:creationId xmlns:a16="http://schemas.microsoft.com/office/drawing/2014/main" id="{A050182E-16EA-4EE1-AEE4-3D0A6B5E1319}"/>
                </a:ext>
              </a:extLst>
            </p:cNvPr>
            <p:cNvGrpSpPr/>
            <p:nvPr/>
          </p:nvGrpSpPr>
          <p:grpSpPr>
            <a:xfrm>
              <a:off x="9336024" y="2935224"/>
              <a:ext cx="530352" cy="539496"/>
              <a:chOff x="8083296" y="2980944"/>
              <a:chExt cx="530352" cy="539496"/>
            </a:xfrm>
          </p:grpSpPr>
          <p:sp>
            <p:nvSpPr>
              <p:cNvPr id="10" name="Oval 9">
                <a:extLst>
                  <a:ext uri="{FF2B5EF4-FFF2-40B4-BE49-F238E27FC236}">
                    <a16:creationId xmlns:a16="http://schemas.microsoft.com/office/drawing/2014/main" id="{F9FF3262-9601-46B1-A34F-9A831FFE04D6}"/>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11" name="TextBox 10">
                <a:extLst>
                  <a:ext uri="{FF2B5EF4-FFF2-40B4-BE49-F238E27FC236}">
                    <a16:creationId xmlns:a16="http://schemas.microsoft.com/office/drawing/2014/main" id="{70B2F0D6-AE88-45CF-89D9-3B7DB3A4FC6D}"/>
                  </a:ext>
                </a:extLst>
              </p:cNvPr>
              <p:cNvSpPr txBox="1"/>
              <p:nvPr/>
            </p:nvSpPr>
            <p:spPr>
              <a:xfrm>
                <a:off x="8211312" y="3054096"/>
                <a:ext cx="301686" cy="369332"/>
              </a:xfrm>
              <a:prstGeom prst="rect">
                <a:avLst/>
              </a:prstGeom>
              <a:noFill/>
            </p:spPr>
            <p:txBody>
              <a:bodyPr wrap="none" rtlCol="0">
                <a:spAutoFit/>
              </a:bodyPr>
              <a:lstStyle/>
              <a:p>
                <a:r>
                  <a:rPr lang="en-US" dirty="0"/>
                  <a:t>3</a:t>
                </a:r>
              </a:p>
            </p:txBody>
          </p:sp>
        </p:grpSp>
        <p:grpSp>
          <p:nvGrpSpPr>
            <p:cNvPr id="13" name="Group 12">
              <a:extLst>
                <a:ext uri="{FF2B5EF4-FFF2-40B4-BE49-F238E27FC236}">
                  <a16:creationId xmlns:a16="http://schemas.microsoft.com/office/drawing/2014/main" id="{7F1C1A2A-4A4F-4DC1-8304-D162DAD1D107}"/>
                </a:ext>
              </a:extLst>
            </p:cNvPr>
            <p:cNvGrpSpPr/>
            <p:nvPr/>
          </p:nvGrpSpPr>
          <p:grpSpPr>
            <a:xfrm>
              <a:off x="9369552" y="3992880"/>
              <a:ext cx="530352" cy="539496"/>
              <a:chOff x="8083296" y="2980944"/>
              <a:chExt cx="530352" cy="539496"/>
            </a:xfrm>
          </p:grpSpPr>
          <p:sp>
            <p:nvSpPr>
              <p:cNvPr id="14" name="Oval 13">
                <a:extLst>
                  <a:ext uri="{FF2B5EF4-FFF2-40B4-BE49-F238E27FC236}">
                    <a16:creationId xmlns:a16="http://schemas.microsoft.com/office/drawing/2014/main" id="{EAF6B7E4-CE29-411A-BE48-105F66AE7204}"/>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15" name="TextBox 14">
                <a:extLst>
                  <a:ext uri="{FF2B5EF4-FFF2-40B4-BE49-F238E27FC236}">
                    <a16:creationId xmlns:a16="http://schemas.microsoft.com/office/drawing/2014/main" id="{B159C387-44F4-4E8B-9EC2-06ECF0F404D1}"/>
                  </a:ext>
                </a:extLst>
              </p:cNvPr>
              <p:cNvSpPr txBox="1"/>
              <p:nvPr/>
            </p:nvSpPr>
            <p:spPr>
              <a:xfrm>
                <a:off x="8211312" y="3054096"/>
                <a:ext cx="301686" cy="369332"/>
              </a:xfrm>
              <a:prstGeom prst="rect">
                <a:avLst/>
              </a:prstGeom>
              <a:noFill/>
            </p:spPr>
            <p:txBody>
              <a:bodyPr wrap="none" rtlCol="0">
                <a:spAutoFit/>
              </a:bodyPr>
              <a:lstStyle/>
              <a:p>
                <a:r>
                  <a:rPr lang="en-US" dirty="0"/>
                  <a:t>5</a:t>
                </a:r>
              </a:p>
            </p:txBody>
          </p:sp>
        </p:grpSp>
        <p:grpSp>
          <p:nvGrpSpPr>
            <p:cNvPr id="16" name="Group 15">
              <a:extLst>
                <a:ext uri="{FF2B5EF4-FFF2-40B4-BE49-F238E27FC236}">
                  <a16:creationId xmlns:a16="http://schemas.microsoft.com/office/drawing/2014/main" id="{112891CA-0F40-47E0-898B-4837DECBACF1}"/>
                </a:ext>
              </a:extLst>
            </p:cNvPr>
            <p:cNvGrpSpPr/>
            <p:nvPr/>
          </p:nvGrpSpPr>
          <p:grpSpPr>
            <a:xfrm>
              <a:off x="8098536" y="3974592"/>
              <a:ext cx="530352" cy="539496"/>
              <a:chOff x="8083296" y="2980944"/>
              <a:chExt cx="530352" cy="539496"/>
            </a:xfrm>
          </p:grpSpPr>
          <p:sp>
            <p:nvSpPr>
              <p:cNvPr id="17" name="Oval 16">
                <a:extLst>
                  <a:ext uri="{FF2B5EF4-FFF2-40B4-BE49-F238E27FC236}">
                    <a16:creationId xmlns:a16="http://schemas.microsoft.com/office/drawing/2014/main" id="{E4BD52BB-143B-46A9-9F06-BA86F0A5C38A}"/>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18" name="TextBox 17">
                <a:extLst>
                  <a:ext uri="{FF2B5EF4-FFF2-40B4-BE49-F238E27FC236}">
                    <a16:creationId xmlns:a16="http://schemas.microsoft.com/office/drawing/2014/main" id="{3088737F-16C6-4969-8104-D4AF6AC552C0}"/>
                  </a:ext>
                </a:extLst>
              </p:cNvPr>
              <p:cNvSpPr txBox="1"/>
              <p:nvPr/>
            </p:nvSpPr>
            <p:spPr>
              <a:xfrm>
                <a:off x="8211312" y="3054096"/>
                <a:ext cx="301686" cy="369332"/>
              </a:xfrm>
              <a:prstGeom prst="rect">
                <a:avLst/>
              </a:prstGeom>
              <a:noFill/>
            </p:spPr>
            <p:txBody>
              <a:bodyPr wrap="none" rtlCol="0">
                <a:spAutoFit/>
              </a:bodyPr>
              <a:lstStyle/>
              <a:p>
                <a:r>
                  <a:rPr lang="en-US" dirty="0"/>
                  <a:t>1</a:t>
                </a:r>
              </a:p>
            </p:txBody>
          </p:sp>
        </p:grpSp>
        <p:cxnSp>
          <p:nvCxnSpPr>
            <p:cNvPr id="26" name="Straight Arrow Connector 25">
              <a:extLst>
                <a:ext uri="{FF2B5EF4-FFF2-40B4-BE49-F238E27FC236}">
                  <a16:creationId xmlns:a16="http://schemas.microsoft.com/office/drawing/2014/main" id="{17645D6F-4B18-4665-82DF-1E67BEFA4ADE}"/>
                </a:ext>
              </a:extLst>
            </p:cNvPr>
            <p:cNvCxnSpPr>
              <a:cxnSpLocks/>
            </p:cNvCxnSpPr>
            <p:nvPr/>
          </p:nvCxnSpPr>
          <p:spPr>
            <a:xfrm>
              <a:off x="8628888" y="323697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E5269121-696C-45B3-A269-AC5C03268B3C}"/>
                </a:ext>
              </a:extLst>
            </p:cNvPr>
            <p:cNvCxnSpPr>
              <a:cxnSpLocks/>
            </p:cNvCxnSpPr>
            <p:nvPr/>
          </p:nvCxnSpPr>
          <p:spPr>
            <a:xfrm>
              <a:off x="9601200" y="3493008"/>
              <a:ext cx="13683" cy="50314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AD85F-244D-4ECA-8481-C00BC9EC2A9B}"/>
                </a:ext>
              </a:extLst>
            </p:cNvPr>
            <p:cNvCxnSpPr>
              <a:stCxn id="14" idx="2"/>
            </p:cNvCxnSpPr>
            <p:nvPr/>
          </p:nvCxnSpPr>
          <p:spPr>
            <a:xfrm flipH="1">
              <a:off x="8628888" y="4262628"/>
              <a:ext cx="74066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5F69FA3-5CB2-4963-9E36-6D515403F8A3}"/>
                </a:ext>
              </a:extLst>
            </p:cNvPr>
            <p:cNvGrpSpPr/>
            <p:nvPr/>
          </p:nvGrpSpPr>
          <p:grpSpPr>
            <a:xfrm flipH="1">
              <a:off x="8072390" y="2102120"/>
              <a:ext cx="530352" cy="539496"/>
              <a:chOff x="6967728" y="2194560"/>
              <a:chExt cx="530352" cy="539496"/>
            </a:xfrm>
          </p:grpSpPr>
          <p:sp>
            <p:nvSpPr>
              <p:cNvPr id="37" name="Oval 36">
                <a:extLst>
                  <a:ext uri="{FF2B5EF4-FFF2-40B4-BE49-F238E27FC236}">
                    <a16:creationId xmlns:a16="http://schemas.microsoft.com/office/drawing/2014/main" id="{B9878D8B-F5D7-4EC7-9BDD-0702F6CB6128}"/>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38" name="TextBox 37">
                <a:extLst>
                  <a:ext uri="{FF2B5EF4-FFF2-40B4-BE49-F238E27FC236}">
                    <a16:creationId xmlns:a16="http://schemas.microsoft.com/office/drawing/2014/main" id="{2F07F46F-9C29-47F0-8E73-EBA7CD28A6BA}"/>
                  </a:ext>
                </a:extLst>
              </p:cNvPr>
              <p:cNvSpPr txBox="1"/>
              <p:nvPr/>
            </p:nvSpPr>
            <p:spPr>
              <a:xfrm>
                <a:off x="7095744" y="2267712"/>
                <a:ext cx="301686" cy="369332"/>
              </a:xfrm>
              <a:prstGeom prst="rect">
                <a:avLst/>
              </a:prstGeom>
              <a:noFill/>
            </p:spPr>
            <p:txBody>
              <a:bodyPr wrap="none" rtlCol="0">
                <a:spAutoFit/>
              </a:bodyPr>
              <a:lstStyle/>
              <a:p>
                <a:r>
                  <a:rPr lang="en-US" dirty="0"/>
                  <a:t>4</a:t>
                </a:r>
              </a:p>
            </p:txBody>
          </p:sp>
        </p:grpSp>
        <p:grpSp>
          <p:nvGrpSpPr>
            <p:cNvPr id="39" name="Group 38">
              <a:extLst>
                <a:ext uri="{FF2B5EF4-FFF2-40B4-BE49-F238E27FC236}">
                  <a16:creationId xmlns:a16="http://schemas.microsoft.com/office/drawing/2014/main" id="{60CB321F-10AF-463F-AA83-416361B58C9C}"/>
                </a:ext>
              </a:extLst>
            </p:cNvPr>
            <p:cNvGrpSpPr/>
            <p:nvPr/>
          </p:nvGrpSpPr>
          <p:grpSpPr>
            <a:xfrm flipH="1">
              <a:off x="6879336" y="3955304"/>
              <a:ext cx="530352" cy="539496"/>
              <a:chOff x="8083296" y="2980944"/>
              <a:chExt cx="530352" cy="539496"/>
            </a:xfrm>
          </p:grpSpPr>
          <p:sp>
            <p:nvSpPr>
              <p:cNvPr id="40" name="Oval 39">
                <a:extLst>
                  <a:ext uri="{FF2B5EF4-FFF2-40B4-BE49-F238E27FC236}">
                    <a16:creationId xmlns:a16="http://schemas.microsoft.com/office/drawing/2014/main" id="{2B9C0A27-EABC-4517-A121-4A8544154AA8}"/>
                  </a:ext>
                </a:extLst>
              </p:cNvPr>
              <p:cNvSpPr/>
              <p:nvPr/>
            </p:nvSpPr>
            <p:spPr>
              <a:xfrm>
                <a:off x="8083296" y="2980944"/>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41" name="TextBox 40">
                <a:extLst>
                  <a:ext uri="{FF2B5EF4-FFF2-40B4-BE49-F238E27FC236}">
                    <a16:creationId xmlns:a16="http://schemas.microsoft.com/office/drawing/2014/main" id="{F55595BD-A709-42D4-BFAE-1D412BDCE668}"/>
                  </a:ext>
                </a:extLst>
              </p:cNvPr>
              <p:cNvSpPr txBox="1"/>
              <p:nvPr/>
            </p:nvSpPr>
            <p:spPr>
              <a:xfrm>
                <a:off x="8211312" y="3054096"/>
                <a:ext cx="301686" cy="369332"/>
              </a:xfrm>
              <a:prstGeom prst="rect">
                <a:avLst/>
              </a:prstGeom>
              <a:noFill/>
            </p:spPr>
            <p:txBody>
              <a:bodyPr wrap="none" rtlCol="0">
                <a:spAutoFit/>
              </a:bodyPr>
              <a:lstStyle/>
              <a:p>
                <a:r>
                  <a:rPr lang="en-US" dirty="0"/>
                  <a:t>7</a:t>
                </a:r>
              </a:p>
            </p:txBody>
          </p:sp>
        </p:grpSp>
        <p:cxnSp>
          <p:nvCxnSpPr>
            <p:cNvPr id="42" name="Straight Arrow Connector 41">
              <a:extLst>
                <a:ext uri="{FF2B5EF4-FFF2-40B4-BE49-F238E27FC236}">
                  <a16:creationId xmlns:a16="http://schemas.microsoft.com/office/drawing/2014/main" id="{DE6B7CCC-4E21-472F-A86B-46464F59BAD6}"/>
                </a:ext>
              </a:extLst>
            </p:cNvPr>
            <p:cNvCxnSpPr>
              <a:cxnSpLocks/>
            </p:cNvCxnSpPr>
            <p:nvPr/>
          </p:nvCxnSpPr>
          <p:spPr>
            <a:xfrm rot="10800000" flipH="1">
              <a:off x="7418832" y="3206496"/>
              <a:ext cx="679704" cy="0"/>
            </a:xfrm>
            <a:prstGeom prst="straightConnector1">
              <a:avLst/>
            </a:prstGeom>
            <a:ln w="28575">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7A303894-25AA-4CC4-AA63-C1679AA0911E}"/>
                </a:ext>
              </a:extLst>
            </p:cNvPr>
            <p:cNvCxnSpPr>
              <a:cxnSpLocks/>
            </p:cNvCxnSpPr>
            <p:nvPr/>
          </p:nvCxnSpPr>
          <p:spPr>
            <a:xfrm>
              <a:off x="8329914" y="2621058"/>
              <a:ext cx="7652" cy="35200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7B560C-C042-465C-BE7A-F48E33D40AA9}"/>
                </a:ext>
              </a:extLst>
            </p:cNvPr>
            <p:cNvCxnSpPr>
              <a:cxnSpLocks/>
            </p:cNvCxnSpPr>
            <p:nvPr/>
          </p:nvCxnSpPr>
          <p:spPr>
            <a:xfrm>
              <a:off x="7376226" y="4232410"/>
              <a:ext cx="746694" cy="888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3A7882-DE32-4E9D-8D45-E88F6E08BDBA}"/>
                </a:ext>
              </a:extLst>
            </p:cNvPr>
            <p:cNvCxnSpPr>
              <a:cxnSpLocks/>
            </p:cNvCxnSpPr>
            <p:nvPr/>
          </p:nvCxnSpPr>
          <p:spPr>
            <a:xfrm rot="5400000" flipH="1" flipV="1">
              <a:off x="6909327" y="3426482"/>
              <a:ext cx="739134" cy="308831"/>
            </a:xfrm>
            <a:prstGeom prst="bentConnector3">
              <a:avLst>
                <a:gd name="adj1" fmla="val 98246"/>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E4F46595-1136-4782-AC07-3A94F82D7120}"/>
                </a:ext>
              </a:extLst>
            </p:cNvPr>
            <p:cNvGrpSpPr/>
            <p:nvPr/>
          </p:nvGrpSpPr>
          <p:grpSpPr>
            <a:xfrm flipH="1">
              <a:off x="8755142" y="2089928"/>
              <a:ext cx="530352" cy="539496"/>
              <a:chOff x="6967728" y="2194560"/>
              <a:chExt cx="530352" cy="539496"/>
            </a:xfrm>
          </p:grpSpPr>
          <p:sp>
            <p:nvSpPr>
              <p:cNvPr id="75" name="Oval 74">
                <a:extLst>
                  <a:ext uri="{FF2B5EF4-FFF2-40B4-BE49-F238E27FC236}">
                    <a16:creationId xmlns:a16="http://schemas.microsoft.com/office/drawing/2014/main" id="{DBBF8837-7C52-471D-A4F5-AD15B848F01E}"/>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6" name="TextBox 75">
                <a:extLst>
                  <a:ext uri="{FF2B5EF4-FFF2-40B4-BE49-F238E27FC236}">
                    <a16:creationId xmlns:a16="http://schemas.microsoft.com/office/drawing/2014/main" id="{45BB8561-07E9-45B1-A450-19C67B3DB605}"/>
                  </a:ext>
                </a:extLst>
              </p:cNvPr>
              <p:cNvSpPr txBox="1"/>
              <p:nvPr/>
            </p:nvSpPr>
            <p:spPr>
              <a:xfrm>
                <a:off x="7095744" y="2267712"/>
                <a:ext cx="301686" cy="369332"/>
              </a:xfrm>
              <a:prstGeom prst="rect">
                <a:avLst/>
              </a:prstGeom>
              <a:noFill/>
            </p:spPr>
            <p:txBody>
              <a:bodyPr wrap="none" rtlCol="0">
                <a:spAutoFit/>
              </a:bodyPr>
              <a:lstStyle/>
              <a:p>
                <a:r>
                  <a:rPr lang="en-US" dirty="0"/>
                  <a:t>6</a:t>
                </a:r>
              </a:p>
            </p:txBody>
          </p:sp>
        </p:grpSp>
        <p:grpSp>
          <p:nvGrpSpPr>
            <p:cNvPr id="77" name="Group 76">
              <a:extLst>
                <a:ext uri="{FF2B5EF4-FFF2-40B4-BE49-F238E27FC236}">
                  <a16:creationId xmlns:a16="http://schemas.microsoft.com/office/drawing/2014/main" id="{B73026E4-E5D8-4180-BE70-D1A162648E8F}"/>
                </a:ext>
              </a:extLst>
            </p:cNvPr>
            <p:cNvGrpSpPr/>
            <p:nvPr/>
          </p:nvGrpSpPr>
          <p:grpSpPr>
            <a:xfrm flipH="1">
              <a:off x="7447550" y="2080784"/>
              <a:ext cx="530352" cy="539496"/>
              <a:chOff x="6967728" y="2194560"/>
              <a:chExt cx="530352" cy="539496"/>
            </a:xfrm>
          </p:grpSpPr>
          <p:sp>
            <p:nvSpPr>
              <p:cNvPr id="78" name="Oval 77">
                <a:extLst>
                  <a:ext uri="{FF2B5EF4-FFF2-40B4-BE49-F238E27FC236}">
                    <a16:creationId xmlns:a16="http://schemas.microsoft.com/office/drawing/2014/main" id="{4C3E21F7-5D78-4A09-A4FA-A590DEA9C6D5}"/>
                  </a:ext>
                </a:extLst>
              </p:cNvPr>
              <p:cNvSpPr/>
              <p:nvPr/>
            </p:nvSpPr>
            <p:spPr>
              <a:xfrm>
                <a:off x="6967728" y="2194560"/>
                <a:ext cx="530352" cy="539496"/>
              </a:xfrm>
              <a:prstGeom prst="ellipse">
                <a:avLst/>
              </a:prstGeom>
              <a:noFill/>
              <a:ln w="28575">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57150">
                    <a:solidFill>
                      <a:schemeClr val="tx1"/>
                    </a:solidFill>
                  </a:ln>
                </a:endParaRPr>
              </a:p>
            </p:txBody>
          </p:sp>
          <p:sp>
            <p:nvSpPr>
              <p:cNvPr id="79" name="TextBox 78">
                <a:extLst>
                  <a:ext uri="{FF2B5EF4-FFF2-40B4-BE49-F238E27FC236}">
                    <a16:creationId xmlns:a16="http://schemas.microsoft.com/office/drawing/2014/main" id="{54B3E21C-4DE1-401C-B968-0E6A529F3C91}"/>
                  </a:ext>
                </a:extLst>
              </p:cNvPr>
              <p:cNvSpPr txBox="1"/>
              <p:nvPr/>
            </p:nvSpPr>
            <p:spPr>
              <a:xfrm>
                <a:off x="7095744" y="2267712"/>
                <a:ext cx="301686" cy="369332"/>
              </a:xfrm>
              <a:prstGeom prst="rect">
                <a:avLst/>
              </a:prstGeom>
              <a:noFill/>
            </p:spPr>
            <p:txBody>
              <a:bodyPr wrap="none" rtlCol="0">
                <a:spAutoFit/>
              </a:bodyPr>
              <a:lstStyle/>
              <a:p>
                <a:r>
                  <a:rPr lang="en-US" dirty="0"/>
                  <a:t>0</a:t>
                </a:r>
              </a:p>
            </p:txBody>
          </p:sp>
        </p:grpSp>
        <p:cxnSp>
          <p:nvCxnSpPr>
            <p:cNvPr id="81" name="Straight Arrow Connector 80">
              <a:extLst>
                <a:ext uri="{FF2B5EF4-FFF2-40B4-BE49-F238E27FC236}">
                  <a16:creationId xmlns:a16="http://schemas.microsoft.com/office/drawing/2014/main" id="{53A9C977-B860-4518-9889-57E9C87AB39B}"/>
                </a:ext>
              </a:extLst>
            </p:cNvPr>
            <p:cNvCxnSpPr>
              <a:cxnSpLocks/>
              <a:stCxn id="75" idx="4"/>
              <a:endCxn id="6" idx="7"/>
            </p:cNvCxnSpPr>
            <p:nvPr/>
          </p:nvCxnSpPr>
          <p:spPr>
            <a:xfrm flipH="1">
              <a:off x="8535980" y="2629424"/>
              <a:ext cx="484338" cy="40309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64F56E7-EBAE-45D4-A03C-7EA2ED857D8B}"/>
                </a:ext>
              </a:extLst>
            </p:cNvPr>
            <p:cNvCxnSpPr>
              <a:endCxn id="6" idx="1"/>
            </p:cNvCxnSpPr>
            <p:nvPr/>
          </p:nvCxnSpPr>
          <p:spPr>
            <a:xfrm>
              <a:off x="7749573" y="2641616"/>
              <a:ext cx="411391" cy="39090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076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C9C64-CA26-4C3E-B38C-80C3B4056A34}"/>
              </a:ext>
            </a:extLst>
          </p:cNvPr>
          <p:cNvSpPr>
            <a:spLocks noGrp="1"/>
          </p:cNvSpPr>
          <p:nvPr>
            <p:ph idx="1"/>
          </p:nvPr>
        </p:nvSpPr>
        <p:spPr>
          <a:xfrm>
            <a:off x="1981200" y="609601"/>
            <a:ext cx="8229600" cy="5516563"/>
          </a:xfrm>
        </p:spPr>
        <p:txBody>
          <a:bodyPr/>
          <a:lstStyle/>
          <a:p>
            <a:r>
              <a:rPr lang="en-US" sz="1800" dirty="0"/>
              <a:t>State transition table and inputs to the flip flop for given sequence:</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Write the input table of all T flip-flops by using the excitation table of D flip-flop. </a:t>
            </a:r>
          </a:p>
          <a:p>
            <a:r>
              <a:rPr lang="en-US" sz="1800" dirty="0"/>
              <a:t>Excitation table of D- flip flop</a:t>
            </a:r>
          </a:p>
        </p:txBody>
      </p:sp>
      <p:graphicFrame>
        <p:nvGraphicFramePr>
          <p:cNvPr id="4" name="Table 3">
            <a:extLst>
              <a:ext uri="{FF2B5EF4-FFF2-40B4-BE49-F238E27FC236}">
                <a16:creationId xmlns:a16="http://schemas.microsoft.com/office/drawing/2014/main" id="{F0B3012B-D555-4E65-84A7-6B94332905C5}"/>
              </a:ext>
            </a:extLst>
          </p:cNvPr>
          <p:cNvGraphicFramePr>
            <a:graphicFrameLocks noGrp="1"/>
          </p:cNvGraphicFramePr>
          <p:nvPr/>
        </p:nvGraphicFramePr>
        <p:xfrm>
          <a:off x="2126734" y="1118616"/>
          <a:ext cx="3291840" cy="3093720"/>
        </p:xfrm>
        <a:graphic>
          <a:graphicData uri="http://schemas.openxmlformats.org/drawingml/2006/table">
            <a:tbl>
              <a:tblPr/>
              <a:tblGrid>
                <a:gridCol w="548640">
                  <a:extLst>
                    <a:ext uri="{9D8B030D-6E8A-4147-A177-3AD203B41FA5}">
                      <a16:colId xmlns:a16="http://schemas.microsoft.com/office/drawing/2014/main" val="3363781810"/>
                    </a:ext>
                  </a:extLst>
                </a:gridCol>
                <a:gridCol w="548640">
                  <a:extLst>
                    <a:ext uri="{9D8B030D-6E8A-4147-A177-3AD203B41FA5}">
                      <a16:colId xmlns:a16="http://schemas.microsoft.com/office/drawing/2014/main" val="703173984"/>
                    </a:ext>
                  </a:extLst>
                </a:gridCol>
                <a:gridCol w="548640">
                  <a:extLst>
                    <a:ext uri="{9D8B030D-6E8A-4147-A177-3AD203B41FA5}">
                      <a16:colId xmlns:a16="http://schemas.microsoft.com/office/drawing/2014/main" val="3763784457"/>
                    </a:ext>
                  </a:extLst>
                </a:gridCol>
                <a:gridCol w="548640">
                  <a:extLst>
                    <a:ext uri="{9D8B030D-6E8A-4147-A177-3AD203B41FA5}">
                      <a16:colId xmlns:a16="http://schemas.microsoft.com/office/drawing/2014/main" val="534014556"/>
                    </a:ext>
                  </a:extLst>
                </a:gridCol>
                <a:gridCol w="548640">
                  <a:extLst>
                    <a:ext uri="{9D8B030D-6E8A-4147-A177-3AD203B41FA5}">
                      <a16:colId xmlns:a16="http://schemas.microsoft.com/office/drawing/2014/main" val="2739695313"/>
                    </a:ext>
                  </a:extLst>
                </a:gridCol>
                <a:gridCol w="548640">
                  <a:extLst>
                    <a:ext uri="{9D8B030D-6E8A-4147-A177-3AD203B41FA5}">
                      <a16:colId xmlns:a16="http://schemas.microsoft.com/office/drawing/2014/main" val="4179104469"/>
                    </a:ext>
                  </a:extLst>
                </a:gridCol>
              </a:tblGrid>
              <a:tr h="0">
                <a:tc gridSpan="3">
                  <a:txBody>
                    <a:bodyPr/>
                    <a:lstStyle/>
                    <a:p>
                      <a:pPr algn="ctr" fontAlgn="base"/>
                      <a:r>
                        <a:rPr lang="en-US" sz="1200" b="1" cap="all" dirty="0">
                          <a:solidFill>
                            <a:srgbClr val="000000"/>
                          </a:solidFill>
                          <a:effectLst/>
                        </a:rPr>
                        <a:t>PRESENT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tc gridSpan="3">
                  <a:txBody>
                    <a:bodyPr/>
                    <a:lstStyle/>
                    <a:p>
                      <a:pPr algn="ctr" fontAlgn="base"/>
                      <a:r>
                        <a:rPr lang="en-US" sz="1200" b="1" cap="all" dirty="0">
                          <a:solidFill>
                            <a:srgbClr val="000000"/>
                          </a:solidFill>
                          <a:effectLst/>
                        </a:rPr>
                        <a:t>NEXT STATE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4590330"/>
                  </a:ext>
                </a:extLst>
              </a:tr>
              <a:tr h="0">
                <a:tc>
                  <a:txBody>
                    <a:bodyPr/>
                    <a:lstStyle/>
                    <a:p>
                      <a:pPr algn="ctr" fontAlgn="base"/>
                      <a:r>
                        <a:rPr lang="en-US" sz="1200" b="0" dirty="0">
                          <a:effectLst/>
                        </a:rPr>
                        <a:t>Q</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endParaRPr lang="en-US" sz="1200" b="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Q</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3</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2</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Q</a:t>
                      </a:r>
                      <a:r>
                        <a:rPr lang="en-US" sz="1200" b="0" baseline="-25000">
                          <a:effectLst/>
                        </a:rPr>
                        <a:t>1</a:t>
                      </a:r>
                      <a:r>
                        <a:rPr lang="en-US" sz="1200" b="0">
                          <a:effectLst/>
                        </a:rPr>
                        <a:t>(t+1)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4065595"/>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56635189"/>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190902"/>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5626657"/>
                  </a:ext>
                </a:extLst>
              </a:tr>
              <a:tr h="0">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1646154"/>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7216233"/>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0310995"/>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29254344"/>
                  </a:ext>
                </a:extLst>
              </a:tr>
              <a:tr h="0">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04490669"/>
                  </a:ext>
                </a:extLst>
              </a:tr>
            </a:tbl>
          </a:graphicData>
        </a:graphic>
      </p:graphicFrame>
      <p:sp>
        <p:nvSpPr>
          <p:cNvPr id="5" name="Rectangle 1">
            <a:extLst>
              <a:ext uri="{FF2B5EF4-FFF2-40B4-BE49-F238E27FC236}">
                <a16:creationId xmlns:a16="http://schemas.microsoft.com/office/drawing/2014/main" id="{71830ED5-FB32-4AB5-B671-0412971D9171}"/>
              </a:ext>
            </a:extLst>
          </p:cNvPr>
          <p:cNvSpPr>
            <a:spLocks noChangeArrowheads="1"/>
          </p:cNvSpPr>
          <p:nvPr/>
        </p:nvSpPr>
        <p:spPr bwMode="auto">
          <a:xfrm>
            <a:off x="3319464" y="200887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graphicFrame>
        <p:nvGraphicFramePr>
          <p:cNvPr id="6" name="Table 5">
            <a:extLst>
              <a:ext uri="{FF2B5EF4-FFF2-40B4-BE49-F238E27FC236}">
                <a16:creationId xmlns:a16="http://schemas.microsoft.com/office/drawing/2014/main" id="{417A6310-45AC-47C8-AD91-460435F2D04E}"/>
              </a:ext>
            </a:extLst>
          </p:cNvPr>
          <p:cNvGraphicFramePr>
            <a:graphicFrameLocks noGrp="1"/>
          </p:cNvGraphicFramePr>
          <p:nvPr/>
        </p:nvGraphicFramePr>
        <p:xfrm>
          <a:off x="5418574" y="1127760"/>
          <a:ext cx="2125227" cy="3084777"/>
        </p:xfrm>
        <a:graphic>
          <a:graphicData uri="http://schemas.openxmlformats.org/drawingml/2006/table">
            <a:tbl>
              <a:tblPr/>
              <a:tblGrid>
                <a:gridCol w="708409">
                  <a:extLst>
                    <a:ext uri="{9D8B030D-6E8A-4147-A177-3AD203B41FA5}">
                      <a16:colId xmlns:a16="http://schemas.microsoft.com/office/drawing/2014/main" val="2666839519"/>
                    </a:ext>
                  </a:extLst>
                </a:gridCol>
                <a:gridCol w="708409">
                  <a:extLst>
                    <a:ext uri="{9D8B030D-6E8A-4147-A177-3AD203B41FA5}">
                      <a16:colId xmlns:a16="http://schemas.microsoft.com/office/drawing/2014/main" val="3141150190"/>
                    </a:ext>
                  </a:extLst>
                </a:gridCol>
                <a:gridCol w="708409">
                  <a:extLst>
                    <a:ext uri="{9D8B030D-6E8A-4147-A177-3AD203B41FA5}">
                      <a16:colId xmlns:a16="http://schemas.microsoft.com/office/drawing/2014/main" val="3443928130"/>
                    </a:ext>
                  </a:extLst>
                </a:gridCol>
              </a:tblGrid>
              <a:tr h="305629">
                <a:tc gridSpan="3">
                  <a:txBody>
                    <a:bodyPr/>
                    <a:lstStyle/>
                    <a:p>
                      <a:pPr algn="ctr" fontAlgn="base"/>
                      <a:r>
                        <a:rPr lang="en-US" sz="1200" b="1" cap="all" dirty="0">
                          <a:solidFill>
                            <a:srgbClr val="000000"/>
                          </a:solidFill>
                          <a:effectLst/>
                        </a:rPr>
                        <a:t>INPUT TABLE OF FLIP-FLOPS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5478180"/>
                  </a:ext>
                </a:extLst>
              </a:tr>
              <a:tr h="456372">
                <a:tc>
                  <a:txBody>
                    <a:bodyPr/>
                    <a:lstStyle/>
                    <a:p>
                      <a:pPr algn="ctr" fontAlgn="base"/>
                      <a:r>
                        <a:rPr lang="en-US" sz="1200" b="0" baseline="0" dirty="0">
                          <a:effectLst/>
                        </a:rPr>
                        <a:t>D</a:t>
                      </a:r>
                      <a:r>
                        <a:rPr lang="en-US" sz="1200" b="0" baseline="-25000" dirty="0">
                          <a:effectLst/>
                        </a:rPr>
                        <a:t>3</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D</a:t>
                      </a:r>
                      <a:r>
                        <a:rPr lang="en-US" sz="1200" b="0" baseline="-25000" dirty="0">
                          <a:effectLst/>
                        </a:rPr>
                        <a:t>2</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D</a:t>
                      </a:r>
                      <a:r>
                        <a:rPr lang="en-US" sz="1200" b="0" baseline="-25000" dirty="0">
                          <a:effectLst/>
                        </a:rPr>
                        <a:t>1</a:t>
                      </a:r>
                      <a:endParaRPr lang="en-US" sz="1200" b="0" dirty="0">
                        <a:effectLst/>
                      </a:endParaRP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376050"/>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3531615"/>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3887"/>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1707631"/>
                  </a:ext>
                </a:extLst>
              </a:tr>
              <a:tr h="290347">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421173"/>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909462"/>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43192"/>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7173166"/>
                  </a:ext>
                </a:extLst>
              </a:tr>
              <a:tr h="290347">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1</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rPr>
                        <a:t>0</a:t>
                      </a:r>
                    </a:p>
                  </a:txBody>
                  <a:tcPr marL="106680" marR="106680" marT="53340" marB="53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604313"/>
                  </a:ext>
                </a:extLst>
              </a:tr>
            </a:tbl>
          </a:graphicData>
        </a:graphic>
      </p:graphicFrame>
      <p:graphicFrame>
        <p:nvGraphicFramePr>
          <p:cNvPr id="7" name="Table 6">
            <a:extLst>
              <a:ext uri="{FF2B5EF4-FFF2-40B4-BE49-F238E27FC236}">
                <a16:creationId xmlns:a16="http://schemas.microsoft.com/office/drawing/2014/main" id="{41801633-9F57-4486-A9F8-54F248B6B33E}"/>
              </a:ext>
            </a:extLst>
          </p:cNvPr>
          <p:cNvGraphicFramePr>
            <a:graphicFrameLocks noGrp="1"/>
          </p:cNvGraphicFramePr>
          <p:nvPr/>
        </p:nvGraphicFramePr>
        <p:xfrm>
          <a:off x="5440680" y="4648200"/>
          <a:ext cx="2606040" cy="1463040"/>
        </p:xfrm>
        <a:graphic>
          <a:graphicData uri="http://schemas.openxmlformats.org/drawingml/2006/table">
            <a:tbl>
              <a:tblPr>
                <a:tableStyleId>{5940675A-B579-460E-94D1-54222C63F5DA}</a:tableStyleId>
              </a:tblPr>
              <a:tblGrid>
                <a:gridCol w="868680">
                  <a:extLst>
                    <a:ext uri="{9D8B030D-6E8A-4147-A177-3AD203B41FA5}">
                      <a16:colId xmlns:a16="http://schemas.microsoft.com/office/drawing/2014/main" val="1117541439"/>
                    </a:ext>
                  </a:extLst>
                </a:gridCol>
                <a:gridCol w="868680">
                  <a:extLst>
                    <a:ext uri="{9D8B030D-6E8A-4147-A177-3AD203B41FA5}">
                      <a16:colId xmlns:a16="http://schemas.microsoft.com/office/drawing/2014/main" val="2893766113"/>
                    </a:ext>
                  </a:extLst>
                </a:gridCol>
                <a:gridCol w="868680">
                  <a:extLst>
                    <a:ext uri="{9D8B030D-6E8A-4147-A177-3AD203B41FA5}">
                      <a16:colId xmlns:a16="http://schemas.microsoft.com/office/drawing/2014/main" val="3541068829"/>
                    </a:ext>
                  </a:extLst>
                </a:gridCol>
              </a:tblGrid>
              <a:tr h="0">
                <a:tc>
                  <a:txBody>
                    <a:bodyPr/>
                    <a:lstStyle/>
                    <a:p>
                      <a:pPr algn="ctr" fontAlgn="base"/>
                      <a:r>
                        <a:rPr lang="en-US" sz="1200" b="1" cap="all" dirty="0">
                          <a:solidFill>
                            <a:srgbClr val="000000"/>
                          </a:solidFill>
                          <a:effectLst/>
                        </a:rPr>
                        <a:t>QT</a:t>
                      </a:r>
                    </a:p>
                  </a:txBody>
                  <a:tcPr marL="60960" marR="60960" marT="60960" marB="60960" anchor="ctr">
                    <a:solidFill>
                      <a:srgbClr val="00B050"/>
                    </a:solidFill>
                  </a:tcPr>
                </a:tc>
                <a:tc>
                  <a:txBody>
                    <a:bodyPr/>
                    <a:lstStyle/>
                    <a:p>
                      <a:pPr algn="ctr" fontAlgn="base"/>
                      <a:r>
                        <a:rPr lang="en-US" sz="1200" b="1" cap="all" dirty="0">
                          <a:solidFill>
                            <a:srgbClr val="000000"/>
                          </a:solidFill>
                          <a:effectLst/>
                        </a:rPr>
                        <a:t>Q (t+1)</a:t>
                      </a:r>
                    </a:p>
                  </a:txBody>
                  <a:tcPr marL="60960" marR="60960" marT="60960" marB="60960" anchor="ctr">
                    <a:solidFill>
                      <a:srgbClr val="00B050"/>
                    </a:solidFill>
                  </a:tcPr>
                </a:tc>
                <a:tc>
                  <a:txBody>
                    <a:bodyPr/>
                    <a:lstStyle/>
                    <a:p>
                      <a:pPr algn="ctr" fontAlgn="base"/>
                      <a:r>
                        <a:rPr lang="en-US" sz="1200" b="1" cap="all" dirty="0">
                          <a:solidFill>
                            <a:srgbClr val="000000"/>
                          </a:solidFill>
                          <a:effectLst/>
                        </a:rPr>
                        <a:t>D</a:t>
                      </a:r>
                    </a:p>
                  </a:txBody>
                  <a:tcPr marL="60960" marR="60960" marT="60960" marB="60960" anchor="ctr">
                    <a:solidFill>
                      <a:srgbClr val="00B050"/>
                    </a:solidFill>
                  </a:tcPr>
                </a:tc>
                <a:extLst>
                  <a:ext uri="{0D108BD9-81ED-4DB2-BD59-A6C34878D82A}">
                    <a16:rowId xmlns:a16="http://schemas.microsoft.com/office/drawing/2014/main" val="3650284416"/>
                  </a:ext>
                </a:extLst>
              </a:tr>
              <a:tr h="0">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0</a:t>
                      </a:r>
                    </a:p>
                  </a:txBody>
                  <a:tcPr marL="106680" marR="106680" marT="53340" marB="53340" anchor="ctr"/>
                </a:tc>
                <a:extLst>
                  <a:ext uri="{0D108BD9-81ED-4DB2-BD59-A6C34878D82A}">
                    <a16:rowId xmlns:a16="http://schemas.microsoft.com/office/drawing/2014/main" val="90057939"/>
                  </a:ext>
                </a:extLst>
              </a:tr>
              <a:tr h="0">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extLst>
                  <a:ext uri="{0D108BD9-81ED-4DB2-BD59-A6C34878D82A}">
                    <a16:rowId xmlns:a16="http://schemas.microsoft.com/office/drawing/2014/main" val="923667526"/>
                  </a:ext>
                </a:extLst>
              </a:tr>
              <a:tr h="0">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0</a:t>
                      </a:r>
                    </a:p>
                  </a:txBody>
                  <a:tcPr marL="106680" marR="106680" marT="53340" marB="53340" anchor="ctr"/>
                </a:tc>
                <a:tc>
                  <a:txBody>
                    <a:bodyPr/>
                    <a:lstStyle/>
                    <a:p>
                      <a:pPr algn="ctr" fontAlgn="base"/>
                      <a:r>
                        <a:rPr lang="en-US" sz="1200" b="0" dirty="0">
                          <a:effectLst/>
                        </a:rPr>
                        <a:t>0</a:t>
                      </a:r>
                    </a:p>
                  </a:txBody>
                  <a:tcPr marL="106680" marR="106680" marT="53340" marB="53340" anchor="ctr"/>
                </a:tc>
                <a:extLst>
                  <a:ext uri="{0D108BD9-81ED-4DB2-BD59-A6C34878D82A}">
                    <a16:rowId xmlns:a16="http://schemas.microsoft.com/office/drawing/2014/main" val="733169099"/>
                  </a:ext>
                </a:extLst>
              </a:tr>
              <a:tr h="0">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tc>
                  <a:txBody>
                    <a:bodyPr/>
                    <a:lstStyle/>
                    <a:p>
                      <a:pPr algn="ctr" fontAlgn="base"/>
                      <a:r>
                        <a:rPr lang="en-US" sz="1200" b="0" dirty="0">
                          <a:effectLst/>
                        </a:rPr>
                        <a:t>1</a:t>
                      </a:r>
                    </a:p>
                  </a:txBody>
                  <a:tcPr marL="106680" marR="106680" marT="53340" marB="53340" anchor="ctr"/>
                </a:tc>
                <a:extLst>
                  <a:ext uri="{0D108BD9-81ED-4DB2-BD59-A6C34878D82A}">
                    <a16:rowId xmlns:a16="http://schemas.microsoft.com/office/drawing/2014/main" val="2064732720"/>
                  </a:ext>
                </a:extLst>
              </a:tr>
            </a:tbl>
          </a:graphicData>
        </a:graphic>
      </p:graphicFrame>
      <p:sp>
        <p:nvSpPr>
          <p:cNvPr id="2" name="Oval 1">
            <a:extLst>
              <a:ext uri="{FF2B5EF4-FFF2-40B4-BE49-F238E27FC236}">
                <a16:creationId xmlns:a16="http://schemas.microsoft.com/office/drawing/2014/main" id="{AA6CE9D2-17E3-4E01-A9F1-30A7A4F9FC75}"/>
              </a:ext>
            </a:extLst>
          </p:cNvPr>
          <p:cNvSpPr/>
          <p:nvPr/>
        </p:nvSpPr>
        <p:spPr>
          <a:xfrm>
            <a:off x="2301240" y="1927632"/>
            <a:ext cx="213360" cy="228600"/>
          </a:xfrm>
          <a:prstGeom prst="ellipse">
            <a:avLst/>
          </a:prstGeom>
          <a:noFill/>
          <a:ln>
            <a:solidFill>
              <a:srgbClr val="7030A0"/>
            </a:solidFill>
          </a:ln>
          <a:effectLst>
            <a:glow rad="101600">
              <a:srgbClr val="7030A0">
                <a:alpha val="60000"/>
              </a:srgb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A76343F9-D254-4195-9C26-72FEE33BED83}"/>
              </a:ext>
            </a:extLst>
          </p:cNvPr>
          <p:cNvSpPr/>
          <p:nvPr/>
        </p:nvSpPr>
        <p:spPr>
          <a:xfrm>
            <a:off x="3925112" y="1927632"/>
            <a:ext cx="213360" cy="228600"/>
          </a:xfrm>
          <a:prstGeom prst="ellipse">
            <a:avLst/>
          </a:prstGeom>
          <a:noFill/>
          <a:ln>
            <a:solidFill>
              <a:srgbClr val="7030A0"/>
            </a:solidFill>
          </a:ln>
          <a:effectLst>
            <a:glow rad="101600">
              <a:srgbClr val="7030A0">
                <a:alpha val="60000"/>
              </a:srgbClr>
            </a:glow>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Arrow: Circular 9">
            <a:extLst>
              <a:ext uri="{FF2B5EF4-FFF2-40B4-BE49-F238E27FC236}">
                <a16:creationId xmlns:a16="http://schemas.microsoft.com/office/drawing/2014/main" id="{50A16C2D-07E7-4756-BB50-676B155352BC}"/>
              </a:ext>
            </a:extLst>
          </p:cNvPr>
          <p:cNvSpPr/>
          <p:nvPr/>
        </p:nvSpPr>
        <p:spPr>
          <a:xfrm>
            <a:off x="2126734" y="793776"/>
            <a:ext cx="2066602" cy="1371600"/>
          </a:xfrm>
          <a:prstGeom prst="circularArrow">
            <a:avLst>
              <a:gd name="adj1" fmla="val 12500"/>
              <a:gd name="adj2" fmla="val 1142319"/>
              <a:gd name="adj3" fmla="val 20457681"/>
              <a:gd name="adj4" fmla="val 10800000"/>
              <a:gd name="adj5" fmla="val 12500"/>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100000" t="100000"/>
            </a:path>
            <a:tileRect r="-100000" b="-100000"/>
          </a:gra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1" name="Rectangle: Rounded Corners 10">
            <a:extLst>
              <a:ext uri="{FF2B5EF4-FFF2-40B4-BE49-F238E27FC236}">
                <a16:creationId xmlns:a16="http://schemas.microsoft.com/office/drawing/2014/main" id="{43D6EB37-AE1A-4E75-89BB-D629BF67E11A}"/>
              </a:ext>
            </a:extLst>
          </p:cNvPr>
          <p:cNvSpPr/>
          <p:nvPr/>
        </p:nvSpPr>
        <p:spPr>
          <a:xfrm>
            <a:off x="2861360" y="1909344"/>
            <a:ext cx="184731" cy="2284704"/>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2788F7-DCA6-4FC7-BF73-BFDDD478799E}"/>
              </a:ext>
            </a:extLst>
          </p:cNvPr>
          <p:cNvSpPr/>
          <p:nvPr/>
        </p:nvSpPr>
        <p:spPr>
          <a:xfrm>
            <a:off x="4503599" y="1927632"/>
            <a:ext cx="184731" cy="2284704"/>
          </a:xfrm>
          <a:prstGeom prst="roundRect">
            <a:avLst/>
          </a:prstGeom>
          <a:noFill/>
          <a:ln>
            <a:prstDash val="sysDot"/>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DBB6621-73B9-4E25-8156-C1B48D1E67B9}"/>
              </a:ext>
            </a:extLst>
          </p:cNvPr>
          <p:cNvSpPr/>
          <p:nvPr/>
        </p:nvSpPr>
        <p:spPr>
          <a:xfrm>
            <a:off x="4965792" y="1918488"/>
            <a:ext cx="365568" cy="2266416"/>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8B16C5E-021B-4335-A1AC-E6283A9717C9}"/>
              </a:ext>
            </a:extLst>
          </p:cNvPr>
          <p:cNvSpPr/>
          <p:nvPr/>
        </p:nvSpPr>
        <p:spPr>
          <a:xfrm>
            <a:off x="3344871" y="1927632"/>
            <a:ext cx="365568" cy="2266416"/>
          </a:xfrm>
          <a:prstGeom prst="roundRect">
            <a:avLst/>
          </a:prstGeom>
          <a:noFill/>
          <a:ln>
            <a:prstDash val="dash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B4CC0D1-8E22-4DB4-9B96-A51B343E4ECC}"/>
              </a:ext>
            </a:extLst>
          </p:cNvPr>
          <p:cNvSpPr/>
          <p:nvPr/>
        </p:nvSpPr>
        <p:spPr>
          <a:xfrm>
            <a:off x="2304288" y="1927632"/>
            <a:ext cx="279610" cy="22572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053FF09-B8F5-4ED7-A912-A0A3EA84FD0D}"/>
              </a:ext>
            </a:extLst>
          </p:cNvPr>
          <p:cNvSpPr/>
          <p:nvPr/>
        </p:nvSpPr>
        <p:spPr>
          <a:xfrm>
            <a:off x="3933758" y="1936776"/>
            <a:ext cx="279610" cy="2257272"/>
          </a:xfrm>
          <a:prstGeom prst="roundRect">
            <a:avLst/>
          </a:prstGeom>
          <a:noFill/>
          <a:ln w="19050">
            <a:solidFill>
              <a:srgbClr val="7030A0"/>
            </a:solidFill>
            <a:prstDash val="lgDashDotDot"/>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92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FC473-4C59-4F8B-8751-7EFC269F6AED}"/>
              </a:ext>
            </a:extLst>
          </p:cNvPr>
          <p:cNvSpPr>
            <a:spLocks noGrp="1"/>
          </p:cNvSpPr>
          <p:nvPr>
            <p:ph idx="1"/>
          </p:nvPr>
        </p:nvSpPr>
        <p:spPr>
          <a:xfrm>
            <a:off x="838200" y="594360"/>
            <a:ext cx="10515600" cy="5582603"/>
          </a:xfrm>
        </p:spPr>
        <p:txBody>
          <a:bodyPr>
            <a:normAutofit/>
          </a:bodyPr>
          <a:lstStyle/>
          <a:p>
            <a:r>
              <a:rPr lang="en-US" sz="1800" dirty="0"/>
              <a:t>Find value of D3, D2, D1 in terms of Q3, Q2, Q1 using K-Map (Karnaugh Map):</a:t>
            </a:r>
          </a:p>
          <a:p>
            <a:endParaRPr lang="en-US" sz="1800" dirty="0"/>
          </a:p>
        </p:txBody>
      </p:sp>
      <p:graphicFrame>
        <p:nvGraphicFramePr>
          <p:cNvPr id="4" name="Table 4">
            <a:extLst>
              <a:ext uri="{FF2B5EF4-FFF2-40B4-BE49-F238E27FC236}">
                <a16:creationId xmlns:a16="http://schemas.microsoft.com/office/drawing/2014/main" id="{BD781990-8481-49CE-9DB6-82A91B54C2AC}"/>
              </a:ext>
            </a:extLst>
          </p:cNvPr>
          <p:cNvGraphicFramePr>
            <a:graphicFrameLocks noGrp="1"/>
          </p:cNvGraphicFramePr>
          <p:nvPr/>
        </p:nvGraphicFramePr>
        <p:xfrm>
          <a:off x="1188720" y="122529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r>
                        <a:rPr lang="en-US" sz="1200" dirty="0"/>
                        <a:t>D3</a:t>
                      </a:r>
                    </a:p>
                    <a:p>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sp>
        <p:nvSpPr>
          <p:cNvPr id="5" name="Rectangle: Rounded Corners 4">
            <a:extLst>
              <a:ext uri="{FF2B5EF4-FFF2-40B4-BE49-F238E27FC236}">
                <a16:creationId xmlns:a16="http://schemas.microsoft.com/office/drawing/2014/main" id="{4AC12A33-0852-425B-BE16-BBE71C965E39}"/>
              </a:ext>
            </a:extLst>
          </p:cNvPr>
          <p:cNvSpPr/>
          <p:nvPr/>
        </p:nvSpPr>
        <p:spPr>
          <a:xfrm>
            <a:off x="2743200" y="1719072"/>
            <a:ext cx="877824" cy="237744"/>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4">
            <a:extLst>
              <a:ext uri="{FF2B5EF4-FFF2-40B4-BE49-F238E27FC236}">
                <a16:creationId xmlns:a16="http://schemas.microsoft.com/office/drawing/2014/main" id="{BBBD582E-84B9-47CD-8E4F-760A813837A4}"/>
              </a:ext>
            </a:extLst>
          </p:cNvPr>
          <p:cNvGraphicFramePr>
            <a:graphicFrameLocks noGrp="1"/>
          </p:cNvGraphicFramePr>
          <p:nvPr/>
        </p:nvGraphicFramePr>
        <p:xfrm>
          <a:off x="1185672" y="2621280"/>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r>
                        <a:rPr lang="en-US" sz="1200" dirty="0"/>
                        <a:t>D2</a:t>
                      </a:r>
                    </a:p>
                    <a:p>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graphicFrame>
        <p:nvGraphicFramePr>
          <p:cNvPr id="7" name="Table 4">
            <a:extLst>
              <a:ext uri="{FF2B5EF4-FFF2-40B4-BE49-F238E27FC236}">
                <a16:creationId xmlns:a16="http://schemas.microsoft.com/office/drawing/2014/main" id="{FC883AC5-86E4-4C79-AD7F-9E697BCEBB1D}"/>
              </a:ext>
            </a:extLst>
          </p:cNvPr>
          <p:cNvGraphicFramePr>
            <a:graphicFrameLocks noGrp="1"/>
          </p:cNvGraphicFramePr>
          <p:nvPr/>
        </p:nvGraphicFramePr>
        <p:xfrm>
          <a:off x="1149096" y="4029456"/>
          <a:ext cx="3540761" cy="1174576"/>
        </p:xfrm>
        <a:graphic>
          <a:graphicData uri="http://schemas.openxmlformats.org/drawingml/2006/table">
            <a:tbl>
              <a:tblPr firstRow="1" bandRow="1">
                <a:tableStyleId>{2D5ABB26-0587-4C30-8999-92F81FD0307C}</a:tableStyleId>
              </a:tblPr>
              <a:tblGrid>
                <a:gridCol w="835381">
                  <a:extLst>
                    <a:ext uri="{9D8B030D-6E8A-4147-A177-3AD203B41FA5}">
                      <a16:colId xmlns:a16="http://schemas.microsoft.com/office/drawing/2014/main" val="558814410"/>
                    </a:ext>
                  </a:extLst>
                </a:gridCol>
                <a:gridCol w="676345">
                  <a:extLst>
                    <a:ext uri="{9D8B030D-6E8A-4147-A177-3AD203B41FA5}">
                      <a16:colId xmlns:a16="http://schemas.microsoft.com/office/drawing/2014/main" val="2526388404"/>
                    </a:ext>
                  </a:extLst>
                </a:gridCol>
                <a:gridCol w="676345">
                  <a:extLst>
                    <a:ext uri="{9D8B030D-6E8A-4147-A177-3AD203B41FA5}">
                      <a16:colId xmlns:a16="http://schemas.microsoft.com/office/drawing/2014/main" val="2910115372"/>
                    </a:ext>
                  </a:extLst>
                </a:gridCol>
                <a:gridCol w="676345">
                  <a:extLst>
                    <a:ext uri="{9D8B030D-6E8A-4147-A177-3AD203B41FA5}">
                      <a16:colId xmlns:a16="http://schemas.microsoft.com/office/drawing/2014/main" val="1500251744"/>
                    </a:ext>
                  </a:extLst>
                </a:gridCol>
                <a:gridCol w="676345">
                  <a:extLst>
                    <a:ext uri="{9D8B030D-6E8A-4147-A177-3AD203B41FA5}">
                      <a16:colId xmlns:a16="http://schemas.microsoft.com/office/drawing/2014/main" val="2306051740"/>
                    </a:ext>
                  </a:extLst>
                </a:gridCol>
              </a:tblGrid>
              <a:tr h="442218">
                <a:tc>
                  <a:txBody>
                    <a:bodyPr/>
                    <a:lstStyle/>
                    <a:p>
                      <a:r>
                        <a:rPr lang="en-US" sz="1200" dirty="0"/>
                        <a:t>D1</a:t>
                      </a:r>
                    </a:p>
                    <a:p>
                      <a:r>
                        <a:rPr lang="en-US" sz="1200" dirty="0"/>
                        <a:t>Q3\Q2Q1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61723767"/>
                  </a:ext>
                </a:extLst>
              </a:tr>
              <a:tr h="358688">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841689"/>
                  </a:ext>
                </a:extLst>
              </a:tr>
              <a:tr h="358688">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620424"/>
                  </a:ext>
                </a:extLst>
              </a:tr>
            </a:tbl>
          </a:graphicData>
        </a:graphic>
      </p:graphicFrame>
      <p:sp>
        <p:nvSpPr>
          <p:cNvPr id="8" name="Rectangle: Rounded Corners 7">
            <a:extLst>
              <a:ext uri="{FF2B5EF4-FFF2-40B4-BE49-F238E27FC236}">
                <a16:creationId xmlns:a16="http://schemas.microsoft.com/office/drawing/2014/main" id="{42EDF002-AB7E-454B-BAC3-D70AE776ADF8}"/>
              </a:ext>
            </a:extLst>
          </p:cNvPr>
          <p:cNvSpPr/>
          <p:nvPr/>
        </p:nvSpPr>
        <p:spPr>
          <a:xfrm>
            <a:off x="2724912" y="4535424"/>
            <a:ext cx="201168" cy="566928"/>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3FFB237-3C09-422F-A286-624FE9AA33EE}"/>
              </a:ext>
            </a:extLst>
          </p:cNvPr>
          <p:cNvSpPr/>
          <p:nvPr/>
        </p:nvSpPr>
        <p:spPr>
          <a:xfrm>
            <a:off x="3410712" y="4535424"/>
            <a:ext cx="822960" cy="21945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9E4B024-D326-4C2E-B9C9-98A7E19732B4}"/>
              </a:ext>
            </a:extLst>
          </p:cNvPr>
          <p:cNvSpPr/>
          <p:nvPr/>
        </p:nvSpPr>
        <p:spPr>
          <a:xfrm>
            <a:off x="3444240" y="3471672"/>
            <a:ext cx="822960" cy="21945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8AD569A-D2E2-4E5E-B26F-4551E710B997}"/>
              </a:ext>
            </a:extLst>
          </p:cNvPr>
          <p:cNvSpPr/>
          <p:nvPr/>
        </p:nvSpPr>
        <p:spPr>
          <a:xfrm>
            <a:off x="2087880" y="3130296"/>
            <a:ext cx="822960" cy="219456"/>
          </a:xfrm>
          <a:prstGeom prst="roundRect">
            <a:avLst/>
          </a:prstGeom>
          <a:noFill/>
          <a:ln w="28575">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ket 12">
            <a:extLst>
              <a:ext uri="{FF2B5EF4-FFF2-40B4-BE49-F238E27FC236}">
                <a16:creationId xmlns:a16="http://schemas.microsoft.com/office/drawing/2014/main" id="{9539B8E6-FEC5-4DEE-988F-72533F0E1B2B}"/>
              </a:ext>
            </a:extLst>
          </p:cNvPr>
          <p:cNvSpPr/>
          <p:nvPr/>
        </p:nvSpPr>
        <p:spPr>
          <a:xfrm>
            <a:off x="1938528" y="3130296"/>
            <a:ext cx="365760" cy="560832"/>
          </a:xfrm>
          <a:prstGeom prst="rightBracket">
            <a:avLst/>
          </a:prstGeom>
          <a:noFill/>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0ED98C91-E543-4009-B375-D7119A0FA7D4}"/>
              </a:ext>
            </a:extLst>
          </p:cNvPr>
          <p:cNvSpPr/>
          <p:nvPr/>
        </p:nvSpPr>
        <p:spPr>
          <a:xfrm>
            <a:off x="4142232" y="3130296"/>
            <a:ext cx="660401" cy="560832"/>
          </a:xfrm>
          <a:prstGeom prst="leftBracket">
            <a:avLst/>
          </a:prstGeom>
          <a:noFill/>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85FB2273-F68D-4C83-9A8E-29631A2DDF9C}"/>
              </a:ext>
            </a:extLst>
          </p:cNvPr>
          <p:cNvSpPr txBox="1"/>
          <p:nvPr/>
        </p:nvSpPr>
        <p:spPr>
          <a:xfrm>
            <a:off x="5532120" y="1342644"/>
            <a:ext cx="2962656" cy="923330"/>
          </a:xfrm>
          <a:prstGeom prst="rect">
            <a:avLst/>
          </a:prstGeom>
          <a:noFill/>
        </p:spPr>
        <p:txBody>
          <a:bodyPr wrap="square" rtlCol="0">
            <a:spAutoFit/>
          </a:bodyPr>
          <a:lstStyle/>
          <a:p>
            <a:r>
              <a:rPr lang="en-US" dirty="0"/>
              <a:t>D3=Q3’Q1</a:t>
            </a:r>
          </a:p>
          <a:p>
            <a:r>
              <a:rPr lang="en-US" dirty="0"/>
              <a:t>D2=Q1’+ Q3’Q2’+ Q3Q2</a:t>
            </a:r>
          </a:p>
          <a:p>
            <a:r>
              <a:rPr lang="en-US" dirty="0"/>
              <a:t>D1=Q2’Q1+ Q3’Q2</a:t>
            </a:r>
          </a:p>
        </p:txBody>
      </p:sp>
    </p:spTree>
    <p:extLst>
      <p:ext uri="{BB962C8B-B14F-4D97-AF65-F5344CB8AC3E}">
        <p14:creationId xmlns:p14="http://schemas.microsoft.com/office/powerpoint/2010/main" val="52946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AF1C7-CC67-4F5B-90CF-0ED6AFA7FEB3}"/>
              </a:ext>
            </a:extLst>
          </p:cNvPr>
          <p:cNvSpPr>
            <a:spLocks noGrp="1"/>
          </p:cNvSpPr>
          <p:nvPr>
            <p:ph idx="1"/>
          </p:nvPr>
        </p:nvSpPr>
        <p:spPr>
          <a:xfrm>
            <a:off x="838200" y="956945"/>
            <a:ext cx="10515600" cy="4351338"/>
          </a:xfrm>
        </p:spPr>
        <p:txBody>
          <a:bodyPr/>
          <a:lstStyle/>
          <a:p>
            <a:r>
              <a:rPr lang="en-US" dirty="0"/>
              <a:t>Implementation of the design</a:t>
            </a:r>
          </a:p>
          <a:p>
            <a:r>
              <a:rPr lang="en-US" sz="1800" dirty="0"/>
              <a:t>D3=Q3’Q1</a:t>
            </a:r>
          </a:p>
          <a:p>
            <a:r>
              <a:rPr lang="en-US" sz="1800" dirty="0"/>
              <a:t>D2=Q1’+ Q3’Q2’+ Q3Q2</a:t>
            </a:r>
          </a:p>
          <a:p>
            <a:r>
              <a:rPr lang="en-US" sz="1800" dirty="0"/>
              <a:t>D1=Q2’Q1+ Q3’Q2</a:t>
            </a:r>
          </a:p>
          <a:p>
            <a:endParaRPr lang="en-US" dirty="0"/>
          </a:p>
        </p:txBody>
      </p:sp>
      <p:pic>
        <p:nvPicPr>
          <p:cNvPr id="4" name="Picture 3">
            <a:extLst>
              <a:ext uri="{FF2B5EF4-FFF2-40B4-BE49-F238E27FC236}">
                <a16:creationId xmlns:a16="http://schemas.microsoft.com/office/drawing/2014/main" id="{51C08FF4-0903-4126-8FDE-4140C2A229C5}"/>
              </a:ext>
            </a:extLst>
          </p:cNvPr>
          <p:cNvPicPr>
            <a:picLocks noChangeAspect="1"/>
          </p:cNvPicPr>
          <p:nvPr/>
        </p:nvPicPr>
        <p:blipFill>
          <a:blip r:embed="rId2"/>
          <a:stretch>
            <a:fillRect/>
          </a:stretch>
        </p:blipFill>
        <p:spPr>
          <a:xfrm>
            <a:off x="2172652" y="2702717"/>
            <a:ext cx="7846695" cy="2797590"/>
          </a:xfrm>
          <a:prstGeom prst="rect">
            <a:avLst/>
          </a:prstGeom>
        </p:spPr>
      </p:pic>
    </p:spTree>
    <p:extLst>
      <p:ext uri="{BB962C8B-B14F-4D97-AF65-F5344CB8AC3E}">
        <p14:creationId xmlns:p14="http://schemas.microsoft.com/office/powerpoint/2010/main" val="249020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1690</Words>
  <Application>Microsoft Office PowerPoint</Application>
  <PresentationFormat>Widescreen</PresentationFormat>
  <Paragraphs>934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Garamond</vt:lpstr>
      <vt:lpstr>Office Theme</vt:lpstr>
      <vt:lpstr>PowerPoint Presentation</vt:lpstr>
      <vt:lpstr>Counter design for given sequence</vt:lpstr>
      <vt:lpstr>PowerPoint Presentation</vt:lpstr>
      <vt:lpstr>PowerPoint Presentation</vt:lpstr>
      <vt:lpstr>PowerPoint Presentation</vt:lpstr>
      <vt:lpstr>Counter design for given sequence considering unused states</vt:lpstr>
      <vt:lpstr>PowerPoint Presentation</vt:lpstr>
      <vt:lpstr>PowerPoint Presentation</vt:lpstr>
      <vt:lpstr>PowerPoint Presentation</vt:lpstr>
      <vt:lpstr>Counter design for given sequence considering unused states</vt:lpstr>
      <vt:lpstr>PowerPoint Presentation</vt:lpstr>
      <vt:lpstr>PowerPoint Presentation</vt:lpstr>
      <vt:lpstr>PowerPoint Presentation</vt:lpstr>
      <vt:lpstr>Counter design for given sequence considering unused states</vt:lpstr>
      <vt:lpstr>PowerPoint Presentation</vt:lpstr>
      <vt:lpstr>PowerPoint Presentation</vt:lpstr>
      <vt:lpstr>PowerPoint Presentation</vt:lpstr>
      <vt:lpstr>Presettable counters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Anitha Daniel</dc:creator>
  <cp:lastModifiedBy>Anitha Daniel</cp:lastModifiedBy>
  <cp:revision>1</cp:revision>
  <dcterms:created xsi:type="dcterms:W3CDTF">2020-10-23T08:53:53Z</dcterms:created>
  <dcterms:modified xsi:type="dcterms:W3CDTF">2020-10-23T08:58:38Z</dcterms:modified>
</cp:coreProperties>
</file>