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73B85B2-2F61-4675-B28D-DE13BD2BB7FC}" type="datetimeFigureOut">
              <a:rPr lang="en-IN" smtClean="0"/>
              <a:t>02-08-2020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1D23551-79E4-4B52-A0E4-A1B2FF7677A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30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3B85B2-2F61-4675-B28D-DE13BD2BB7FC}"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D23551-79E4-4B52-A0E4-A1B2FF7677AA}" type="slidenum">
              <a:rPr lang="en-IN" smtClean="0"/>
              <a:t>‹#›</a:t>
            </a:fld>
            <a:endParaRPr lang="en-IN"/>
          </a:p>
        </p:txBody>
      </p:sp>
    </p:spTree>
    <p:extLst>
      <p:ext uri="{BB962C8B-B14F-4D97-AF65-F5344CB8AC3E}">
        <p14:creationId xmlns:p14="http://schemas.microsoft.com/office/powerpoint/2010/main" val="291839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B85B2-2F61-4675-B28D-DE13BD2BB7F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D23551-79E4-4B52-A0E4-A1B2FF7677A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932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B85B2-2F61-4675-B28D-DE13BD2BB7F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D23551-79E4-4B52-A0E4-A1B2FF7677A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362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B85B2-2F61-4675-B28D-DE13BD2BB7F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D23551-79E4-4B52-A0E4-A1B2FF7677AA}" type="slidenum">
              <a:rPr lang="en-IN" smtClean="0"/>
              <a:t>‹#›</a:t>
            </a:fld>
            <a:endParaRPr lang="en-IN"/>
          </a:p>
        </p:txBody>
      </p:sp>
    </p:spTree>
    <p:extLst>
      <p:ext uri="{BB962C8B-B14F-4D97-AF65-F5344CB8AC3E}">
        <p14:creationId xmlns:p14="http://schemas.microsoft.com/office/powerpoint/2010/main" val="2664280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B85B2-2F61-4675-B28D-DE13BD2BB7F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D23551-79E4-4B52-A0E4-A1B2FF7677A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4205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B85B2-2F61-4675-B28D-DE13BD2BB7F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D23551-79E4-4B52-A0E4-A1B2FF7677A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059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3B85B2-2F61-4675-B28D-DE13BD2BB7F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D23551-79E4-4B52-A0E4-A1B2FF7677A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544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3B85B2-2F61-4675-B28D-DE13BD2BB7F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D23551-79E4-4B52-A0E4-A1B2FF7677A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934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3B85B2-2F61-4675-B28D-DE13BD2BB7F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D23551-79E4-4B52-A0E4-A1B2FF7677AA}" type="slidenum">
              <a:rPr lang="en-IN" smtClean="0"/>
              <a:t>‹#›</a:t>
            </a:fld>
            <a:endParaRPr lang="en-IN"/>
          </a:p>
        </p:txBody>
      </p:sp>
    </p:spTree>
    <p:extLst>
      <p:ext uri="{BB962C8B-B14F-4D97-AF65-F5344CB8AC3E}">
        <p14:creationId xmlns:p14="http://schemas.microsoft.com/office/powerpoint/2010/main" val="79268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B85B2-2F61-4675-B28D-DE13BD2BB7FC}" type="datetimeFigureOut">
              <a:rPr lang="en-IN" smtClean="0"/>
              <a:t>02-08-2020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D23551-79E4-4B52-A0E4-A1B2FF7677A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22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3B85B2-2F61-4675-B28D-DE13BD2BB7FC}"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D23551-79E4-4B52-A0E4-A1B2FF7677AA}" type="slidenum">
              <a:rPr lang="en-IN" smtClean="0"/>
              <a:t>‹#›</a:t>
            </a:fld>
            <a:endParaRPr lang="en-IN"/>
          </a:p>
        </p:txBody>
      </p:sp>
    </p:spTree>
    <p:extLst>
      <p:ext uri="{BB962C8B-B14F-4D97-AF65-F5344CB8AC3E}">
        <p14:creationId xmlns:p14="http://schemas.microsoft.com/office/powerpoint/2010/main" val="311684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3B85B2-2F61-4675-B28D-DE13BD2BB7FC}" type="datetimeFigureOut">
              <a:rPr lang="en-IN" smtClean="0"/>
              <a:t>02-08-2020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D23551-79E4-4B52-A0E4-A1B2FF7677A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23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3B85B2-2F61-4675-B28D-DE13BD2BB7FC}" type="datetimeFigureOut">
              <a:rPr lang="en-IN" smtClean="0"/>
              <a:t>02-08-2020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D23551-79E4-4B52-A0E4-A1B2FF7677A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06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B85B2-2F61-4675-B28D-DE13BD2BB7FC}" type="datetimeFigureOut">
              <a:rPr lang="en-IN" smtClean="0"/>
              <a:t>02-08-2020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D23551-79E4-4B52-A0E4-A1B2FF7677AA}" type="slidenum">
              <a:rPr lang="en-IN" smtClean="0"/>
              <a:t>‹#›</a:t>
            </a:fld>
            <a:endParaRPr lang="en-IN"/>
          </a:p>
        </p:txBody>
      </p:sp>
    </p:spTree>
    <p:extLst>
      <p:ext uri="{BB962C8B-B14F-4D97-AF65-F5344CB8AC3E}">
        <p14:creationId xmlns:p14="http://schemas.microsoft.com/office/powerpoint/2010/main" val="172763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3B85B2-2F61-4675-B28D-DE13BD2BB7FC}"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D23551-79E4-4B52-A0E4-A1B2FF7677A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83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3B85B2-2F61-4675-B28D-DE13BD2BB7FC}" type="datetimeFigureOut">
              <a:rPr lang="en-IN" smtClean="0"/>
              <a:t>02-08-2020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D23551-79E4-4B52-A0E4-A1B2FF7677AA}" type="slidenum">
              <a:rPr lang="en-IN" smtClean="0"/>
              <a:t>‹#›</a:t>
            </a:fld>
            <a:endParaRPr lang="en-IN"/>
          </a:p>
        </p:txBody>
      </p:sp>
    </p:spTree>
    <p:extLst>
      <p:ext uri="{BB962C8B-B14F-4D97-AF65-F5344CB8AC3E}">
        <p14:creationId xmlns:p14="http://schemas.microsoft.com/office/powerpoint/2010/main" val="178131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3B85B2-2F61-4675-B28D-DE13BD2BB7FC}" type="datetimeFigureOut">
              <a:rPr lang="en-IN" smtClean="0"/>
              <a:t>02-08-2020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D23551-79E4-4B52-A0E4-A1B2FF7677AA}" type="slidenum">
              <a:rPr lang="en-IN" smtClean="0"/>
              <a:t>‹#›</a:t>
            </a:fld>
            <a:endParaRPr lang="en-IN"/>
          </a:p>
        </p:txBody>
      </p:sp>
    </p:spTree>
    <p:extLst>
      <p:ext uri="{BB962C8B-B14F-4D97-AF65-F5344CB8AC3E}">
        <p14:creationId xmlns:p14="http://schemas.microsoft.com/office/powerpoint/2010/main" val="567397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3468" y="1672046"/>
            <a:ext cx="4060372" cy="1871130"/>
          </a:xfrm>
        </p:spPr>
        <p:txBody>
          <a:bodyPr/>
          <a:lstStyle/>
          <a:p>
            <a:r>
              <a:rPr lang="en-IN" dirty="0" smtClean="0"/>
              <a:t>UNIT ONE – </a:t>
            </a:r>
            <a:r>
              <a:rPr lang="en-IN" sz="4800" dirty="0" smtClean="0"/>
              <a:t>Part One  </a:t>
            </a:r>
            <a:endParaRPr lang="en-IN" sz="48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08100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2" name="Content Placeholder 1"/>
          <p:cNvSpPr>
            <a:spLocks noGrp="1"/>
          </p:cNvSpPr>
          <p:nvPr>
            <p:ph idx="1"/>
          </p:nvPr>
        </p:nvSpPr>
        <p:spPr/>
        <p:txBody>
          <a:bodyPr/>
          <a:lstStyle/>
          <a:p>
            <a:endParaRPr lang="en-IN" dirty="0"/>
          </a:p>
        </p:txBody>
      </p:sp>
      <p:sp>
        <p:nvSpPr>
          <p:cNvPr id="4" name="Rectangle 3"/>
          <p:cNvSpPr>
            <a:spLocks noGrp="1" noChangeArrowheads="1"/>
          </p:cNvSpPr>
          <p:nvPr/>
        </p:nvSpPr>
        <p:spPr bwMode="auto">
          <a:xfrm>
            <a:off x="2209800" y="1181100"/>
            <a:ext cx="7772400" cy="6858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3200" dirty="0"/>
              <a:t> The Changing Organization</a:t>
            </a:r>
          </a:p>
        </p:txBody>
      </p:sp>
      <p:sp>
        <p:nvSpPr>
          <p:cNvPr id="5" name="Rectangle 4"/>
          <p:cNvSpPr>
            <a:spLocks noGrp="1" noChangeArrowheads="1"/>
          </p:cNvSpPr>
          <p:nvPr/>
        </p:nvSpPr>
        <p:spPr bwMode="auto">
          <a:xfrm>
            <a:off x="1790701" y="2479524"/>
            <a:ext cx="38100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18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indent="-274320" eaLnBrk="1" fontAlgn="auto" hangingPunct="1">
              <a:lnSpc>
                <a:spcPct val="80000"/>
              </a:lnSpc>
              <a:spcAft>
                <a:spcPts val="0"/>
              </a:spcAft>
              <a:buClr>
                <a:schemeClr val="accent3"/>
              </a:buClr>
              <a:buNone/>
              <a:defRPr/>
            </a:pPr>
            <a:r>
              <a:rPr lang="en-US" sz="1900" b="1" dirty="0"/>
              <a:t>Traditional</a:t>
            </a:r>
          </a:p>
          <a:p>
            <a:pPr marL="274320" indent="-274320" eaLnBrk="1" fontAlgn="auto" hangingPunct="1">
              <a:lnSpc>
                <a:spcPct val="80000"/>
              </a:lnSpc>
              <a:spcAft>
                <a:spcPts val="0"/>
              </a:spcAft>
              <a:buClr>
                <a:schemeClr val="accent3"/>
              </a:buClr>
              <a:buFont typeface="Wingdings 2"/>
              <a:buChar char=""/>
              <a:defRPr/>
            </a:pPr>
            <a:r>
              <a:rPr lang="en-US" sz="1800" dirty="0"/>
              <a:t>Stable</a:t>
            </a:r>
            <a:endParaRPr lang="en-US" sz="1800" dirty="0"/>
          </a:p>
          <a:p>
            <a:pPr marL="274320" indent="-274320" eaLnBrk="1" fontAlgn="auto" hangingPunct="1">
              <a:lnSpc>
                <a:spcPct val="80000"/>
              </a:lnSpc>
              <a:spcAft>
                <a:spcPts val="0"/>
              </a:spcAft>
              <a:buClr>
                <a:schemeClr val="accent3"/>
              </a:buClr>
              <a:buFont typeface="Wingdings 2"/>
              <a:buChar char=""/>
              <a:defRPr/>
            </a:pPr>
            <a:r>
              <a:rPr lang="en-US" sz="1800" dirty="0"/>
              <a:t>Inflexible</a:t>
            </a:r>
          </a:p>
          <a:p>
            <a:pPr marL="274320" indent="-274320" eaLnBrk="1" fontAlgn="auto" hangingPunct="1">
              <a:lnSpc>
                <a:spcPct val="80000"/>
              </a:lnSpc>
              <a:spcAft>
                <a:spcPts val="0"/>
              </a:spcAft>
              <a:buClr>
                <a:schemeClr val="accent3"/>
              </a:buClr>
              <a:buFont typeface="Wingdings 2"/>
              <a:buChar char=""/>
              <a:defRPr/>
            </a:pPr>
            <a:r>
              <a:rPr lang="en-US" sz="1800" dirty="0"/>
              <a:t>Job-focused</a:t>
            </a:r>
          </a:p>
          <a:p>
            <a:pPr marL="274320" indent="-274320" eaLnBrk="1" fontAlgn="auto" hangingPunct="1">
              <a:lnSpc>
                <a:spcPct val="80000"/>
              </a:lnSpc>
              <a:spcAft>
                <a:spcPts val="0"/>
              </a:spcAft>
              <a:buClr>
                <a:schemeClr val="accent3"/>
              </a:buClr>
              <a:buFont typeface="Wingdings 2"/>
              <a:buChar char=""/>
              <a:defRPr/>
            </a:pPr>
            <a:r>
              <a:rPr lang="en-US" sz="1800" dirty="0"/>
              <a:t>Work is defined by job positions</a:t>
            </a:r>
          </a:p>
          <a:p>
            <a:pPr marL="274320" indent="-274320" eaLnBrk="1" fontAlgn="auto" hangingPunct="1">
              <a:lnSpc>
                <a:spcPct val="80000"/>
              </a:lnSpc>
              <a:spcAft>
                <a:spcPts val="0"/>
              </a:spcAft>
              <a:buClr>
                <a:schemeClr val="accent3"/>
              </a:buClr>
              <a:buFont typeface="Wingdings 2"/>
              <a:buChar char=""/>
              <a:defRPr/>
            </a:pPr>
            <a:r>
              <a:rPr lang="en-US" sz="1800" dirty="0"/>
              <a:t>Individual-oriented</a:t>
            </a:r>
          </a:p>
          <a:p>
            <a:pPr marL="274320" indent="-274320" eaLnBrk="1" fontAlgn="auto" hangingPunct="1">
              <a:lnSpc>
                <a:spcPct val="80000"/>
              </a:lnSpc>
              <a:spcAft>
                <a:spcPts val="0"/>
              </a:spcAft>
              <a:buClr>
                <a:schemeClr val="accent3"/>
              </a:buClr>
              <a:buFont typeface="Wingdings 2"/>
              <a:buChar char=""/>
              <a:defRPr/>
            </a:pPr>
            <a:r>
              <a:rPr lang="en-US" sz="1800" dirty="0"/>
              <a:t>Permanent jobs</a:t>
            </a:r>
          </a:p>
          <a:p>
            <a:pPr marL="274320" indent="-274320" eaLnBrk="1" fontAlgn="auto" hangingPunct="1">
              <a:lnSpc>
                <a:spcPct val="80000"/>
              </a:lnSpc>
              <a:spcAft>
                <a:spcPts val="0"/>
              </a:spcAft>
              <a:buClr>
                <a:schemeClr val="accent3"/>
              </a:buClr>
              <a:buFont typeface="Wingdings 2"/>
              <a:buChar char=""/>
              <a:defRPr/>
            </a:pPr>
            <a:r>
              <a:rPr lang="en-US" sz="1800" dirty="0"/>
              <a:t>Command-oriented</a:t>
            </a:r>
          </a:p>
          <a:p>
            <a:pPr marL="274320" indent="-274320" eaLnBrk="1" fontAlgn="auto" hangingPunct="1">
              <a:lnSpc>
                <a:spcPct val="80000"/>
              </a:lnSpc>
              <a:spcAft>
                <a:spcPts val="0"/>
              </a:spcAft>
              <a:buClr>
                <a:schemeClr val="accent3"/>
              </a:buClr>
              <a:buFont typeface="Wingdings 2"/>
              <a:buChar char=""/>
              <a:defRPr/>
            </a:pPr>
            <a:r>
              <a:rPr lang="en-US" sz="1800" dirty="0"/>
              <a:t>Managers always make decisions</a:t>
            </a:r>
          </a:p>
          <a:p>
            <a:pPr marL="274320" indent="-274320" eaLnBrk="1" fontAlgn="auto" hangingPunct="1">
              <a:lnSpc>
                <a:spcPct val="80000"/>
              </a:lnSpc>
              <a:spcAft>
                <a:spcPts val="0"/>
              </a:spcAft>
              <a:buClr>
                <a:schemeClr val="accent3"/>
              </a:buClr>
              <a:buFont typeface="Wingdings 2"/>
              <a:buChar char=""/>
              <a:defRPr/>
            </a:pPr>
            <a:r>
              <a:rPr lang="en-US" sz="1800" dirty="0"/>
              <a:t>Rule-oriented</a:t>
            </a:r>
          </a:p>
          <a:p>
            <a:pPr marL="274320" indent="-274320" eaLnBrk="1" fontAlgn="auto" hangingPunct="1">
              <a:lnSpc>
                <a:spcPct val="80000"/>
              </a:lnSpc>
              <a:spcAft>
                <a:spcPts val="0"/>
              </a:spcAft>
              <a:buClr>
                <a:schemeClr val="accent3"/>
              </a:buClr>
              <a:buFont typeface="Wingdings 2"/>
              <a:buChar char=""/>
              <a:defRPr/>
            </a:pPr>
            <a:r>
              <a:rPr lang="en-US" sz="1800" dirty="0"/>
              <a:t>Relatively homogeneous workforce</a:t>
            </a:r>
          </a:p>
          <a:p>
            <a:pPr marL="274320" indent="-274320" eaLnBrk="1" fontAlgn="auto" hangingPunct="1">
              <a:lnSpc>
                <a:spcPct val="80000"/>
              </a:lnSpc>
              <a:spcAft>
                <a:spcPts val="0"/>
              </a:spcAft>
              <a:buClr>
                <a:schemeClr val="accent3"/>
              </a:buClr>
              <a:buFont typeface="Wingdings 2"/>
              <a:buChar char=""/>
              <a:defRPr/>
            </a:pPr>
            <a:r>
              <a:rPr lang="en-US" sz="1800" dirty="0"/>
              <a:t>Workdays defined as 9 to 5</a:t>
            </a:r>
          </a:p>
          <a:p>
            <a:pPr marL="274320" indent="-274320" eaLnBrk="1" fontAlgn="auto" hangingPunct="1">
              <a:lnSpc>
                <a:spcPct val="80000"/>
              </a:lnSpc>
              <a:spcAft>
                <a:spcPts val="0"/>
              </a:spcAft>
              <a:buClr>
                <a:schemeClr val="accent3"/>
              </a:buClr>
              <a:buFont typeface="Wingdings 2"/>
              <a:buChar char=""/>
              <a:defRPr/>
            </a:pPr>
            <a:r>
              <a:rPr lang="en-US" sz="1800" dirty="0"/>
              <a:t>Hierarchial relationships</a:t>
            </a:r>
          </a:p>
          <a:p>
            <a:pPr marL="274320" indent="-274320" eaLnBrk="1" fontAlgn="auto" hangingPunct="1">
              <a:lnSpc>
                <a:spcPct val="80000"/>
              </a:lnSpc>
              <a:spcAft>
                <a:spcPts val="0"/>
              </a:spcAft>
              <a:buClr>
                <a:schemeClr val="accent3"/>
              </a:buClr>
              <a:buFont typeface="Wingdings 2"/>
              <a:buChar char=""/>
              <a:defRPr/>
            </a:pPr>
            <a:r>
              <a:rPr lang="en-US" sz="1800" dirty="0"/>
              <a:t>Work at organizational facility during specific hours</a:t>
            </a:r>
            <a:endParaRPr lang="en-US" sz="1800" dirty="0"/>
          </a:p>
        </p:txBody>
      </p:sp>
      <p:sp>
        <p:nvSpPr>
          <p:cNvPr id="6" name="Rectangle 5"/>
          <p:cNvSpPr>
            <a:spLocks noGrp="1" noChangeArrowheads="1"/>
          </p:cNvSpPr>
          <p:nvPr/>
        </p:nvSpPr>
        <p:spPr bwMode="auto">
          <a:xfrm>
            <a:off x="6095999" y="2479524"/>
            <a:ext cx="38100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18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indent="-274320" eaLnBrk="1" fontAlgn="auto" hangingPunct="1">
              <a:lnSpc>
                <a:spcPct val="90000"/>
              </a:lnSpc>
              <a:spcAft>
                <a:spcPts val="0"/>
              </a:spcAft>
              <a:buClr>
                <a:schemeClr val="accent3"/>
              </a:buClr>
              <a:buNone/>
              <a:defRPr/>
            </a:pPr>
            <a:r>
              <a:rPr lang="en-US" sz="2000" b="1" dirty="0"/>
              <a:t>New</a:t>
            </a:r>
            <a:r>
              <a:rPr lang="en-US" sz="1800" b="1" dirty="0"/>
              <a:t> Organization</a:t>
            </a:r>
          </a:p>
          <a:p>
            <a:pPr marL="274320" indent="-274320" eaLnBrk="1" fontAlgn="auto" hangingPunct="1">
              <a:lnSpc>
                <a:spcPct val="90000"/>
              </a:lnSpc>
              <a:spcAft>
                <a:spcPts val="0"/>
              </a:spcAft>
              <a:buClr>
                <a:schemeClr val="accent3"/>
              </a:buClr>
              <a:buFont typeface="Wingdings 2"/>
              <a:buChar char=""/>
              <a:defRPr/>
            </a:pPr>
            <a:r>
              <a:rPr lang="en-US" sz="1800" dirty="0"/>
              <a:t>Dynamic</a:t>
            </a:r>
          </a:p>
          <a:p>
            <a:pPr marL="274320" indent="-274320" eaLnBrk="1" fontAlgn="auto" hangingPunct="1">
              <a:lnSpc>
                <a:spcPct val="90000"/>
              </a:lnSpc>
              <a:spcAft>
                <a:spcPts val="0"/>
              </a:spcAft>
              <a:buClr>
                <a:schemeClr val="accent3"/>
              </a:buClr>
              <a:buFont typeface="Wingdings 2"/>
              <a:buChar char=""/>
              <a:defRPr/>
            </a:pPr>
            <a:r>
              <a:rPr lang="en-US" sz="1800" dirty="0"/>
              <a:t>Flexible</a:t>
            </a:r>
          </a:p>
          <a:p>
            <a:pPr marL="274320" indent="-274320" eaLnBrk="1" fontAlgn="auto" hangingPunct="1">
              <a:lnSpc>
                <a:spcPct val="90000"/>
              </a:lnSpc>
              <a:spcAft>
                <a:spcPts val="0"/>
              </a:spcAft>
              <a:buClr>
                <a:schemeClr val="accent3"/>
              </a:buClr>
              <a:buFont typeface="Wingdings 2"/>
              <a:buChar char=""/>
              <a:defRPr/>
            </a:pPr>
            <a:r>
              <a:rPr lang="en-US" sz="1800" dirty="0"/>
              <a:t>Skills-focused</a:t>
            </a:r>
          </a:p>
          <a:p>
            <a:pPr marL="274320" indent="-274320" eaLnBrk="1" fontAlgn="auto" hangingPunct="1">
              <a:lnSpc>
                <a:spcPct val="90000"/>
              </a:lnSpc>
              <a:spcAft>
                <a:spcPts val="0"/>
              </a:spcAft>
              <a:buClr>
                <a:schemeClr val="accent3"/>
              </a:buClr>
              <a:buFont typeface="Wingdings 2"/>
              <a:buChar char=""/>
              <a:defRPr/>
            </a:pPr>
            <a:r>
              <a:rPr lang="en-US" sz="1800" dirty="0"/>
              <a:t>Work is defined in terms of tasks to be done</a:t>
            </a:r>
          </a:p>
          <a:p>
            <a:pPr marL="274320" indent="-274320" eaLnBrk="1" fontAlgn="auto" hangingPunct="1">
              <a:lnSpc>
                <a:spcPct val="90000"/>
              </a:lnSpc>
              <a:spcAft>
                <a:spcPts val="0"/>
              </a:spcAft>
              <a:buClr>
                <a:schemeClr val="accent3"/>
              </a:buClr>
              <a:buFont typeface="Wingdings 2"/>
              <a:buChar char=""/>
              <a:defRPr/>
            </a:pPr>
            <a:r>
              <a:rPr lang="en-US" sz="1800" dirty="0"/>
              <a:t>Team-oriented</a:t>
            </a:r>
          </a:p>
          <a:p>
            <a:pPr marL="274320" indent="-274320" eaLnBrk="1" fontAlgn="auto" hangingPunct="1">
              <a:lnSpc>
                <a:spcPct val="90000"/>
              </a:lnSpc>
              <a:spcAft>
                <a:spcPts val="0"/>
              </a:spcAft>
              <a:buClr>
                <a:schemeClr val="accent3"/>
              </a:buClr>
              <a:buFont typeface="Wingdings 2"/>
              <a:buChar char=""/>
              <a:defRPr/>
            </a:pPr>
            <a:r>
              <a:rPr lang="en-US" sz="1800" dirty="0"/>
              <a:t>Temporary jobs</a:t>
            </a:r>
          </a:p>
          <a:p>
            <a:pPr marL="274320" indent="-274320" eaLnBrk="1" fontAlgn="auto" hangingPunct="1">
              <a:lnSpc>
                <a:spcPct val="90000"/>
              </a:lnSpc>
              <a:spcAft>
                <a:spcPts val="0"/>
              </a:spcAft>
              <a:buClr>
                <a:schemeClr val="accent3"/>
              </a:buClr>
              <a:buFont typeface="Wingdings 2"/>
              <a:buChar char=""/>
              <a:defRPr/>
            </a:pPr>
            <a:r>
              <a:rPr lang="en-US" sz="1800" dirty="0"/>
              <a:t>Involvement-oriented</a:t>
            </a:r>
          </a:p>
          <a:p>
            <a:pPr marL="274320" indent="-274320" eaLnBrk="1" fontAlgn="auto" hangingPunct="1">
              <a:lnSpc>
                <a:spcPct val="90000"/>
              </a:lnSpc>
              <a:spcAft>
                <a:spcPts val="0"/>
              </a:spcAft>
              <a:buClr>
                <a:schemeClr val="accent3"/>
              </a:buClr>
              <a:buFont typeface="Wingdings 2"/>
              <a:buChar char=""/>
              <a:defRPr/>
            </a:pPr>
            <a:r>
              <a:rPr lang="en-US" sz="1800" dirty="0"/>
              <a:t>Employees participate in decision making</a:t>
            </a:r>
          </a:p>
          <a:p>
            <a:pPr marL="274320" indent="-274320" eaLnBrk="1" fontAlgn="auto" hangingPunct="1">
              <a:lnSpc>
                <a:spcPct val="90000"/>
              </a:lnSpc>
              <a:spcAft>
                <a:spcPts val="0"/>
              </a:spcAft>
              <a:buClr>
                <a:schemeClr val="accent3"/>
              </a:buClr>
              <a:buFont typeface="Wingdings 2"/>
              <a:buChar char=""/>
              <a:defRPr/>
            </a:pPr>
            <a:r>
              <a:rPr lang="en-US" sz="1800" dirty="0"/>
              <a:t>Customer-oriented</a:t>
            </a:r>
          </a:p>
          <a:p>
            <a:pPr marL="274320" indent="-274320" eaLnBrk="1" fontAlgn="auto" hangingPunct="1">
              <a:lnSpc>
                <a:spcPct val="90000"/>
              </a:lnSpc>
              <a:spcAft>
                <a:spcPts val="0"/>
              </a:spcAft>
              <a:buClr>
                <a:schemeClr val="accent3"/>
              </a:buClr>
              <a:buFont typeface="Wingdings 2"/>
              <a:buChar char=""/>
              <a:defRPr/>
            </a:pPr>
            <a:r>
              <a:rPr lang="en-US" sz="1800" dirty="0"/>
              <a:t>Diverse workforce</a:t>
            </a:r>
          </a:p>
          <a:p>
            <a:pPr marL="274320" indent="-274320" eaLnBrk="1" fontAlgn="auto" hangingPunct="1">
              <a:lnSpc>
                <a:spcPct val="90000"/>
              </a:lnSpc>
              <a:spcAft>
                <a:spcPts val="0"/>
              </a:spcAft>
              <a:buClr>
                <a:schemeClr val="accent3"/>
              </a:buClr>
              <a:buFont typeface="Wingdings 2"/>
              <a:buChar char=""/>
              <a:defRPr/>
            </a:pPr>
            <a:r>
              <a:rPr lang="en-US" sz="1800" dirty="0"/>
              <a:t>Workdays have no time boundaries</a:t>
            </a:r>
          </a:p>
          <a:p>
            <a:pPr marL="274320" indent="-274320" eaLnBrk="1" fontAlgn="auto" hangingPunct="1">
              <a:lnSpc>
                <a:spcPct val="90000"/>
              </a:lnSpc>
              <a:spcAft>
                <a:spcPts val="0"/>
              </a:spcAft>
              <a:buClr>
                <a:schemeClr val="accent3"/>
              </a:buClr>
              <a:buFont typeface="Wingdings 2"/>
              <a:buChar char=""/>
              <a:defRPr/>
            </a:pPr>
            <a:r>
              <a:rPr lang="en-US" sz="1800" dirty="0"/>
              <a:t>Lateral and networked relationships</a:t>
            </a:r>
          </a:p>
          <a:p>
            <a:pPr marL="274320" indent="-274320" eaLnBrk="1" fontAlgn="auto" hangingPunct="1">
              <a:lnSpc>
                <a:spcPct val="90000"/>
              </a:lnSpc>
              <a:spcAft>
                <a:spcPts val="0"/>
              </a:spcAft>
              <a:buClr>
                <a:schemeClr val="accent3"/>
              </a:buClr>
              <a:buFont typeface="Wingdings 2"/>
              <a:buChar char=""/>
              <a:defRPr/>
            </a:pPr>
            <a:r>
              <a:rPr lang="en-US" sz="1800" dirty="0"/>
              <a:t>Work anywhere, anytime </a:t>
            </a:r>
          </a:p>
        </p:txBody>
      </p:sp>
    </p:spTree>
    <p:extLst>
      <p:ext uri="{BB962C8B-B14F-4D97-AF65-F5344CB8AC3E}">
        <p14:creationId xmlns:p14="http://schemas.microsoft.com/office/powerpoint/2010/main" val="322852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Management-  Primary Functions of Management</a:t>
            </a:r>
            <a:endParaRPr lang="en-IN" dirty="0"/>
          </a:p>
        </p:txBody>
      </p:sp>
      <p:sp>
        <p:nvSpPr>
          <p:cNvPr id="3" name="Content Placeholder 2"/>
          <p:cNvSpPr>
            <a:spLocks noGrp="1"/>
          </p:cNvSpPr>
          <p:nvPr>
            <p:ph idx="1"/>
          </p:nvPr>
        </p:nvSpPr>
        <p:spPr/>
        <p:txBody>
          <a:bodyPr/>
          <a:lstStyle/>
          <a:p>
            <a:r>
              <a:rPr lang="en-US" i="1" dirty="0"/>
              <a:t>Management is the process of designing and maintaining an environment in which individuals, working together in groups, efficiently accomplish selected aims</a:t>
            </a:r>
            <a:endParaRPr lang="en-IN" dirty="0"/>
          </a:p>
          <a:p>
            <a:endParaRPr lang="en-IN" dirty="0"/>
          </a:p>
        </p:txBody>
      </p:sp>
    </p:spTree>
    <p:extLst>
      <p:ext uri="{BB962C8B-B14F-4D97-AF65-F5344CB8AC3E}">
        <p14:creationId xmlns:p14="http://schemas.microsoft.com/office/powerpoint/2010/main" val="899037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Van Fleet and Peterson define management, ‘as a set of activities directed at the efficient and effective utilization of resources in the pursuit of one or more goals</a:t>
            </a:r>
            <a:r>
              <a:rPr lang="en-US" dirty="0" smtClean="0"/>
              <a:t>.’</a:t>
            </a:r>
          </a:p>
          <a:p>
            <a:r>
              <a:rPr lang="en-US" dirty="0"/>
              <a:t>to Harold Koontz, ‘Management is an art of getting things done through and with the people in formally organized groups. It is an art of creating an environment in which people can perform and individuals and can co-operate towards attainment of group goals.‘</a:t>
            </a:r>
            <a:endParaRPr lang="en-IN" dirty="0"/>
          </a:p>
          <a:p>
            <a:pPr>
              <a:buNone/>
            </a:pPr>
            <a:endParaRPr lang="en-IN" dirty="0"/>
          </a:p>
        </p:txBody>
      </p:sp>
    </p:spTree>
    <p:extLst>
      <p:ext uri="{BB962C8B-B14F-4D97-AF65-F5344CB8AC3E}">
        <p14:creationId xmlns:p14="http://schemas.microsoft.com/office/powerpoint/2010/main" val="894049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Management</a:t>
            </a:r>
            <a:endParaRPr lang="en-IN" dirty="0"/>
          </a:p>
        </p:txBody>
      </p:sp>
      <p:pic>
        <p:nvPicPr>
          <p:cNvPr id="4" name="Content Placeholder 3" descr="Capture3.PNG"/>
          <p:cNvPicPr>
            <a:picLocks noGrp="1"/>
          </p:cNvPicPr>
          <p:nvPr>
            <p:ph idx="1"/>
          </p:nvPr>
        </p:nvPicPr>
        <p:blipFill>
          <a:blip r:embed="rId2"/>
          <a:stretch>
            <a:fillRect/>
          </a:stretch>
        </p:blipFill>
        <p:spPr>
          <a:xfrm>
            <a:off x="2156862" y="2460598"/>
            <a:ext cx="7878275" cy="3324689"/>
          </a:xfrm>
          <a:prstGeom prst="rect">
            <a:avLst/>
          </a:prstGeom>
        </p:spPr>
      </p:pic>
    </p:spTree>
    <p:extLst>
      <p:ext uri="{BB962C8B-B14F-4D97-AF65-F5344CB8AC3E}">
        <p14:creationId xmlns:p14="http://schemas.microsoft.com/office/powerpoint/2010/main" val="636409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IN" dirty="0"/>
          </a:p>
        </p:txBody>
      </p:sp>
      <p:pic>
        <p:nvPicPr>
          <p:cNvPr id="4" name="Content Placeholder 3" descr="Capture6.PNG"/>
          <p:cNvPicPr>
            <a:picLocks noGrp="1"/>
          </p:cNvPicPr>
          <p:nvPr>
            <p:ph idx="1"/>
          </p:nvPr>
        </p:nvPicPr>
        <p:blipFill>
          <a:blip r:embed="rId2"/>
          <a:stretch>
            <a:fillRect/>
          </a:stretch>
        </p:blipFill>
        <p:spPr>
          <a:xfrm>
            <a:off x="2933259" y="2521132"/>
            <a:ext cx="5635975" cy="3722914"/>
          </a:xfrm>
          <a:prstGeom prst="rect">
            <a:avLst/>
          </a:prstGeom>
        </p:spPr>
      </p:pic>
    </p:spTree>
    <p:extLst>
      <p:ext uri="{BB962C8B-B14F-4D97-AF65-F5344CB8AC3E}">
        <p14:creationId xmlns:p14="http://schemas.microsoft.com/office/powerpoint/2010/main" val="771261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Functional Approach</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Planning</a:t>
            </a:r>
            <a:endParaRPr lang="en-IN" dirty="0"/>
          </a:p>
          <a:p>
            <a:pPr lvl="0"/>
            <a:r>
              <a:rPr lang="en-US" dirty="0"/>
              <a:t>A process that includes defining goals, establishing strategy, and developing plans to coordinate activities.</a:t>
            </a:r>
            <a:endParaRPr lang="en-IN" dirty="0"/>
          </a:p>
          <a:p>
            <a:pPr>
              <a:buNone/>
            </a:pPr>
            <a:r>
              <a:rPr lang="en-US" b="1" dirty="0"/>
              <a:t>Organizing</a:t>
            </a:r>
            <a:endParaRPr lang="en-IN" dirty="0"/>
          </a:p>
          <a:p>
            <a:pPr lvl="0"/>
            <a:r>
              <a:rPr lang="en-US" dirty="0"/>
              <a:t>Determining what tasks are to be done, who is to do them, how the tasks are to be grouped, who reports to whom, and where decisions are to be made.</a:t>
            </a:r>
            <a:endParaRPr lang="en-IN" dirty="0"/>
          </a:p>
          <a:p>
            <a:pPr>
              <a:buNone/>
            </a:pPr>
            <a:r>
              <a:rPr lang="en-US" b="1" dirty="0"/>
              <a:t>Leading</a:t>
            </a:r>
            <a:endParaRPr lang="en-IN" dirty="0"/>
          </a:p>
          <a:p>
            <a:pPr lvl="0"/>
            <a:r>
              <a:rPr lang="en-US" dirty="0"/>
              <a:t>A function that includes motivating employees, directing others, selecting the most effective communication channels, and resolving conflicts.</a:t>
            </a:r>
            <a:endParaRPr lang="en-IN" dirty="0"/>
          </a:p>
          <a:p>
            <a:pPr>
              <a:buNone/>
            </a:pPr>
            <a:r>
              <a:rPr lang="en-US" b="1" dirty="0"/>
              <a:t>Controlling</a:t>
            </a:r>
            <a:endParaRPr lang="en-IN" dirty="0"/>
          </a:p>
          <a:p>
            <a:pPr lvl="0"/>
            <a:r>
              <a:rPr lang="en-US" dirty="0"/>
              <a:t>Monitoring activities to ensure they are being accomplished as planned and correcting any significant deviations.</a:t>
            </a:r>
            <a:endParaRPr lang="en-IN" dirty="0"/>
          </a:p>
          <a:p>
            <a:endParaRPr lang="en-IN" dirty="0"/>
          </a:p>
        </p:txBody>
      </p:sp>
    </p:spTree>
    <p:extLst>
      <p:ext uri="{BB962C8B-B14F-4D97-AF65-F5344CB8AC3E}">
        <p14:creationId xmlns:p14="http://schemas.microsoft.com/office/powerpoint/2010/main" val="3889532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64328" y="524933"/>
            <a:ext cx="9601196" cy="1303867"/>
          </a:xfrm>
        </p:spPr>
        <p:txBody>
          <a:bodyPr/>
          <a:lstStyle/>
          <a:p>
            <a:r>
              <a:rPr lang="en-US" sz="3200" dirty="0" smtClean="0"/>
              <a:t>MANAGEMEN</a:t>
            </a:r>
            <a:r>
              <a:rPr lang="en-US" dirty="0"/>
              <a:t> T</a:t>
            </a:r>
            <a:endParaRPr lang="en-US" dirty="0"/>
          </a:p>
        </p:txBody>
      </p:sp>
      <p:sp>
        <p:nvSpPr>
          <p:cNvPr id="9219" name="Rectangle 3"/>
          <p:cNvSpPr>
            <a:spLocks noGrp="1" noChangeArrowheads="1"/>
          </p:cNvSpPr>
          <p:nvPr>
            <p:ph idx="1"/>
          </p:nvPr>
        </p:nvSpPr>
        <p:spPr>
          <a:xfrm>
            <a:off x="3829595" y="1143000"/>
            <a:ext cx="8229600" cy="1371600"/>
          </a:xfrm>
        </p:spPr>
        <p:txBody>
          <a:bodyPr/>
          <a:lstStyle/>
          <a:p>
            <a:pPr>
              <a:buFontTx/>
              <a:buNone/>
            </a:pPr>
            <a:r>
              <a:rPr lang="en-US" sz="4000" dirty="0" smtClean="0"/>
              <a:t>  </a:t>
            </a:r>
            <a:r>
              <a:rPr lang="en-US" dirty="0" smtClean="0"/>
              <a:t> </a:t>
            </a:r>
            <a:endParaRPr lang="en-US" sz="6000" dirty="0"/>
          </a:p>
        </p:txBody>
      </p:sp>
      <p:sp>
        <p:nvSpPr>
          <p:cNvPr id="9221" name="Rectangle 5"/>
          <p:cNvSpPr>
            <a:spLocks noChangeArrowheads="1"/>
          </p:cNvSpPr>
          <p:nvPr/>
        </p:nvSpPr>
        <p:spPr bwMode="auto">
          <a:xfrm>
            <a:off x="5016137" y="2514600"/>
            <a:ext cx="5638800" cy="3416320"/>
          </a:xfrm>
          <a:prstGeom prst="rect">
            <a:avLst/>
          </a:prstGeom>
          <a:noFill/>
          <a:ln w="9525">
            <a:noFill/>
            <a:miter lim="800000"/>
            <a:headEnd/>
            <a:tailEnd/>
          </a:ln>
          <a:effectLst/>
        </p:spPr>
        <p:txBody>
          <a:bodyPr>
            <a:spAutoFit/>
          </a:bodyPr>
          <a:lstStyle/>
          <a:p>
            <a:pPr lvl="4">
              <a:buFont typeface="Wingdings" pitchFamily="2" charset="2"/>
              <a:buChar char="ü"/>
            </a:pPr>
            <a:r>
              <a:rPr lang="en-US" sz="2400" b="1" dirty="0"/>
              <a:t>Team work</a:t>
            </a:r>
          </a:p>
          <a:p>
            <a:pPr lvl="4">
              <a:buFont typeface="Wingdings" pitchFamily="2" charset="2"/>
              <a:buChar char="ü"/>
            </a:pPr>
            <a:r>
              <a:rPr lang="en-US" sz="2400" b="1" dirty="0"/>
              <a:t>Tasks</a:t>
            </a:r>
          </a:p>
          <a:p>
            <a:pPr lvl="4">
              <a:buFont typeface="Wingdings" pitchFamily="2" charset="2"/>
              <a:buChar char="ü"/>
            </a:pPr>
            <a:r>
              <a:rPr lang="en-US" sz="2400" b="1" dirty="0"/>
              <a:t>Time</a:t>
            </a:r>
            <a:endParaRPr lang="en-US" sz="2400" b="1" dirty="0"/>
          </a:p>
          <a:p>
            <a:pPr lvl="4">
              <a:buFont typeface="Wingdings" pitchFamily="2" charset="2"/>
              <a:buChar char="ü"/>
            </a:pPr>
            <a:r>
              <a:rPr lang="en-US" sz="2400" b="1" dirty="0"/>
              <a:t>Tactics</a:t>
            </a:r>
          </a:p>
          <a:p>
            <a:pPr lvl="4">
              <a:buFont typeface="Wingdings" pitchFamily="2" charset="2"/>
              <a:buChar char="ü"/>
            </a:pPr>
            <a:r>
              <a:rPr lang="en-US" sz="2400" b="1" dirty="0"/>
              <a:t>Transparent</a:t>
            </a:r>
          </a:p>
          <a:p>
            <a:pPr lvl="4">
              <a:buFont typeface="Wingdings" pitchFamily="2" charset="2"/>
              <a:buChar char="ü"/>
            </a:pPr>
            <a:r>
              <a:rPr lang="en-US" sz="2400" b="1" dirty="0"/>
              <a:t>Tools </a:t>
            </a:r>
          </a:p>
          <a:p>
            <a:pPr lvl="4">
              <a:buFont typeface="Wingdings" pitchFamily="2" charset="2"/>
              <a:buChar char="ü"/>
            </a:pPr>
            <a:r>
              <a:rPr lang="en-US" sz="2400" b="1" dirty="0"/>
              <a:t>Tracking</a:t>
            </a:r>
            <a:endParaRPr lang="en-US" sz="2400" b="1" dirty="0"/>
          </a:p>
          <a:p>
            <a:pPr lvl="4">
              <a:buFont typeface="Wingdings" pitchFamily="2" charset="2"/>
              <a:buChar char="ü"/>
            </a:pPr>
            <a:r>
              <a:rPr lang="en-US" sz="2400" b="1" dirty="0"/>
              <a:t> </a:t>
            </a:r>
            <a:r>
              <a:rPr lang="en-US" sz="2400" b="1" dirty="0"/>
              <a:t>Testing</a:t>
            </a:r>
          </a:p>
          <a:p>
            <a:pPr lvl="4">
              <a:buFont typeface="Wingdings" pitchFamily="2" charset="2"/>
              <a:buChar char="ü"/>
            </a:pPr>
            <a:r>
              <a:rPr lang="en-US" sz="2400" b="1" dirty="0"/>
              <a:t> </a:t>
            </a:r>
            <a:r>
              <a:rPr lang="en-US" sz="2400" b="1" dirty="0"/>
              <a:t>Target </a:t>
            </a:r>
            <a:endParaRPr lang="en-US" sz="2400" b="1" dirty="0"/>
          </a:p>
        </p:txBody>
      </p:sp>
    </p:spTree>
    <p:extLst>
      <p:ext uri="{BB962C8B-B14F-4D97-AF65-F5344CB8AC3E}">
        <p14:creationId xmlns:p14="http://schemas.microsoft.com/office/powerpoint/2010/main" val="1203977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ox(in)">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box(in)">
                                      <p:cBhvr>
                                        <p:cTn id="12" dur="500"/>
                                        <p:tgtEl>
                                          <p:spTgt spid="92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8" presetClass="entr" presetSubtype="0" accel="50000" fill="hold" grpId="0" nodeType="clickEffect">
                                  <p:stCondLst>
                                    <p:cond delay="0"/>
                                  </p:stCondLst>
                                  <p:childTnLst>
                                    <p:set>
                                      <p:cBhvr>
                                        <p:cTn id="16" dur="1" fill="hold">
                                          <p:stCondLst>
                                            <p:cond delay="0"/>
                                          </p:stCondLst>
                                        </p:cTn>
                                        <p:tgtEl>
                                          <p:spTgt spid="9221"/>
                                        </p:tgtEl>
                                        <p:attrNameLst>
                                          <p:attrName>style.visibility</p:attrName>
                                        </p:attrNameLst>
                                      </p:cBhvr>
                                      <p:to>
                                        <p:strVal val="visible"/>
                                      </p:to>
                                    </p:set>
                                    <p:anim calcmode="lin" valueType="num">
                                      <p:cBhvr>
                                        <p:cTn id="17" dur="1000" fill="hold"/>
                                        <p:tgtEl>
                                          <p:spTgt spid="922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8" dur="1000" fill="hold"/>
                                        <p:tgtEl>
                                          <p:spTgt spid="9221"/>
                                        </p:tgtEl>
                                        <p:attrNameLst>
                                          <p:attrName>ppt_x</p:attrName>
                                        </p:attrNameLst>
                                      </p:cBhvr>
                                      <p:tavLst>
                                        <p:tav tm="0">
                                          <p:val>
                                            <p:fltVal val="-1"/>
                                          </p:val>
                                        </p:tav>
                                        <p:tav tm="50000">
                                          <p:val>
                                            <p:fltVal val="0.95"/>
                                          </p:val>
                                        </p:tav>
                                        <p:tav tm="100000">
                                          <p:val>
                                            <p:strVal val="#ppt_x"/>
                                          </p:val>
                                        </p:tav>
                                      </p:tavLst>
                                    </p:anim>
                                    <p:anim calcmode="lin" valueType="num">
                                      <p:cBhvr>
                                        <p:cTn id="19" dur="1000" fill="hold"/>
                                        <p:tgtEl>
                                          <p:spTgt spid="9221"/>
                                        </p:tgtEl>
                                        <p:attrNameLst>
                                          <p:attrName>ppt_y</p:attrName>
                                        </p:attrNameLst>
                                      </p:cBhvr>
                                      <p:tavLst>
                                        <p:tav tm="0">
                                          <p:val>
                                            <p:strVal val="#ppt_y"/>
                                          </p:val>
                                        </p:tav>
                                        <p:tav tm="100000">
                                          <p:val>
                                            <p:strVal val="#ppt_y"/>
                                          </p:val>
                                        </p:tav>
                                      </p:tavLst>
                                    </p:anim>
                                    <p:animEffect transition="in" filter="fade">
                                      <p:cBhvr>
                                        <p:cTn id="20" dur="10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388" y="428265"/>
            <a:ext cx="5183261" cy="248910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649" y="489144"/>
            <a:ext cx="5959357" cy="233025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388" y="2819399"/>
            <a:ext cx="5121630" cy="354764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1280" y="2780210"/>
            <a:ext cx="5959357" cy="3547644"/>
          </a:xfrm>
          <a:prstGeom prst="rect">
            <a:avLst/>
          </a:prstGeom>
        </p:spPr>
      </p:pic>
    </p:spTree>
    <p:extLst>
      <p:ext uri="{BB962C8B-B14F-4D97-AF65-F5344CB8AC3E}">
        <p14:creationId xmlns:p14="http://schemas.microsoft.com/office/powerpoint/2010/main" val="1442735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544" y="494903"/>
            <a:ext cx="5392475" cy="265804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018" y="494903"/>
            <a:ext cx="5563107" cy="30767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543" y="3152948"/>
            <a:ext cx="5392476" cy="346335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3017" y="3459017"/>
            <a:ext cx="5563108" cy="3157281"/>
          </a:xfrm>
          <a:prstGeom prst="rect">
            <a:avLst/>
          </a:prstGeom>
        </p:spPr>
      </p:pic>
    </p:spTree>
    <p:extLst>
      <p:ext uri="{BB962C8B-B14F-4D97-AF65-F5344CB8AC3E}">
        <p14:creationId xmlns:p14="http://schemas.microsoft.com/office/powerpoint/2010/main" val="4151652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981200" y="1600200"/>
            <a:ext cx="8229600" cy="1295400"/>
          </a:xfrm>
        </p:spPr>
        <p:txBody>
          <a:bodyPr/>
          <a:lstStyle/>
          <a:p>
            <a:r>
              <a:rPr lang="en-US"/>
              <a:t>MANAGE </a:t>
            </a:r>
            <a:r>
              <a:rPr lang="en-US" sz="6000"/>
              <a:t>Men</a:t>
            </a:r>
            <a:r>
              <a:rPr lang="en-US"/>
              <a:t>   T</a:t>
            </a:r>
          </a:p>
        </p:txBody>
      </p:sp>
      <p:sp>
        <p:nvSpPr>
          <p:cNvPr id="10244" name="Text Box 4"/>
          <p:cNvSpPr txBox="1">
            <a:spLocks noChangeArrowheads="1"/>
          </p:cNvSpPr>
          <p:nvPr/>
        </p:nvSpPr>
        <p:spPr bwMode="auto">
          <a:xfrm>
            <a:off x="2286000" y="2630488"/>
            <a:ext cx="6096000" cy="3465512"/>
          </a:xfrm>
          <a:prstGeom prst="rect">
            <a:avLst/>
          </a:prstGeom>
          <a:noFill/>
          <a:ln w="9525">
            <a:noFill/>
            <a:miter lim="800000"/>
            <a:headEnd/>
            <a:tailEnd/>
          </a:ln>
          <a:effectLst/>
        </p:spPr>
        <p:txBody>
          <a:bodyPr>
            <a:spAutoFit/>
          </a:bodyPr>
          <a:lstStyle/>
          <a:p>
            <a:pPr lvl="4">
              <a:buFont typeface="Wingdings" pitchFamily="2" charset="2"/>
              <a:buChar char="ü"/>
            </a:pPr>
            <a:r>
              <a:rPr lang="en-US" sz="2600" dirty="0"/>
              <a:t>Men/Women</a:t>
            </a:r>
            <a:endParaRPr lang="en-US" sz="2600" dirty="0"/>
          </a:p>
          <a:p>
            <a:pPr lvl="4">
              <a:buFont typeface="Wingdings" pitchFamily="2" charset="2"/>
              <a:buChar char="ü"/>
            </a:pPr>
            <a:r>
              <a:rPr lang="en-US" sz="2600" dirty="0"/>
              <a:t>Material</a:t>
            </a:r>
          </a:p>
          <a:p>
            <a:pPr lvl="4">
              <a:buFont typeface="Wingdings" pitchFamily="2" charset="2"/>
              <a:buChar char="ü"/>
            </a:pPr>
            <a:r>
              <a:rPr lang="en-US" sz="2600" dirty="0"/>
              <a:t>Machines</a:t>
            </a:r>
          </a:p>
          <a:p>
            <a:pPr lvl="4">
              <a:buFont typeface="Wingdings" pitchFamily="2" charset="2"/>
              <a:buChar char="ü"/>
            </a:pPr>
            <a:r>
              <a:rPr lang="en-US" sz="2600" dirty="0"/>
              <a:t>Methods</a:t>
            </a:r>
          </a:p>
          <a:p>
            <a:pPr lvl="4">
              <a:buFont typeface="Wingdings" pitchFamily="2" charset="2"/>
              <a:buChar char="ü"/>
            </a:pPr>
            <a:r>
              <a:rPr lang="en-US" sz="2600" dirty="0"/>
              <a:t>Money</a:t>
            </a:r>
          </a:p>
          <a:p>
            <a:pPr lvl="4">
              <a:buFont typeface="Wingdings" pitchFamily="2" charset="2"/>
              <a:buChar char="ü"/>
            </a:pPr>
            <a:r>
              <a:rPr lang="en-US" sz="2600" dirty="0"/>
              <a:t>Minute</a:t>
            </a:r>
          </a:p>
          <a:p>
            <a:pPr lvl="4">
              <a:buFont typeface="Wingdings" pitchFamily="2" charset="2"/>
              <a:buChar char="ü"/>
            </a:pPr>
            <a:r>
              <a:rPr lang="en-US" sz="2600" dirty="0"/>
              <a:t>Measurement </a:t>
            </a:r>
          </a:p>
          <a:p>
            <a:pPr>
              <a:spcBef>
                <a:spcPct val="50000"/>
              </a:spcBef>
              <a:buFont typeface="Wingdings" pitchFamily="2" charset="2"/>
              <a:buChar char="ü"/>
            </a:pPr>
            <a:endParaRPr lang="en-US" sz="2600" dirty="0"/>
          </a:p>
        </p:txBody>
      </p:sp>
    </p:spTree>
    <p:extLst>
      <p:ext uri="{BB962C8B-B14F-4D97-AF65-F5344CB8AC3E}">
        <p14:creationId xmlns:p14="http://schemas.microsoft.com/office/powerpoint/2010/main" val="265920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checkerboard(across)">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wheel(4)">
                                      <p:cBhvr>
                                        <p:cTn id="12" dur="2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Organization- The Individual and the Organization</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US" b="1" dirty="0" smtClean="0"/>
              <a:t>A </a:t>
            </a:r>
            <a:r>
              <a:rPr lang="en-US" b="1" dirty="0"/>
              <a:t>consciously coordinated social unit, composed of two or more people, that functions on a relatively continuous basis to achieve a common goal or set of goals.</a:t>
            </a:r>
            <a:endParaRPr lang="en-IN" dirty="0"/>
          </a:p>
          <a:p>
            <a:r>
              <a:rPr lang="en-US" dirty="0"/>
              <a:t>An </a:t>
            </a:r>
            <a:r>
              <a:rPr lang="en-US" dirty="0" smtClean="0"/>
              <a:t>organization </a:t>
            </a:r>
            <a:r>
              <a:rPr lang="en-US" dirty="0"/>
              <a:t>is a collection of people working together to achieve a common purpose. It is a unique social phenomenon that enables its members to perform tasks far beyond the reach of individual accomplishment.</a:t>
            </a:r>
            <a:endParaRPr lang="en-IN" dirty="0"/>
          </a:p>
          <a:p>
            <a:endParaRPr lang="en-IN" dirty="0"/>
          </a:p>
        </p:txBody>
      </p:sp>
    </p:spTree>
    <p:extLst>
      <p:ext uri="{BB962C8B-B14F-4D97-AF65-F5344CB8AC3E}">
        <p14:creationId xmlns:p14="http://schemas.microsoft.com/office/powerpoint/2010/main" val="3313215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a:t>Common Characteristics of Organizations</a:t>
            </a:r>
            <a:endParaRPr lang="en-IN" sz="2400" dirty="0"/>
          </a:p>
          <a:p>
            <a:pPr lvl="1"/>
            <a:r>
              <a:rPr lang="en-US" dirty="0"/>
              <a:t>Have a distinct purpose (goal)</a:t>
            </a:r>
            <a:endParaRPr lang="en-IN" sz="2000" dirty="0"/>
          </a:p>
          <a:p>
            <a:pPr lvl="1"/>
            <a:r>
              <a:rPr lang="en-US" dirty="0"/>
              <a:t>Are composed of people</a:t>
            </a:r>
            <a:endParaRPr lang="en-IN" sz="2000" dirty="0"/>
          </a:p>
          <a:p>
            <a:pPr lvl="1"/>
            <a:r>
              <a:rPr lang="en-US" dirty="0"/>
              <a:t>Have a deliberate structure</a:t>
            </a:r>
            <a:endParaRPr lang="en-IN" sz="2000" dirty="0"/>
          </a:p>
          <a:p>
            <a:endParaRPr lang="en-IN" dirty="0"/>
          </a:p>
        </p:txBody>
      </p:sp>
    </p:spTree>
    <p:extLst>
      <p:ext uri="{BB962C8B-B14F-4D97-AF65-F5344CB8AC3E}">
        <p14:creationId xmlns:p14="http://schemas.microsoft.com/office/powerpoint/2010/main" val="1113503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apture1.PNG"/>
          <p:cNvPicPr>
            <a:picLocks noGrp="1"/>
          </p:cNvPicPr>
          <p:nvPr>
            <p:ph idx="1"/>
          </p:nvPr>
        </p:nvPicPr>
        <p:blipFill>
          <a:blip r:embed="rId2"/>
          <a:stretch>
            <a:fillRect/>
          </a:stretch>
        </p:blipFill>
        <p:spPr>
          <a:xfrm>
            <a:off x="2147336" y="2429486"/>
            <a:ext cx="7897328" cy="2629267"/>
          </a:xfrm>
          <a:prstGeom prst="rect">
            <a:avLst/>
          </a:prstGeom>
        </p:spPr>
      </p:pic>
    </p:spTree>
    <p:extLst>
      <p:ext uri="{BB962C8B-B14F-4D97-AF65-F5344CB8AC3E}">
        <p14:creationId xmlns:p14="http://schemas.microsoft.com/office/powerpoint/2010/main" val="1560614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The changing nature of </a:t>
            </a:r>
            <a:r>
              <a:rPr lang="en-US" i="1" dirty="0" smtClean="0"/>
              <a:t>organizations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Pre-eminence </a:t>
            </a:r>
            <a:r>
              <a:rPr lang="en-US" dirty="0"/>
              <a:t>of technology. </a:t>
            </a:r>
            <a:endParaRPr lang="en-IN" dirty="0"/>
          </a:p>
          <a:p>
            <a:pPr lvl="0"/>
            <a:r>
              <a:rPr lang="en-US" dirty="0"/>
              <a:t> Demise of ‘command-and-control’. </a:t>
            </a:r>
            <a:endParaRPr lang="en-IN" dirty="0"/>
          </a:p>
          <a:p>
            <a:pPr lvl="0"/>
            <a:r>
              <a:rPr lang="en-US" dirty="0"/>
              <a:t> Focus on speed. </a:t>
            </a:r>
            <a:endParaRPr lang="en-US" dirty="0" smtClean="0"/>
          </a:p>
          <a:p>
            <a:r>
              <a:rPr lang="en-US" dirty="0" smtClean="0"/>
              <a:t>Adoption of networking.</a:t>
            </a:r>
            <a:endParaRPr lang="en-IN" dirty="0" smtClean="0"/>
          </a:p>
          <a:p>
            <a:pPr lvl="0"/>
            <a:r>
              <a:rPr lang="en-US" dirty="0" smtClean="0"/>
              <a:t> Belief in empowerment. </a:t>
            </a:r>
            <a:endParaRPr lang="en-IN" dirty="0" smtClean="0"/>
          </a:p>
          <a:p>
            <a:pPr lvl="0"/>
            <a:r>
              <a:rPr lang="en-US" dirty="0" smtClean="0"/>
              <a:t> Emphasis on teamwork. </a:t>
            </a:r>
            <a:endParaRPr lang="en-IN" dirty="0" smtClean="0"/>
          </a:p>
          <a:p>
            <a:pPr lvl="0"/>
            <a:r>
              <a:rPr lang="en-US" dirty="0" smtClean="0"/>
              <a:t> New workforce expectations. </a:t>
            </a:r>
            <a:endParaRPr lang="en-IN" dirty="0" smtClean="0"/>
          </a:p>
          <a:p>
            <a:pPr lvl="0"/>
            <a:r>
              <a:rPr lang="en-US" dirty="0" smtClean="0"/>
              <a:t> Concern for work–life balance.</a:t>
            </a:r>
            <a:endParaRPr lang="en-IN" dirty="0" smtClean="0"/>
          </a:p>
          <a:p>
            <a:pPr lvl="0"/>
            <a:endParaRPr lang="en-IN" dirty="0"/>
          </a:p>
          <a:p>
            <a:endParaRPr lang="en-IN" dirty="0"/>
          </a:p>
        </p:txBody>
      </p:sp>
    </p:spTree>
    <p:extLst>
      <p:ext uri="{BB962C8B-B14F-4D97-AF65-F5344CB8AC3E}">
        <p14:creationId xmlns:p14="http://schemas.microsoft.com/office/powerpoint/2010/main" val="39590722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TotalTime>
  <Words>454</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Garamond</vt:lpstr>
      <vt:lpstr>Wingdings</vt:lpstr>
      <vt:lpstr>Wingdings 2</vt:lpstr>
      <vt:lpstr>Organic</vt:lpstr>
      <vt:lpstr>UNIT ONE – Part One  </vt:lpstr>
      <vt:lpstr>MANAGEMEN T</vt:lpstr>
      <vt:lpstr>PowerPoint Presentation</vt:lpstr>
      <vt:lpstr>PowerPoint Presentation</vt:lpstr>
      <vt:lpstr>PowerPoint Presentation</vt:lpstr>
      <vt:lpstr>Organization- The Individual and the Organization </vt:lpstr>
      <vt:lpstr>PowerPoint Presentation</vt:lpstr>
      <vt:lpstr>PowerPoint Presentation</vt:lpstr>
      <vt:lpstr>The changing nature of organizations </vt:lpstr>
      <vt:lpstr>PowerPoint Presentation</vt:lpstr>
      <vt:lpstr>Management-  Primary Functions of Management</vt:lpstr>
      <vt:lpstr>PowerPoint Presentation</vt:lpstr>
      <vt:lpstr>Process of Management</vt:lpstr>
      <vt:lpstr>Functions of Management</vt:lpstr>
      <vt:lpstr>Functional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ONE – Part One</dc:title>
  <dc:creator>hp</dc:creator>
  <cp:lastModifiedBy>hp</cp:lastModifiedBy>
  <cp:revision>2</cp:revision>
  <dcterms:created xsi:type="dcterms:W3CDTF">2020-08-02T17:43:46Z</dcterms:created>
  <dcterms:modified xsi:type="dcterms:W3CDTF">2020-08-02T17:56:14Z</dcterms:modified>
</cp:coreProperties>
</file>