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45B5FD-BD21-4643-A51F-E9A797CA4F5B}" v="10" dt="2020-10-12T06:39:44.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62DDDF4-4E0A-4E25-80ED-002D84E8FB5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89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61C89-1D47-4EE6-A163-2BB8D3CC8A0C}"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DDDF4-4E0A-4E25-80ED-002D84E8FB58}" type="slidenum">
              <a:rPr lang="en-IN" smtClean="0"/>
              <a:t>‹#›</a:t>
            </a:fld>
            <a:endParaRPr lang="en-IN"/>
          </a:p>
        </p:txBody>
      </p:sp>
    </p:spTree>
    <p:extLst>
      <p:ext uri="{BB962C8B-B14F-4D97-AF65-F5344CB8AC3E}">
        <p14:creationId xmlns:p14="http://schemas.microsoft.com/office/powerpoint/2010/main" val="12471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301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3999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spTree>
    <p:extLst>
      <p:ext uri="{BB962C8B-B14F-4D97-AF65-F5344CB8AC3E}">
        <p14:creationId xmlns:p14="http://schemas.microsoft.com/office/powerpoint/2010/main" val="340506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041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820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576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19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spTree>
    <p:extLst>
      <p:ext uri="{BB962C8B-B14F-4D97-AF65-F5344CB8AC3E}">
        <p14:creationId xmlns:p14="http://schemas.microsoft.com/office/powerpoint/2010/main" val="53209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61C89-1D47-4EE6-A163-2BB8D3CC8A0C}"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DDF4-4E0A-4E25-80ED-002D84E8FB5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78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61C89-1D47-4EE6-A163-2BB8D3CC8A0C}"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DDDF4-4E0A-4E25-80ED-002D84E8FB58}" type="slidenum">
              <a:rPr lang="en-IN" smtClean="0"/>
              <a:t>‹#›</a:t>
            </a:fld>
            <a:endParaRPr lang="en-IN"/>
          </a:p>
        </p:txBody>
      </p:sp>
    </p:spTree>
    <p:extLst>
      <p:ext uri="{BB962C8B-B14F-4D97-AF65-F5344CB8AC3E}">
        <p14:creationId xmlns:p14="http://schemas.microsoft.com/office/powerpoint/2010/main" val="403378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61C89-1D47-4EE6-A163-2BB8D3CC8A0C}" type="datetimeFigureOut">
              <a:rPr lang="en-IN" smtClean="0"/>
              <a:t>12-10-2020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2DDDF4-4E0A-4E25-80ED-002D84E8FB5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13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61C89-1D47-4EE6-A163-2BB8D3CC8A0C}" type="datetimeFigureOut">
              <a:rPr lang="en-IN" smtClean="0"/>
              <a:t>12-10-2020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2DDDF4-4E0A-4E25-80ED-002D84E8FB5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32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61C89-1D47-4EE6-A163-2BB8D3CC8A0C}" type="datetimeFigureOut">
              <a:rPr lang="en-IN" smtClean="0"/>
              <a:t>12-10-2020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2DDDF4-4E0A-4E25-80ED-002D84E8FB58}" type="slidenum">
              <a:rPr lang="en-IN" smtClean="0"/>
              <a:t>‹#›</a:t>
            </a:fld>
            <a:endParaRPr lang="en-IN"/>
          </a:p>
        </p:txBody>
      </p:sp>
    </p:spTree>
    <p:extLst>
      <p:ext uri="{BB962C8B-B14F-4D97-AF65-F5344CB8AC3E}">
        <p14:creationId xmlns:p14="http://schemas.microsoft.com/office/powerpoint/2010/main" val="129435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61C89-1D47-4EE6-A163-2BB8D3CC8A0C}"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DDDF4-4E0A-4E25-80ED-002D84E8FB5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9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61C89-1D47-4EE6-A163-2BB8D3CC8A0C}"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DDDF4-4E0A-4E25-80ED-002D84E8FB58}" type="slidenum">
              <a:rPr lang="en-IN" smtClean="0"/>
              <a:t>‹#›</a:t>
            </a:fld>
            <a:endParaRPr lang="en-IN"/>
          </a:p>
        </p:txBody>
      </p:sp>
    </p:spTree>
    <p:extLst>
      <p:ext uri="{BB962C8B-B14F-4D97-AF65-F5344CB8AC3E}">
        <p14:creationId xmlns:p14="http://schemas.microsoft.com/office/powerpoint/2010/main" val="22590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461C89-1D47-4EE6-A163-2BB8D3CC8A0C}" type="datetimeFigureOut">
              <a:rPr lang="en-IN" smtClean="0"/>
              <a:t>12-10-2020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2DDDF4-4E0A-4E25-80ED-002D84E8FB58}" type="slidenum">
              <a:rPr lang="en-IN" smtClean="0"/>
              <a:t>‹#›</a:t>
            </a:fld>
            <a:endParaRPr lang="en-IN"/>
          </a:p>
        </p:txBody>
      </p:sp>
    </p:spTree>
    <p:extLst>
      <p:ext uri="{BB962C8B-B14F-4D97-AF65-F5344CB8AC3E}">
        <p14:creationId xmlns:p14="http://schemas.microsoft.com/office/powerpoint/2010/main" val="185220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CEB98-4980-4ACC-84F4-183844872063}"/>
              </a:ext>
            </a:extLst>
          </p:cNvPr>
          <p:cNvSpPr txBox="1"/>
          <p:nvPr/>
        </p:nvSpPr>
        <p:spPr>
          <a:xfrm>
            <a:off x="3516607" y="2478683"/>
            <a:ext cx="5158785" cy="2123658"/>
          </a:xfrm>
          <a:prstGeom prst="rect">
            <a:avLst/>
          </a:prstGeom>
          <a:noFill/>
        </p:spPr>
        <p:txBody>
          <a:bodyPr wrap="none" rtlCol="0">
            <a:spAutoFit/>
          </a:bodyPr>
          <a:lstStyle/>
          <a:p>
            <a:r>
              <a:rPr lang="en-US" sz="6600" dirty="0"/>
              <a:t>UNIT –FOUR</a:t>
            </a:r>
          </a:p>
          <a:p>
            <a:r>
              <a:rPr lang="en-US" sz="6600" dirty="0"/>
              <a:t>PART-TWO</a:t>
            </a:r>
            <a:endParaRPr lang="en-IN" sz="6600" dirty="0"/>
          </a:p>
        </p:txBody>
      </p:sp>
    </p:spTree>
    <p:extLst>
      <p:ext uri="{BB962C8B-B14F-4D97-AF65-F5344CB8AC3E}">
        <p14:creationId xmlns:p14="http://schemas.microsoft.com/office/powerpoint/2010/main" val="62568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AFE97-24DF-4635-A730-B5F4706CF885}"/>
              </a:ext>
            </a:extLst>
          </p:cNvPr>
          <p:cNvSpPr txBox="1"/>
          <p:nvPr/>
        </p:nvSpPr>
        <p:spPr>
          <a:xfrm>
            <a:off x="1278673" y="1072289"/>
            <a:ext cx="10192214" cy="4401205"/>
          </a:xfrm>
          <a:prstGeom prst="rect">
            <a:avLst/>
          </a:prstGeom>
          <a:noFill/>
        </p:spPr>
        <p:txBody>
          <a:bodyPr wrap="square">
            <a:spAutoFit/>
          </a:bodyPr>
          <a:lstStyle/>
          <a:p>
            <a:pPr algn="just">
              <a:tabLst>
                <a:tab pos="747395" algn="l"/>
              </a:tabLs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Porter's Five Forces Example - Footwear Company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bargaining power of suppliers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bargaining power of customers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wholesale customers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they can switch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at a low cost to the competition</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as customers are loyal to the brand. </a:t>
            </a: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threat of new entrants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threat of substitute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competitive rivalry</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2611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92292F2-E4B6-4254-A6A7-E639C6D5CD1C}"/>
              </a:ext>
            </a:extLst>
          </p:cNvPr>
          <p:cNvSpPr>
            <a:spLocks noChangeArrowheads="1"/>
          </p:cNvSpPr>
          <p:nvPr/>
        </p:nvSpPr>
        <p:spPr bwMode="auto">
          <a:xfrm>
            <a:off x="3282137" y="320283"/>
            <a:ext cx="12329385" cy="46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6" descr="Five Forces Analysis Diagram Example">
            <a:extLst>
              <a:ext uri="{FF2B5EF4-FFF2-40B4-BE49-F238E27FC236}">
                <a16:creationId xmlns:a16="http://schemas.microsoft.com/office/drawing/2014/main" id="{E4110C7C-41AE-412F-A84C-3443155A9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772" y="722315"/>
            <a:ext cx="5484456" cy="5250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F2255E3-9C7E-4E29-89F7-3BCC740FF4EC}"/>
              </a:ext>
            </a:extLst>
          </p:cNvPr>
          <p:cNvSpPr>
            <a:spLocks noChangeArrowheads="1"/>
          </p:cNvSpPr>
          <p:nvPr/>
        </p:nvSpPr>
        <p:spPr bwMode="auto">
          <a:xfrm>
            <a:off x="3282137" y="6135684"/>
            <a:ext cx="1232938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83286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BB5F40-6BEA-44B6-9CA3-BD3A7DF2D199}"/>
              </a:ext>
            </a:extLst>
          </p:cNvPr>
          <p:cNvSpPr txBox="1"/>
          <p:nvPr/>
        </p:nvSpPr>
        <p:spPr>
          <a:xfrm>
            <a:off x="1139283" y="1204320"/>
            <a:ext cx="9913434" cy="2954655"/>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effect on Internet on Porter's 5 forces model</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entry of new competitors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Digital business changes the rules by lowering the traditional barriers to entry. A digitally based business model requires far less capital and can bring large economies of scale for example</a:t>
            </a:r>
          </a:p>
        </p:txBody>
      </p:sp>
    </p:spTree>
    <p:extLst>
      <p:ext uri="{BB962C8B-B14F-4D97-AF65-F5344CB8AC3E}">
        <p14:creationId xmlns:p14="http://schemas.microsoft.com/office/powerpoint/2010/main" val="242813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8BE5E-04BB-4897-A45C-7CEF4537CF5D}"/>
              </a:ext>
            </a:extLst>
          </p:cNvPr>
          <p:cNvSpPr txBox="1"/>
          <p:nvPr/>
        </p:nvSpPr>
        <p:spPr>
          <a:xfrm>
            <a:off x="1037063" y="1623383"/>
            <a:ext cx="10203366" cy="3816429"/>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threat of substitutes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threat of substitutes is high in many industries since switching costs are low and buyer propensity to substitute is high. In the taxi services example, customers can easily switch from traditional models to the new model simply by installing an app on their smartphone. Propensity to switch from the traditional model is high due to consumer wait times for taxis, lack of visibility into taxi location and so on.  </a:t>
            </a:r>
          </a:p>
        </p:txBody>
      </p:sp>
    </p:spTree>
    <p:extLst>
      <p:ext uri="{BB962C8B-B14F-4D97-AF65-F5344CB8AC3E}">
        <p14:creationId xmlns:p14="http://schemas.microsoft.com/office/powerpoint/2010/main" val="172694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59150-1971-4F07-A5B1-3EBDCDF4748C}"/>
              </a:ext>
            </a:extLst>
          </p:cNvPr>
          <p:cNvSpPr txBox="1"/>
          <p:nvPr/>
        </p:nvSpPr>
        <p:spPr>
          <a:xfrm>
            <a:off x="992460" y="1874728"/>
            <a:ext cx="10448692" cy="3108543"/>
          </a:xfrm>
          <a:prstGeom prst="rect">
            <a:avLst/>
          </a:prstGeom>
          <a:noFill/>
        </p:spPr>
        <p:txBody>
          <a:bodyPr wrap="square">
            <a:spAutoFit/>
          </a:bodyPr>
          <a:lstStyle/>
          <a:p>
            <a:pPr algn="just"/>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bargaining power of buyers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Customers and consumers have amassed far more bargaining power today due to instant access to information, insights from social media including access to reviews and feedback, low switching costs via digital channels, price sensitivity, access to substitute products and services with greater ease of use and convenience, as well as increased industry competitiveness as a result of the other forces.</a:t>
            </a:r>
          </a:p>
        </p:txBody>
      </p:sp>
    </p:spTree>
    <p:extLst>
      <p:ext uri="{BB962C8B-B14F-4D97-AF65-F5344CB8AC3E}">
        <p14:creationId xmlns:p14="http://schemas.microsoft.com/office/powerpoint/2010/main" val="289576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8BE8D4-6E7F-473B-8106-E1B8E206F8AC}"/>
              </a:ext>
            </a:extLst>
          </p:cNvPr>
          <p:cNvSpPr txBox="1"/>
          <p:nvPr/>
        </p:nvSpPr>
        <p:spPr>
          <a:xfrm>
            <a:off x="1583472" y="1936739"/>
            <a:ext cx="9523141" cy="1815882"/>
          </a:xfrm>
          <a:prstGeom prst="rect">
            <a:avLst/>
          </a:prstGeom>
          <a:noFill/>
        </p:spPr>
        <p:txBody>
          <a:bodyPr wrap="square">
            <a:spAutoFit/>
          </a:bodyPr>
          <a:lstStyle/>
          <a:p>
            <a:pPr algn="just"/>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bargaining power of suppliers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Suppliers can accelerate or slow down the adoption of a digitally based business model based upon how it impacts their own situation. </a:t>
            </a:r>
          </a:p>
        </p:txBody>
      </p:sp>
    </p:spTree>
    <p:extLst>
      <p:ext uri="{BB962C8B-B14F-4D97-AF65-F5344CB8AC3E}">
        <p14:creationId xmlns:p14="http://schemas.microsoft.com/office/powerpoint/2010/main" val="226567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16F67-9443-4E54-A890-59B6CEF1038C}"/>
              </a:ext>
            </a:extLst>
          </p:cNvPr>
          <p:cNvSpPr txBox="1"/>
          <p:nvPr/>
        </p:nvSpPr>
        <p:spPr>
          <a:xfrm>
            <a:off x="1267522" y="1639877"/>
            <a:ext cx="9656956" cy="2523768"/>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rivalry among the existing competitors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rivalry is heating up because entry and exit barriers are going down due to the comparative low-cost of internet business models, and in many cases new entrants do not even need to own physical assets or infrastructure. </a:t>
            </a:r>
          </a:p>
        </p:txBody>
      </p:sp>
    </p:spTree>
    <p:extLst>
      <p:ext uri="{BB962C8B-B14F-4D97-AF65-F5344CB8AC3E}">
        <p14:creationId xmlns:p14="http://schemas.microsoft.com/office/powerpoint/2010/main" val="286400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320EA-3C46-46EF-A101-641E417F6A60}"/>
              </a:ext>
            </a:extLst>
          </p:cNvPr>
          <p:cNvPicPr/>
          <p:nvPr/>
        </p:nvPicPr>
        <p:blipFill>
          <a:blip r:embed="rId2"/>
          <a:stretch>
            <a:fillRect/>
          </a:stretch>
        </p:blipFill>
        <p:spPr>
          <a:xfrm>
            <a:off x="1777926" y="995423"/>
            <a:ext cx="8823354" cy="4172071"/>
          </a:xfrm>
          <a:prstGeom prst="rect">
            <a:avLst/>
          </a:prstGeom>
        </p:spPr>
      </p:pic>
      <p:sp>
        <p:nvSpPr>
          <p:cNvPr id="6" name="TextBox 5">
            <a:extLst>
              <a:ext uri="{FF2B5EF4-FFF2-40B4-BE49-F238E27FC236}">
                <a16:creationId xmlns:a16="http://schemas.microsoft.com/office/drawing/2014/main" id="{8AAE7D37-19A4-44C6-AE0E-AA9EDF4ABF85}"/>
              </a:ext>
            </a:extLst>
          </p:cNvPr>
          <p:cNvSpPr txBox="1"/>
          <p:nvPr/>
        </p:nvSpPr>
        <p:spPr>
          <a:xfrm>
            <a:off x="2642697" y="5216246"/>
            <a:ext cx="7516063" cy="369332"/>
          </a:xfrm>
          <a:prstGeom prst="rect">
            <a:avLst/>
          </a:prstGeom>
          <a:noFill/>
        </p:spPr>
        <p:txBody>
          <a:bodyPr wrap="square">
            <a:spAutoFit/>
          </a:bodyPr>
          <a:lstStyle/>
          <a:p>
            <a:pPr>
              <a:tabLst>
                <a:tab pos="74739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Porter’s model of five strategic forces affecting industry competition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696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927390-4646-49A5-9E38-0DA766322813}"/>
              </a:ext>
            </a:extLst>
          </p:cNvPr>
          <p:cNvSpPr txBox="1"/>
          <p:nvPr/>
        </p:nvSpPr>
        <p:spPr>
          <a:xfrm>
            <a:off x="771292" y="1504282"/>
            <a:ext cx="10649415" cy="3539430"/>
          </a:xfrm>
          <a:prstGeom prst="rect">
            <a:avLst/>
          </a:prstGeom>
          <a:noFill/>
        </p:spPr>
        <p:txBody>
          <a:bodyPr wrap="square">
            <a:spAutoFit/>
          </a:bodyPr>
          <a:lstStyle/>
          <a:p>
            <a:pPr algn="just">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Michael Porter's Five Forces is a powerful competitive analysis tool to determine the principal competitive influence in a market. </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Knowing the strength of these five forces, you can develop strategies that help their businesses be more competitive and profitable.</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Looking at opportunities, you can to strengthen their organization's position compared to the other players for reducing the competitive pressure as well as generate competitive advantage.</a:t>
            </a:r>
          </a:p>
        </p:txBody>
      </p:sp>
    </p:spTree>
    <p:extLst>
      <p:ext uri="{BB962C8B-B14F-4D97-AF65-F5344CB8AC3E}">
        <p14:creationId xmlns:p14="http://schemas.microsoft.com/office/powerpoint/2010/main" val="161481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66ED77-454E-4B40-BAE6-7D0CB99267A4}"/>
              </a:ext>
            </a:extLst>
          </p:cNvPr>
          <p:cNvSpPr txBox="1"/>
          <p:nvPr/>
        </p:nvSpPr>
        <p:spPr>
          <a:xfrm>
            <a:off x="680224" y="779413"/>
            <a:ext cx="10716322" cy="5016758"/>
          </a:xfrm>
          <a:prstGeom prst="rect">
            <a:avLst/>
          </a:prstGeom>
          <a:noFill/>
        </p:spPr>
        <p:txBody>
          <a:bodyPr wrap="square">
            <a:spAutoFit/>
          </a:bodyPr>
          <a:lstStyle/>
          <a:p>
            <a:pPr algn="just">
              <a:tabLst>
                <a:tab pos="747395" algn="l"/>
              </a:tabLs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Step-by-Step Five Forces Analysis</a:t>
            </a:r>
          </a:p>
          <a:p>
            <a:pPr marL="342900" lvl="0" indent="-342900" algn="just">
              <a:tabLst>
                <a:tab pos="457200" algn="l"/>
                <a:tab pos="74739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Identify the different factors that bring about the competitive pressures for each of the five forces: </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Who are the suppliers?</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Who are the customers?</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What are the substitute products?</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Is it difficult to enter this industry?</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Who are the major competitors in this industry?</a:t>
            </a:r>
          </a:p>
          <a:p>
            <a:pPr marL="342900" lvl="0" indent="-342900" algn="just">
              <a:tabLst>
                <a:tab pos="457200" algn="l"/>
                <a:tab pos="74739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Based on the factors identified, determine if the pressures are: </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Strong</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Moderate</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Weak</a:t>
            </a:r>
          </a:p>
          <a:p>
            <a:pPr marL="342900" lvl="0" indent="-342900" algn="just">
              <a:tabLst>
                <a:tab pos="457200" algn="l"/>
                <a:tab pos="74739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Determine whether the strength of the five forces is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favorable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earning attractive profits in the industry. Using the Five Forces model can help answer the following questions: </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Is the state of competition in the industry stronger than "normal"?</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Can companies in this industry expect to earn decent profits in light of the competitive forces?</a:t>
            </a:r>
          </a:p>
          <a:p>
            <a:pPr marL="742950" lvl="1" indent="-285750" algn="just">
              <a:buSzPts val="1000"/>
              <a:buFont typeface="Courier New" panose="02070309020205020404" pitchFamily="49" charset="0"/>
              <a:buChar char="o"/>
              <a:tabLst>
                <a:tab pos="747395" algn="l"/>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Are the competitive forces sufficiently powerful enough to undermine industry profitability?</a:t>
            </a:r>
          </a:p>
        </p:txBody>
      </p:sp>
    </p:spTree>
    <p:extLst>
      <p:ext uri="{BB962C8B-B14F-4D97-AF65-F5344CB8AC3E}">
        <p14:creationId xmlns:p14="http://schemas.microsoft.com/office/powerpoint/2010/main" val="261262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9C9D25-1652-40F6-86F3-5A2C989FDF22}"/>
              </a:ext>
            </a:extLst>
          </p:cNvPr>
          <p:cNvSpPr txBox="1"/>
          <p:nvPr/>
        </p:nvSpPr>
        <p:spPr>
          <a:xfrm>
            <a:off x="970156" y="1964819"/>
            <a:ext cx="10024946" cy="3539430"/>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bargaining power of suppliers: </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market is conquered by a few big suppliers.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There are no alternative products available.</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supplier customer base is fragmented, making their bargaining power low.</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High switching costs from one to another supplier.</a:t>
            </a:r>
          </a:p>
          <a:p>
            <a:pPr algn="just">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Possibility of supplier integration forward, to obtain higher profits and margins.</a:t>
            </a:r>
          </a:p>
        </p:txBody>
      </p:sp>
    </p:spTree>
    <p:extLst>
      <p:ext uri="{BB962C8B-B14F-4D97-AF65-F5344CB8AC3E}">
        <p14:creationId xmlns:p14="http://schemas.microsoft.com/office/powerpoint/2010/main" val="38375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CE47E6-0EF6-418D-8643-D2EF7C662999}"/>
              </a:ext>
            </a:extLst>
          </p:cNvPr>
          <p:cNvSpPr txBox="1"/>
          <p:nvPr/>
        </p:nvSpPr>
        <p:spPr>
          <a:xfrm>
            <a:off x="1092820" y="1920213"/>
            <a:ext cx="10348332" cy="3539430"/>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bargaining power of Customers</a:t>
            </a:r>
            <a:r>
              <a:rPr lang="en-IN" sz="2800" u="sng"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Customers procure large volumes.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supplying industry consists of several small operators.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supplying industry is controlled with high fixed costs.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product has substitutes. Switching products is easy and simple.</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Switching products does not incur high costs.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Customers are price responsive. Customers could manufacture the product themselves.</a:t>
            </a:r>
          </a:p>
        </p:txBody>
      </p:sp>
    </p:spTree>
    <p:extLst>
      <p:ext uri="{BB962C8B-B14F-4D97-AF65-F5344CB8AC3E}">
        <p14:creationId xmlns:p14="http://schemas.microsoft.com/office/powerpoint/2010/main" val="167590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471524-F105-41E2-B4E9-3B4894971943}"/>
              </a:ext>
            </a:extLst>
          </p:cNvPr>
          <p:cNvSpPr txBox="1"/>
          <p:nvPr/>
        </p:nvSpPr>
        <p:spPr>
          <a:xfrm>
            <a:off x="836342" y="1124466"/>
            <a:ext cx="10682868" cy="4832092"/>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The threat of new entrants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Economies of scale. High initial investment costs or fixed costs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Cost advantage of existing players.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Brand loyalty.</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Intellectual property like licenses, etc.</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Shortage of important resources.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Access to raw materials is controlled by existing players.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Distribution means are controlled by existing players.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Existing players have secure customer relations. Elevated switching costs for customers.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Legislation and government acts.</a:t>
            </a:r>
          </a:p>
        </p:txBody>
      </p:sp>
    </p:spTree>
    <p:extLst>
      <p:ext uri="{BB962C8B-B14F-4D97-AF65-F5344CB8AC3E}">
        <p14:creationId xmlns:p14="http://schemas.microsoft.com/office/powerpoint/2010/main" val="289450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846C37-7560-4309-94D6-987321B0CE78}"/>
              </a:ext>
            </a:extLst>
          </p:cNvPr>
          <p:cNvSpPr txBox="1"/>
          <p:nvPr/>
        </p:nvSpPr>
        <p:spPr>
          <a:xfrm>
            <a:off x="1494263" y="1621601"/>
            <a:ext cx="9445084" cy="3323987"/>
          </a:xfrm>
          <a:prstGeom prst="rect">
            <a:avLst/>
          </a:prstGeom>
          <a:noFill/>
        </p:spPr>
        <p:txBody>
          <a:bodyPr wrap="square">
            <a:spAutoFit/>
          </a:bodyPr>
          <a:lstStyle/>
          <a:p>
            <a:pPr algn="just">
              <a:tabLst>
                <a:tab pos="74739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747395" algn="l"/>
              </a:tabLst>
            </a:pP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The threat of substitutes</a:t>
            </a:r>
            <a:r>
              <a:rPr lang="en-IN" sz="3200" u="sng"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buSzPts val="1000"/>
              <a:buFont typeface="Symbol" panose="05050102010706020507" pitchFamily="18" charset="2"/>
              <a:buChar char=""/>
              <a:tabLst>
                <a:tab pos="457200" algn="l"/>
                <a:tab pos="747395"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Brand dependability of customers.</a:t>
            </a:r>
          </a:p>
          <a:p>
            <a:pPr marL="342900" lvl="0" indent="-342900" algn="just">
              <a:buSzPts val="1000"/>
              <a:buFont typeface="Symbol" panose="05050102010706020507" pitchFamily="18" charset="2"/>
              <a:buChar char=""/>
              <a:tabLst>
                <a:tab pos="457200" algn="l"/>
                <a:tab pos="747395"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Secure customer relationships.</a:t>
            </a:r>
          </a:p>
          <a:p>
            <a:pPr marL="342900" lvl="0" indent="-342900" algn="just">
              <a:buSzPts val="1000"/>
              <a:buFont typeface="Symbol" panose="05050102010706020507" pitchFamily="18" charset="2"/>
              <a:buChar char=""/>
              <a:tabLst>
                <a:tab pos="457200" algn="l"/>
                <a:tab pos="747395"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Switching costs for customers.</a:t>
            </a:r>
          </a:p>
          <a:p>
            <a:pPr marL="342900" lvl="0" indent="-342900" algn="just">
              <a:buSzPts val="1000"/>
              <a:buFont typeface="Symbol" panose="05050102010706020507" pitchFamily="18" charset="2"/>
              <a:buChar char=""/>
              <a:tabLst>
                <a:tab pos="457200" algn="l"/>
                <a:tab pos="747395"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The relative price for performance of substitutes.</a:t>
            </a:r>
          </a:p>
          <a:p>
            <a:pPr marL="342900" lvl="0" indent="-342900" algn="just">
              <a:buSzPts val="1000"/>
              <a:buFont typeface="Symbol" panose="05050102010706020507" pitchFamily="18" charset="2"/>
              <a:buChar char=""/>
              <a:tabLst>
                <a:tab pos="457200" algn="l"/>
                <a:tab pos="747395"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Up-to-date trends.</a:t>
            </a:r>
          </a:p>
        </p:txBody>
      </p:sp>
    </p:spTree>
    <p:extLst>
      <p:ext uri="{BB962C8B-B14F-4D97-AF65-F5344CB8AC3E}">
        <p14:creationId xmlns:p14="http://schemas.microsoft.com/office/powerpoint/2010/main" val="347268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5D04C9-C68F-4021-81C9-B4D2A8D26D4C}"/>
              </a:ext>
            </a:extLst>
          </p:cNvPr>
          <p:cNvSpPr txBox="1"/>
          <p:nvPr/>
        </p:nvSpPr>
        <p:spPr>
          <a:xfrm>
            <a:off x="1416205" y="1889231"/>
            <a:ext cx="6110868" cy="3539430"/>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Competitive rivalry</a:t>
            </a:r>
            <a:r>
              <a:rPr lang="en-IN" sz="2800" u="sng"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Players are the same size.</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Players have comparable strategies.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Little or no differentiation between players and their products leading to price competition.</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Low market growth rates.</a:t>
            </a:r>
          </a:p>
          <a:p>
            <a:pPr marL="342900" lvl="0" indent="-342900" algn="just">
              <a:buSzPts val="1000"/>
              <a:buFont typeface="Symbol" panose="05050102010706020507" pitchFamily="18" charset="2"/>
              <a:buChar char=""/>
              <a:tabLst>
                <a:tab pos="457200" algn="l"/>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Barriers for exit are high.</a:t>
            </a:r>
          </a:p>
        </p:txBody>
      </p:sp>
    </p:spTree>
    <p:extLst>
      <p:ext uri="{BB962C8B-B14F-4D97-AF65-F5344CB8AC3E}">
        <p14:creationId xmlns:p14="http://schemas.microsoft.com/office/powerpoint/2010/main" val="36407973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811</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Garamond</vt:lpstr>
      <vt:lpstr>Symbol</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shriraam balasubramanian</dc:creator>
  <cp:lastModifiedBy>shriraam balasubramanian</cp:lastModifiedBy>
  <cp:revision>3</cp:revision>
  <dcterms:created xsi:type="dcterms:W3CDTF">2020-10-12T05:56:17Z</dcterms:created>
  <dcterms:modified xsi:type="dcterms:W3CDTF">2020-10-12T06:40:54Z</dcterms:modified>
</cp:coreProperties>
</file>