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0A84B-707A-4016-AF9F-DB15D0A2CA40}" v="7" dt="2020-11-01T17:02:44.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E14C96D-0295-48F3-88A7-F3BCE1C2683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21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5E352-C6D6-4867-ACDD-A907A807324A}"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4C96D-0295-48F3-88A7-F3BCE1C26832}" type="slidenum">
              <a:rPr lang="en-IN" smtClean="0"/>
              <a:t>‹#›</a:t>
            </a:fld>
            <a:endParaRPr lang="en-IN"/>
          </a:p>
        </p:txBody>
      </p:sp>
    </p:spTree>
    <p:extLst>
      <p:ext uri="{BB962C8B-B14F-4D97-AF65-F5344CB8AC3E}">
        <p14:creationId xmlns:p14="http://schemas.microsoft.com/office/powerpoint/2010/main" val="375990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41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638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spTree>
    <p:extLst>
      <p:ext uri="{BB962C8B-B14F-4D97-AF65-F5344CB8AC3E}">
        <p14:creationId xmlns:p14="http://schemas.microsoft.com/office/powerpoint/2010/main" val="3549528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508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5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43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spTree>
    <p:extLst>
      <p:ext uri="{BB962C8B-B14F-4D97-AF65-F5344CB8AC3E}">
        <p14:creationId xmlns:p14="http://schemas.microsoft.com/office/powerpoint/2010/main" val="102156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E352-C6D6-4867-ACDD-A907A807324A}"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4C96D-0295-48F3-88A7-F3BCE1C2683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23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5E352-C6D6-4867-ACDD-A907A807324A}"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4C96D-0295-48F3-88A7-F3BCE1C26832}" type="slidenum">
              <a:rPr lang="en-IN" smtClean="0"/>
              <a:t>‹#›</a:t>
            </a:fld>
            <a:endParaRPr lang="en-IN"/>
          </a:p>
        </p:txBody>
      </p:sp>
    </p:spTree>
    <p:extLst>
      <p:ext uri="{BB962C8B-B14F-4D97-AF65-F5344CB8AC3E}">
        <p14:creationId xmlns:p14="http://schemas.microsoft.com/office/powerpoint/2010/main" val="340229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5E352-C6D6-4867-ACDD-A907A807324A}" type="datetimeFigureOut">
              <a:rPr lang="en-IN" smtClean="0"/>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14C96D-0295-48F3-88A7-F3BCE1C2683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48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5E352-C6D6-4867-ACDD-A907A807324A}"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14C96D-0295-48F3-88A7-F3BCE1C268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11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5E352-C6D6-4867-ACDD-A907A807324A}" type="datetimeFigureOut">
              <a:rPr lang="en-IN" smtClean="0"/>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14C96D-0295-48F3-88A7-F3BCE1C26832}" type="slidenum">
              <a:rPr lang="en-IN" smtClean="0"/>
              <a:t>‹#›</a:t>
            </a:fld>
            <a:endParaRPr lang="en-IN"/>
          </a:p>
        </p:txBody>
      </p:sp>
    </p:spTree>
    <p:extLst>
      <p:ext uri="{BB962C8B-B14F-4D97-AF65-F5344CB8AC3E}">
        <p14:creationId xmlns:p14="http://schemas.microsoft.com/office/powerpoint/2010/main" val="308544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5E352-C6D6-4867-ACDD-A907A807324A}"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4C96D-0295-48F3-88A7-F3BCE1C2683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9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5E352-C6D6-4867-ACDD-A907A807324A}"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4C96D-0295-48F3-88A7-F3BCE1C26832}" type="slidenum">
              <a:rPr lang="en-IN" smtClean="0"/>
              <a:t>‹#›</a:t>
            </a:fld>
            <a:endParaRPr lang="en-IN"/>
          </a:p>
        </p:txBody>
      </p:sp>
    </p:spTree>
    <p:extLst>
      <p:ext uri="{BB962C8B-B14F-4D97-AF65-F5344CB8AC3E}">
        <p14:creationId xmlns:p14="http://schemas.microsoft.com/office/powerpoint/2010/main" val="253809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A5E352-C6D6-4867-ACDD-A907A807324A}" type="datetimeFigureOut">
              <a:rPr lang="en-IN" smtClean="0"/>
              <a:t>01-11-2020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14C96D-0295-48F3-88A7-F3BCE1C26832}" type="slidenum">
              <a:rPr lang="en-IN" smtClean="0"/>
              <a:t>‹#›</a:t>
            </a:fld>
            <a:endParaRPr lang="en-IN"/>
          </a:p>
        </p:txBody>
      </p:sp>
    </p:spTree>
    <p:extLst>
      <p:ext uri="{BB962C8B-B14F-4D97-AF65-F5344CB8AC3E}">
        <p14:creationId xmlns:p14="http://schemas.microsoft.com/office/powerpoint/2010/main" val="175459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8806-E527-49E1-9BFD-710D5B2F0D85}"/>
              </a:ext>
            </a:extLst>
          </p:cNvPr>
          <p:cNvSpPr txBox="1"/>
          <p:nvPr/>
        </p:nvSpPr>
        <p:spPr>
          <a:xfrm>
            <a:off x="3679903" y="2575932"/>
            <a:ext cx="5221301" cy="2123658"/>
          </a:xfrm>
          <a:prstGeom prst="rect">
            <a:avLst/>
          </a:prstGeom>
          <a:noFill/>
        </p:spPr>
        <p:txBody>
          <a:bodyPr wrap="none" rtlCol="0">
            <a:spAutoFit/>
          </a:bodyPr>
          <a:lstStyle/>
          <a:p>
            <a:r>
              <a:rPr lang="en-US" sz="6600" dirty="0"/>
              <a:t>UNIT – FIVE </a:t>
            </a:r>
          </a:p>
          <a:p>
            <a:r>
              <a:rPr lang="en-US" sz="6600" dirty="0"/>
              <a:t>  PART-TWO</a:t>
            </a:r>
            <a:endParaRPr lang="en-IN" sz="6600" dirty="0"/>
          </a:p>
        </p:txBody>
      </p:sp>
    </p:spTree>
    <p:extLst>
      <p:ext uri="{BB962C8B-B14F-4D97-AF65-F5344CB8AC3E}">
        <p14:creationId xmlns:p14="http://schemas.microsoft.com/office/powerpoint/2010/main" val="51182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389D92-0576-4812-AC53-2494D2291305}"/>
              </a:ext>
            </a:extLst>
          </p:cNvPr>
          <p:cNvSpPr txBox="1"/>
          <p:nvPr/>
        </p:nvSpPr>
        <p:spPr>
          <a:xfrm>
            <a:off x="847351" y="1216724"/>
            <a:ext cx="9846668" cy="4734116"/>
          </a:xfrm>
          <a:prstGeom prst="rect">
            <a:avLst/>
          </a:prstGeom>
          <a:noFill/>
        </p:spPr>
        <p:txBody>
          <a:bodyPr wrap="square">
            <a:spAutoFit/>
          </a:bodyPr>
          <a:lstStyle/>
          <a:p>
            <a:pPr marL="6350" marR="41275" indent="-6350" algn="just">
              <a:lnSpc>
                <a:spcPct val="110000"/>
              </a:lnSpc>
              <a:spcAft>
                <a:spcPts val="1560"/>
              </a:spcAft>
            </a:pP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b="1" u="sng" dirty="0">
                <a:solidFill>
                  <a:srgbClr val="000000"/>
                </a:solidFill>
                <a:latin typeface="Times New Roman" panose="02020603050405020304" pitchFamily="18" charset="0"/>
                <a:ea typeface="Times New Roman" panose="02020603050405020304" pitchFamily="18" charset="0"/>
              </a:rPr>
              <a:t>B</a:t>
            </a:r>
            <a:r>
              <a:rPr lang="en-IN" sz="2800" b="1" u="sng" dirty="0">
                <a:solidFill>
                  <a:srgbClr val="000000"/>
                </a:solidFill>
                <a:effectLst/>
                <a:latin typeface="Times New Roman" panose="02020603050405020304" pitchFamily="18" charset="0"/>
                <a:ea typeface="Times New Roman" panose="02020603050405020304" pitchFamily="18" charset="0"/>
              </a:rPr>
              <a:t>ehaviourally anchored rating scale </a:t>
            </a:r>
            <a:endParaRPr lang="en-IN" sz="2800" b="1" u="sng" dirty="0">
              <a:solidFill>
                <a:srgbClr val="000000"/>
              </a:solidFill>
              <a:latin typeface="Times New Roman" panose="02020603050405020304" pitchFamily="18" charset="0"/>
              <a:ea typeface="Times New Roman" panose="02020603050405020304" pitchFamily="18" charset="0"/>
            </a:endParaRP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(BARS), which offers an appraiser rating scales for actual behaviours that exemplify various levels of performance achievement in a job.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a:t>
            </a:r>
            <a:r>
              <a:rPr lang="en-IN" sz="2800" b="1" dirty="0">
                <a:solidFill>
                  <a:srgbClr val="000000"/>
                </a:solidFill>
                <a:effectLst/>
                <a:latin typeface="Times New Roman" panose="02020603050405020304" pitchFamily="18" charset="0"/>
                <a:ea typeface="Times New Roman" panose="02020603050405020304" pitchFamily="18" charset="0"/>
              </a:rPr>
              <a:t>critical</a:t>
            </a:r>
            <a:r>
              <a:rPr lang="en-IN" sz="2800" b="1" dirty="0">
                <a:solidFill>
                  <a:srgbClr val="000000"/>
                </a:solidFill>
                <a:effectLst/>
                <a:latin typeface="Arial" panose="020B0604020202020204" pitchFamily="34" charset="0"/>
                <a:ea typeface="Arial" panose="020B0604020202020204" pitchFamily="34" charset="0"/>
              </a:rPr>
              <a:t>‐</a:t>
            </a:r>
            <a:r>
              <a:rPr lang="en-IN" sz="2800" b="1" dirty="0">
                <a:solidFill>
                  <a:srgbClr val="000000"/>
                </a:solidFill>
                <a:effectLst/>
                <a:latin typeface="Times New Roman" panose="02020603050405020304" pitchFamily="18" charset="0"/>
                <a:ea typeface="Times New Roman" panose="02020603050405020304" pitchFamily="18" charset="0"/>
              </a:rPr>
              <a:t>incident technique </a:t>
            </a:r>
            <a:r>
              <a:rPr lang="en-IN" sz="2800" dirty="0">
                <a:solidFill>
                  <a:srgbClr val="000000"/>
                </a:solidFill>
                <a:effectLst/>
                <a:latin typeface="Times New Roman" panose="02020603050405020304" pitchFamily="18" charset="0"/>
                <a:ea typeface="Times New Roman" panose="02020603050405020304" pitchFamily="18" charset="0"/>
              </a:rPr>
              <a:t>involves keeping a running log or inventory of effective and ineffective job behaviours. By creating a written record of positive and negative performance examples, this method documents success or failure patterns that can be specifically discussed with the individual. </a:t>
            </a:r>
          </a:p>
        </p:txBody>
      </p:sp>
    </p:spTree>
    <p:extLst>
      <p:ext uri="{BB962C8B-B14F-4D97-AF65-F5344CB8AC3E}">
        <p14:creationId xmlns:p14="http://schemas.microsoft.com/office/powerpoint/2010/main" val="3791927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A35B63C-61A5-44E8-BA16-D0AC662B892E}"/>
              </a:ext>
            </a:extLst>
          </p:cNvPr>
          <p:cNvSpPr>
            <a:spLocks noChangeArrowheads="1"/>
          </p:cNvSpPr>
          <p:nvPr/>
        </p:nvSpPr>
        <p:spPr bwMode="auto">
          <a:xfrm>
            <a:off x="2187869" y="12132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64">
            <a:extLst>
              <a:ext uri="{FF2B5EF4-FFF2-40B4-BE49-F238E27FC236}">
                <a16:creationId xmlns:a16="http://schemas.microsoft.com/office/drawing/2014/main" id="{FE76AD77-73A6-4EEC-9B4E-183C7482F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592" y="759779"/>
            <a:ext cx="8310539" cy="47244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70E4137-B3FC-4B18-825F-03EE4C456F57}"/>
              </a:ext>
            </a:extLst>
          </p:cNvPr>
          <p:cNvSpPr>
            <a:spLocks noChangeArrowheads="1"/>
          </p:cNvSpPr>
          <p:nvPr/>
        </p:nvSpPr>
        <p:spPr bwMode="auto">
          <a:xfrm>
            <a:off x="1417908" y="5389916"/>
            <a:ext cx="8822288" cy="103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2015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Sample </a:t>
            </a:r>
            <a:r>
              <a:rPr lang="en-US" altLang="en-US" sz="2000" b="1" dirty="0" err="1">
                <a:solidFill>
                  <a:srgbClr val="000000"/>
                </a:solidFill>
                <a:latin typeface="Arial" panose="020B0604020202020204" pitchFamily="34" charset="0"/>
                <a:ea typeface="Times New Roman" panose="02020603050405020304" pitchFamily="18" charset="0"/>
              </a:rPr>
              <a:t>B</a:t>
            </a:r>
            <a:r>
              <a:rPr kumimoji="0" lang="en-US" altLang="en-US" sz="20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ehaviourally</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anchored rating scale for performance appraisal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20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B27DAB-4760-4DB9-B49E-72EBB57034D7}"/>
              </a:ext>
            </a:extLst>
          </p:cNvPr>
          <p:cNvSpPr txBox="1"/>
          <p:nvPr/>
        </p:nvSpPr>
        <p:spPr>
          <a:xfrm>
            <a:off x="591016" y="485373"/>
            <a:ext cx="10783228" cy="5887253"/>
          </a:xfrm>
          <a:prstGeom prst="rect">
            <a:avLst/>
          </a:prstGeom>
          <a:noFill/>
        </p:spPr>
        <p:txBody>
          <a:bodyPr wrap="square">
            <a:spAutoFit/>
          </a:bodyPr>
          <a:lstStyle/>
          <a:p>
            <a:pPr marL="457200" marR="41275" indent="-457200" algn="just">
              <a:lnSpc>
                <a:spcPct val="110000"/>
              </a:lnSpc>
              <a:spcAft>
                <a:spcPts val="1560"/>
              </a:spcAft>
              <a:buFont typeface="Arial" panose="020B0604020202020204" pitchFamily="34" charset="0"/>
              <a:buChar char="•"/>
            </a:pPr>
            <a:r>
              <a:rPr lang="en-IN" sz="2800" b="1" dirty="0" err="1">
                <a:solidFill>
                  <a:srgbClr val="000000"/>
                </a:solidFill>
                <a:latin typeface="Times New Roman" panose="02020603050405020304" pitchFamily="18" charset="0"/>
                <a:ea typeface="Times New Roman" panose="02020603050405020304" pitchFamily="18" charset="0"/>
              </a:rPr>
              <a:t>M</a:t>
            </a:r>
            <a:r>
              <a:rPr lang="en-IN" sz="2800" b="1" dirty="0" err="1">
                <a:solidFill>
                  <a:srgbClr val="000000"/>
                </a:solidFill>
                <a:effectLst/>
                <a:latin typeface="Times New Roman" panose="02020603050405020304" pitchFamily="18" charset="0"/>
                <a:ea typeface="Times New Roman" panose="02020603050405020304" pitchFamily="18" charset="0"/>
              </a:rPr>
              <a:t>ultiperson</a:t>
            </a:r>
            <a:r>
              <a:rPr lang="en-IN" sz="2800" b="1" dirty="0">
                <a:solidFill>
                  <a:srgbClr val="000000"/>
                </a:solidFill>
                <a:latin typeface="Times New Roman" panose="02020603050405020304" pitchFamily="18" charset="0"/>
                <a:ea typeface="Times New Roman" panose="02020603050405020304" pitchFamily="18" charset="0"/>
              </a:rPr>
              <a:t> </a:t>
            </a:r>
            <a:r>
              <a:rPr lang="en-IN" sz="2800" b="1" dirty="0">
                <a:solidFill>
                  <a:srgbClr val="000000"/>
                </a:solidFill>
                <a:effectLst/>
                <a:latin typeface="Times New Roman" panose="02020603050405020304" pitchFamily="18" charset="0"/>
                <a:ea typeface="Times New Roman" panose="02020603050405020304" pitchFamily="18" charset="0"/>
              </a:rPr>
              <a:t>comparisons</a:t>
            </a:r>
            <a:r>
              <a:rPr lang="en-IN" sz="2800" dirty="0">
                <a:solidFill>
                  <a:srgbClr val="000000"/>
                </a:solidFill>
                <a:effectLst/>
                <a:latin typeface="Times New Roman" panose="02020603050405020304" pitchFamily="18" charset="0"/>
                <a:ea typeface="Times New Roman" panose="02020603050405020304" pitchFamily="18" charset="0"/>
              </a:rPr>
              <a:t>, which formally compare one person’s performance with that of one or more others. Such comparisons can be used on their own or in combination with some other method.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In </a:t>
            </a:r>
            <a:r>
              <a:rPr lang="en-IN" sz="2800" i="1" dirty="0">
                <a:solidFill>
                  <a:srgbClr val="000000"/>
                </a:solidFill>
                <a:effectLst/>
                <a:latin typeface="Times New Roman" panose="02020603050405020304" pitchFamily="18" charset="0"/>
                <a:ea typeface="Times New Roman" panose="02020603050405020304" pitchFamily="18" charset="0"/>
              </a:rPr>
              <a:t>rank ordering</a:t>
            </a:r>
            <a:r>
              <a:rPr lang="en-IN" sz="2800" dirty="0">
                <a:solidFill>
                  <a:srgbClr val="000000"/>
                </a:solidFill>
                <a:effectLst/>
                <a:latin typeface="Times New Roman" panose="02020603050405020304" pitchFamily="18" charset="0"/>
                <a:ea typeface="Times New Roman" panose="02020603050405020304" pitchFamily="18" charset="0"/>
              </a:rPr>
              <a:t>, all people being rated are arranged in order of performance achievement.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In </a:t>
            </a:r>
            <a:r>
              <a:rPr lang="en-IN" sz="2800" i="1" dirty="0">
                <a:solidFill>
                  <a:srgbClr val="000000"/>
                </a:solidFill>
                <a:effectLst/>
                <a:latin typeface="Times New Roman" panose="02020603050405020304" pitchFamily="18" charset="0"/>
                <a:ea typeface="Times New Roman" panose="02020603050405020304" pitchFamily="18" charset="0"/>
              </a:rPr>
              <a:t>paired comparisons</a:t>
            </a:r>
            <a:r>
              <a:rPr lang="en-IN" sz="2800" dirty="0">
                <a:solidFill>
                  <a:srgbClr val="000000"/>
                </a:solidFill>
                <a:effectLst/>
                <a:latin typeface="Times New Roman" panose="02020603050405020304" pitchFamily="18" charset="0"/>
                <a:ea typeface="Times New Roman" panose="02020603050405020304" pitchFamily="18" charset="0"/>
              </a:rPr>
              <a:t>, each person is compared with every other person and rated as either the superior or the weaker member of the pair.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In </a:t>
            </a:r>
            <a:r>
              <a:rPr lang="en-IN" sz="2800" i="1" dirty="0">
                <a:solidFill>
                  <a:srgbClr val="000000"/>
                </a:solidFill>
                <a:effectLst/>
                <a:latin typeface="Times New Roman" panose="02020603050405020304" pitchFamily="18" charset="0"/>
                <a:ea typeface="Times New Roman" panose="02020603050405020304" pitchFamily="18" charset="0"/>
              </a:rPr>
              <a:t>forced distribution</a:t>
            </a:r>
            <a:r>
              <a:rPr lang="en-IN" sz="2800" dirty="0">
                <a:solidFill>
                  <a:srgbClr val="000000"/>
                </a:solidFill>
                <a:effectLst/>
                <a:latin typeface="Times New Roman" panose="02020603050405020304" pitchFamily="18" charset="0"/>
                <a:ea typeface="Times New Roman" panose="02020603050405020304" pitchFamily="18" charset="0"/>
              </a:rPr>
              <a:t>, each person is placed into a frequency distribution that requires that a certain percentage fall into specific performance classifications, such as top 10 per cent, </a:t>
            </a:r>
          </a:p>
        </p:txBody>
      </p:sp>
    </p:spTree>
    <p:extLst>
      <p:ext uri="{BB962C8B-B14F-4D97-AF65-F5344CB8AC3E}">
        <p14:creationId xmlns:p14="http://schemas.microsoft.com/office/powerpoint/2010/main" val="91847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245DF2-C2A6-4C77-98D5-D5C17B474536}"/>
              </a:ext>
            </a:extLst>
          </p:cNvPr>
          <p:cNvSpPr txBox="1"/>
          <p:nvPr/>
        </p:nvSpPr>
        <p:spPr>
          <a:xfrm>
            <a:off x="1326994" y="1827149"/>
            <a:ext cx="9623503" cy="4054956"/>
          </a:xfrm>
          <a:prstGeom prst="rect">
            <a:avLst/>
          </a:prstGeom>
          <a:noFill/>
        </p:spPr>
        <p:txBody>
          <a:bodyPr wrap="square">
            <a:spAutoFit/>
          </a:bodyPr>
          <a:lstStyle/>
          <a:p>
            <a:pPr marL="457200" marR="41275" indent="-457200" algn="just">
              <a:lnSpc>
                <a:spcPct val="110000"/>
              </a:lnSpc>
              <a:spcAft>
                <a:spcPts val="1560"/>
              </a:spcAft>
              <a:buFont typeface="Arial" panose="020B0604020202020204" pitchFamily="34" charset="0"/>
              <a:buChar char="•"/>
            </a:pPr>
            <a:r>
              <a:rPr lang="en-IN" sz="2800" i="1" dirty="0">
                <a:solidFill>
                  <a:srgbClr val="000000"/>
                </a:solidFill>
                <a:latin typeface="Times New Roman" panose="02020603050405020304" pitchFamily="18" charset="0"/>
                <a:ea typeface="Times New Roman" panose="02020603050405020304" pitchFamily="18" charset="0"/>
              </a:rPr>
              <a:t>P</a:t>
            </a:r>
            <a:r>
              <a:rPr lang="en-IN" sz="2800" i="1" dirty="0">
                <a:solidFill>
                  <a:srgbClr val="000000"/>
                </a:solidFill>
                <a:effectLst/>
                <a:latin typeface="Times New Roman" panose="02020603050405020304" pitchFamily="18" charset="0"/>
                <a:ea typeface="Times New Roman" panose="02020603050405020304" pitchFamily="18" charset="0"/>
              </a:rPr>
              <a:t>eer appraisal</a:t>
            </a:r>
            <a:r>
              <a:rPr lang="en-IN" sz="2800" dirty="0">
                <a:solidFill>
                  <a:srgbClr val="000000"/>
                </a:solidFill>
                <a:effectLst/>
                <a:latin typeface="Times New Roman" panose="02020603050405020304" pitchFamily="18" charset="0"/>
                <a:ea typeface="Times New Roman" panose="02020603050405020304" pitchFamily="18" charset="0"/>
              </a:rPr>
              <a:t>, including in the process others who work regularly and directly with a job holder, and </a:t>
            </a:r>
            <a:r>
              <a:rPr lang="en-IN" sz="2800" i="1" dirty="0">
                <a:solidFill>
                  <a:srgbClr val="000000"/>
                </a:solidFill>
                <a:effectLst/>
                <a:latin typeface="Times New Roman" panose="02020603050405020304" pitchFamily="18" charset="0"/>
                <a:ea typeface="Times New Roman" panose="02020603050405020304" pitchFamily="18" charset="0"/>
              </a:rPr>
              <a:t>upward appraisal</a:t>
            </a:r>
            <a:r>
              <a:rPr lang="en-IN" sz="2800" dirty="0">
                <a:solidFill>
                  <a:srgbClr val="000000"/>
                </a:solidFill>
                <a:effectLst/>
                <a:latin typeface="Times New Roman" panose="02020603050405020304" pitchFamily="18" charset="0"/>
                <a:ea typeface="Times New Roman" panose="02020603050405020304" pitchFamily="18" charset="0"/>
              </a:rPr>
              <a:t>, including in the process subordinates reporting to the job holder.</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An even broader stakeholder approach is known as </a:t>
            </a:r>
            <a:r>
              <a:rPr lang="en-IN" sz="2800" b="1" dirty="0">
                <a:solidFill>
                  <a:srgbClr val="000000"/>
                </a:solidFill>
                <a:effectLst/>
                <a:latin typeface="Times New Roman" panose="02020603050405020304" pitchFamily="18" charset="0"/>
                <a:ea typeface="Times New Roman" panose="02020603050405020304" pitchFamily="18" charset="0"/>
              </a:rPr>
              <a:t>360° feedback</a:t>
            </a:r>
            <a:r>
              <a:rPr lang="en-IN" sz="2800" dirty="0">
                <a:solidFill>
                  <a:srgbClr val="000000"/>
                </a:solidFill>
                <a:effectLst/>
                <a:latin typeface="Times New Roman" panose="02020603050405020304" pitchFamily="18" charset="0"/>
                <a:ea typeface="Times New Roman" panose="02020603050405020304" pitchFamily="18" charset="0"/>
              </a:rPr>
              <a:t>, where superiors, subordinates, peers and even internal and external customers are involved in the appraisal of a job holder’s performance. </a:t>
            </a:r>
          </a:p>
        </p:txBody>
      </p:sp>
    </p:spTree>
    <p:extLst>
      <p:ext uri="{BB962C8B-B14F-4D97-AF65-F5344CB8AC3E}">
        <p14:creationId xmlns:p14="http://schemas.microsoft.com/office/powerpoint/2010/main" val="2489282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929D08-36D4-4864-9F49-AC723067D997}"/>
              </a:ext>
            </a:extLst>
          </p:cNvPr>
          <p:cNvSpPr txBox="1"/>
          <p:nvPr/>
        </p:nvSpPr>
        <p:spPr>
          <a:xfrm>
            <a:off x="1115121" y="2380941"/>
            <a:ext cx="10404087" cy="3107004"/>
          </a:xfrm>
          <a:prstGeom prst="rect">
            <a:avLst/>
          </a:prstGeom>
          <a:noFill/>
        </p:spPr>
        <p:txBody>
          <a:bodyPr wrap="square">
            <a:spAutoFit/>
          </a:bodyPr>
          <a:lstStyle/>
          <a:p>
            <a:pPr marL="457200" marR="41275" indent="-457200" algn="just">
              <a:lnSpc>
                <a:spcPct val="110000"/>
              </a:lnSpc>
              <a:spcAft>
                <a:spcPts val="1560"/>
              </a:spcAft>
              <a:buFont typeface="Arial" panose="020B0604020202020204" pitchFamily="34" charset="0"/>
              <a:buChar char="•"/>
            </a:pPr>
            <a:r>
              <a:rPr lang="en-IN" sz="2800" b="1" dirty="0">
                <a:solidFill>
                  <a:srgbClr val="000000"/>
                </a:solidFill>
                <a:effectLst/>
                <a:latin typeface="Times New Roman" panose="02020603050405020304" pitchFamily="18" charset="0"/>
                <a:ea typeface="Times New Roman" panose="02020603050405020304" pitchFamily="18" charset="0"/>
              </a:rPr>
              <a:t>Strategic capabilities </a:t>
            </a:r>
            <a:r>
              <a:rPr lang="en-IN" sz="2800" dirty="0">
                <a:solidFill>
                  <a:srgbClr val="000000"/>
                </a:solidFill>
                <a:effectLst/>
                <a:latin typeface="Times New Roman" panose="02020603050405020304" pitchFamily="18" charset="0"/>
                <a:ea typeface="Times New Roman" panose="02020603050405020304" pitchFamily="18" charset="0"/>
              </a:rPr>
              <a:t>are difficult to imitate, are of value to the customer, and are better than those possessed by the majority of competitors.</a:t>
            </a:r>
          </a:p>
          <a:p>
            <a:pPr marL="457200" marR="41275" indent="-457200" algn="just">
              <a:lnSpc>
                <a:spcPct val="110000"/>
              </a:lnSpc>
              <a:spcAft>
                <a:spcPts val="1560"/>
              </a:spcAft>
              <a:buFont typeface="Arial" panose="020B0604020202020204" pitchFamily="34" charset="0"/>
              <a:buChar char="•"/>
            </a:pPr>
            <a:r>
              <a:rPr lang="en-IN" sz="2800" b="1" dirty="0">
                <a:solidFill>
                  <a:srgbClr val="000000"/>
                </a:solidFill>
                <a:effectLst/>
                <a:latin typeface="Times New Roman" panose="02020603050405020304" pitchFamily="18" charset="0"/>
                <a:ea typeface="Times New Roman" panose="02020603050405020304" pitchFamily="18" charset="0"/>
              </a:rPr>
              <a:t>Dynamic capabilities </a:t>
            </a:r>
            <a:r>
              <a:rPr lang="en-IN" sz="2800" dirty="0">
                <a:solidFill>
                  <a:srgbClr val="000000"/>
                </a:solidFill>
                <a:effectLst/>
                <a:latin typeface="Times New Roman" panose="02020603050405020304" pitchFamily="18" charset="0"/>
                <a:ea typeface="Times New Roman" panose="02020603050405020304" pitchFamily="18" charset="0"/>
              </a:rPr>
              <a:t>are physical (e.g. state</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of</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the</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art equipment or advantageous location), organisational (e.g. an outstanding sales force) and human (e.g. expertise in a specialised field). </a:t>
            </a:r>
          </a:p>
        </p:txBody>
      </p:sp>
    </p:spTree>
    <p:extLst>
      <p:ext uri="{BB962C8B-B14F-4D97-AF65-F5344CB8AC3E}">
        <p14:creationId xmlns:p14="http://schemas.microsoft.com/office/powerpoint/2010/main" val="398499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04184F-123B-418D-B8E6-F661B10A40D3}"/>
              </a:ext>
            </a:extLst>
          </p:cNvPr>
          <p:cNvSpPr txBox="1"/>
          <p:nvPr/>
        </p:nvSpPr>
        <p:spPr>
          <a:xfrm>
            <a:off x="1122557" y="1891012"/>
            <a:ext cx="10240536" cy="3539430"/>
          </a:xfrm>
          <a:prstGeom prst="rect">
            <a:avLst/>
          </a:prstGeom>
          <a:noFill/>
        </p:spPr>
        <p:txBody>
          <a:bodyPr wrap="square">
            <a:spAutoFit/>
          </a:bodyPr>
          <a:lstStyle/>
          <a:p>
            <a:r>
              <a:rPr lang="en-IN" sz="2800" b="1" dirty="0">
                <a:solidFill>
                  <a:srgbClr val="000000"/>
                </a:solidFill>
                <a:latin typeface="Times New Roman" panose="02020603050405020304" pitchFamily="18" charset="0"/>
                <a:ea typeface="Times New Roman" panose="02020603050405020304" pitchFamily="18" charset="0"/>
              </a:rPr>
              <a:t>C</a:t>
            </a:r>
            <a:r>
              <a:rPr lang="en-IN" sz="2800" b="1" dirty="0">
                <a:solidFill>
                  <a:srgbClr val="000000"/>
                </a:solidFill>
                <a:effectLst/>
                <a:latin typeface="Times New Roman" panose="02020603050405020304" pitchFamily="18" charset="0"/>
                <a:ea typeface="Times New Roman" panose="02020603050405020304" pitchFamily="18" charset="0"/>
              </a:rPr>
              <a:t>ompetitive advantage</a:t>
            </a:r>
            <a:r>
              <a:rPr lang="en-IN" sz="2800" dirty="0">
                <a:solidFill>
                  <a:srgbClr val="000000"/>
                </a:solidFill>
                <a:effectLst/>
                <a:latin typeface="Times New Roman" panose="02020603050405020304" pitchFamily="18" charset="0"/>
                <a:ea typeface="Times New Roman" panose="02020603050405020304" pitchFamily="18" charset="0"/>
              </a:rPr>
              <a:t>. This term refers to the use of a core competency that clearly sets an organisation apart from its competitors and gives it an advantage over them in the marketplace. Simply put, competitive advantage comes from an ability to do things better than your competitors. An organisation may achieve competitive advantage in many ways, including through its products, pricing, customer service, cost efficiency, quality, and even diversity, among other aspects of operating excellence. </a:t>
            </a:r>
            <a:endParaRPr lang="en-IN" sz="2800" dirty="0"/>
          </a:p>
        </p:txBody>
      </p:sp>
    </p:spTree>
    <p:extLst>
      <p:ext uri="{BB962C8B-B14F-4D97-AF65-F5344CB8AC3E}">
        <p14:creationId xmlns:p14="http://schemas.microsoft.com/office/powerpoint/2010/main" val="162975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5C94327-7AFC-4AC1-AF8F-D554893BF98B}"/>
              </a:ext>
            </a:extLst>
          </p:cNvPr>
          <p:cNvSpPr>
            <a:spLocks noChangeArrowheads="1"/>
          </p:cNvSpPr>
          <p:nvPr/>
        </p:nvSpPr>
        <p:spPr bwMode="auto">
          <a:xfrm>
            <a:off x="2453268" y="8809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885">
            <a:extLst>
              <a:ext uri="{FF2B5EF4-FFF2-40B4-BE49-F238E27FC236}">
                <a16:creationId xmlns:a16="http://schemas.microsoft.com/office/drawing/2014/main" id="{D7E78E7A-4B6D-4E79-9191-DF6457FDC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898" y="758080"/>
            <a:ext cx="7916204" cy="50091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8C16934-A7EF-4A6E-97B3-8ED9F9C38B54}"/>
              </a:ext>
            </a:extLst>
          </p:cNvPr>
          <p:cNvSpPr>
            <a:spLocks noChangeArrowheads="1"/>
          </p:cNvSpPr>
          <p:nvPr/>
        </p:nvSpPr>
        <p:spPr bwMode="auto">
          <a:xfrm>
            <a:off x="1293541" y="5521107"/>
            <a:ext cx="9943877" cy="11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2015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Major elements of an </a:t>
            </a:r>
            <a:r>
              <a:rPr kumimoji="0" lang="en-US" altLang="en-US" sz="28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organisation’s</a:t>
            </a:r>
            <a:r>
              <a:rPr kumimoji="0" lang="en-US" altLang="en-US"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general environment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44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0B2C2C-ADE4-495D-A878-A14DC159C963}"/>
              </a:ext>
            </a:extLst>
          </p:cNvPr>
          <p:cNvSpPr txBox="1"/>
          <p:nvPr/>
        </p:nvSpPr>
        <p:spPr>
          <a:xfrm>
            <a:off x="1293542" y="1875498"/>
            <a:ext cx="10114156" cy="3107004"/>
          </a:xfrm>
          <a:prstGeom prst="rect">
            <a:avLst/>
          </a:prstGeom>
          <a:noFill/>
        </p:spPr>
        <p:txBody>
          <a:bodyPr wrap="square">
            <a:spAutoFit/>
          </a:bodyPr>
          <a:lstStyle/>
          <a:p>
            <a:pPr marL="6350" marR="41275" indent="-6350" algn="just">
              <a:lnSpc>
                <a:spcPct val="110000"/>
              </a:lnSpc>
              <a:spcAft>
                <a:spcPts val="1560"/>
              </a:spcAft>
            </a:pPr>
            <a:r>
              <a:rPr lang="en-IN" sz="2800" b="1" u="sng" dirty="0">
                <a:solidFill>
                  <a:srgbClr val="000000"/>
                </a:solidFill>
                <a:effectLst/>
                <a:latin typeface="Times New Roman" panose="02020603050405020304" pitchFamily="18" charset="0"/>
                <a:ea typeface="Times New Roman" panose="02020603050405020304" pitchFamily="18" charset="0"/>
              </a:rPr>
              <a:t>Developing a quality workforce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b="1" dirty="0">
                <a:solidFill>
                  <a:srgbClr val="000000"/>
                </a:solidFill>
                <a:effectLst/>
                <a:latin typeface="Times New Roman" panose="02020603050405020304" pitchFamily="18" charset="0"/>
                <a:ea typeface="Times New Roman" panose="02020603050405020304" pitchFamily="18" charset="0"/>
              </a:rPr>
              <a:t>Socialisation </a:t>
            </a:r>
            <a:r>
              <a:rPr lang="en-IN" sz="2800" dirty="0">
                <a:solidFill>
                  <a:srgbClr val="000000"/>
                </a:solidFill>
                <a:effectLst/>
                <a:latin typeface="Times New Roman" panose="02020603050405020304" pitchFamily="18" charset="0"/>
                <a:ea typeface="Times New Roman" panose="02020603050405020304" pitchFamily="18" charset="0"/>
              </a:rPr>
              <a:t>is the process of influencing the expectations, behaviour and attitudes of a new employee in a way considered desirable by the organisation. The intent of socialisation in HRM is to help achieve the best possible fit between the individual, the job and the organisation. </a:t>
            </a:r>
          </a:p>
        </p:txBody>
      </p:sp>
    </p:spTree>
    <p:extLst>
      <p:ext uri="{BB962C8B-B14F-4D97-AF65-F5344CB8AC3E}">
        <p14:creationId xmlns:p14="http://schemas.microsoft.com/office/powerpoint/2010/main" val="80634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600AF4-286D-4FE4-AC11-4D2F10D8941E}"/>
              </a:ext>
            </a:extLst>
          </p:cNvPr>
          <p:cNvSpPr txBox="1"/>
          <p:nvPr/>
        </p:nvSpPr>
        <p:spPr>
          <a:xfrm>
            <a:off x="1304692" y="1963594"/>
            <a:ext cx="10125308" cy="3362844"/>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Employee orientation </a:t>
            </a:r>
          </a:p>
          <a:p>
            <a:pPr marL="457200" marR="31750"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Socialisation of newcomers begins with </a:t>
            </a:r>
            <a:r>
              <a:rPr lang="en-IN" sz="2800" b="1" dirty="0">
                <a:solidFill>
                  <a:srgbClr val="000000"/>
                </a:solidFill>
                <a:effectLst/>
                <a:latin typeface="Times New Roman" panose="02020603050405020304" pitchFamily="18" charset="0"/>
                <a:ea typeface="Times New Roman" panose="02020603050405020304" pitchFamily="18" charset="0"/>
              </a:rPr>
              <a:t>orientation </a:t>
            </a:r>
            <a:r>
              <a:rPr lang="en-IN" sz="2800" dirty="0">
                <a:solidFill>
                  <a:srgbClr val="000000"/>
                </a:solidFill>
                <a:effectLst/>
                <a:latin typeface="Times New Roman" panose="02020603050405020304" pitchFamily="18" charset="0"/>
                <a:ea typeface="Times New Roman" panose="02020603050405020304" pitchFamily="18" charset="0"/>
              </a:rPr>
              <a:t>— a set of activities designed to familiarise new employees with their jobs, co</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workers and key aspects of the organisation as a whole. This includes clarifying the mission and culture, explaining operating objectives and job expectations, communicating policies and procedures, and identifying key personnel. </a:t>
            </a:r>
          </a:p>
        </p:txBody>
      </p:sp>
    </p:spTree>
    <p:extLst>
      <p:ext uri="{BB962C8B-B14F-4D97-AF65-F5344CB8AC3E}">
        <p14:creationId xmlns:p14="http://schemas.microsoft.com/office/powerpoint/2010/main" val="98644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D00CD4-C7D9-4E06-A5BC-3578FFE784E0}"/>
              </a:ext>
            </a:extLst>
          </p:cNvPr>
          <p:cNvSpPr txBox="1"/>
          <p:nvPr/>
        </p:nvSpPr>
        <p:spPr>
          <a:xfrm>
            <a:off x="825189" y="946754"/>
            <a:ext cx="10705172" cy="4515980"/>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Training and development </a:t>
            </a:r>
          </a:p>
          <a:p>
            <a:pPr marL="457200" marR="41275" indent="-457200" algn="just">
              <a:lnSpc>
                <a:spcPct val="110000"/>
              </a:lnSpc>
              <a:spcAft>
                <a:spcPts val="1560"/>
              </a:spcAft>
              <a:buFont typeface="Arial" panose="020B0604020202020204" pitchFamily="34" charset="0"/>
              <a:buChar char="•"/>
            </a:pPr>
            <a:r>
              <a:rPr lang="en-IN" sz="2800" b="1" dirty="0">
                <a:solidFill>
                  <a:srgbClr val="000000"/>
                </a:solidFill>
                <a:effectLst/>
                <a:latin typeface="Times New Roman" panose="02020603050405020304" pitchFamily="18" charset="0"/>
                <a:ea typeface="Times New Roman" panose="02020603050405020304" pitchFamily="18" charset="0"/>
              </a:rPr>
              <a:t>Training </a:t>
            </a:r>
            <a:r>
              <a:rPr lang="en-IN" sz="2800" dirty="0">
                <a:solidFill>
                  <a:srgbClr val="000000"/>
                </a:solidFill>
                <a:effectLst/>
                <a:latin typeface="Times New Roman" panose="02020603050405020304" pitchFamily="18" charset="0"/>
                <a:ea typeface="Times New Roman" panose="02020603050405020304" pitchFamily="18" charset="0"/>
              </a:rPr>
              <a:t>is a set of activities that provide the opportunity to acquire and improve job</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related skills. This applies both to the initial training of an employee and to upgrading or improving someone’s skills to meet changing job requirements.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These concerns even extend to the basic skills of reading, writing and arithmetic, as well as to computer skills. Progressive organisations offer extensive training programs to ensure that their workers always have the skills and computer literacy needed to perform well. </a:t>
            </a:r>
          </a:p>
        </p:txBody>
      </p:sp>
    </p:spTree>
    <p:extLst>
      <p:ext uri="{BB962C8B-B14F-4D97-AF65-F5344CB8AC3E}">
        <p14:creationId xmlns:p14="http://schemas.microsoft.com/office/powerpoint/2010/main" val="44942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9999F2-944E-448C-AD43-EE2AA58D3FF6}"/>
              </a:ext>
            </a:extLst>
          </p:cNvPr>
          <p:cNvSpPr txBox="1"/>
          <p:nvPr/>
        </p:nvSpPr>
        <p:spPr>
          <a:xfrm>
            <a:off x="814040" y="717105"/>
            <a:ext cx="10225668" cy="5669116"/>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On</a:t>
            </a:r>
            <a:r>
              <a:rPr lang="en-IN" sz="2800" b="1" u="sng" dirty="0">
                <a:solidFill>
                  <a:srgbClr val="000000"/>
                </a:solidFill>
                <a:effectLst/>
                <a:latin typeface="Arial" panose="020B0604020202020204" pitchFamily="34" charset="0"/>
                <a:ea typeface="Arial" panose="020B0604020202020204" pitchFamily="34" charset="0"/>
              </a:rPr>
              <a:t>‐</a:t>
            </a:r>
            <a:r>
              <a:rPr lang="en-IN" sz="2800" b="1" u="sng" dirty="0">
                <a:solidFill>
                  <a:srgbClr val="000000"/>
                </a:solidFill>
                <a:effectLst/>
                <a:latin typeface="Times New Roman" panose="02020603050405020304" pitchFamily="18" charset="0"/>
                <a:ea typeface="Times New Roman" panose="02020603050405020304" pitchFamily="18" charset="0"/>
              </a:rPr>
              <a:t>the</a:t>
            </a:r>
            <a:r>
              <a:rPr lang="en-IN" sz="2800" b="1" u="sng" dirty="0">
                <a:solidFill>
                  <a:srgbClr val="000000"/>
                </a:solidFill>
                <a:effectLst/>
                <a:latin typeface="Arial" panose="020B0604020202020204" pitchFamily="34" charset="0"/>
                <a:ea typeface="Arial" panose="020B0604020202020204" pitchFamily="34" charset="0"/>
              </a:rPr>
              <a:t>‐</a:t>
            </a:r>
            <a:r>
              <a:rPr lang="en-IN" sz="2800" b="1" u="sng" dirty="0">
                <a:solidFill>
                  <a:srgbClr val="000000"/>
                </a:solidFill>
                <a:effectLst/>
                <a:latin typeface="Times New Roman" panose="02020603050405020304" pitchFamily="18" charset="0"/>
                <a:ea typeface="Times New Roman" panose="02020603050405020304" pitchFamily="18" charset="0"/>
              </a:rPr>
              <a:t>job training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b="1" dirty="0">
                <a:solidFill>
                  <a:srgbClr val="000000"/>
                </a:solidFill>
                <a:latin typeface="Times New Roman" panose="02020603050405020304" pitchFamily="18" charset="0"/>
                <a:ea typeface="Times New Roman" panose="02020603050405020304" pitchFamily="18" charset="0"/>
              </a:rPr>
              <a:t>C</a:t>
            </a:r>
            <a:r>
              <a:rPr lang="en-IN" sz="2800" b="1" dirty="0">
                <a:solidFill>
                  <a:srgbClr val="000000"/>
                </a:solidFill>
                <a:effectLst/>
                <a:latin typeface="Times New Roman" panose="02020603050405020304" pitchFamily="18" charset="0"/>
                <a:ea typeface="Times New Roman" panose="02020603050405020304" pitchFamily="18" charset="0"/>
              </a:rPr>
              <a:t>oaching</a:t>
            </a:r>
            <a:r>
              <a:rPr lang="en-IN" sz="2800" dirty="0">
                <a:solidFill>
                  <a:srgbClr val="000000"/>
                </a:solidFill>
                <a:effectLst/>
                <a:latin typeface="Times New Roman" panose="02020603050405020304" pitchFamily="18" charset="0"/>
                <a:ea typeface="Times New Roman" panose="02020603050405020304" pitchFamily="18" charset="0"/>
              </a:rPr>
              <a:t>, in which an experienced person provides performance advice to someone else.</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One form of coaching is </a:t>
            </a:r>
            <a:r>
              <a:rPr lang="en-IN" sz="2800" b="1" dirty="0">
                <a:solidFill>
                  <a:srgbClr val="000000"/>
                </a:solidFill>
                <a:effectLst/>
                <a:latin typeface="Times New Roman" panose="02020603050405020304" pitchFamily="18" charset="0"/>
                <a:ea typeface="Times New Roman" panose="02020603050405020304" pitchFamily="18" charset="0"/>
              </a:rPr>
              <a:t>mentoring</a:t>
            </a:r>
            <a:r>
              <a:rPr lang="en-IN" sz="2800" dirty="0">
                <a:solidFill>
                  <a:srgbClr val="000000"/>
                </a:solidFill>
                <a:effectLst/>
                <a:latin typeface="Times New Roman" panose="02020603050405020304" pitchFamily="18" charset="0"/>
                <a:ea typeface="Times New Roman" panose="02020603050405020304" pitchFamily="18" charset="0"/>
              </a:rPr>
              <a:t>, in which employees at the early stages of their careers are formally assigned as protégés of senior people. The mentoring relationship gives them regular access to advice on developing skills and getting a good start in their careers</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An informal type of coaching involves </a:t>
            </a:r>
            <a:r>
              <a:rPr lang="en-IN" sz="2800" b="1" dirty="0">
                <a:solidFill>
                  <a:srgbClr val="000000"/>
                </a:solidFill>
                <a:effectLst/>
                <a:latin typeface="Times New Roman" panose="02020603050405020304" pitchFamily="18" charset="0"/>
                <a:ea typeface="Times New Roman" panose="02020603050405020304" pitchFamily="18" charset="0"/>
              </a:rPr>
              <a:t>modelling</a:t>
            </a:r>
            <a:r>
              <a:rPr lang="en-IN" sz="2800" dirty="0">
                <a:solidFill>
                  <a:srgbClr val="000000"/>
                </a:solidFill>
                <a:effectLst/>
                <a:latin typeface="Times New Roman" panose="02020603050405020304" pitchFamily="18" charset="0"/>
                <a:ea typeface="Times New Roman" panose="02020603050405020304" pitchFamily="18" charset="0"/>
              </a:rPr>
              <a:t>. This occurs when someone demonstrates through day</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to</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day personal behaviour what is expected of others. </a:t>
            </a:r>
          </a:p>
        </p:txBody>
      </p:sp>
    </p:spTree>
    <p:extLst>
      <p:ext uri="{BB962C8B-B14F-4D97-AF65-F5344CB8AC3E}">
        <p14:creationId xmlns:p14="http://schemas.microsoft.com/office/powerpoint/2010/main" val="243475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A7F958-C60B-440E-94A8-050D376CEA5F}"/>
              </a:ext>
            </a:extLst>
          </p:cNvPr>
          <p:cNvSpPr txBox="1"/>
          <p:nvPr/>
        </p:nvSpPr>
        <p:spPr>
          <a:xfrm>
            <a:off x="849351" y="1439638"/>
            <a:ext cx="10493297" cy="4784771"/>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Off</a:t>
            </a:r>
            <a:r>
              <a:rPr lang="en-IN" sz="2800" b="1" u="sng" dirty="0">
                <a:solidFill>
                  <a:srgbClr val="000000"/>
                </a:solidFill>
                <a:effectLst/>
                <a:latin typeface="Arial" panose="020B0604020202020204" pitchFamily="34" charset="0"/>
                <a:ea typeface="Arial" panose="020B0604020202020204" pitchFamily="34" charset="0"/>
              </a:rPr>
              <a:t>‐</a:t>
            </a:r>
            <a:r>
              <a:rPr lang="en-IN" sz="2800" b="1" u="sng" dirty="0">
                <a:solidFill>
                  <a:srgbClr val="000000"/>
                </a:solidFill>
                <a:effectLst/>
                <a:latin typeface="Times New Roman" panose="02020603050405020304" pitchFamily="18" charset="0"/>
                <a:ea typeface="Times New Roman" panose="02020603050405020304" pitchFamily="18" charset="0"/>
              </a:rPr>
              <a:t>the</a:t>
            </a:r>
            <a:r>
              <a:rPr lang="en-IN" sz="2800" b="1" u="sng" dirty="0">
                <a:solidFill>
                  <a:srgbClr val="000000"/>
                </a:solidFill>
                <a:effectLst/>
                <a:latin typeface="Arial" panose="020B0604020202020204" pitchFamily="34" charset="0"/>
                <a:ea typeface="Arial" panose="020B0604020202020204" pitchFamily="34" charset="0"/>
              </a:rPr>
              <a:t>‐</a:t>
            </a:r>
            <a:r>
              <a:rPr lang="en-IN" sz="2800" b="1" u="sng" dirty="0">
                <a:solidFill>
                  <a:srgbClr val="000000"/>
                </a:solidFill>
                <a:effectLst/>
                <a:latin typeface="Times New Roman" panose="02020603050405020304" pitchFamily="18" charset="0"/>
                <a:ea typeface="Times New Roman" panose="02020603050405020304" pitchFamily="18" charset="0"/>
              </a:rPr>
              <a:t>job training </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An important form of off</a:t>
            </a:r>
            <a:r>
              <a:rPr lang="en-IN" sz="2800" dirty="0">
                <a:solidFill>
                  <a:srgbClr val="000000"/>
                </a:solidFill>
                <a:effectLst/>
                <a:latin typeface="Arial" panose="020B0604020202020204" pitchFamily="34" charset="0"/>
                <a:ea typeface="Arial" panose="020B0604020202020204" pitchFamily="34" charset="0"/>
              </a:rPr>
              <a:t>‐</a:t>
            </a:r>
            <a:r>
              <a:rPr lang="en-IN" sz="2800" dirty="0" err="1">
                <a:solidFill>
                  <a:srgbClr val="000000"/>
                </a:solidFill>
                <a:effectLst/>
                <a:latin typeface="Times New Roman" panose="02020603050405020304" pitchFamily="18" charset="0"/>
                <a:ea typeface="Times New Roman" panose="02020603050405020304" pitchFamily="18" charset="0"/>
              </a:rPr>
              <a:t>thejob</a:t>
            </a:r>
            <a:r>
              <a:rPr lang="en-IN" sz="2800" dirty="0">
                <a:solidFill>
                  <a:srgbClr val="000000"/>
                </a:solidFill>
                <a:effectLst/>
                <a:latin typeface="Times New Roman" panose="02020603050405020304" pitchFamily="18" charset="0"/>
                <a:ea typeface="Times New Roman" panose="02020603050405020304" pitchFamily="18" charset="0"/>
              </a:rPr>
              <a:t> training involves </a:t>
            </a:r>
            <a:r>
              <a:rPr lang="en-IN" sz="2800" b="1" dirty="0">
                <a:solidFill>
                  <a:srgbClr val="000000"/>
                </a:solidFill>
                <a:effectLst/>
                <a:latin typeface="Times New Roman" panose="02020603050405020304" pitchFamily="18" charset="0"/>
                <a:ea typeface="Times New Roman" panose="02020603050405020304" pitchFamily="18" charset="0"/>
              </a:rPr>
              <a:t>management development</a:t>
            </a:r>
            <a:r>
              <a:rPr lang="en-IN" sz="2800" dirty="0">
                <a:solidFill>
                  <a:srgbClr val="000000"/>
                </a:solidFill>
                <a:effectLst/>
                <a:latin typeface="Times New Roman" panose="02020603050405020304" pitchFamily="18" charset="0"/>
                <a:ea typeface="Times New Roman" panose="02020603050405020304" pitchFamily="18" charset="0"/>
              </a:rPr>
              <a:t>, designed to improve a person’s knowledge and skill in the fundamentals of management. For example, </a:t>
            </a:r>
            <a:r>
              <a:rPr lang="en-IN" sz="2800" i="1" dirty="0">
                <a:solidFill>
                  <a:srgbClr val="000000"/>
                </a:solidFill>
                <a:effectLst/>
                <a:latin typeface="Times New Roman" panose="02020603050405020304" pitchFamily="18" charset="0"/>
                <a:ea typeface="Times New Roman" panose="02020603050405020304" pitchFamily="18" charset="0"/>
              </a:rPr>
              <a:t>beginning managers </a:t>
            </a:r>
            <a:r>
              <a:rPr lang="en-IN" sz="2800" dirty="0">
                <a:solidFill>
                  <a:srgbClr val="000000"/>
                </a:solidFill>
                <a:effectLst/>
                <a:latin typeface="Times New Roman" panose="02020603050405020304" pitchFamily="18" charset="0"/>
                <a:ea typeface="Times New Roman" panose="02020603050405020304" pitchFamily="18" charset="0"/>
              </a:rPr>
              <a:t>often benefit from training that emphasises delegating duties; </a:t>
            </a:r>
            <a:r>
              <a:rPr lang="en-IN" sz="2800" i="1" dirty="0">
                <a:solidFill>
                  <a:srgbClr val="000000"/>
                </a:solidFill>
                <a:effectLst/>
                <a:latin typeface="Times New Roman" panose="02020603050405020304" pitchFamily="18" charset="0"/>
                <a:ea typeface="Times New Roman" panose="02020603050405020304" pitchFamily="18" charset="0"/>
              </a:rPr>
              <a:t>middle managers </a:t>
            </a:r>
            <a:r>
              <a:rPr lang="en-IN" sz="2800" dirty="0">
                <a:solidFill>
                  <a:srgbClr val="000000"/>
                </a:solidFill>
                <a:effectLst/>
                <a:latin typeface="Times New Roman" panose="02020603050405020304" pitchFamily="18" charset="0"/>
                <a:ea typeface="Times New Roman" panose="02020603050405020304" pitchFamily="18" charset="0"/>
              </a:rPr>
              <a:t>may benefit from training to better understand multifunctional viewpoints; </a:t>
            </a:r>
            <a:r>
              <a:rPr lang="en-IN" sz="2800" i="1" dirty="0">
                <a:solidFill>
                  <a:srgbClr val="000000"/>
                </a:solidFill>
                <a:effectLst/>
                <a:latin typeface="Times New Roman" panose="02020603050405020304" pitchFamily="18" charset="0"/>
                <a:ea typeface="Times New Roman" panose="02020603050405020304" pitchFamily="18" charset="0"/>
              </a:rPr>
              <a:t>top managers </a:t>
            </a:r>
            <a:r>
              <a:rPr lang="en-IN" sz="2800" dirty="0">
                <a:solidFill>
                  <a:srgbClr val="000000"/>
                </a:solidFill>
                <a:effectLst/>
                <a:latin typeface="Times New Roman" panose="02020603050405020304" pitchFamily="18" charset="0"/>
                <a:ea typeface="Times New Roman" panose="02020603050405020304" pitchFamily="18" charset="0"/>
              </a:rPr>
              <a:t>may benefit from advanced management training to sharpen their decision</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making and negotiating skills and to expand their awareness of corporate strategy and direction. </a:t>
            </a:r>
          </a:p>
        </p:txBody>
      </p:sp>
    </p:spTree>
    <p:extLst>
      <p:ext uri="{BB962C8B-B14F-4D97-AF65-F5344CB8AC3E}">
        <p14:creationId xmlns:p14="http://schemas.microsoft.com/office/powerpoint/2010/main" val="235362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EC4F1-A6B3-4C45-A862-0CE4AF97BDB0}"/>
              </a:ext>
            </a:extLst>
          </p:cNvPr>
          <p:cNvSpPr txBox="1"/>
          <p:nvPr/>
        </p:nvSpPr>
        <p:spPr>
          <a:xfrm>
            <a:off x="1182030" y="1819742"/>
            <a:ext cx="9991492" cy="2159053"/>
          </a:xfrm>
          <a:prstGeom prst="rect">
            <a:avLst/>
          </a:prstGeom>
          <a:noFill/>
        </p:spPr>
        <p:txBody>
          <a:bodyPr wrap="square">
            <a:spAutoFit/>
          </a:bodyPr>
          <a:lstStyle/>
          <a:p>
            <a:pPr marL="6350" marR="41275" indent="-6350" algn="just">
              <a:lnSpc>
                <a:spcPct val="110000"/>
              </a:lnSpc>
              <a:spcAft>
                <a:spcPts val="1560"/>
              </a:spcAft>
            </a:pPr>
            <a:r>
              <a:rPr lang="en-IN" sz="2800" b="1" u="sng" dirty="0">
                <a:solidFill>
                  <a:srgbClr val="000000"/>
                </a:solidFill>
                <a:latin typeface="Times New Roman" panose="02020603050405020304" pitchFamily="18" charset="0"/>
                <a:ea typeface="Times New Roman" panose="02020603050405020304" pitchFamily="18" charset="0"/>
              </a:rPr>
              <a:t>P</a:t>
            </a:r>
            <a:r>
              <a:rPr lang="en-IN" sz="2800" b="1" u="sng" dirty="0">
                <a:solidFill>
                  <a:srgbClr val="000000"/>
                </a:solidFill>
                <a:effectLst/>
                <a:latin typeface="Times New Roman" panose="02020603050405020304" pitchFamily="18" charset="0"/>
                <a:ea typeface="Times New Roman" panose="02020603050405020304" pitchFamily="18" charset="0"/>
              </a:rPr>
              <a:t>erformance management system</a:t>
            </a:r>
          </a:p>
          <a:p>
            <a:pPr marL="457200" marR="41275" indent="-457200" algn="just">
              <a:lnSpc>
                <a:spcPct val="110000"/>
              </a:lnSpc>
              <a:spcAft>
                <a:spcPts val="1560"/>
              </a:spcAft>
              <a:buFont typeface="Arial" panose="020B0604020202020204" pitchFamily="34" charset="0"/>
              <a:buChar char="•"/>
            </a:pPr>
            <a:r>
              <a:rPr lang="en-IN" sz="2800" dirty="0">
                <a:solidFill>
                  <a:srgbClr val="000000"/>
                </a:solidFill>
                <a:latin typeface="Times New Roman" panose="02020603050405020304" pitchFamily="18" charset="0"/>
                <a:ea typeface="Times New Roman" panose="02020603050405020304" pitchFamily="18" charset="0"/>
              </a:rPr>
              <a:t>E</a:t>
            </a:r>
            <a:r>
              <a:rPr lang="en-IN" sz="2800" dirty="0">
                <a:solidFill>
                  <a:srgbClr val="000000"/>
                </a:solidFill>
                <a:effectLst/>
                <a:latin typeface="Times New Roman" panose="02020603050405020304" pitchFamily="18" charset="0"/>
                <a:ea typeface="Times New Roman" panose="02020603050405020304" pitchFamily="18" charset="0"/>
              </a:rPr>
              <a:t>nsures that performance standards and objectives are set, that performance is regularly assessed for accomplishments, and that actions are taken to improve performance potential in the future. </a:t>
            </a:r>
          </a:p>
        </p:txBody>
      </p:sp>
    </p:spTree>
    <p:extLst>
      <p:ext uri="{BB962C8B-B14F-4D97-AF65-F5344CB8AC3E}">
        <p14:creationId xmlns:p14="http://schemas.microsoft.com/office/powerpoint/2010/main" val="3816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41F970-52C0-45A9-A94D-B247610C8BE7}"/>
              </a:ext>
            </a:extLst>
          </p:cNvPr>
          <p:cNvSpPr txBox="1"/>
          <p:nvPr/>
        </p:nvSpPr>
        <p:spPr>
          <a:xfrm>
            <a:off x="880945" y="683191"/>
            <a:ext cx="10392937" cy="5003101"/>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Purpose of performance appraisal </a:t>
            </a:r>
          </a:p>
          <a:p>
            <a:pPr marL="285750" marR="41275" indent="-285750" algn="just">
              <a:lnSpc>
                <a:spcPct val="110000"/>
              </a:lnSpc>
              <a:spcAft>
                <a:spcPts val="1560"/>
              </a:spcAft>
              <a:buFont typeface="Arial" panose="020B0604020202020204" pitchFamily="34" charset="0"/>
              <a:buChar char="•"/>
            </a:pPr>
            <a:r>
              <a:rPr lang="en-IN" b="1" dirty="0">
                <a:solidFill>
                  <a:srgbClr val="000000"/>
                </a:solidFill>
                <a:latin typeface="Times New Roman" panose="02020603050405020304" pitchFamily="18" charset="0"/>
                <a:ea typeface="Times New Roman" panose="02020603050405020304" pitchFamily="18" charset="0"/>
              </a:rPr>
              <a:t>P</a:t>
            </a:r>
            <a:r>
              <a:rPr lang="en-IN" b="1" dirty="0">
                <a:solidFill>
                  <a:srgbClr val="000000"/>
                </a:solidFill>
                <a:effectLst/>
                <a:latin typeface="Times New Roman" panose="02020603050405020304" pitchFamily="18" charset="0"/>
                <a:ea typeface="Times New Roman" panose="02020603050405020304" pitchFamily="18" charset="0"/>
              </a:rPr>
              <a:t>erformance appraisal</a:t>
            </a:r>
            <a:r>
              <a:rPr lang="en-IN" dirty="0">
                <a:solidFill>
                  <a:srgbClr val="000000"/>
                </a:solidFill>
                <a:effectLst/>
                <a:latin typeface="Times New Roman" panose="02020603050405020304" pitchFamily="18" charset="0"/>
                <a:ea typeface="Times New Roman" panose="02020603050405020304" pitchFamily="18" charset="0"/>
              </a:rPr>
              <a:t>. It serves two basic purposes in the maintenance of a quality workforce: evaluation and development. </a:t>
            </a:r>
          </a:p>
          <a:p>
            <a:pPr marL="285750" marR="41275" indent="-285750" algn="just">
              <a:lnSpc>
                <a:spcPct val="110000"/>
              </a:lnSpc>
              <a:spcAft>
                <a:spcPts val="1560"/>
              </a:spcAf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rPr>
              <a:t>The </a:t>
            </a:r>
            <a:r>
              <a:rPr lang="en-IN" i="1" dirty="0">
                <a:solidFill>
                  <a:srgbClr val="000000"/>
                </a:solidFill>
                <a:effectLst/>
                <a:latin typeface="Times New Roman" panose="02020603050405020304" pitchFamily="18" charset="0"/>
                <a:ea typeface="Times New Roman" panose="02020603050405020304" pitchFamily="18" charset="0"/>
              </a:rPr>
              <a:t>evaluation purpose </a:t>
            </a:r>
            <a:r>
              <a:rPr lang="en-IN" dirty="0">
                <a:solidFill>
                  <a:srgbClr val="000000"/>
                </a:solidFill>
                <a:effectLst/>
                <a:latin typeface="Times New Roman" panose="02020603050405020304" pitchFamily="18" charset="0"/>
                <a:ea typeface="Times New Roman" panose="02020603050405020304" pitchFamily="18" charset="0"/>
              </a:rPr>
              <a:t>is intended to let people know where they stand relative to performance objectives and standards. </a:t>
            </a:r>
          </a:p>
          <a:p>
            <a:pPr marL="285750" marR="41275" indent="-285750" algn="just">
              <a:lnSpc>
                <a:spcPct val="110000"/>
              </a:lnSpc>
              <a:spcAft>
                <a:spcPts val="1560"/>
              </a:spcAf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rPr>
              <a:t>The </a:t>
            </a:r>
            <a:r>
              <a:rPr lang="en-IN" i="1" dirty="0">
                <a:solidFill>
                  <a:srgbClr val="000000"/>
                </a:solidFill>
                <a:effectLst/>
                <a:latin typeface="Times New Roman" panose="02020603050405020304" pitchFamily="18" charset="0"/>
                <a:ea typeface="Times New Roman" panose="02020603050405020304" pitchFamily="18" charset="0"/>
              </a:rPr>
              <a:t>development purpose </a:t>
            </a:r>
            <a:r>
              <a:rPr lang="en-IN" dirty="0">
                <a:solidFill>
                  <a:srgbClr val="000000"/>
                </a:solidFill>
                <a:effectLst/>
                <a:latin typeface="Times New Roman" panose="02020603050405020304" pitchFamily="18" charset="0"/>
                <a:ea typeface="Times New Roman" panose="02020603050405020304" pitchFamily="18" charset="0"/>
              </a:rPr>
              <a:t>is intended to assist in their training and continued personal development. </a:t>
            </a:r>
          </a:p>
          <a:p>
            <a:pPr marL="285750" marR="41275" indent="-285750" algn="just">
              <a:lnSpc>
                <a:spcPct val="110000"/>
              </a:lnSpc>
              <a:spcAft>
                <a:spcPts val="1560"/>
              </a:spcAft>
              <a:buFont typeface="Arial" panose="020B0604020202020204" pitchFamily="34" charset="0"/>
              <a:buChar char="•"/>
            </a:pPr>
            <a:r>
              <a:rPr lang="en-IN" i="1" dirty="0">
                <a:solidFill>
                  <a:srgbClr val="000000"/>
                </a:solidFill>
                <a:latin typeface="Times New Roman" panose="02020603050405020304" pitchFamily="18" charset="0"/>
                <a:ea typeface="Times New Roman" panose="02020603050405020304" pitchFamily="18" charset="0"/>
              </a:rPr>
              <a:t>J</a:t>
            </a:r>
            <a:r>
              <a:rPr lang="en-IN" i="1" dirty="0">
                <a:solidFill>
                  <a:srgbClr val="000000"/>
                </a:solidFill>
                <a:effectLst/>
                <a:latin typeface="Times New Roman" panose="02020603050405020304" pitchFamily="18" charset="0"/>
                <a:ea typeface="Times New Roman" panose="02020603050405020304" pitchFamily="18" charset="0"/>
              </a:rPr>
              <a:t>udgemental role </a:t>
            </a:r>
            <a:r>
              <a:rPr lang="en-IN" dirty="0">
                <a:solidFill>
                  <a:srgbClr val="000000"/>
                </a:solidFill>
                <a:effectLst/>
                <a:latin typeface="Times New Roman" panose="02020603050405020304" pitchFamily="18" charset="0"/>
                <a:ea typeface="Times New Roman" panose="02020603050405020304" pitchFamily="18" charset="0"/>
              </a:rPr>
              <a:t>in which he or she gives a direct evaluation of another person’s accomplishments. </a:t>
            </a:r>
          </a:p>
          <a:p>
            <a:pPr marL="285750" marR="41275" indent="-285750" algn="just">
              <a:lnSpc>
                <a:spcPct val="110000"/>
              </a:lnSpc>
              <a:spcAft>
                <a:spcPts val="1560"/>
              </a:spcAft>
              <a:buFont typeface="Arial" panose="020B0604020202020204" pitchFamily="34" charset="0"/>
              <a:buChar char="•"/>
            </a:pPr>
            <a:r>
              <a:rPr lang="en-IN" i="1" dirty="0">
                <a:solidFill>
                  <a:srgbClr val="000000"/>
                </a:solidFill>
                <a:latin typeface="Times New Roman" panose="02020603050405020304" pitchFamily="18" charset="0"/>
                <a:ea typeface="Times New Roman" panose="02020603050405020304" pitchFamily="18" charset="0"/>
              </a:rPr>
              <a:t>C</a:t>
            </a:r>
            <a:r>
              <a:rPr lang="en-IN" i="1" dirty="0">
                <a:solidFill>
                  <a:srgbClr val="000000"/>
                </a:solidFill>
                <a:effectLst/>
                <a:latin typeface="Times New Roman" panose="02020603050405020304" pitchFamily="18" charset="0"/>
                <a:ea typeface="Times New Roman" panose="02020603050405020304" pitchFamily="18" charset="0"/>
              </a:rPr>
              <a:t>ounselling role</a:t>
            </a:r>
            <a:r>
              <a:rPr lang="en-IN" dirty="0">
                <a:solidFill>
                  <a:srgbClr val="000000"/>
                </a:solidFill>
                <a:effectLst/>
                <a:latin typeface="Times New Roman" panose="02020603050405020304" pitchFamily="18" charset="0"/>
                <a:ea typeface="Times New Roman" panose="02020603050405020304" pitchFamily="18" charset="0"/>
              </a:rPr>
              <a:t>, focusing on a subordinate’s developmental needs. Like employment tests, any performance appraisal method can fulfil these purposes only when the criteria of </a:t>
            </a:r>
            <a:r>
              <a:rPr lang="en-IN" i="1" dirty="0">
                <a:solidFill>
                  <a:srgbClr val="000000"/>
                </a:solidFill>
                <a:effectLst/>
                <a:latin typeface="Times New Roman" panose="02020603050405020304" pitchFamily="18" charset="0"/>
                <a:ea typeface="Times New Roman" panose="02020603050405020304" pitchFamily="18" charset="0"/>
              </a:rPr>
              <a:t>reliability </a:t>
            </a:r>
            <a:r>
              <a:rPr lang="en-IN" dirty="0">
                <a:solidFill>
                  <a:srgbClr val="000000"/>
                </a:solidFill>
                <a:effectLst/>
                <a:latin typeface="Times New Roman" panose="02020603050405020304" pitchFamily="18" charset="0"/>
                <a:ea typeface="Times New Roman" panose="02020603050405020304" pitchFamily="18" charset="0"/>
              </a:rPr>
              <a:t>and </a:t>
            </a:r>
            <a:r>
              <a:rPr lang="en-IN" i="1" dirty="0">
                <a:solidFill>
                  <a:srgbClr val="000000"/>
                </a:solidFill>
                <a:effectLst/>
                <a:latin typeface="Times New Roman" panose="02020603050405020304" pitchFamily="18" charset="0"/>
                <a:ea typeface="Times New Roman" panose="02020603050405020304" pitchFamily="18" charset="0"/>
              </a:rPr>
              <a:t>validity </a:t>
            </a:r>
            <a:r>
              <a:rPr lang="en-IN" dirty="0">
                <a:solidFill>
                  <a:srgbClr val="000000"/>
                </a:solidFill>
                <a:effectLst/>
                <a:latin typeface="Times New Roman" panose="02020603050405020304" pitchFamily="18" charset="0"/>
                <a:ea typeface="Times New Roman" panose="02020603050405020304" pitchFamily="18" charset="0"/>
              </a:rPr>
              <a:t>are met. </a:t>
            </a:r>
          </a:p>
          <a:p>
            <a:pPr marL="285750" marR="31750" indent="-285750" algn="just">
              <a:lnSpc>
                <a:spcPct val="110000"/>
              </a:lnSpc>
              <a:spcAft>
                <a:spcPts val="1560"/>
              </a:spcAf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rPr>
              <a:t>Written documentation of performance appraisals and a record of consistent past actions will be required to back up any contested evaluations</a:t>
            </a:r>
            <a:r>
              <a:rPr lang="en-IN" sz="24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34739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7A3D07-A42D-4763-A100-2062A84D3191}"/>
              </a:ext>
            </a:extLst>
          </p:cNvPr>
          <p:cNvSpPr txBox="1"/>
          <p:nvPr/>
        </p:nvSpPr>
        <p:spPr>
          <a:xfrm>
            <a:off x="1137425" y="657540"/>
            <a:ext cx="6110868" cy="522259"/>
          </a:xfrm>
          <a:prstGeom prst="rect">
            <a:avLst/>
          </a:prstGeom>
          <a:noFill/>
        </p:spPr>
        <p:txBody>
          <a:bodyPr wrap="square">
            <a:spAutoFit/>
          </a:bodyPr>
          <a:lstStyle/>
          <a:p>
            <a:pPr marL="6350" indent="-6350">
              <a:lnSpc>
                <a:spcPct val="107000"/>
              </a:lnSpc>
              <a:spcAft>
                <a:spcPts val="35"/>
              </a:spcAft>
            </a:pPr>
            <a:r>
              <a:rPr lang="en-IN" sz="2800" b="1" dirty="0">
                <a:solidFill>
                  <a:srgbClr val="000000"/>
                </a:solidFill>
                <a:effectLst/>
                <a:latin typeface="Times New Roman" panose="02020603050405020304" pitchFamily="18" charset="0"/>
                <a:ea typeface="Times New Roman" panose="02020603050405020304" pitchFamily="18" charset="0"/>
              </a:rPr>
              <a:t>Performance appraisal methods </a:t>
            </a:r>
          </a:p>
        </p:txBody>
      </p:sp>
      <p:pic>
        <p:nvPicPr>
          <p:cNvPr id="6" name="Picture 5">
            <a:extLst>
              <a:ext uri="{FF2B5EF4-FFF2-40B4-BE49-F238E27FC236}">
                <a16:creationId xmlns:a16="http://schemas.microsoft.com/office/drawing/2014/main" id="{255D6EF6-CA57-46BC-BE73-BB66BA4B0FBE}"/>
              </a:ext>
            </a:extLst>
          </p:cNvPr>
          <p:cNvPicPr/>
          <p:nvPr/>
        </p:nvPicPr>
        <p:blipFill>
          <a:blip r:embed="rId2"/>
          <a:stretch>
            <a:fillRect/>
          </a:stretch>
        </p:blipFill>
        <p:spPr>
          <a:xfrm>
            <a:off x="4398380" y="1217650"/>
            <a:ext cx="3531224" cy="4969104"/>
          </a:xfrm>
          <a:prstGeom prst="rect">
            <a:avLst/>
          </a:prstGeom>
        </p:spPr>
      </p:pic>
    </p:spTree>
    <p:extLst>
      <p:ext uri="{BB962C8B-B14F-4D97-AF65-F5344CB8AC3E}">
        <p14:creationId xmlns:p14="http://schemas.microsoft.com/office/powerpoint/2010/main" val="2131009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214</TotalTime>
  <Words>980</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shriraam balasubramanian</dc:creator>
  <cp:lastModifiedBy>shriraam balasubramanian</cp:lastModifiedBy>
  <cp:revision>7</cp:revision>
  <dcterms:created xsi:type="dcterms:W3CDTF">2020-11-01T13:28:56Z</dcterms:created>
  <dcterms:modified xsi:type="dcterms:W3CDTF">2020-11-01T17:03:08Z</dcterms:modified>
</cp:coreProperties>
</file>