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6" d="100"/>
          <a:sy n="8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22AAF90-8683-454B-9E18-13A3FD1ED41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60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77ECC-F322-4E96-A15E-96B33C744A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190604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735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505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217455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4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221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94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90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95701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77ECC-F322-4E96-A15E-96B33C744A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AF90-8683-454B-9E18-13A3FD1ED41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06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F77ECC-F322-4E96-A15E-96B33C744A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149614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F77ECC-F322-4E96-A15E-96B33C744AA0}" type="datetimeFigureOut">
              <a:rPr lang="en-IN" smtClean="0"/>
              <a:t>03-11-2020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AAF90-8683-454B-9E18-13A3FD1ED41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04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F77ECC-F322-4E96-A15E-96B33C744AA0}" type="datetimeFigureOut">
              <a:rPr lang="en-IN" smtClean="0"/>
              <a:t>03-11-2020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2AAF90-8683-454B-9E18-13A3FD1ED41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6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77ECC-F322-4E96-A15E-96B33C744AA0}" type="datetimeFigureOut">
              <a:rPr lang="en-IN" smtClean="0"/>
              <a:t>03-11-2020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64074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77ECC-F322-4E96-A15E-96B33C744A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AF90-8683-454B-9E18-13A3FD1ED41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87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77ECC-F322-4E96-A15E-96B33C744A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AF90-8683-454B-9E18-13A3FD1ED41F}" type="slidenum">
              <a:rPr lang="en-IN" smtClean="0"/>
              <a:t>‹#›</a:t>
            </a:fld>
            <a:endParaRPr lang="en-IN"/>
          </a:p>
        </p:txBody>
      </p:sp>
    </p:spTree>
    <p:extLst>
      <p:ext uri="{BB962C8B-B14F-4D97-AF65-F5344CB8AC3E}">
        <p14:creationId xmlns:p14="http://schemas.microsoft.com/office/powerpoint/2010/main" val="241029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F77ECC-F322-4E96-A15E-96B33C744AA0}" type="datetimeFigureOut">
              <a:rPr lang="en-IN" smtClean="0"/>
              <a:t>03-11-2020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2AAF90-8683-454B-9E18-13A3FD1ED41F}" type="slidenum">
              <a:rPr lang="en-IN" smtClean="0"/>
              <a:t>‹#›</a:t>
            </a:fld>
            <a:endParaRPr lang="en-IN"/>
          </a:p>
        </p:txBody>
      </p:sp>
    </p:spTree>
    <p:extLst>
      <p:ext uri="{BB962C8B-B14F-4D97-AF65-F5344CB8AC3E}">
        <p14:creationId xmlns:p14="http://schemas.microsoft.com/office/powerpoint/2010/main" val="2369703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D40401-8D8B-4BD2-883A-F45B3251271A}"/>
              </a:ext>
            </a:extLst>
          </p:cNvPr>
          <p:cNvSpPr txBox="1"/>
          <p:nvPr/>
        </p:nvSpPr>
        <p:spPr>
          <a:xfrm>
            <a:off x="3546088" y="2542478"/>
            <a:ext cx="5856090" cy="2123658"/>
          </a:xfrm>
          <a:prstGeom prst="rect">
            <a:avLst/>
          </a:prstGeom>
          <a:noFill/>
        </p:spPr>
        <p:txBody>
          <a:bodyPr wrap="none" rtlCol="0">
            <a:spAutoFit/>
          </a:bodyPr>
          <a:lstStyle/>
          <a:p>
            <a:r>
              <a:rPr lang="en-IN" sz="6600" dirty="0"/>
              <a:t> UNIT – FIVE </a:t>
            </a:r>
          </a:p>
          <a:p>
            <a:r>
              <a:rPr lang="en-IN" sz="6600" dirty="0"/>
              <a:t>PART - THREE</a:t>
            </a:r>
          </a:p>
        </p:txBody>
      </p:sp>
    </p:spTree>
    <p:extLst>
      <p:ext uri="{BB962C8B-B14F-4D97-AF65-F5344CB8AC3E}">
        <p14:creationId xmlns:p14="http://schemas.microsoft.com/office/powerpoint/2010/main" val="94598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712B55-EEC5-4359-96C6-95BC0FC9DBB6}"/>
              </a:ext>
            </a:extLst>
          </p:cNvPr>
          <p:cNvSpPr txBox="1"/>
          <p:nvPr/>
        </p:nvSpPr>
        <p:spPr>
          <a:xfrm>
            <a:off x="992459" y="2680336"/>
            <a:ext cx="10359482" cy="1479892"/>
          </a:xfrm>
          <a:prstGeom prst="rect">
            <a:avLst/>
          </a:prstGeom>
          <a:noFill/>
        </p:spPr>
        <p:txBody>
          <a:bodyPr wrap="square">
            <a:spAutoFit/>
          </a:bodyPr>
          <a:lstStyle/>
          <a:p>
            <a:pPr marL="6350" marR="31750" indent="-6350" algn="just">
              <a:lnSpc>
                <a:spcPct val="110000"/>
              </a:lnSpc>
              <a:spcAft>
                <a:spcPts val="1560"/>
              </a:spcAft>
            </a:pPr>
            <a:r>
              <a:rPr lang="en-IN" sz="2800" dirty="0">
                <a:solidFill>
                  <a:srgbClr val="000000"/>
                </a:solidFill>
                <a:effectLst/>
                <a:latin typeface="Times New Roman" panose="02020603050405020304" pitchFamily="18" charset="0"/>
                <a:ea typeface="Times New Roman" panose="02020603050405020304" pitchFamily="18" charset="0"/>
              </a:rPr>
              <a:t>The ethical question extends to personal </a:t>
            </a:r>
            <a:r>
              <a:rPr lang="en-IN" sz="2800" b="1" dirty="0">
                <a:solidFill>
                  <a:srgbClr val="000000"/>
                </a:solidFill>
                <a:effectLst/>
                <a:latin typeface="Times New Roman" panose="02020603050405020304" pitchFamily="18" charset="0"/>
                <a:ea typeface="Times New Roman" panose="02020603050405020304" pitchFamily="18" charset="0"/>
              </a:rPr>
              <a:t>values </a:t>
            </a:r>
            <a:r>
              <a:rPr lang="en-IN" sz="2800" dirty="0">
                <a:solidFill>
                  <a:srgbClr val="000000"/>
                </a:solidFill>
                <a:effectLst/>
                <a:latin typeface="Times New Roman" panose="02020603050405020304" pitchFamily="18" charset="0"/>
                <a:ea typeface="Times New Roman" panose="02020603050405020304" pitchFamily="18" charset="0"/>
              </a:rPr>
              <a:t>— the underlying beliefs and attitudes that help determine individual behaviour. Values vary among people. </a:t>
            </a:r>
          </a:p>
        </p:txBody>
      </p:sp>
    </p:spTree>
    <p:extLst>
      <p:ext uri="{BB962C8B-B14F-4D97-AF65-F5344CB8AC3E}">
        <p14:creationId xmlns:p14="http://schemas.microsoft.com/office/powerpoint/2010/main" val="344647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F10D26-803C-492E-AD5F-D78E1B656D17}"/>
              </a:ext>
            </a:extLst>
          </p:cNvPr>
          <p:cNvSpPr txBox="1"/>
          <p:nvPr/>
        </p:nvSpPr>
        <p:spPr>
          <a:xfrm>
            <a:off x="1022195" y="1893071"/>
            <a:ext cx="10147609" cy="4310795"/>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Alternative views of ethical behaviour </a:t>
            </a:r>
          </a:p>
          <a:p>
            <a:pPr marL="6350" marR="41275" indent="-6350" algn="just">
              <a:lnSpc>
                <a:spcPct val="110000"/>
              </a:lnSpc>
              <a:spcAft>
                <a:spcPts val="1560"/>
              </a:spcAft>
            </a:pPr>
            <a:r>
              <a:rPr lang="en-IN" sz="2800" b="1" dirty="0">
                <a:solidFill>
                  <a:srgbClr val="000000"/>
                </a:solidFill>
                <a:effectLst/>
                <a:latin typeface="Times New Roman" panose="02020603050405020304" pitchFamily="18" charset="0"/>
                <a:ea typeface="Times New Roman" panose="02020603050405020304" pitchFamily="18" charset="0"/>
              </a:rPr>
              <a:t>utilitarian view</a:t>
            </a:r>
            <a:r>
              <a:rPr lang="en-IN" sz="2800" dirty="0">
                <a:solidFill>
                  <a:srgbClr val="000000"/>
                </a:solidFill>
                <a:effectLst/>
                <a:latin typeface="Times New Roman" panose="02020603050405020304" pitchFamily="18" charset="0"/>
                <a:ea typeface="Times New Roman" panose="02020603050405020304" pitchFamily="18" charset="0"/>
              </a:rPr>
              <a:t>. Behaviour that would be considered ethical from this perspective delivers the greatest good to the greatest number of people. Founded in the work of 19th century philosopher John Stuart Mill, this is a results oriented point of view that tries to assess the moral implications of decisions in terms of their consequences. Business decision makers, for example, are inclined to use profits, efficiency and other performance criteria to judge what is best for the most people. </a:t>
            </a:r>
          </a:p>
        </p:txBody>
      </p:sp>
    </p:spTree>
    <p:extLst>
      <p:ext uri="{BB962C8B-B14F-4D97-AF65-F5344CB8AC3E}">
        <p14:creationId xmlns:p14="http://schemas.microsoft.com/office/powerpoint/2010/main" val="305925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C31EF8-A49A-4D71-A7C8-95B25CA543E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139">
            <a:extLst>
              <a:ext uri="{FF2B5EF4-FFF2-40B4-BE49-F238E27FC236}">
                <a16:creationId xmlns:a16="http://schemas.microsoft.com/office/drawing/2014/main" id="{50044593-D718-419A-A104-AA0CDBFF8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659" y="1042449"/>
            <a:ext cx="9278682" cy="47731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280B235-675E-4F3E-B58C-265764B2A0F2}"/>
              </a:ext>
            </a:extLst>
          </p:cNvPr>
          <p:cNvSpPr>
            <a:spLocks noChangeArrowheads="1"/>
          </p:cNvSpPr>
          <p:nvPr/>
        </p:nvSpPr>
        <p:spPr bwMode="auto">
          <a:xfrm>
            <a:off x="3162145" y="5549481"/>
            <a:ext cx="5701242" cy="11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2015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Four views of ethical </a:t>
            </a:r>
            <a:r>
              <a:rPr lang="en-US" altLang="en-US" sz="2800" b="1" dirty="0" err="1">
                <a:solidFill>
                  <a:srgbClr val="000000"/>
                </a:solidFill>
                <a:latin typeface="Arial" panose="020B0604020202020204" pitchFamily="34" charset="0"/>
                <a:ea typeface="Times New Roman" panose="02020603050405020304" pitchFamily="18" charset="0"/>
              </a:rPr>
              <a:t>B</a:t>
            </a:r>
            <a:r>
              <a:rPr kumimoji="0" lang="en-US" altLang="en-US" sz="28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ehaviour</a:t>
            </a:r>
            <a:r>
              <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68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C0FA327-0078-4318-BEB8-4346447612B8}"/>
              </a:ext>
            </a:extLst>
          </p:cNvPr>
          <p:cNvSpPr>
            <a:spLocks noChangeArrowheads="1"/>
          </p:cNvSpPr>
          <p:nvPr/>
        </p:nvSpPr>
        <p:spPr bwMode="auto">
          <a:xfrm>
            <a:off x="2241395" y="14050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189">
            <a:extLst>
              <a:ext uri="{FF2B5EF4-FFF2-40B4-BE49-F238E27FC236}">
                <a16:creationId xmlns:a16="http://schemas.microsoft.com/office/drawing/2014/main" id="{50FAE964-D17B-4380-8BAE-9E85FA5CC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52" y="1539658"/>
            <a:ext cx="10551495" cy="37786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63E67AF-1136-4BBA-A1D6-2479BFB3771F}"/>
              </a:ext>
            </a:extLst>
          </p:cNvPr>
          <p:cNvSpPr>
            <a:spLocks noChangeArrowheads="1"/>
          </p:cNvSpPr>
          <p:nvPr/>
        </p:nvSpPr>
        <p:spPr bwMode="auto">
          <a:xfrm>
            <a:off x="1177510" y="5418369"/>
            <a:ext cx="96615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The extremes of cultural relativism and ethical imperialism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81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84BCDE-BB20-4233-AE45-7E639C19D76E}"/>
              </a:ext>
            </a:extLst>
          </p:cNvPr>
          <p:cNvSpPr txBox="1"/>
          <p:nvPr/>
        </p:nvSpPr>
        <p:spPr>
          <a:xfrm>
            <a:off x="949712" y="2452066"/>
            <a:ext cx="10292576" cy="1953868"/>
          </a:xfrm>
          <a:prstGeom prst="rect">
            <a:avLst/>
          </a:prstGeom>
          <a:noFill/>
        </p:spPr>
        <p:txBody>
          <a:bodyPr wrap="square">
            <a:spAutoFit/>
          </a:bodyPr>
          <a:lstStyle/>
          <a:p>
            <a:pPr marL="6350" marR="31750" indent="-6350" algn="just">
              <a:lnSpc>
                <a:spcPct val="110000"/>
              </a:lnSpc>
              <a:spcAft>
                <a:spcPts val="1560"/>
              </a:spcAft>
            </a:pPr>
            <a:r>
              <a:rPr lang="en-IN" sz="2800" dirty="0">
                <a:solidFill>
                  <a:srgbClr val="000000"/>
                </a:solidFill>
                <a:latin typeface="Times New Roman" panose="02020603050405020304" pitchFamily="18" charset="0"/>
                <a:ea typeface="Times New Roman" panose="02020603050405020304" pitchFamily="18" charset="0"/>
              </a:rPr>
              <a:t>E</a:t>
            </a:r>
            <a:r>
              <a:rPr lang="en-IN" sz="2800" dirty="0">
                <a:solidFill>
                  <a:srgbClr val="000000"/>
                </a:solidFill>
                <a:effectLst/>
                <a:latin typeface="Times New Roman" panose="02020603050405020304" pitchFamily="18" charset="0"/>
                <a:ea typeface="Times New Roman" panose="02020603050405020304" pitchFamily="18" charset="0"/>
              </a:rPr>
              <a:t>thical standards are universal and should apply absolutely across cultures and national boundaries. Critics of such a universal approach claim that it is a form of </a:t>
            </a:r>
            <a:r>
              <a:rPr lang="en-IN" sz="2800" b="1" dirty="0">
                <a:solidFill>
                  <a:srgbClr val="000000"/>
                </a:solidFill>
                <a:effectLst/>
                <a:latin typeface="Times New Roman" panose="02020603050405020304" pitchFamily="18" charset="0"/>
                <a:ea typeface="Times New Roman" panose="02020603050405020304" pitchFamily="18" charset="0"/>
              </a:rPr>
              <a:t>ethical imperialism</a:t>
            </a:r>
            <a:r>
              <a:rPr lang="en-IN" sz="2800" dirty="0">
                <a:solidFill>
                  <a:srgbClr val="000000"/>
                </a:solidFill>
                <a:effectLst/>
                <a:latin typeface="Times New Roman" panose="02020603050405020304" pitchFamily="18" charset="0"/>
                <a:ea typeface="Times New Roman" panose="02020603050405020304" pitchFamily="18" charset="0"/>
              </a:rPr>
              <a:t>, or the attempt to externally impose your ethical standards on others. </a:t>
            </a:r>
          </a:p>
        </p:txBody>
      </p:sp>
    </p:spTree>
    <p:extLst>
      <p:ext uri="{BB962C8B-B14F-4D97-AF65-F5344CB8AC3E}">
        <p14:creationId xmlns:p14="http://schemas.microsoft.com/office/powerpoint/2010/main" val="371978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C4039-5AE0-4D6E-A35C-A8DB7C5917E3}"/>
              </a:ext>
            </a:extLst>
          </p:cNvPr>
          <p:cNvSpPr txBox="1"/>
          <p:nvPr/>
        </p:nvSpPr>
        <p:spPr>
          <a:xfrm>
            <a:off x="680225" y="988121"/>
            <a:ext cx="9846526" cy="5073633"/>
          </a:xfrm>
          <a:prstGeom prst="rect">
            <a:avLst/>
          </a:prstGeom>
          <a:noFill/>
        </p:spPr>
        <p:txBody>
          <a:bodyPr wrap="square">
            <a:spAutoFit/>
          </a:bodyPr>
          <a:lstStyle/>
          <a:p>
            <a:pPr marL="6350" indent="-6350">
              <a:lnSpc>
                <a:spcPct val="107000"/>
              </a:lnSpc>
              <a:spcAft>
                <a:spcPts val="35"/>
              </a:spcAft>
            </a:pPr>
            <a:r>
              <a:rPr lang="en-IN" sz="2000" b="1" u="sng" dirty="0">
                <a:solidFill>
                  <a:srgbClr val="000000"/>
                </a:solidFill>
                <a:effectLst/>
                <a:latin typeface="Times New Roman" panose="02020603050405020304" pitchFamily="18" charset="0"/>
                <a:ea typeface="Times New Roman" panose="02020603050405020304" pitchFamily="18" charset="0"/>
              </a:rPr>
              <a:t>Ethical problems faced by managers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discrimination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where a manager denies promotion or appointment to a job candidate because of the candidate’s race, religion, gender, age or other criterion not relevant to the job </a:t>
            </a:r>
          </a:p>
          <a:p>
            <a:pPr marL="342900" marR="31750" lvl="0" indent="-342900" algn="just" fontAlgn="base">
              <a:lnSpc>
                <a:spcPct val="110000"/>
              </a:lnSpc>
              <a:spcAft>
                <a:spcPts val="15"/>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sexual harassment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where a manager makes a co‐worker feel uncomfortable because of inappropriate comments or actions regarding sexuality.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conflicts of interest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where a manager takes a bribe or kickback or extraordinary gift in return for making a decision favourable to the gift giver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customer confidence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where a manager has privileged information regarding the activities of a customer and shares that information with another party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organisational resources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where a manager uses official stationery or a company email account to communicate personal opinions or requests to community organisations. </a:t>
            </a:r>
          </a:p>
        </p:txBody>
      </p:sp>
    </p:spTree>
    <p:extLst>
      <p:ext uri="{BB962C8B-B14F-4D97-AF65-F5344CB8AC3E}">
        <p14:creationId xmlns:p14="http://schemas.microsoft.com/office/powerpoint/2010/main" val="46326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17D52B-B4D9-4E07-A6E3-2D79EB7434D5}"/>
              </a:ext>
            </a:extLst>
          </p:cNvPr>
          <p:cNvSpPr txBox="1"/>
          <p:nvPr/>
        </p:nvSpPr>
        <p:spPr>
          <a:xfrm>
            <a:off x="814039" y="606070"/>
            <a:ext cx="10515600" cy="4588628"/>
          </a:xfrm>
          <a:prstGeom prst="rect">
            <a:avLst/>
          </a:prstGeom>
          <a:noFill/>
        </p:spPr>
        <p:txBody>
          <a:bodyPr wrap="square">
            <a:spAutoFit/>
          </a:bodyPr>
          <a:lstStyle/>
          <a:p>
            <a:pPr marL="6350" marR="31750" indent="-6350" algn="just">
              <a:lnSpc>
                <a:spcPct val="110000"/>
              </a:lnSpc>
              <a:spcAft>
                <a:spcPts val="1560"/>
              </a:spcAft>
            </a:pPr>
            <a:r>
              <a:rPr lang="en-IN" sz="2800" dirty="0">
                <a:solidFill>
                  <a:srgbClr val="000000"/>
                </a:solidFill>
                <a:latin typeface="Times New Roman" panose="02020603050405020304" pitchFamily="18" charset="0"/>
                <a:ea typeface="Times New Roman" panose="02020603050405020304" pitchFamily="18" charset="0"/>
              </a:rPr>
              <a:t>T</a:t>
            </a:r>
            <a:r>
              <a:rPr lang="en-IN" sz="2800" dirty="0">
                <a:solidFill>
                  <a:srgbClr val="000000"/>
                </a:solidFill>
                <a:effectLst/>
                <a:latin typeface="Times New Roman" panose="02020603050405020304" pitchFamily="18" charset="0"/>
                <a:ea typeface="Times New Roman" panose="02020603050405020304" pitchFamily="18" charset="0"/>
              </a:rPr>
              <a:t>here are at least four common rationalisations that are used to justify misconduct in these and other ethical dilemmas. </a:t>
            </a:r>
          </a:p>
          <a:p>
            <a:pPr marL="342900" marR="646430" lvl="0" indent="-342900" algn="l" fontAlgn="base">
              <a:lnSpc>
                <a:spcPct val="110000"/>
              </a:lnSpc>
              <a:spcAft>
                <a:spcPts val="1560"/>
              </a:spcAft>
              <a:buClr>
                <a:srgbClr val="000000"/>
              </a:buClr>
              <a:buSzPts val="1300"/>
              <a:buFont typeface="+mj-lt"/>
              <a:buAutoNum type="romanLcPeriod"/>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Convince yourself that the behaviour is not really illegal. </a:t>
            </a:r>
          </a:p>
          <a:p>
            <a:pPr marL="342900" marR="646430" lvl="0" indent="-342900" algn="l" fontAlgn="base">
              <a:lnSpc>
                <a:spcPct val="106000"/>
              </a:lnSpc>
              <a:spcAft>
                <a:spcPts val="1560"/>
              </a:spcAft>
              <a:buClr>
                <a:srgbClr val="000000"/>
              </a:buClr>
              <a:buSzPts val="1300"/>
              <a:buFont typeface="+mj-lt"/>
              <a:buAutoNum type="romanLcPeriod"/>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Convince yourself that the behaviour is really in everyone’s best interests.</a:t>
            </a:r>
          </a:p>
          <a:p>
            <a:pPr marL="342900" marR="646430" lvl="0" indent="-342900" algn="l" fontAlgn="base">
              <a:lnSpc>
                <a:spcPct val="106000"/>
              </a:lnSpc>
              <a:spcAft>
                <a:spcPts val="1560"/>
              </a:spcAft>
              <a:buClr>
                <a:srgbClr val="000000"/>
              </a:buClr>
              <a:buSzPts val="1300"/>
              <a:buFont typeface="+mj-lt"/>
              <a:buAutoNum type="romanLcPeriod"/>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Convince yourself that nobody will ever find out what you’ve done.</a:t>
            </a:r>
          </a:p>
          <a:p>
            <a:pPr marL="342900" marR="646430" lvl="0" indent="-342900" algn="l" fontAlgn="base">
              <a:lnSpc>
                <a:spcPct val="106000"/>
              </a:lnSpc>
              <a:spcAft>
                <a:spcPts val="1560"/>
              </a:spcAft>
              <a:buClr>
                <a:srgbClr val="000000"/>
              </a:buClr>
              <a:buSzPts val="1300"/>
              <a:buFont typeface="+mj-lt"/>
              <a:buAutoNum type="romanLcPeriod"/>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Convince yourself that the organisation will ‘protect’ you. </a:t>
            </a:r>
          </a:p>
        </p:txBody>
      </p:sp>
    </p:spTree>
    <p:extLst>
      <p:ext uri="{BB962C8B-B14F-4D97-AF65-F5344CB8AC3E}">
        <p14:creationId xmlns:p14="http://schemas.microsoft.com/office/powerpoint/2010/main" val="336942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C476E9E-7A9A-4F42-92AB-8B4AD9D999A6}"/>
              </a:ext>
            </a:extLst>
          </p:cNvPr>
          <p:cNvSpPr>
            <a:spLocks noChangeArrowheads="1"/>
          </p:cNvSpPr>
          <p:nvPr/>
        </p:nvSpPr>
        <p:spPr bwMode="auto">
          <a:xfrm>
            <a:off x="2163336"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320">
            <a:extLst>
              <a:ext uri="{FF2B5EF4-FFF2-40B4-BE49-F238E27FC236}">
                <a16:creationId xmlns:a16="http://schemas.microsoft.com/office/drawing/2014/main" id="{485E9ED3-E8D6-43E5-B875-CE98FD54A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31" y="1451611"/>
            <a:ext cx="10467937" cy="36852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4AAE5F8-88C7-417C-86B4-A715A586D7B1}"/>
              </a:ext>
            </a:extLst>
          </p:cNvPr>
          <p:cNvSpPr>
            <a:spLocks noChangeArrowheads="1"/>
          </p:cNvSpPr>
          <p:nvPr/>
        </p:nvSpPr>
        <p:spPr bwMode="auto">
          <a:xfrm>
            <a:off x="1369586" y="5816738"/>
            <a:ext cx="9656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Factors influencing ethical managerial </a:t>
            </a:r>
            <a:r>
              <a:rPr kumimoji="0" lang="en-US" altLang="en-US" sz="20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behaviour</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 the person, </a:t>
            </a:r>
            <a:r>
              <a:rPr kumimoji="0" lang="en-US" altLang="en-US" sz="20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organisation</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53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8A6C33-669B-428E-8D06-B26124F279D0}"/>
              </a:ext>
            </a:extLst>
          </p:cNvPr>
          <p:cNvSpPr txBox="1"/>
          <p:nvPr/>
        </p:nvSpPr>
        <p:spPr>
          <a:xfrm>
            <a:off x="854926" y="932386"/>
            <a:ext cx="10281425" cy="5450979"/>
          </a:xfrm>
          <a:prstGeom prst="rect">
            <a:avLst/>
          </a:prstGeom>
          <a:noFill/>
        </p:spPr>
        <p:txBody>
          <a:bodyPr wrap="square">
            <a:spAutoFit/>
          </a:bodyPr>
          <a:lstStyle/>
          <a:p>
            <a:pPr marL="6350" indent="-6350">
              <a:lnSpc>
                <a:spcPct val="107000"/>
              </a:lnSpc>
              <a:spcAft>
                <a:spcPts val="35"/>
              </a:spcAft>
            </a:pPr>
            <a:r>
              <a:rPr lang="en-IN" sz="1800" b="1" u="sng" dirty="0">
                <a:solidFill>
                  <a:srgbClr val="000000"/>
                </a:solidFill>
                <a:effectLst/>
                <a:latin typeface="Times New Roman" panose="02020603050405020304" pitchFamily="18" charset="0"/>
                <a:ea typeface="Times New Roman" panose="02020603050405020304" pitchFamily="18" charset="0"/>
              </a:rPr>
              <a:t> </a:t>
            </a:r>
            <a:r>
              <a:rPr lang="en-IN" sz="2800" b="1" u="sng" dirty="0">
                <a:solidFill>
                  <a:srgbClr val="000000"/>
                </a:solidFill>
                <a:effectLst/>
                <a:latin typeface="Times New Roman" panose="02020603050405020304" pitchFamily="18" charset="0"/>
                <a:ea typeface="Times New Roman" panose="02020603050405020304" pitchFamily="18" charset="0"/>
              </a:rPr>
              <a:t>Maintaining high ethical standards </a:t>
            </a:r>
          </a:p>
          <a:p>
            <a:pPr marL="6350" marR="31750" indent="-6350" algn="just">
              <a:lnSpc>
                <a:spcPct val="110000"/>
              </a:lnSpc>
              <a:spcAft>
                <a:spcPts val="1560"/>
              </a:spcAft>
            </a:pPr>
            <a:r>
              <a:rPr lang="en-IN" sz="2800" dirty="0">
                <a:solidFill>
                  <a:srgbClr val="000000"/>
                </a:solidFill>
                <a:effectLst/>
                <a:latin typeface="Times New Roman" panose="02020603050405020304" pitchFamily="18" charset="0"/>
                <a:ea typeface="Times New Roman" panose="02020603050405020304" pitchFamily="18" charset="0"/>
              </a:rPr>
              <a:t>Progressive organisations support a variety of methods for maintaining high ethical standards in workplace affairs. Some of the most important efforts in this area involve ethics training, </a:t>
            </a:r>
            <a:r>
              <a:rPr lang="en-IN" sz="2800" dirty="0" err="1">
                <a:solidFill>
                  <a:srgbClr val="000000"/>
                </a:solidFill>
                <a:effectLst/>
                <a:latin typeface="Times New Roman" panose="02020603050405020304" pitchFamily="18" charset="0"/>
                <a:ea typeface="Times New Roman" panose="02020603050405020304" pitchFamily="18" charset="0"/>
              </a:rPr>
              <a:t>whistleblower</a:t>
            </a:r>
            <a:r>
              <a:rPr lang="en-IN" sz="2800" dirty="0">
                <a:solidFill>
                  <a:srgbClr val="000000"/>
                </a:solidFill>
                <a:effectLst/>
                <a:latin typeface="Times New Roman" panose="02020603050405020304" pitchFamily="18" charset="0"/>
                <a:ea typeface="Times New Roman" panose="02020603050405020304" pitchFamily="18" charset="0"/>
              </a:rPr>
              <a:t> protection, top management support, formal codes of ethics and strong ethical cultures. </a:t>
            </a:r>
          </a:p>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Ethics training </a:t>
            </a:r>
          </a:p>
          <a:p>
            <a:pPr marL="6350" marR="31750" indent="-6350" algn="just">
              <a:lnSpc>
                <a:spcPct val="110000"/>
              </a:lnSpc>
              <a:spcAft>
                <a:spcPts val="1560"/>
              </a:spcAft>
            </a:pPr>
            <a:r>
              <a:rPr lang="en-IN" sz="2800" b="1" dirty="0">
                <a:solidFill>
                  <a:srgbClr val="000000"/>
                </a:solidFill>
                <a:effectLst/>
                <a:latin typeface="Times New Roman" panose="02020603050405020304" pitchFamily="18" charset="0"/>
                <a:ea typeface="Times New Roman" panose="02020603050405020304" pitchFamily="18" charset="0"/>
              </a:rPr>
              <a:t>Ethics training</a:t>
            </a:r>
            <a:r>
              <a:rPr lang="en-IN" sz="2800" dirty="0">
                <a:solidFill>
                  <a:srgbClr val="000000"/>
                </a:solidFill>
                <a:effectLst/>
                <a:latin typeface="Times New Roman" panose="02020603050405020304" pitchFamily="18" charset="0"/>
                <a:ea typeface="Times New Roman" panose="02020603050405020304" pitchFamily="18" charset="0"/>
              </a:rPr>
              <a:t>, in the form of structured programs to help participants understand the ethical aspects of decision</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making, is designed to help people incorporate high ethical standards into their daily behaviour. </a:t>
            </a:r>
          </a:p>
        </p:txBody>
      </p:sp>
    </p:spTree>
    <p:extLst>
      <p:ext uri="{BB962C8B-B14F-4D97-AF65-F5344CB8AC3E}">
        <p14:creationId xmlns:p14="http://schemas.microsoft.com/office/powerpoint/2010/main" val="296277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3855A5-0C0E-44A1-87DB-36A677FB8C7A}"/>
              </a:ext>
            </a:extLst>
          </p:cNvPr>
          <p:cNvSpPr txBox="1"/>
          <p:nvPr/>
        </p:nvSpPr>
        <p:spPr>
          <a:xfrm>
            <a:off x="947854" y="1908715"/>
            <a:ext cx="10560204" cy="3569567"/>
          </a:xfrm>
          <a:prstGeom prst="rect">
            <a:avLst/>
          </a:prstGeom>
          <a:noFill/>
        </p:spPr>
        <p:txBody>
          <a:bodyPr wrap="square">
            <a:spAutoFit/>
          </a:bodyPr>
          <a:lstStyle/>
          <a:p>
            <a:pPr marL="6350" indent="-6350">
              <a:lnSpc>
                <a:spcPct val="107000"/>
              </a:lnSpc>
              <a:spcAft>
                <a:spcPts val="35"/>
              </a:spcAft>
            </a:pPr>
            <a:r>
              <a:rPr lang="en-IN" sz="2800" b="1" u="sng" dirty="0" err="1">
                <a:solidFill>
                  <a:srgbClr val="000000"/>
                </a:solidFill>
                <a:effectLst/>
                <a:latin typeface="Times New Roman" panose="02020603050405020304" pitchFamily="18" charset="0"/>
                <a:ea typeface="Times New Roman" panose="02020603050405020304" pitchFamily="18" charset="0"/>
              </a:rPr>
              <a:t>Whistleblower</a:t>
            </a:r>
            <a:r>
              <a:rPr lang="en-IN" sz="2800" b="1" u="sng" dirty="0">
                <a:solidFill>
                  <a:srgbClr val="000000"/>
                </a:solidFill>
                <a:effectLst/>
                <a:latin typeface="Times New Roman" panose="02020603050405020304" pitchFamily="18" charset="0"/>
                <a:ea typeface="Times New Roman" panose="02020603050405020304" pitchFamily="18" charset="0"/>
              </a:rPr>
              <a:t> protection </a:t>
            </a:r>
          </a:p>
          <a:p>
            <a:r>
              <a:rPr lang="en-IN" sz="2800" b="1" dirty="0" err="1">
                <a:solidFill>
                  <a:srgbClr val="000000"/>
                </a:solidFill>
                <a:effectLst/>
                <a:latin typeface="Times New Roman" panose="02020603050405020304" pitchFamily="18" charset="0"/>
                <a:ea typeface="Times New Roman" panose="02020603050405020304" pitchFamily="18" charset="0"/>
              </a:rPr>
              <a:t>Whistleblowers</a:t>
            </a:r>
            <a:r>
              <a:rPr lang="en-IN" sz="2800" dirty="0">
                <a:solidFill>
                  <a:srgbClr val="000000"/>
                </a:solidFill>
                <a:effectLst/>
                <a:latin typeface="Times New Roman" panose="02020603050405020304" pitchFamily="18" charset="0"/>
                <a:ea typeface="Times New Roman" panose="02020603050405020304" pitchFamily="18" charset="0"/>
              </a:rPr>
              <a:t>, are people who expose the misdeeds of others in organisations in order to preserve ethical standards and protect against wasteful, harmful or illegal acts. </a:t>
            </a:r>
            <a:r>
              <a:rPr lang="en-IN" sz="2800" dirty="0" err="1">
                <a:solidFill>
                  <a:srgbClr val="000000"/>
                </a:solidFill>
                <a:effectLst/>
                <a:latin typeface="Times New Roman" panose="02020603050405020304" pitchFamily="18" charset="0"/>
                <a:ea typeface="Times New Roman" panose="02020603050405020304" pitchFamily="18" charset="0"/>
              </a:rPr>
              <a:t>Whistleblowers</a:t>
            </a:r>
            <a:r>
              <a:rPr lang="en-IN" sz="2800" dirty="0">
                <a:solidFill>
                  <a:srgbClr val="000000"/>
                </a:solidFill>
                <a:effectLst/>
                <a:latin typeface="Times New Roman" panose="02020603050405020304" pitchFamily="18" charset="0"/>
                <a:ea typeface="Times New Roman" panose="02020603050405020304" pitchFamily="18" charset="0"/>
              </a:rPr>
              <a:t> face the risks of impaired career progress and other forms of organisational retaliation, up to and including dismissal. Many workers become </a:t>
            </a:r>
            <a:r>
              <a:rPr lang="en-IN" sz="2800" dirty="0" err="1">
                <a:solidFill>
                  <a:srgbClr val="000000"/>
                </a:solidFill>
                <a:effectLst/>
                <a:latin typeface="Times New Roman" panose="02020603050405020304" pitchFamily="18" charset="0"/>
                <a:ea typeface="Times New Roman" panose="02020603050405020304" pitchFamily="18" charset="0"/>
              </a:rPr>
              <a:t>whistleblowers</a:t>
            </a:r>
            <a:r>
              <a:rPr lang="en-IN" sz="2800" dirty="0">
                <a:solidFill>
                  <a:srgbClr val="000000"/>
                </a:solidFill>
                <a:effectLst/>
                <a:latin typeface="Times New Roman" panose="02020603050405020304" pitchFamily="18" charset="0"/>
                <a:ea typeface="Times New Roman" panose="02020603050405020304" pitchFamily="18" charset="0"/>
              </a:rPr>
              <a:t> unintentionally when reporting workplace fraud, corruption or maladministration. </a:t>
            </a:r>
            <a:endParaRPr lang="en-IN" sz="2800" dirty="0"/>
          </a:p>
        </p:txBody>
      </p:sp>
    </p:spTree>
    <p:extLst>
      <p:ext uri="{BB962C8B-B14F-4D97-AF65-F5344CB8AC3E}">
        <p14:creationId xmlns:p14="http://schemas.microsoft.com/office/powerpoint/2010/main" val="316654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35D421-0CB7-4858-8255-180B39A871B6}"/>
              </a:ext>
            </a:extLst>
          </p:cNvPr>
          <p:cNvSpPr txBox="1"/>
          <p:nvPr/>
        </p:nvSpPr>
        <p:spPr>
          <a:xfrm>
            <a:off x="1293541" y="1874728"/>
            <a:ext cx="9868830" cy="1815882"/>
          </a:xfrm>
          <a:prstGeom prst="rect">
            <a:avLst/>
          </a:prstGeom>
          <a:noFill/>
        </p:spPr>
        <p:txBody>
          <a:bodyPr wrap="square">
            <a:spAutoFit/>
          </a:bodyPr>
          <a:lstStyle/>
          <a:p>
            <a:pPr marL="457200" indent="-457200">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u="sng" dirty="0">
                <a:solidFill>
                  <a:srgbClr val="000000"/>
                </a:solidFill>
                <a:effectLst/>
                <a:latin typeface="Times New Roman" panose="02020603050405020304" pitchFamily="18" charset="0"/>
                <a:ea typeface="Times New Roman" panose="02020603050405020304" pitchFamily="18" charset="0"/>
              </a:rPr>
              <a:t>Organisational culture </a:t>
            </a:r>
            <a:r>
              <a:rPr lang="en-IN" sz="2800" dirty="0">
                <a:solidFill>
                  <a:srgbClr val="000000"/>
                </a:solidFill>
                <a:effectLst/>
                <a:latin typeface="Times New Roman" panose="02020603050405020304" pitchFamily="18" charset="0"/>
                <a:ea typeface="Times New Roman" panose="02020603050405020304" pitchFamily="18" charset="0"/>
              </a:rPr>
              <a:t>is  the system of shared beliefs and values that develops within an organisation and guides the behaviour of its members. Sometimes called the </a:t>
            </a:r>
            <a:r>
              <a:rPr lang="en-IN" sz="2800" i="1" dirty="0">
                <a:solidFill>
                  <a:srgbClr val="000000"/>
                </a:solidFill>
                <a:effectLst/>
                <a:latin typeface="Times New Roman" panose="02020603050405020304" pitchFamily="18" charset="0"/>
                <a:ea typeface="Times New Roman" panose="02020603050405020304" pitchFamily="18" charset="0"/>
              </a:rPr>
              <a:t>corporate culture</a:t>
            </a:r>
            <a:r>
              <a:rPr lang="en-IN" sz="2800" dirty="0">
                <a:solidFill>
                  <a:srgbClr val="000000"/>
                </a:solidFill>
                <a:effectLst/>
                <a:latin typeface="Times New Roman" panose="02020603050405020304" pitchFamily="18" charset="0"/>
                <a:ea typeface="Times New Roman" panose="02020603050405020304" pitchFamily="18" charset="0"/>
              </a:rPr>
              <a:t>, it is a key aspect of any organisation and work setting</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45093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E91C41-6CEA-4211-9BA8-BBFD164EB46D}"/>
              </a:ext>
            </a:extLst>
          </p:cNvPr>
          <p:cNvSpPr txBox="1"/>
          <p:nvPr/>
        </p:nvSpPr>
        <p:spPr>
          <a:xfrm>
            <a:off x="1126273" y="2521059"/>
            <a:ext cx="10314877" cy="1815882"/>
          </a:xfrm>
          <a:prstGeom prst="rect">
            <a:avLst/>
          </a:prstGeom>
          <a:noFill/>
        </p:spPr>
        <p:txBody>
          <a:bodyPr wrap="square">
            <a:spAutoFit/>
          </a:bodyPr>
          <a:lstStyle/>
          <a:p>
            <a:r>
              <a:rPr lang="en-IN" sz="2800" dirty="0">
                <a:solidFill>
                  <a:srgbClr val="000000"/>
                </a:solidFill>
                <a:effectLst/>
                <a:latin typeface="Times New Roman" panose="02020603050405020304" pitchFamily="18" charset="0"/>
                <a:ea typeface="Times New Roman" panose="02020603050405020304" pitchFamily="18" charset="0"/>
              </a:rPr>
              <a:t>Some organisational barriers to whistleblowing include a </a:t>
            </a:r>
            <a:r>
              <a:rPr lang="en-IN" sz="2800" i="1" dirty="0">
                <a:solidFill>
                  <a:srgbClr val="000000"/>
                </a:solidFill>
                <a:effectLst/>
                <a:latin typeface="Times New Roman" panose="02020603050405020304" pitchFamily="18" charset="0"/>
                <a:ea typeface="Times New Roman" panose="02020603050405020304" pitchFamily="18" charset="0"/>
              </a:rPr>
              <a:t>strict chain of command </a:t>
            </a:r>
            <a:r>
              <a:rPr lang="en-IN" sz="2800" dirty="0">
                <a:solidFill>
                  <a:srgbClr val="000000"/>
                </a:solidFill>
                <a:effectLst/>
                <a:latin typeface="Times New Roman" panose="02020603050405020304" pitchFamily="18" charset="0"/>
                <a:ea typeface="Times New Roman" panose="02020603050405020304" pitchFamily="18" charset="0"/>
              </a:rPr>
              <a:t>that makes it hard to bypass the boss, </a:t>
            </a:r>
            <a:r>
              <a:rPr lang="en-IN" sz="2800" i="1" dirty="0">
                <a:solidFill>
                  <a:srgbClr val="000000"/>
                </a:solidFill>
                <a:effectLst/>
                <a:latin typeface="Times New Roman" panose="02020603050405020304" pitchFamily="18" charset="0"/>
                <a:ea typeface="Times New Roman" panose="02020603050405020304" pitchFamily="18" charset="0"/>
              </a:rPr>
              <a:t>strong work group identities </a:t>
            </a:r>
            <a:r>
              <a:rPr lang="en-IN" sz="2800" dirty="0">
                <a:solidFill>
                  <a:srgbClr val="000000"/>
                </a:solidFill>
                <a:effectLst/>
                <a:latin typeface="Times New Roman" panose="02020603050405020304" pitchFamily="18" charset="0"/>
                <a:ea typeface="Times New Roman" panose="02020603050405020304" pitchFamily="18" charset="0"/>
              </a:rPr>
              <a:t>that encourage loyalty and self</a:t>
            </a:r>
            <a:r>
              <a:rPr lang="en-IN" sz="2800" dirty="0">
                <a:solidFill>
                  <a:srgbClr val="000000"/>
                </a:solidFill>
                <a:effectLst/>
                <a:latin typeface="Arial" panose="020B0604020202020204" pitchFamily="34" charset="0"/>
                <a:ea typeface="Arial" panose="020B0604020202020204" pitchFamily="34" charset="0"/>
              </a:rPr>
              <a:t>‐</a:t>
            </a:r>
            <a:r>
              <a:rPr lang="en-IN" sz="2800" dirty="0">
                <a:solidFill>
                  <a:srgbClr val="000000"/>
                </a:solidFill>
                <a:effectLst/>
                <a:latin typeface="Times New Roman" panose="02020603050405020304" pitchFamily="18" charset="0"/>
                <a:ea typeface="Times New Roman" panose="02020603050405020304" pitchFamily="18" charset="0"/>
              </a:rPr>
              <a:t>censorship, and </a:t>
            </a:r>
            <a:r>
              <a:rPr lang="en-IN" sz="2800" i="1" dirty="0">
                <a:solidFill>
                  <a:srgbClr val="000000"/>
                </a:solidFill>
                <a:effectLst/>
                <a:latin typeface="Times New Roman" panose="02020603050405020304" pitchFamily="18" charset="0"/>
                <a:ea typeface="Times New Roman" panose="02020603050405020304" pitchFamily="18" charset="0"/>
              </a:rPr>
              <a:t>ambiguous priorities </a:t>
            </a:r>
            <a:r>
              <a:rPr lang="en-IN" sz="2800" dirty="0">
                <a:solidFill>
                  <a:srgbClr val="000000"/>
                </a:solidFill>
                <a:effectLst/>
                <a:latin typeface="Times New Roman" panose="02020603050405020304" pitchFamily="18" charset="0"/>
                <a:ea typeface="Times New Roman" panose="02020603050405020304" pitchFamily="18" charset="0"/>
              </a:rPr>
              <a:t>that make it hard to distinguish right from wrong.</a:t>
            </a:r>
            <a:endParaRPr lang="en-IN" sz="2800" dirty="0"/>
          </a:p>
        </p:txBody>
      </p:sp>
    </p:spTree>
    <p:extLst>
      <p:ext uri="{BB962C8B-B14F-4D97-AF65-F5344CB8AC3E}">
        <p14:creationId xmlns:p14="http://schemas.microsoft.com/office/powerpoint/2010/main" val="386708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D9C6E-0DCC-4D94-A2F9-C681A2D66898}"/>
              </a:ext>
            </a:extLst>
          </p:cNvPr>
          <p:cNvSpPr txBox="1"/>
          <p:nvPr/>
        </p:nvSpPr>
        <p:spPr>
          <a:xfrm>
            <a:off x="1248936" y="1884233"/>
            <a:ext cx="9958040" cy="2707793"/>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Ethical role models </a:t>
            </a:r>
          </a:p>
          <a:p>
            <a:r>
              <a:rPr lang="en-IN" sz="2800" dirty="0">
                <a:solidFill>
                  <a:srgbClr val="000000"/>
                </a:solidFill>
                <a:effectLst/>
                <a:latin typeface="Times New Roman" panose="02020603050405020304" pitchFamily="18" charset="0"/>
                <a:ea typeface="Times New Roman" panose="02020603050405020304" pitchFamily="18" charset="0"/>
              </a:rPr>
              <a:t>Top managers in large and small businesses have the power to shape their organisation’s policies and set its moral tone. They also have a major responsibility to use this power well. They can and should serve as role models of appropriate ethical behaviour for the entire organisation. </a:t>
            </a:r>
            <a:endParaRPr lang="en-IN" sz="2800" dirty="0"/>
          </a:p>
        </p:txBody>
      </p:sp>
    </p:spTree>
    <p:extLst>
      <p:ext uri="{BB962C8B-B14F-4D97-AF65-F5344CB8AC3E}">
        <p14:creationId xmlns:p14="http://schemas.microsoft.com/office/powerpoint/2010/main" val="317670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F14E5F-08F2-4EC3-AB9F-BC174A20C5BB}"/>
              </a:ext>
            </a:extLst>
          </p:cNvPr>
          <p:cNvSpPr txBox="1"/>
          <p:nvPr/>
        </p:nvSpPr>
        <p:spPr>
          <a:xfrm>
            <a:off x="1226634" y="1888917"/>
            <a:ext cx="10181064" cy="2276905"/>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Codes of ethics </a:t>
            </a:r>
          </a:p>
          <a:p>
            <a:r>
              <a:rPr lang="en-IN" sz="2800" dirty="0">
                <a:solidFill>
                  <a:srgbClr val="000000"/>
                </a:solidFill>
                <a:effectLst/>
                <a:latin typeface="Times New Roman" panose="02020603050405020304" pitchFamily="18" charset="0"/>
                <a:ea typeface="Times New Roman" panose="02020603050405020304" pitchFamily="18" charset="0"/>
              </a:rPr>
              <a:t>Formal </a:t>
            </a:r>
            <a:r>
              <a:rPr lang="en-IN" sz="2800" b="1" dirty="0">
                <a:solidFill>
                  <a:srgbClr val="000000"/>
                </a:solidFill>
                <a:effectLst/>
                <a:latin typeface="Times New Roman" panose="02020603050405020304" pitchFamily="18" charset="0"/>
                <a:ea typeface="Times New Roman" panose="02020603050405020304" pitchFamily="18" charset="0"/>
              </a:rPr>
              <a:t>codes of ethics </a:t>
            </a:r>
            <a:r>
              <a:rPr lang="en-IN" sz="2800" dirty="0">
                <a:solidFill>
                  <a:srgbClr val="000000"/>
                </a:solidFill>
                <a:effectLst/>
                <a:latin typeface="Times New Roman" panose="02020603050405020304" pitchFamily="18" charset="0"/>
                <a:ea typeface="Times New Roman" panose="02020603050405020304" pitchFamily="18" charset="0"/>
              </a:rPr>
              <a:t>are official written guidelines on how to behave in situations susceptible to the creation of ethical dilemmas. They are found in organisations and in professions such as engineering, medicine, law and public accounting. </a:t>
            </a:r>
            <a:endParaRPr lang="en-IN" sz="2800" dirty="0"/>
          </a:p>
        </p:txBody>
      </p:sp>
    </p:spTree>
    <p:extLst>
      <p:ext uri="{BB962C8B-B14F-4D97-AF65-F5344CB8AC3E}">
        <p14:creationId xmlns:p14="http://schemas.microsoft.com/office/powerpoint/2010/main" val="1280729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447B64-4EF4-441B-B5CD-51F6179100DA}"/>
              </a:ext>
            </a:extLst>
          </p:cNvPr>
          <p:cNvSpPr txBox="1"/>
          <p:nvPr/>
        </p:nvSpPr>
        <p:spPr>
          <a:xfrm>
            <a:off x="960863" y="1575977"/>
            <a:ext cx="10270273" cy="4272388"/>
          </a:xfrm>
          <a:prstGeom prst="rect">
            <a:avLst/>
          </a:prstGeom>
          <a:noFill/>
        </p:spPr>
        <p:txBody>
          <a:bodyPr wrap="square">
            <a:spAutoFit/>
          </a:bodyPr>
          <a:lstStyle/>
          <a:p>
            <a:pPr marL="6350" marR="31750" indent="-6350" algn="just">
              <a:lnSpc>
                <a:spcPct val="110000"/>
              </a:lnSpc>
              <a:spcAft>
                <a:spcPts val="1560"/>
              </a:spcAft>
            </a:pPr>
            <a:r>
              <a:rPr lang="en-IN" sz="2000" dirty="0">
                <a:solidFill>
                  <a:srgbClr val="000000"/>
                </a:solidFill>
                <a:effectLst/>
                <a:latin typeface="Times New Roman" panose="02020603050405020304" pitchFamily="18" charset="0"/>
                <a:ea typeface="Times New Roman" panose="02020603050405020304" pitchFamily="18" charset="0"/>
              </a:rPr>
              <a:t>A sample formal Code of Vendor Conduct, among the many areas covered, the document specifically deals with: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discrimination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stating ‘Factories shall employ workers on the basis of their ability to do the job, not on the basis of their personal characteristics or beliefs’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forced labour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stating ‘Factories shall not use any prison, indentured or forced labour’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working conditions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stating ‘Factories must treat all workers with respect and dignity and provide them with a safe and healthy environment’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0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freedom of association </a:t>
            </a:r>
            <a:r>
              <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stating ‘Factories must not interfere with workers who wish to lawfully and peacefully associate, organize or bargain collectively. </a:t>
            </a:r>
          </a:p>
        </p:txBody>
      </p:sp>
    </p:spTree>
    <p:extLst>
      <p:ext uri="{BB962C8B-B14F-4D97-AF65-F5344CB8AC3E}">
        <p14:creationId xmlns:p14="http://schemas.microsoft.com/office/powerpoint/2010/main" val="1184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2B96F-2E1E-4A49-BD7B-56A610CA0172}"/>
              </a:ext>
            </a:extLst>
          </p:cNvPr>
          <p:cNvSpPr txBox="1"/>
          <p:nvPr/>
        </p:nvSpPr>
        <p:spPr>
          <a:xfrm>
            <a:off x="1427356" y="2496081"/>
            <a:ext cx="9891132" cy="2677656"/>
          </a:xfrm>
          <a:prstGeom prst="rect">
            <a:avLst/>
          </a:prstGeom>
          <a:noFill/>
        </p:spPr>
        <p:txBody>
          <a:bodyPr wrap="square">
            <a:spAutoFit/>
          </a:bodyPr>
          <a:lstStyle/>
          <a:p>
            <a:pPr marL="457200" indent="-457200">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Strong cultures — ones that are clear and well defined and widely shared among members — discourage dysfunctional work behaviours and encourage positive ones. They commit members to do things for and with one another that are in the best interests of the organisation, and then they reinforce these habits. </a:t>
            </a:r>
            <a:endParaRPr lang="en-IN" sz="2800" dirty="0"/>
          </a:p>
        </p:txBody>
      </p:sp>
    </p:spTree>
    <p:extLst>
      <p:ext uri="{BB962C8B-B14F-4D97-AF65-F5344CB8AC3E}">
        <p14:creationId xmlns:p14="http://schemas.microsoft.com/office/powerpoint/2010/main" val="327623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F4B207-6D93-452D-8C01-89A798CCEF47}"/>
              </a:ext>
            </a:extLst>
          </p:cNvPr>
          <p:cNvSpPr txBox="1"/>
          <p:nvPr/>
        </p:nvSpPr>
        <p:spPr>
          <a:xfrm>
            <a:off x="771293" y="1481273"/>
            <a:ext cx="10649414" cy="4546629"/>
          </a:xfrm>
          <a:prstGeom prst="rect">
            <a:avLst/>
          </a:prstGeom>
          <a:noFill/>
        </p:spPr>
        <p:txBody>
          <a:bodyPr wrap="square">
            <a:spAutoFit/>
          </a:bodyPr>
          <a:lstStyle/>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4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stories </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oral histories and tales, told and retold among members, about dramatic sagas and incidents in the life of the organisation </a:t>
            </a:r>
          </a:p>
          <a:p>
            <a:pPr marL="342900" marR="31750" lvl="0" indent="-342900" algn="just" fontAlgn="base">
              <a:lnSpc>
                <a:spcPct val="110000"/>
              </a:lnSpc>
              <a:spcAft>
                <a:spcPts val="1560"/>
              </a:spcAft>
              <a:buClr>
                <a:srgbClr val="000000"/>
              </a:buClr>
              <a:buSzPts val="1300"/>
              <a:buFont typeface="Arial" panose="020B0604020202020204" pitchFamily="34" charset="0"/>
              <a:buChar char="•"/>
            </a:pPr>
            <a:r>
              <a:rPr lang="en-IN" sz="24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heroes </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people singled out for special attention and whose accomplishments are recognised with praise and admiration among members; they include founders and role models </a:t>
            </a:r>
          </a:p>
          <a:p>
            <a:pPr marL="342900" marR="31750" lvl="0" indent="-342900" algn="just" fontAlgn="base">
              <a:lnSpc>
                <a:spcPct val="110000"/>
              </a:lnSpc>
              <a:spcAft>
                <a:spcPts val="50"/>
              </a:spcAft>
              <a:buClr>
                <a:srgbClr val="000000"/>
              </a:buClr>
              <a:buSzPts val="1300"/>
              <a:buFont typeface="Arial" panose="020B0604020202020204" pitchFamily="34" charset="0"/>
              <a:buChar char="•"/>
            </a:pPr>
            <a:r>
              <a:rPr lang="en-IN" sz="24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rites and rituals </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ceremonies and meetings, planned and spontaneous, that celebrate important occasions and performance accomplishments </a:t>
            </a:r>
          </a:p>
          <a:p>
            <a:pPr marL="342900" marR="31750" lvl="0" indent="-342900" algn="just" fontAlgn="base">
              <a:lnSpc>
                <a:spcPct val="110000"/>
              </a:lnSpc>
              <a:spcAft>
                <a:spcPts val="50"/>
              </a:spcAft>
              <a:buClr>
                <a:srgbClr val="000000"/>
              </a:buClr>
              <a:buSzPts val="1300"/>
              <a:buFont typeface="Arial" panose="020B0604020202020204" pitchFamily="34" charset="0"/>
              <a:buChar char="•"/>
            </a:pPr>
            <a:r>
              <a:rPr lang="en-IN" sz="24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symbols </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special use of language and other non‐verbal expressions to communicate important themes of organisational life. </a:t>
            </a:r>
          </a:p>
        </p:txBody>
      </p:sp>
    </p:spTree>
    <p:extLst>
      <p:ext uri="{BB962C8B-B14F-4D97-AF65-F5344CB8AC3E}">
        <p14:creationId xmlns:p14="http://schemas.microsoft.com/office/powerpoint/2010/main" val="19178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15B4264-279C-46C7-9231-52299C635976}"/>
              </a:ext>
            </a:extLst>
          </p:cNvPr>
          <p:cNvSpPr>
            <a:spLocks noChangeArrowheads="1"/>
          </p:cNvSpPr>
          <p:nvPr/>
        </p:nvSpPr>
        <p:spPr bwMode="auto">
          <a:xfrm>
            <a:off x="2018371" y="702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013">
            <a:extLst>
              <a:ext uri="{FF2B5EF4-FFF2-40B4-BE49-F238E27FC236}">
                <a16:creationId xmlns:a16="http://schemas.microsoft.com/office/drawing/2014/main" id="{0A8132AE-B923-44FE-B2AC-BD462348A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116" y="702526"/>
            <a:ext cx="8045767" cy="4859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30C1AA9-F75E-4D69-8CCF-6ADFD66821E5}"/>
              </a:ext>
            </a:extLst>
          </p:cNvPr>
          <p:cNvSpPr>
            <a:spLocks noChangeArrowheads="1"/>
          </p:cNvSpPr>
          <p:nvPr/>
        </p:nvSpPr>
        <p:spPr bwMode="auto">
          <a:xfrm>
            <a:off x="927441" y="5707466"/>
            <a:ext cx="10628873" cy="89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2015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Levels of </a:t>
            </a:r>
            <a:r>
              <a:rPr lang="en-US" altLang="en-US" sz="2400" b="1" dirty="0" err="1">
                <a:solidFill>
                  <a:srgbClr val="000000"/>
                </a:solidFill>
                <a:latin typeface="Arial" panose="020B0604020202020204" pitchFamily="34" charset="0"/>
                <a:ea typeface="Times New Roman" panose="02020603050405020304" pitchFamily="18" charset="0"/>
              </a:rPr>
              <a:t>O</a:t>
            </a:r>
            <a:r>
              <a:rPr kumimoji="0" lang="en-US" altLang="en-US" sz="2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rganisational</a:t>
            </a: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culture — observable culture and core culture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66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8EFDF0-EA46-416F-A618-ADA4BA41717B}"/>
              </a:ext>
            </a:extLst>
          </p:cNvPr>
          <p:cNvSpPr txBox="1"/>
          <p:nvPr/>
        </p:nvSpPr>
        <p:spPr>
          <a:xfrm>
            <a:off x="769434" y="651301"/>
            <a:ext cx="10571356" cy="4926349"/>
          </a:xfrm>
          <a:prstGeom prst="rect">
            <a:avLst/>
          </a:prstGeom>
          <a:noFill/>
        </p:spPr>
        <p:txBody>
          <a:bodyPr wrap="square">
            <a:spAutoFit/>
          </a:bodyPr>
          <a:lstStyle/>
          <a:p>
            <a:pPr marL="6350" indent="-6350">
              <a:lnSpc>
                <a:spcPct val="107000"/>
              </a:lnSpc>
              <a:spcAft>
                <a:spcPts val="35"/>
              </a:spcAft>
            </a:pPr>
            <a:r>
              <a:rPr lang="en-IN" sz="2800" b="1" u="sng" dirty="0">
                <a:solidFill>
                  <a:srgbClr val="000000"/>
                </a:solidFill>
                <a:effectLst/>
                <a:latin typeface="Times New Roman" panose="02020603050405020304" pitchFamily="18" charset="0"/>
                <a:ea typeface="Times New Roman" panose="02020603050405020304" pitchFamily="18" charset="0"/>
              </a:rPr>
              <a:t>Leadership and organisational culture </a:t>
            </a:r>
          </a:p>
          <a:p>
            <a:pPr marL="6350" marR="41275" indent="-6350" algn="just">
              <a:lnSpc>
                <a:spcPct val="110000"/>
              </a:lnSpc>
              <a:spcAft>
                <a:spcPts val="1560"/>
              </a:spcAft>
            </a:pPr>
            <a:r>
              <a:rPr lang="en-IN" sz="2800" dirty="0">
                <a:solidFill>
                  <a:srgbClr val="000000"/>
                </a:solidFill>
                <a:latin typeface="Times New Roman" panose="02020603050405020304" pitchFamily="18" charset="0"/>
                <a:ea typeface="Times New Roman" panose="02020603050405020304" pitchFamily="18" charset="0"/>
              </a:rPr>
              <a:t>T</a:t>
            </a:r>
            <a:r>
              <a:rPr lang="en-IN" sz="2800" dirty="0">
                <a:solidFill>
                  <a:srgbClr val="000000"/>
                </a:solidFill>
                <a:effectLst/>
                <a:latin typeface="Times New Roman" panose="02020603050405020304" pitchFamily="18" charset="0"/>
                <a:ea typeface="Times New Roman" panose="02020603050405020304" pitchFamily="18" charset="0"/>
              </a:rPr>
              <a:t>his culture operates to support the group and its performance objectives will depend in part on the strength of the core values. At any level, these values should meet the test of three criteria: </a:t>
            </a:r>
          </a:p>
          <a:p>
            <a:pPr marL="571500" marR="41275" indent="-571500" algn="just">
              <a:lnSpc>
                <a:spcPct val="110000"/>
              </a:lnSpc>
              <a:spcAft>
                <a:spcPts val="1560"/>
              </a:spcAft>
              <a:buAutoNum type="romanLcParenBoth"/>
            </a:pPr>
            <a:r>
              <a:rPr lang="en-IN" sz="2800" b="1" i="1" dirty="0">
                <a:solidFill>
                  <a:srgbClr val="000000"/>
                </a:solidFill>
                <a:effectLst/>
                <a:latin typeface="Times New Roman" panose="02020603050405020304" pitchFamily="18" charset="0"/>
                <a:ea typeface="Times New Roman" panose="02020603050405020304" pitchFamily="18" charset="0"/>
              </a:rPr>
              <a:t>relevance</a:t>
            </a:r>
            <a:r>
              <a:rPr lang="en-IN" sz="2800" i="1"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 core values should support key performance objectives; </a:t>
            </a:r>
          </a:p>
          <a:p>
            <a:pPr marL="571500" marR="41275" indent="-571500" algn="just">
              <a:lnSpc>
                <a:spcPct val="110000"/>
              </a:lnSpc>
              <a:spcAft>
                <a:spcPts val="1560"/>
              </a:spcAft>
              <a:buAutoNum type="romanLcParenBoth"/>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i="1" dirty="0">
                <a:solidFill>
                  <a:srgbClr val="000000"/>
                </a:solidFill>
                <a:effectLst/>
                <a:latin typeface="Times New Roman" panose="02020603050405020304" pitchFamily="18" charset="0"/>
                <a:ea typeface="Times New Roman" panose="02020603050405020304" pitchFamily="18" charset="0"/>
              </a:rPr>
              <a:t>pervasiveness </a:t>
            </a:r>
            <a:r>
              <a:rPr lang="en-IN" sz="2800" dirty="0">
                <a:solidFill>
                  <a:srgbClr val="000000"/>
                </a:solidFill>
                <a:effectLst/>
                <a:latin typeface="Times New Roman" panose="02020603050405020304" pitchFamily="18" charset="0"/>
                <a:ea typeface="Times New Roman" panose="02020603050405020304" pitchFamily="18" charset="0"/>
              </a:rPr>
              <a:t>— core values should be known by all members of the organisation or group; and </a:t>
            </a:r>
          </a:p>
          <a:p>
            <a:pPr marL="571500" marR="41275" indent="-571500" algn="just">
              <a:lnSpc>
                <a:spcPct val="110000"/>
              </a:lnSpc>
              <a:spcAft>
                <a:spcPts val="1560"/>
              </a:spcAft>
              <a:buAutoNum type="romanLcParenBoth"/>
            </a:pP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b="1" i="1" dirty="0">
                <a:solidFill>
                  <a:srgbClr val="000000"/>
                </a:solidFill>
                <a:effectLst/>
                <a:latin typeface="Times New Roman" panose="02020603050405020304" pitchFamily="18" charset="0"/>
                <a:ea typeface="Times New Roman" panose="02020603050405020304" pitchFamily="18" charset="0"/>
              </a:rPr>
              <a:t>strength </a:t>
            </a:r>
            <a:r>
              <a:rPr lang="en-IN" sz="2800" dirty="0">
                <a:solidFill>
                  <a:srgbClr val="000000"/>
                </a:solidFill>
                <a:effectLst/>
                <a:latin typeface="Times New Roman" panose="02020603050405020304" pitchFamily="18" charset="0"/>
                <a:ea typeface="Times New Roman" panose="02020603050405020304" pitchFamily="18" charset="0"/>
              </a:rPr>
              <a:t>— core values should be accepted by everyone involved.</a:t>
            </a:r>
          </a:p>
        </p:txBody>
      </p:sp>
    </p:spTree>
    <p:extLst>
      <p:ext uri="{BB962C8B-B14F-4D97-AF65-F5344CB8AC3E}">
        <p14:creationId xmlns:p14="http://schemas.microsoft.com/office/powerpoint/2010/main" val="268010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A7627C-22A8-44FE-94D2-89B87C29FB5B}"/>
              </a:ext>
            </a:extLst>
          </p:cNvPr>
          <p:cNvSpPr txBox="1"/>
          <p:nvPr/>
        </p:nvSpPr>
        <p:spPr>
          <a:xfrm>
            <a:off x="960863" y="2831731"/>
            <a:ext cx="10515600" cy="954107"/>
          </a:xfrm>
          <a:prstGeom prst="rect">
            <a:avLst/>
          </a:prstGeom>
          <a:noFill/>
        </p:spPr>
        <p:txBody>
          <a:bodyPr wrap="square">
            <a:spAutoFit/>
          </a:bodyPr>
          <a:lstStyle/>
          <a:p>
            <a:r>
              <a:rPr lang="en-IN" sz="2800" dirty="0">
                <a:solidFill>
                  <a:srgbClr val="000000"/>
                </a:solidFill>
                <a:latin typeface="Times New Roman" panose="02020603050405020304" pitchFamily="18" charset="0"/>
                <a:ea typeface="Times New Roman" panose="02020603050405020304" pitchFamily="18" charset="0"/>
              </a:rPr>
              <a:t>S</a:t>
            </a:r>
            <a:r>
              <a:rPr lang="en-IN" sz="2800" dirty="0">
                <a:solidFill>
                  <a:srgbClr val="000000"/>
                </a:solidFill>
                <a:effectLst/>
                <a:latin typeface="Times New Roman" panose="02020603050405020304" pitchFamily="18" charset="0"/>
                <a:ea typeface="Times New Roman" panose="02020603050405020304" pitchFamily="18" charset="0"/>
              </a:rPr>
              <a:t>ymbols well to establish and maintain a desired organisational culture. Symbolic managers and leaders talk the ‘language’ of the organisation</a:t>
            </a:r>
            <a:endParaRPr lang="en-IN" sz="2800" dirty="0"/>
          </a:p>
        </p:txBody>
      </p:sp>
    </p:spTree>
    <p:extLst>
      <p:ext uri="{BB962C8B-B14F-4D97-AF65-F5344CB8AC3E}">
        <p14:creationId xmlns:p14="http://schemas.microsoft.com/office/powerpoint/2010/main" val="301120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20B96A-B2ED-4700-8562-40E2977F65B8}"/>
              </a:ext>
            </a:extLst>
          </p:cNvPr>
          <p:cNvSpPr txBox="1"/>
          <p:nvPr/>
        </p:nvSpPr>
        <p:spPr>
          <a:xfrm>
            <a:off x="1237785" y="2487832"/>
            <a:ext cx="10370635" cy="1384995"/>
          </a:xfrm>
          <a:prstGeom prst="rect">
            <a:avLst/>
          </a:prstGeom>
          <a:noFill/>
        </p:spPr>
        <p:txBody>
          <a:bodyPr wrap="square">
            <a:spAutoFit/>
          </a:bodyPr>
          <a:lstStyle/>
          <a:p>
            <a:r>
              <a:rPr lang="en-IN" sz="2800" i="1" dirty="0">
                <a:solidFill>
                  <a:srgbClr val="000000"/>
                </a:solidFill>
                <a:effectLst/>
                <a:latin typeface="Times New Roman" panose="02020603050405020304" pitchFamily="18" charset="0"/>
                <a:ea typeface="Times New Roman" panose="02020603050405020304" pitchFamily="18" charset="0"/>
              </a:rPr>
              <a:t>Language metaphors </a:t>
            </a:r>
            <a:r>
              <a:rPr lang="en-IN" sz="2800" dirty="0">
                <a:solidFill>
                  <a:srgbClr val="000000"/>
                </a:solidFill>
                <a:effectLst/>
                <a:latin typeface="Times New Roman" panose="02020603050405020304" pitchFamily="18" charset="0"/>
                <a:ea typeface="Times New Roman" panose="02020603050405020304" pitchFamily="18" charset="0"/>
              </a:rPr>
              <a:t>— the use of positive examples from another context — are very powerful in this regard. Good symbolic leaders highlight the observable culture. </a:t>
            </a:r>
            <a:endParaRPr lang="en-IN" sz="2800" dirty="0"/>
          </a:p>
        </p:txBody>
      </p:sp>
    </p:spTree>
    <p:extLst>
      <p:ext uri="{BB962C8B-B14F-4D97-AF65-F5344CB8AC3E}">
        <p14:creationId xmlns:p14="http://schemas.microsoft.com/office/powerpoint/2010/main" val="423754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782708-2074-4502-A082-112214421A36}"/>
              </a:ext>
            </a:extLst>
          </p:cNvPr>
          <p:cNvSpPr txBox="1"/>
          <p:nvPr/>
        </p:nvSpPr>
        <p:spPr>
          <a:xfrm>
            <a:off x="1027771" y="1973755"/>
            <a:ext cx="10136458" cy="3108543"/>
          </a:xfrm>
          <a:prstGeom prst="rect">
            <a:avLst/>
          </a:prstGeom>
          <a:noFill/>
        </p:spPr>
        <p:txBody>
          <a:bodyPr wrap="square">
            <a:spAutoFit/>
          </a:bodyPr>
          <a:lstStyle/>
          <a:p>
            <a:pPr marL="6350" marR="41275" indent="-6350" algn="just"/>
            <a:r>
              <a:rPr lang="en-IN" sz="2800" b="1" u="sng" dirty="0">
                <a:solidFill>
                  <a:srgbClr val="000000"/>
                </a:solidFill>
                <a:effectLst/>
                <a:latin typeface="Times New Roman" panose="02020603050405020304" pitchFamily="18" charset="0"/>
                <a:ea typeface="Times New Roman" panose="02020603050405020304" pitchFamily="18" charset="0"/>
              </a:rPr>
              <a:t>Ethics</a:t>
            </a:r>
            <a:r>
              <a:rPr lang="en-IN" sz="2800" dirty="0">
                <a:solidFill>
                  <a:srgbClr val="000000"/>
                </a:solidFill>
                <a:effectLst/>
                <a:latin typeface="Times New Roman" panose="02020603050405020304" pitchFamily="18" charset="0"/>
                <a:ea typeface="Times New Roman" panose="02020603050405020304" pitchFamily="18" charset="0"/>
              </a:rPr>
              <a:t>  </a:t>
            </a:r>
          </a:p>
          <a:p>
            <a:pPr marL="457200" marR="41275" indent="-457200" algn="just">
              <a:buFont typeface="Arial" panose="020B0604020202020204" pitchFamily="34" charset="0"/>
              <a:buChar char="•"/>
            </a:pPr>
            <a:r>
              <a:rPr lang="en-IN" sz="2800" b="1" dirty="0">
                <a:solidFill>
                  <a:srgbClr val="000000"/>
                </a:solidFill>
                <a:effectLst/>
                <a:latin typeface="Times New Roman" panose="02020603050405020304" pitchFamily="18" charset="0"/>
                <a:ea typeface="Times New Roman" panose="02020603050405020304" pitchFamily="18" charset="0"/>
              </a:rPr>
              <a:t>Ethics </a:t>
            </a:r>
            <a:r>
              <a:rPr lang="en-IN" sz="2800" dirty="0">
                <a:solidFill>
                  <a:srgbClr val="000000"/>
                </a:solidFill>
                <a:effectLst/>
                <a:latin typeface="Times New Roman" panose="02020603050405020304" pitchFamily="18" charset="0"/>
                <a:ea typeface="Times New Roman" panose="02020603050405020304" pitchFamily="18" charset="0"/>
              </a:rPr>
              <a:t>can be defined as the code of moral principles that sets standards of good or bad, or right or wrong, in a person’s conduct and thereby guides the behaviour of that person or group. </a:t>
            </a:r>
          </a:p>
          <a:p>
            <a:pPr marL="457200" marR="3175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b="1" dirty="0">
                <a:solidFill>
                  <a:srgbClr val="000000"/>
                </a:solidFill>
                <a:effectLst/>
                <a:latin typeface="Times New Roman" panose="02020603050405020304" pitchFamily="18" charset="0"/>
                <a:ea typeface="Times New Roman" panose="02020603050405020304" pitchFamily="18" charset="0"/>
              </a:rPr>
              <a:t>ethical behaviour </a:t>
            </a:r>
            <a:r>
              <a:rPr lang="en-IN" sz="2800" dirty="0">
                <a:solidFill>
                  <a:srgbClr val="000000"/>
                </a:solidFill>
                <a:effectLst/>
                <a:latin typeface="Times New Roman" panose="02020603050405020304" pitchFamily="18" charset="0"/>
                <a:ea typeface="Times New Roman" panose="02020603050405020304" pitchFamily="18" charset="0"/>
              </a:rPr>
              <a:t>is that which is accepted to be ‘good’, ‘right’ and ‘proper’ as opposed to ‘bad’, ‘wrong’ or ‘improper’ in the context of the governing moral code. </a:t>
            </a:r>
          </a:p>
        </p:txBody>
      </p:sp>
    </p:spTree>
    <p:extLst>
      <p:ext uri="{BB962C8B-B14F-4D97-AF65-F5344CB8AC3E}">
        <p14:creationId xmlns:p14="http://schemas.microsoft.com/office/powerpoint/2010/main" val="7040271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1209</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shriraam balasubramanian</dc:creator>
  <cp:lastModifiedBy>shriraam balasubramanian</cp:lastModifiedBy>
  <cp:revision>9</cp:revision>
  <dcterms:created xsi:type="dcterms:W3CDTF">2020-11-03T03:49:46Z</dcterms:created>
  <dcterms:modified xsi:type="dcterms:W3CDTF">2020-11-03T05:34:33Z</dcterms:modified>
</cp:coreProperties>
</file>