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EC64-D62B-451D-8C49-B7843BF5D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97FF4-1271-4554-A1C9-07E25228D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65CA-C67E-4697-9F75-74D3B87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B9A0-7423-463F-AB38-E310C8EF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6ED94-C58E-4037-A542-5F5EC2ED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4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D3E3-C9AA-4893-81D6-F81B666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D98D7-DC60-408D-A93C-8724336C3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D333-1CE2-4090-8E9B-D0D0811F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E413-89DD-4744-8696-33816FA3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07FA-5F6B-46C8-8D30-0B3E111D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2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913FB-AD69-4B00-8795-D8158D87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50180-E5E3-4BD4-8352-2C84E54B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55BA-0ED3-406F-A1C3-32EF2FF3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B38C-8BF1-4547-AFF1-5BAAD768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F6BC-943E-4AB7-89A5-516BB0D8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8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7570-2254-4DB2-BAC9-B1CC756C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49D7-0135-4C79-AC95-ABAE0EC6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FE21-D9A7-4290-BFEE-240CC6F3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089C-FABB-49D1-B883-35C05DFA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A5E6-5747-41CB-A7DA-FB38B8DA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E934-C3A2-4A6E-94AF-B265833A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348C-B990-4664-A926-52540C27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5C5D-7FFC-4BD5-8039-09D34397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0045-3B6A-44D6-A799-7318246E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F37F-B2F9-4C1B-86E6-BDFCA30C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4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37A8-EEC4-49C7-856B-E2C72090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800C-FB38-4DBB-9106-41B95F1D0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AF9F4-AD37-4FF5-9987-D8143EEE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05E-C6F7-4AC9-A2C5-DB044C01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C08D8-347E-4F5E-B83D-9269AE64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5CC13-E000-4FA2-85A1-EA537DE7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4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9A26-DE60-4002-BE6E-2DB65079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DB952-605A-45A9-A249-60561F50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945C3-05AB-4107-A8AB-65219015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471D1-540F-4403-9AE5-0F2EB37E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7E7-1151-4ED2-8B5D-9265FBBB3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C3B0-B3E0-43C4-B201-CD20B855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43430-6237-43D1-8DE0-5E16BA7C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E5ADE-B773-431B-BFB1-F72DED2B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8D75-1427-4AF9-878A-08520B8A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BB49-2205-4E5B-8BD6-AA348656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7B873-4E86-4F00-A698-4955C569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87580-6BD1-49CB-B2F9-F5B46F9C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2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FB0D1-2793-41D2-A8EE-F3FBE54E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55205-6102-4E4C-99A3-36EA0623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4F509-B436-415F-B915-1A4F36FF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9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7FF2-FAC4-4226-BFAE-DDD34E1F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ADB1-8EB1-45D6-8685-47744721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A103-8A4B-471C-A297-A28B73EA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FF55D-89F2-45B1-AC45-229280CF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0334E-B49C-4B5A-B5CF-FD9182B4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15CCC-B5A2-42A5-813A-178E49B0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F212-BCBF-41B3-B756-F63D6114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85242-DD93-4594-BDD4-C7B8180BB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8886E-40C2-452A-BB35-82909356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EC292-A8CD-47BE-9432-543D44E3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1DD1B-0072-461C-ADD3-9C4471C8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0385-C21F-4338-8CBD-8920ECF1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78E97-8EA0-43E5-96E7-7CB45EEA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6D19B-069F-4F77-A9E2-5F3DCA4A2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3BBD-2F59-4C6B-867A-4959A6080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1485-8B3B-4F6A-A252-1904B0D46259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C21F-F3EB-4263-9B4B-ED090BDD1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19BE-DA1F-4269-A90D-FF2450D1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64BB1-6D6D-461D-A414-B84923BEA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FCAB-5AED-4D74-AE01-BC427D5FB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Techniques for TM construction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07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FC88-2A9E-4264-81F1-683F565A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of TM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5967-3E7C-45D8-B884-C683E004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TM</a:t>
            </a:r>
          </a:p>
          <a:p>
            <a:r>
              <a:rPr lang="en-US" dirty="0"/>
              <a:t>Multidimensional TM</a:t>
            </a:r>
          </a:p>
          <a:p>
            <a:r>
              <a:rPr lang="en-US" dirty="0"/>
              <a:t>Non-deterministic TM</a:t>
            </a:r>
          </a:p>
          <a:p>
            <a:r>
              <a:rPr lang="en-US" dirty="0" err="1"/>
              <a:t>Multitape</a:t>
            </a:r>
            <a:r>
              <a:rPr lang="en-US" dirty="0"/>
              <a:t> TM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1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BDC-0D75-4558-86A4-CD7D7DB4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A64A2-779A-4F64-8E54-AE9AFFA4D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59" y="1690689"/>
            <a:ext cx="6999266" cy="4183772"/>
          </a:xfrm>
        </p:spPr>
      </p:pic>
    </p:spTree>
    <p:extLst>
      <p:ext uri="{BB962C8B-B14F-4D97-AF65-F5344CB8AC3E}">
        <p14:creationId xmlns:p14="http://schemas.microsoft.com/office/powerpoint/2010/main" val="236767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EA28-ED60-4F33-97FC-D1F197F5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FABAD-5A5C-4B8A-A46C-34249B5A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594" y="3028939"/>
            <a:ext cx="3528811" cy="1944710"/>
          </a:xfrm>
        </p:spPr>
      </p:pic>
    </p:spTree>
    <p:extLst>
      <p:ext uri="{BB962C8B-B14F-4D97-AF65-F5344CB8AC3E}">
        <p14:creationId xmlns:p14="http://schemas.microsoft.com/office/powerpoint/2010/main" val="386420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7179-67E8-4230-991C-6A5D1A19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F64E-43AD-437F-9970-B8FB6917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Storage in finite control</a:t>
            </a:r>
          </a:p>
          <a:p>
            <a:r>
              <a:rPr lang="en-US" dirty="0"/>
              <a:t>2. Multiple tracks</a:t>
            </a:r>
          </a:p>
          <a:p>
            <a:r>
              <a:rPr lang="en-US" dirty="0"/>
              <a:t>3. Shifting of symbols</a:t>
            </a:r>
          </a:p>
          <a:p>
            <a:r>
              <a:rPr lang="en-US" dirty="0"/>
              <a:t>4. Checking off symbols</a:t>
            </a:r>
          </a:p>
          <a:p>
            <a:r>
              <a:rPr lang="en-US" dirty="0"/>
              <a:t>5. Subroutines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7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1283-42BD-4B4F-AE05-6D5A1374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Storage in finite control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68C185-AD64-4113-A456-71A4DF01B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661179"/>
              </p:ext>
            </p:extLst>
          </p:nvPr>
        </p:nvGraphicFramePr>
        <p:xfrm>
          <a:off x="2695574" y="2228850"/>
          <a:ext cx="6238874" cy="132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94">
                  <a:extLst>
                    <a:ext uri="{9D8B030D-6E8A-4147-A177-3AD203B41FA5}">
                      <a16:colId xmlns:a16="http://schemas.microsoft.com/office/drawing/2014/main" val="164200973"/>
                    </a:ext>
                  </a:extLst>
                </a:gridCol>
                <a:gridCol w="929194">
                  <a:extLst>
                    <a:ext uri="{9D8B030D-6E8A-4147-A177-3AD203B41FA5}">
                      <a16:colId xmlns:a16="http://schemas.microsoft.com/office/drawing/2014/main" val="3149372620"/>
                    </a:ext>
                  </a:extLst>
                </a:gridCol>
                <a:gridCol w="929194">
                  <a:extLst>
                    <a:ext uri="{9D8B030D-6E8A-4147-A177-3AD203B41FA5}">
                      <a16:colId xmlns:a16="http://schemas.microsoft.com/office/drawing/2014/main" val="2579916336"/>
                    </a:ext>
                  </a:extLst>
                </a:gridCol>
                <a:gridCol w="929194">
                  <a:extLst>
                    <a:ext uri="{9D8B030D-6E8A-4147-A177-3AD203B41FA5}">
                      <a16:colId xmlns:a16="http://schemas.microsoft.com/office/drawing/2014/main" val="3562461624"/>
                    </a:ext>
                  </a:extLst>
                </a:gridCol>
                <a:gridCol w="929194">
                  <a:extLst>
                    <a:ext uri="{9D8B030D-6E8A-4147-A177-3AD203B41FA5}">
                      <a16:colId xmlns:a16="http://schemas.microsoft.com/office/drawing/2014/main" val="1259198129"/>
                    </a:ext>
                  </a:extLst>
                </a:gridCol>
                <a:gridCol w="929194">
                  <a:extLst>
                    <a:ext uri="{9D8B030D-6E8A-4147-A177-3AD203B41FA5}">
                      <a16:colId xmlns:a16="http://schemas.microsoft.com/office/drawing/2014/main" val="594129888"/>
                    </a:ext>
                  </a:extLst>
                </a:gridCol>
                <a:gridCol w="663710">
                  <a:extLst>
                    <a:ext uri="{9D8B030D-6E8A-4147-A177-3AD203B41FA5}">
                      <a16:colId xmlns:a16="http://schemas.microsoft.com/office/drawing/2014/main" val="1357922063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146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146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04456453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0D06DD2B-3A31-4909-83D3-E2A24B780B07}"/>
              </a:ext>
            </a:extLst>
          </p:cNvPr>
          <p:cNvSpPr/>
          <p:nvPr/>
        </p:nvSpPr>
        <p:spPr>
          <a:xfrm>
            <a:off x="2847974" y="3659187"/>
            <a:ext cx="466725" cy="866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89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538C-A95E-435F-8EE2-756CF3C0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[q0,a]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C3F6-782B-4A87-8CC1-78D18E3B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wcw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7D25FD-82EB-4290-80A0-93EE36C4A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30603"/>
              </p:ext>
            </p:extLst>
          </p:nvPr>
        </p:nvGraphicFramePr>
        <p:xfrm>
          <a:off x="3228975" y="2847975"/>
          <a:ext cx="4657727" cy="1496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04">
                  <a:extLst>
                    <a:ext uri="{9D8B030D-6E8A-4147-A177-3AD203B41FA5}">
                      <a16:colId xmlns:a16="http://schemas.microsoft.com/office/drawing/2014/main" val="4204070473"/>
                    </a:ext>
                  </a:extLst>
                </a:gridCol>
                <a:gridCol w="693704">
                  <a:extLst>
                    <a:ext uri="{9D8B030D-6E8A-4147-A177-3AD203B41FA5}">
                      <a16:colId xmlns:a16="http://schemas.microsoft.com/office/drawing/2014/main" val="3145773436"/>
                    </a:ext>
                  </a:extLst>
                </a:gridCol>
                <a:gridCol w="693704">
                  <a:extLst>
                    <a:ext uri="{9D8B030D-6E8A-4147-A177-3AD203B41FA5}">
                      <a16:colId xmlns:a16="http://schemas.microsoft.com/office/drawing/2014/main" val="2773258194"/>
                    </a:ext>
                  </a:extLst>
                </a:gridCol>
                <a:gridCol w="693704">
                  <a:extLst>
                    <a:ext uri="{9D8B030D-6E8A-4147-A177-3AD203B41FA5}">
                      <a16:colId xmlns:a16="http://schemas.microsoft.com/office/drawing/2014/main" val="3324844639"/>
                    </a:ext>
                  </a:extLst>
                </a:gridCol>
                <a:gridCol w="693704">
                  <a:extLst>
                    <a:ext uri="{9D8B030D-6E8A-4147-A177-3AD203B41FA5}">
                      <a16:colId xmlns:a16="http://schemas.microsoft.com/office/drawing/2014/main" val="915623851"/>
                    </a:ext>
                  </a:extLst>
                </a:gridCol>
                <a:gridCol w="693704">
                  <a:extLst>
                    <a:ext uri="{9D8B030D-6E8A-4147-A177-3AD203B41FA5}">
                      <a16:colId xmlns:a16="http://schemas.microsoft.com/office/drawing/2014/main" val="1470013650"/>
                    </a:ext>
                  </a:extLst>
                </a:gridCol>
                <a:gridCol w="495503">
                  <a:extLst>
                    <a:ext uri="{9D8B030D-6E8A-4147-A177-3AD203B41FA5}">
                      <a16:colId xmlns:a16="http://schemas.microsoft.com/office/drawing/2014/main" val="890983990"/>
                    </a:ext>
                  </a:extLst>
                </a:gridCol>
              </a:tblGrid>
              <a:tr h="14962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146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146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74903913"/>
                  </a:ext>
                </a:extLst>
              </a:tr>
            </a:tbl>
          </a:graphicData>
        </a:graphic>
      </p:graphicFrame>
      <p:sp>
        <p:nvSpPr>
          <p:cNvPr id="10" name="Arrow: Up 9">
            <a:extLst>
              <a:ext uri="{FF2B5EF4-FFF2-40B4-BE49-F238E27FC236}">
                <a16:creationId xmlns:a16="http://schemas.microsoft.com/office/drawing/2014/main" id="{415E4E0A-BDB2-44C1-ABEE-B31D53A0843D}"/>
              </a:ext>
            </a:extLst>
          </p:cNvPr>
          <p:cNvSpPr/>
          <p:nvPr/>
        </p:nvSpPr>
        <p:spPr>
          <a:xfrm>
            <a:off x="3352799" y="4344194"/>
            <a:ext cx="466725" cy="866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8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5395-5AD9-4C05-B22A-B415AB66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tracks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D2FA08-B3E7-4F23-B56F-D49EE5CB7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84069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13846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903978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151637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414259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1821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3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2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49251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BE4AF130-BFF7-4219-A45B-005D8C7A123B}"/>
              </a:ext>
            </a:extLst>
          </p:cNvPr>
          <p:cNvSpPr/>
          <p:nvPr/>
        </p:nvSpPr>
        <p:spPr>
          <a:xfrm>
            <a:off x="5438774" y="2938145"/>
            <a:ext cx="466725" cy="866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4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202C-C22C-43BA-B302-950F85D8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Shifting of symbols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608EF0-27DE-4EBB-9A63-EACBFB0B3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12995"/>
              </p:ext>
            </p:extLst>
          </p:nvPr>
        </p:nvGraphicFramePr>
        <p:xfrm>
          <a:off x="838200" y="18256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048381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87730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9619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92853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94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968957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19677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7A4C8F70-252B-4F72-BBED-3591329F855F}"/>
              </a:ext>
            </a:extLst>
          </p:cNvPr>
          <p:cNvSpPr/>
          <p:nvPr/>
        </p:nvSpPr>
        <p:spPr>
          <a:xfrm>
            <a:off x="3914774" y="2836545"/>
            <a:ext cx="466725" cy="866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85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6AC6-AF83-43BE-B5F6-98C58FD3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0137-DBB0-452B-ABD0-3E6A67E0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S-&gt;</a:t>
            </a:r>
            <a:r>
              <a:rPr lang="en-US" dirty="0" err="1"/>
              <a:t>aSS</a:t>
            </a:r>
            <a:endParaRPr lang="en-US" dirty="0"/>
          </a:p>
          <a:p>
            <a:r>
              <a:rPr lang="en-US" dirty="0"/>
              <a:t>S-&gt;b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----X</a:t>
            </a:r>
            <a:r>
              <a:rPr lang="en-US" baseline="-25000" dirty="0"/>
              <a:t>i </a:t>
            </a:r>
            <a:r>
              <a:rPr lang="en-US" dirty="0"/>
              <a:t>X</a:t>
            </a:r>
            <a:r>
              <a:rPr lang="en-US" baseline="-25000" dirty="0"/>
              <a:t>i+1</a:t>
            </a:r>
            <a:r>
              <a:rPr lang="en-US" dirty="0"/>
              <a:t>-----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(q, X</a:t>
            </a:r>
            <a:r>
              <a:rPr lang="en-US" baseline="-25000" dirty="0"/>
              <a:t>i ,-</a:t>
            </a:r>
            <a:r>
              <a:rPr lang="en-US" dirty="0"/>
              <a:t>)</a:t>
            </a:r>
          </a:p>
          <a:p>
            <a:r>
              <a:rPr lang="en-US" dirty="0"/>
              <a:t>(q, X</a:t>
            </a:r>
            <a:r>
              <a:rPr lang="en-US" baseline="-25000" dirty="0"/>
              <a:t>i+1,</a:t>
            </a:r>
            <a:r>
              <a:rPr lang="en-US" dirty="0"/>
              <a:t> X</a:t>
            </a:r>
            <a:r>
              <a:rPr lang="en-US" baseline="-25000" dirty="0"/>
              <a:t>i </a:t>
            </a:r>
            <a:r>
              <a:rPr lang="en-US" dirty="0"/>
              <a:t>)</a:t>
            </a:r>
          </a:p>
          <a:p>
            <a:r>
              <a:rPr lang="en-US" dirty="0"/>
              <a:t>(q, X</a:t>
            </a:r>
            <a:r>
              <a:rPr lang="en-US" baseline="-25000" dirty="0"/>
              <a:t>i+2,</a:t>
            </a:r>
            <a:r>
              <a:rPr lang="en-US" dirty="0"/>
              <a:t> X</a:t>
            </a:r>
            <a:r>
              <a:rPr lang="en-US" baseline="-25000" dirty="0"/>
              <a:t>i+1 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93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C5A9-470A-486F-AA42-2383AC6B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off symbols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5C5D92-39E5-4639-A2CA-CCD76368A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78251"/>
              </p:ext>
            </p:extLst>
          </p:nvPr>
        </p:nvGraphicFramePr>
        <p:xfrm>
          <a:off x="838200" y="2987675"/>
          <a:ext cx="105155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50331542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08960219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6588402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13754563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7321502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12867975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16561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3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0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5979-1042-4B3F-B5DB-659F156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E4C7-45B8-4CC0-BB3A-AE8E98B9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TM   T  K</a:t>
            </a:r>
          </a:p>
          <a:p>
            <a:r>
              <a:rPr lang="en-US" dirty="0"/>
              <a:t>Subroutine T1  K1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20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154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Techniques for TM construction</vt:lpstr>
      <vt:lpstr>PowerPoint Presentation</vt:lpstr>
      <vt:lpstr>Storage in finite control</vt:lpstr>
      <vt:lpstr>[q0,a]</vt:lpstr>
      <vt:lpstr>Multiple tracks</vt:lpstr>
      <vt:lpstr>Shifting of symbols</vt:lpstr>
      <vt:lpstr>PowerPoint Presentation</vt:lpstr>
      <vt:lpstr>Checking off symbols</vt:lpstr>
      <vt:lpstr>Subroutines</vt:lpstr>
      <vt:lpstr>Modifications of TM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for TM construction</dc:title>
  <dc:creator>hr.ravibalaji@gmail.com</dc:creator>
  <cp:lastModifiedBy>hr.ravibalaji@gmail.com</cp:lastModifiedBy>
  <cp:revision>25</cp:revision>
  <dcterms:created xsi:type="dcterms:W3CDTF">2020-11-13T05:14:54Z</dcterms:created>
  <dcterms:modified xsi:type="dcterms:W3CDTF">2020-11-17T04:27:47Z</dcterms:modified>
</cp:coreProperties>
</file>