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4" r:id="rId2"/>
    <p:sldId id="378" r:id="rId3"/>
    <p:sldId id="328" r:id="rId4"/>
    <p:sldId id="260" r:id="rId5"/>
    <p:sldId id="331" r:id="rId6"/>
    <p:sldId id="388" r:id="rId7"/>
    <p:sldId id="344" r:id="rId8"/>
    <p:sldId id="347" r:id="rId9"/>
    <p:sldId id="361" r:id="rId10"/>
    <p:sldId id="363" r:id="rId11"/>
    <p:sldId id="364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0929"/>
  </p:normalViewPr>
  <p:slideViewPr>
    <p:cSldViewPr snapToGrid="0">
      <p:cViewPr>
        <p:scale>
          <a:sx n="81" d="100"/>
          <a:sy n="81" d="100"/>
        </p:scale>
        <p:origin x="-12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59"/>
    </p:cViewPr>
  </p:sorterViewPr>
  <p:notesViewPr>
    <p:cSldViewPr snapToGrid="0">
      <p:cViewPr varScale="1">
        <p:scale>
          <a:sx n="46" d="100"/>
          <a:sy n="46" d="100"/>
        </p:scale>
        <p:origin x="-1334" y="-62"/>
      </p:cViewPr>
      <p:guideLst>
        <p:guide orient="horz" pos="290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7" Type="http://schemas.openxmlformats.org/officeDocument/2006/relationships/slide" Target="slides/slide22.xml"/><Relationship Id="rId2" Type="http://schemas.openxmlformats.org/officeDocument/2006/relationships/slide" Target="slides/slide8.xml"/><Relationship Id="rId1" Type="http://schemas.openxmlformats.org/officeDocument/2006/relationships/slide" Target="slides/slide5.xml"/><Relationship Id="rId6" Type="http://schemas.openxmlformats.org/officeDocument/2006/relationships/slide" Target="slides/slide20.xml"/><Relationship Id="rId5" Type="http://schemas.openxmlformats.org/officeDocument/2006/relationships/slide" Target="slides/slide17.xml"/><Relationship Id="rId4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8BD12B2E-5666-4D22-B1DB-5295644E73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85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6263"/>
            <a:ext cx="51435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18CAB477-92DA-45A3-8523-1F26188539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4C1736-0AFE-47E3-9259-1C0381A12A5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E9DA9F-6591-40AE-B9CB-FF84F2DD292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en-US" altLang="en-US" sz="1000" smtClean="0">
                <a:cs typeface="Times New Roman" pitchFamily="18" charset="0"/>
              </a:rPr>
              <a:t>What is rule #10 used for – emptying the stack.</a:t>
            </a:r>
          </a:p>
          <a:p>
            <a:pPr lvl="1" eaLnBrk="1" hangingPunct="1"/>
            <a:endParaRPr lang="en-US" altLang="en-US" sz="1000" smtClean="0">
              <a:cs typeface="Times New Roman" pitchFamily="18" charset="0"/>
            </a:endParaRPr>
          </a:p>
          <a:p>
            <a:pPr lvl="1" eaLnBrk="1" hangingPunct="1"/>
            <a:r>
              <a:rPr lang="en-US" altLang="en-US" sz="1000" smtClean="0">
                <a:cs typeface="Times New Roman" pitchFamily="18" charset="0"/>
              </a:rPr>
              <a:t>What is rule #9 used for – emptying the stack.</a:t>
            </a:r>
          </a:p>
          <a:p>
            <a:pPr lvl="1" eaLnBrk="1" hangingPunct="1"/>
            <a:r>
              <a:rPr lang="en-US" altLang="en-US" sz="1000" smtClean="0">
                <a:cs typeface="Times New Roman" pitchFamily="18" charset="0"/>
              </a:rPr>
              <a:t>Why do rules #3 and #6 have options – you don’t know where the middle of the string is.</a:t>
            </a:r>
          </a:p>
          <a:p>
            <a:pPr lvl="1" eaLnBrk="1" hangingPunct="1"/>
            <a:r>
              <a:rPr lang="en-US" altLang="en-US" sz="1000" smtClean="0">
                <a:cs typeface="Times New Roman" pitchFamily="18" charset="0"/>
              </a:rPr>
              <a:t>Why don’t rules #4 and #5 have similar options – suppose rule #4 had option (</a:t>
            </a:r>
            <a:r>
              <a:rPr lang="en-US" altLang="en-US" sz="600" smtClean="0">
                <a:cs typeface="Times New Roman" pitchFamily="18" charset="0"/>
              </a:rPr>
              <a:t>q</a:t>
            </a:r>
            <a:r>
              <a:rPr lang="en-US" altLang="en-US" sz="600" baseline="-25000" smtClean="0">
                <a:cs typeface="Times New Roman" pitchFamily="18" charset="0"/>
              </a:rPr>
              <a:t>2</a:t>
            </a:r>
            <a:r>
              <a:rPr lang="en-US" altLang="en-US" sz="600" smtClean="0">
                <a:cs typeface="Times New Roman" pitchFamily="18" charset="0"/>
              </a:rPr>
              <a:t>, λ). Then 0100 would be accepted.</a:t>
            </a:r>
            <a:endParaRPr lang="en-US" altLang="en-US" sz="1000" smtClean="0">
              <a:cs typeface="Times New Roman" pitchFamily="18" charset="0"/>
            </a:endParaRPr>
          </a:p>
          <a:p>
            <a:pPr eaLnBrk="1" hangingPunct="1"/>
            <a:endParaRPr lang="en-US" altLang="en-US" sz="10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04FE2C-5E4F-4F13-82B4-305159CC8D77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en-US" altLang="en-US" sz="1000" smtClean="0">
                <a:cs typeface="Times New Roman" pitchFamily="18" charset="0"/>
              </a:rPr>
              <a:t>What is rule #10 used for – emptying the stack.</a:t>
            </a:r>
          </a:p>
          <a:p>
            <a:pPr lvl="1" eaLnBrk="1" hangingPunct="1"/>
            <a:endParaRPr lang="en-US" altLang="en-US" sz="1000" smtClean="0">
              <a:cs typeface="Times New Roman" pitchFamily="18" charset="0"/>
            </a:endParaRPr>
          </a:p>
          <a:p>
            <a:pPr lvl="1" eaLnBrk="1" hangingPunct="1"/>
            <a:r>
              <a:rPr lang="en-US" altLang="en-US" sz="1000" smtClean="0">
                <a:cs typeface="Times New Roman" pitchFamily="18" charset="0"/>
              </a:rPr>
              <a:t>What is rule #9 used for – emptying the stack.</a:t>
            </a:r>
          </a:p>
          <a:p>
            <a:pPr lvl="1" eaLnBrk="1" hangingPunct="1"/>
            <a:r>
              <a:rPr lang="en-US" altLang="en-US" sz="1000" smtClean="0">
                <a:cs typeface="Times New Roman" pitchFamily="18" charset="0"/>
              </a:rPr>
              <a:t>Why do rules #3 and #6 have options – you don’t know where the middle of the string is.</a:t>
            </a:r>
          </a:p>
          <a:p>
            <a:pPr lvl="1" eaLnBrk="1" hangingPunct="1"/>
            <a:r>
              <a:rPr lang="en-US" altLang="en-US" sz="1000" smtClean="0">
                <a:cs typeface="Times New Roman" pitchFamily="18" charset="0"/>
              </a:rPr>
              <a:t>Why don’t rules #4 and #5 have similar options – suppose rule #4 had option (</a:t>
            </a:r>
            <a:r>
              <a:rPr lang="en-US" altLang="en-US" sz="600" smtClean="0">
                <a:cs typeface="Times New Roman" pitchFamily="18" charset="0"/>
              </a:rPr>
              <a:t>q</a:t>
            </a:r>
            <a:r>
              <a:rPr lang="en-US" altLang="en-US" sz="600" baseline="-25000" smtClean="0">
                <a:cs typeface="Times New Roman" pitchFamily="18" charset="0"/>
              </a:rPr>
              <a:t>2</a:t>
            </a:r>
            <a:r>
              <a:rPr lang="en-US" altLang="en-US" sz="600" smtClean="0">
                <a:cs typeface="Times New Roman" pitchFamily="18" charset="0"/>
              </a:rPr>
              <a:t>, λ). Then 0100 would be accepted.</a:t>
            </a:r>
            <a:endParaRPr lang="en-US" altLang="en-US" sz="1000" smtClean="0">
              <a:cs typeface="Times New Roman" pitchFamily="18" charset="0"/>
            </a:endParaRPr>
          </a:p>
          <a:p>
            <a:pPr eaLnBrk="1" hangingPunct="1"/>
            <a:endParaRPr lang="en-US" altLang="en-US" sz="1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(If not much time left, skip this.)</a:t>
            </a:r>
          </a:p>
          <a:p>
            <a:pPr eaLnBrk="1" hangingPunct="1"/>
            <a:r>
              <a:rPr lang="en-US" altLang="en-US" smtClean="0"/>
              <a:t>We can have a TM that does some basic arithmetic.</a:t>
            </a:r>
          </a:p>
          <a:p>
            <a:pPr eaLnBrk="1" hangingPunct="1"/>
            <a:r>
              <a:rPr lang="en-US" altLang="en-US" i="1" smtClean="0"/>
              <a:t>If we run out of c’s in stage 3, we’ll reject in that case too.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3970338" y="8774113"/>
            <a:ext cx="3038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4" tIns="46412" rIns="92824" bIns="46412" anchor="b"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4457FF07-8B61-4669-A3CC-D27DEA133720}" type="slidenum">
              <a:rPr lang="en-US" altLang="en-US" sz="1200"/>
              <a:pPr algn="r" eaLnBrk="1" hangingPunct="1"/>
              <a:t>24</a:t>
            </a:fld>
            <a:endParaRPr lang="en-US" altLang="en-US" sz="1200"/>
          </a:p>
        </p:txBody>
      </p:sp>
      <p:sp>
        <p:nvSpPr>
          <p:cNvPr id="21509" name="Date Placeholder 4"/>
          <p:cNvSpPr txBox="1">
            <a:spLocks noGrp="1"/>
          </p:cNvSpPr>
          <p:nvPr/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4" tIns="46412" rIns="92824" bIns="46412"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(If not much time left, skip this.)</a:t>
            </a:r>
          </a:p>
          <a:p>
            <a:pPr eaLnBrk="1" hangingPunct="1"/>
            <a:r>
              <a:rPr lang="en-US" altLang="en-US" smtClean="0"/>
              <a:t>We can have a TM that does some basic arithmetic.</a:t>
            </a:r>
          </a:p>
          <a:p>
            <a:pPr eaLnBrk="1" hangingPunct="1"/>
            <a:r>
              <a:rPr lang="en-US" altLang="en-US" i="1" smtClean="0"/>
              <a:t>If we run out of c’s in stage 3, we’ll reject in that case too.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 bwMode="auto">
          <a:xfrm>
            <a:off x="3970338" y="8774113"/>
            <a:ext cx="3038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4" tIns="46412" rIns="92824" bIns="46412" anchor="b"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076F1BE-3E12-4130-870B-BA20E62D050D}" type="slidenum">
              <a:rPr lang="en-US" altLang="en-US" sz="1200"/>
              <a:pPr algn="r" eaLnBrk="1" hangingPunct="1"/>
              <a:t>25</a:t>
            </a:fld>
            <a:endParaRPr lang="en-US" altLang="en-US" sz="1200"/>
          </a:p>
        </p:txBody>
      </p:sp>
      <p:sp>
        <p:nvSpPr>
          <p:cNvPr id="22533" name="Date Placeholder 4"/>
          <p:cNvSpPr txBox="1">
            <a:spLocks noGrp="1"/>
          </p:cNvSpPr>
          <p:nvPr/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4" tIns="46412" rIns="92824" bIns="46412"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(If not much time left, skip this.)</a:t>
            </a:r>
          </a:p>
          <a:p>
            <a:pPr eaLnBrk="1" hangingPunct="1"/>
            <a:r>
              <a:rPr lang="en-US" altLang="en-US" smtClean="0"/>
              <a:t>We can have a TM that does some basic arithmetic.</a:t>
            </a:r>
          </a:p>
          <a:p>
            <a:pPr eaLnBrk="1" hangingPunct="1"/>
            <a:r>
              <a:rPr lang="en-US" altLang="en-US" i="1" smtClean="0"/>
              <a:t>If we run out of c’s in stage 3, we’ll reject in that case too.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970338" y="8774113"/>
            <a:ext cx="3038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4" tIns="46412" rIns="92824" bIns="46412" anchor="b"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91FDC36D-D8CD-4B8D-A405-3491DF59073D}" type="slidenum">
              <a:rPr lang="en-US" altLang="en-US" sz="1200"/>
              <a:pPr algn="r" eaLnBrk="1" hangingPunct="1"/>
              <a:t>26</a:t>
            </a:fld>
            <a:endParaRPr lang="en-US" altLang="en-US" sz="1200"/>
          </a:p>
        </p:txBody>
      </p:sp>
      <p:sp>
        <p:nvSpPr>
          <p:cNvPr id="23557" name="Date Placeholder 4"/>
          <p:cNvSpPr txBox="1">
            <a:spLocks noGrp="1"/>
          </p:cNvSpPr>
          <p:nvPr/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4" tIns="46412" rIns="92824" bIns="46412"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Here’s an example.</a:t>
            </a:r>
          </a:p>
        </p:txBody>
      </p:sp>
      <p:sp>
        <p:nvSpPr>
          <p:cNvPr id="24580" name="Slide Number Placeholder 3"/>
          <p:cNvSpPr txBox="1">
            <a:spLocks noGrp="1"/>
          </p:cNvSpPr>
          <p:nvPr/>
        </p:nvSpPr>
        <p:spPr bwMode="auto">
          <a:xfrm>
            <a:off x="3970338" y="8774113"/>
            <a:ext cx="3038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4" tIns="46412" rIns="92824" bIns="46412" anchor="b"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935ED91D-7C32-45A2-B9FA-93B33BB90D71}" type="slidenum">
              <a:rPr lang="en-US" altLang="en-US" sz="1200"/>
              <a:pPr algn="r" eaLnBrk="1" hangingPunct="1"/>
              <a:t>27</a:t>
            </a:fld>
            <a:endParaRPr lang="en-US" altLang="en-US" sz="1200"/>
          </a:p>
        </p:txBody>
      </p:sp>
      <p:sp>
        <p:nvSpPr>
          <p:cNvPr id="24581" name="Date Placeholder 4"/>
          <p:cNvSpPr txBox="1">
            <a:spLocks noGrp="1"/>
          </p:cNvSpPr>
          <p:nvPr/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4" tIns="46412" rIns="92824" bIns="46412"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25A8A5-F891-4503-9AB1-59D1961BAA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027D2F-8B8F-4EEF-981A-902D16E1D0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09E34-9D4E-420C-8508-E9F907B08B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2F2E6-D4B5-4347-BF52-CA39A7D4A8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744523-389D-44F6-8745-218A159668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77D76-1EEA-49FC-92DA-038225A6D9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8CCA0-065C-405F-B079-EF8932DDD6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4476CD-AD78-459E-B269-6A4B76DAD8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514CFB-0A7F-479A-A8FC-7B31F5CF4E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AB6FA-0856-414A-BA69-17978444F3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848AA-A1FB-4400-9052-0F47A374C0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9A136B9-D465-4EB7-8A29-14820D9B3B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6E585E-2E3B-43B5-9552-77A78DA8A1F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Turing Machines (TM)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1600" dirty="0" smtClean="0">
                <a:cs typeface="Times New Roman" pitchFamily="18" charset="0"/>
              </a:rPr>
              <a:t>Generalize the class of CFLs:</a:t>
            </a:r>
          </a:p>
        </p:txBody>
      </p:sp>
      <p:grpSp>
        <p:nvGrpSpPr>
          <p:cNvPr id="4101" name="Group 40"/>
          <p:cNvGrpSpPr>
            <a:grpSpLocks/>
          </p:cNvGrpSpPr>
          <p:nvPr/>
        </p:nvGrpSpPr>
        <p:grpSpPr bwMode="auto">
          <a:xfrm>
            <a:off x="2286000" y="2667000"/>
            <a:ext cx="3733800" cy="3276600"/>
            <a:chOff x="1488" y="1440"/>
            <a:chExt cx="2352" cy="2064"/>
          </a:xfrm>
        </p:grpSpPr>
        <p:sp>
          <p:nvSpPr>
            <p:cNvPr id="4102" name="Oval 31"/>
            <p:cNvSpPr>
              <a:spLocks noChangeArrowheads="1"/>
            </p:cNvSpPr>
            <p:nvPr/>
          </p:nvSpPr>
          <p:spPr bwMode="auto">
            <a:xfrm>
              <a:off x="2256" y="2832"/>
              <a:ext cx="86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en-US" sz="1200"/>
                <a:t>Regular Languages</a:t>
              </a:r>
            </a:p>
          </p:txBody>
        </p:sp>
        <p:sp>
          <p:nvSpPr>
            <p:cNvPr id="4103" name="Oval 32"/>
            <p:cNvSpPr>
              <a:spLocks noChangeArrowheads="1"/>
            </p:cNvSpPr>
            <p:nvPr/>
          </p:nvSpPr>
          <p:spPr bwMode="auto">
            <a:xfrm>
              <a:off x="1968" y="2448"/>
              <a:ext cx="1440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1200"/>
            </a:p>
          </p:txBody>
        </p:sp>
        <p:sp>
          <p:nvSpPr>
            <p:cNvPr id="4104" name="Oval 33"/>
            <p:cNvSpPr>
              <a:spLocks noChangeArrowheads="1"/>
            </p:cNvSpPr>
            <p:nvPr/>
          </p:nvSpPr>
          <p:spPr bwMode="auto">
            <a:xfrm>
              <a:off x="1728" y="2064"/>
              <a:ext cx="1920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4105" name="Rectangle 34"/>
            <p:cNvSpPr>
              <a:spLocks noChangeArrowheads="1"/>
            </p:cNvSpPr>
            <p:nvPr/>
          </p:nvSpPr>
          <p:spPr bwMode="auto">
            <a:xfrm>
              <a:off x="2160" y="2592"/>
              <a:ext cx="106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200"/>
                <a:t>Context-Free Languages</a:t>
              </a:r>
            </a:p>
          </p:txBody>
        </p:sp>
        <p:sp>
          <p:nvSpPr>
            <p:cNvPr id="4106" name="Rectangle 35"/>
            <p:cNvSpPr>
              <a:spLocks noChangeArrowheads="1"/>
            </p:cNvSpPr>
            <p:nvPr/>
          </p:nvSpPr>
          <p:spPr bwMode="auto">
            <a:xfrm>
              <a:off x="2208" y="2208"/>
              <a:ext cx="94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200"/>
                <a:t>Recursive Languages</a:t>
              </a:r>
            </a:p>
          </p:txBody>
        </p:sp>
        <p:sp>
          <p:nvSpPr>
            <p:cNvPr id="4107" name="Oval 36"/>
            <p:cNvSpPr>
              <a:spLocks noChangeArrowheads="1"/>
            </p:cNvSpPr>
            <p:nvPr/>
          </p:nvSpPr>
          <p:spPr bwMode="auto">
            <a:xfrm>
              <a:off x="1488" y="1680"/>
              <a:ext cx="2352" cy="18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4108" name="Rectangle 37"/>
            <p:cNvSpPr>
              <a:spLocks noChangeArrowheads="1"/>
            </p:cNvSpPr>
            <p:nvPr/>
          </p:nvSpPr>
          <p:spPr bwMode="auto">
            <a:xfrm>
              <a:off x="1920" y="1872"/>
              <a:ext cx="15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200"/>
                <a:t>Recursively Enumerable Languages</a:t>
              </a:r>
            </a:p>
          </p:txBody>
        </p:sp>
        <p:sp>
          <p:nvSpPr>
            <p:cNvPr id="4109" name="Rectangle 39"/>
            <p:cNvSpPr>
              <a:spLocks noChangeArrowheads="1"/>
            </p:cNvSpPr>
            <p:nvPr/>
          </p:nvSpPr>
          <p:spPr bwMode="auto">
            <a:xfrm>
              <a:off x="1824" y="1440"/>
              <a:ext cx="17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200" dirty="0"/>
                <a:t>Non-Recursively Enumerable Languages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57F8D9-57ED-4BD9-AC93-3E33022D0F5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Statement of the Halting Problem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b="1" smtClean="0">
                <a:cs typeface="Times New Roman" pitchFamily="18" charset="0"/>
              </a:rPr>
              <a:t>Practical Form: </a:t>
            </a:r>
            <a:r>
              <a:rPr lang="en-US" altLang="en-US" sz="1600" smtClean="0">
                <a:cs typeface="Times New Roman" pitchFamily="18" charset="0"/>
              </a:rPr>
              <a:t>(P1)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smtClean="0">
                <a:cs typeface="Times New Roman" pitchFamily="18" charset="0"/>
              </a:rPr>
              <a:t>	Input: Program P and input I.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smtClean="0">
                <a:cs typeface="Times New Roman" pitchFamily="18" charset="0"/>
              </a:rPr>
              <a:t>	Question: Does P terminate on input I?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b="1" smtClean="0">
                <a:cs typeface="Times New Roman" pitchFamily="18" charset="0"/>
              </a:rPr>
              <a:t>Theoretical Form: </a:t>
            </a:r>
            <a:r>
              <a:rPr lang="en-US" altLang="en-US" sz="1600" smtClean="0">
                <a:cs typeface="Times New Roman" pitchFamily="18" charset="0"/>
              </a:rPr>
              <a:t>(P2)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smtClean="0">
                <a:cs typeface="Times New Roman" pitchFamily="18" charset="0"/>
              </a:rPr>
              <a:t>	Input: Turing machine M with input alphabet Σ and string w in Σ*.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smtClean="0">
                <a:cs typeface="Times New Roman" pitchFamily="18" charset="0"/>
              </a:rPr>
              <a:t>	Question: Does M halt on w?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b="1" smtClean="0">
                <a:cs typeface="Times New Roman" pitchFamily="18" charset="0"/>
              </a:rPr>
              <a:t>A Related Problem We Will Consider First: </a:t>
            </a:r>
            <a:r>
              <a:rPr lang="en-US" altLang="en-US" sz="1600" smtClean="0">
                <a:cs typeface="Times New Roman" pitchFamily="18" charset="0"/>
              </a:rPr>
              <a:t>(P3)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smtClean="0">
                <a:cs typeface="Times New Roman" pitchFamily="18" charset="0"/>
              </a:rPr>
              <a:t>	Input: Turing machine M with input alphabet Σ and one final state, and string w in Σ*.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smtClean="0">
                <a:cs typeface="Times New Roman" pitchFamily="18" charset="0"/>
              </a:rPr>
              <a:t>	Question: Is w in L(M)?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b="1" smtClean="0">
                <a:cs typeface="Times New Roman" pitchFamily="18" charset="0"/>
              </a:rPr>
              <a:t>Analogy: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smtClean="0">
                <a:cs typeface="Times New Roman" pitchFamily="18" charset="0"/>
              </a:rPr>
              <a:t>	Input: DFA M with input alphabet Σ and string w in Σ*.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smtClean="0">
                <a:cs typeface="Times New Roman" pitchFamily="18" charset="0"/>
              </a:rPr>
              <a:t>	Question: Is w in L(M)?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smtClean="0">
                <a:cs typeface="Times New Roman" pitchFamily="18" charset="0"/>
              </a:rPr>
              <a:t>	Is this problem (</a:t>
            </a:r>
            <a:r>
              <a:rPr lang="en-US" altLang="en-US" sz="1600" i="1" smtClean="0">
                <a:cs typeface="Times New Roman" pitchFamily="18" charset="0"/>
              </a:rPr>
              <a:t>regular language</a:t>
            </a:r>
            <a:r>
              <a:rPr lang="en-US" altLang="en-US" sz="1600" smtClean="0">
                <a:cs typeface="Times New Roman" pitchFamily="18" charset="0"/>
              </a:rPr>
              <a:t>) decidable? Yes! DFA always accepts or rejects.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F65314-12C6-4BB0-AA1D-39865EDE4A4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12750"/>
            <a:ext cx="7772400" cy="6140450"/>
          </a:xfrm>
        </p:spPr>
        <p:txBody>
          <a:bodyPr/>
          <a:lstStyle/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smtClean="0">
              <a:cs typeface="Times New Roman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smtClean="0">
              <a:cs typeface="Times New Roman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smtClean="0">
              <a:cs typeface="Times New Roman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smtClean="0">
              <a:cs typeface="Times New Roman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b="1" smtClean="0">
              <a:cs typeface="Times New Roman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b="1" smtClean="0">
                <a:cs typeface="Times New Roman" pitchFamily="18" charset="0"/>
              </a:rPr>
              <a:t>Over-All Approach:</a:t>
            </a:r>
          </a:p>
          <a:p>
            <a:pPr lvl="1"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smtClean="0">
                <a:cs typeface="Times New Roman" pitchFamily="18" charset="0"/>
              </a:rPr>
              <a:t>We will show that a language </a:t>
            </a:r>
            <a:r>
              <a:rPr lang="en-US" altLang="en-US" sz="1600" i="1" smtClean="0">
                <a:cs typeface="Times New Roman" pitchFamily="18" charset="0"/>
              </a:rPr>
              <a:t>L</a:t>
            </a:r>
            <a:r>
              <a:rPr lang="en-US" altLang="en-US" sz="1600" i="1" baseline="-25000" smtClean="0">
                <a:cs typeface="Times New Roman" pitchFamily="18" charset="0"/>
              </a:rPr>
              <a:t>d</a:t>
            </a:r>
            <a:r>
              <a:rPr lang="en-US" altLang="en-US" sz="1600" smtClean="0">
                <a:cs typeface="Times New Roman" pitchFamily="18" charset="0"/>
              </a:rPr>
              <a:t> is not recursively enumerable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smtClean="0">
                <a:cs typeface="Times New Roman" pitchFamily="18" charset="0"/>
              </a:rPr>
              <a:t>From this it will follow that       is not recursive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smtClean="0">
                <a:cs typeface="Times New Roman" pitchFamily="18" charset="0"/>
              </a:rPr>
              <a:t>Using this we will show that a language </a:t>
            </a:r>
            <a:r>
              <a:rPr lang="en-US" altLang="en-US" sz="1600" i="1" smtClean="0">
                <a:cs typeface="Times New Roman" pitchFamily="18" charset="0"/>
              </a:rPr>
              <a:t>L</a:t>
            </a:r>
            <a:r>
              <a:rPr lang="en-US" altLang="en-US" sz="1600" i="1" baseline="-25000" smtClean="0">
                <a:cs typeface="Times New Roman" pitchFamily="18" charset="0"/>
              </a:rPr>
              <a:t>u</a:t>
            </a:r>
            <a:r>
              <a:rPr lang="en-US" altLang="en-US" sz="1600" smtClean="0">
                <a:cs typeface="Times New Roman" pitchFamily="18" charset="0"/>
              </a:rPr>
              <a:t> is not recursive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smtClean="0">
                <a:cs typeface="Times New Roman" pitchFamily="18" charset="0"/>
              </a:rPr>
              <a:t>From this it will follow that the halting problem is undecidable.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b="1" smtClean="0">
                <a:cs typeface="Times New Roman" pitchFamily="18" charset="0"/>
              </a:rPr>
              <a:t>As We Will See: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smtClean="0">
                <a:cs typeface="Times New Roman" pitchFamily="18" charset="0"/>
              </a:rPr>
              <a:t>P3 will correspond to the language </a:t>
            </a:r>
            <a:r>
              <a:rPr lang="en-US" altLang="en-US" sz="1600" i="1" smtClean="0">
                <a:cs typeface="Times New Roman" pitchFamily="18" charset="0"/>
              </a:rPr>
              <a:t>L</a:t>
            </a:r>
            <a:r>
              <a:rPr lang="en-US" altLang="en-US" sz="1600" i="1" baseline="-25000" smtClean="0">
                <a:cs typeface="Times New Roman" pitchFamily="18" charset="0"/>
              </a:rPr>
              <a:t>u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smtClean="0">
                <a:cs typeface="Times New Roman" pitchFamily="18" charset="0"/>
              </a:rPr>
              <a:t>Proving P3 (un)decidable is equivalent to proving </a:t>
            </a:r>
            <a:r>
              <a:rPr lang="en-US" altLang="en-US" sz="1600" i="1" smtClean="0">
                <a:cs typeface="Times New Roman" pitchFamily="18" charset="0"/>
              </a:rPr>
              <a:t>L</a:t>
            </a:r>
            <a:r>
              <a:rPr lang="en-US" altLang="en-US" sz="1600" i="1" baseline="-25000" smtClean="0">
                <a:cs typeface="Times New Roman" pitchFamily="18" charset="0"/>
              </a:rPr>
              <a:t>u</a:t>
            </a:r>
            <a:r>
              <a:rPr lang="en-US" altLang="en-US" sz="1600" smtClean="0">
                <a:cs typeface="Times New Roman" pitchFamily="18" charset="0"/>
              </a:rPr>
              <a:t> (non)recursive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-2133600" y="2616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altLang="en-US"/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3832225" y="3003550"/>
          <a:ext cx="2619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quation" r:id="rId4" imgW="203024" imgH="253780" progId="Equation.3">
                  <p:embed/>
                </p:oleObj>
              </mc:Choice>
              <mc:Fallback>
                <p:oleObj name="Equation" r:id="rId4" imgW="203024" imgH="2537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3003550"/>
                        <a:ext cx="261938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272544-7518-4A2F-893F-5ADFFD7929C6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Turing Machine 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1913"/>
            <a:ext cx="7772400" cy="5221287"/>
          </a:xfrm>
        </p:spPr>
        <p:txBody>
          <a:bodyPr/>
          <a:lstStyle/>
          <a:p>
            <a:pPr marL="630238" lvl="4" indent="0" eaLnBrk="1" hangingPunct="1">
              <a:buFontTx/>
              <a:buNone/>
            </a:pPr>
            <a:r>
              <a:rPr lang="en-US" altLang="en-US" sz="1400" smtClean="0">
                <a:cs typeface="Times New Roman" pitchFamily="18" charset="0"/>
              </a:rPr>
              <a:t>…….. 				                                          ……..</a:t>
            </a:r>
          </a:p>
          <a:p>
            <a:pPr marL="173038" indent="-173038" eaLnBrk="1" hangingPunct="1"/>
            <a:endParaRPr lang="en-US" altLang="en-US" sz="2000" smtClean="0">
              <a:cs typeface="Times New Roman" pitchFamily="18" charset="0"/>
            </a:endParaRPr>
          </a:p>
          <a:p>
            <a:pPr marL="173038" indent="-173038" eaLnBrk="1" hangingPunct="1"/>
            <a:endParaRPr lang="en-US" altLang="en-US" sz="2000" smtClean="0">
              <a:cs typeface="Times New Roman" pitchFamily="18" charset="0"/>
            </a:endParaRPr>
          </a:p>
          <a:p>
            <a:pPr marL="173038" indent="-173038" eaLnBrk="1" hangingPunct="1"/>
            <a:endParaRPr lang="en-US" altLang="en-US" sz="2000" smtClean="0">
              <a:cs typeface="Times New Roman" pitchFamily="18" charset="0"/>
            </a:endParaRPr>
          </a:p>
          <a:p>
            <a:pPr marL="173038" indent="-173038" eaLnBrk="1" hangingPunct="1"/>
            <a:endParaRPr lang="en-US" altLang="en-US" sz="2000" smtClean="0">
              <a:cs typeface="Times New Roman" pitchFamily="18" charset="0"/>
            </a:endParaRPr>
          </a:p>
          <a:p>
            <a:pPr marL="173038" indent="-173038" eaLnBrk="1" hangingPunct="1"/>
            <a:r>
              <a:rPr lang="en-US" altLang="en-US" sz="1600" smtClean="0">
                <a:cs typeface="Times New Roman" pitchFamily="18" charset="0"/>
              </a:rPr>
              <a:t>Infinite Tape (two way) with input cells.</a:t>
            </a:r>
          </a:p>
          <a:p>
            <a:pPr marL="173038" indent="-173038" eaLnBrk="1" hangingPunct="1"/>
            <a:r>
              <a:rPr lang="en-US" altLang="en-US" sz="1600" smtClean="0">
                <a:cs typeface="Times New Roman" pitchFamily="18" charset="0"/>
              </a:rPr>
              <a:t>Each cell can store one symbol</a:t>
            </a:r>
          </a:p>
          <a:p>
            <a:pPr marL="173038" indent="-173038" eaLnBrk="1" hangingPunct="1"/>
            <a:r>
              <a:rPr lang="en-US" altLang="en-US" sz="1600" smtClean="0">
                <a:cs typeface="Times New Roman" pitchFamily="18" charset="0"/>
              </a:rPr>
              <a:t>Two-way, read/write tape head.</a:t>
            </a:r>
          </a:p>
          <a:p>
            <a:pPr marL="173038" indent="-173038" eaLnBrk="1" hangingPunct="1"/>
            <a:r>
              <a:rPr lang="en-US" altLang="en-US" sz="1600" smtClean="0">
                <a:cs typeface="Times New Roman" pitchFamily="18" charset="0"/>
              </a:rPr>
              <a:t>An input string is placed on the tape, padded to the left and right infinitely with blanks, read/write head is positioned at the left end of input string.</a:t>
            </a:r>
          </a:p>
          <a:p>
            <a:pPr marL="173038" indent="-173038" eaLnBrk="1" hangingPunct="1"/>
            <a:r>
              <a:rPr lang="en-US" altLang="en-US" sz="1600" smtClean="0">
                <a:cs typeface="Times New Roman" pitchFamily="18" charset="0"/>
              </a:rPr>
              <a:t>Finite control : a program, containing the position of the head, current symbol being scanned, and the current state.</a:t>
            </a:r>
          </a:p>
          <a:p>
            <a:pPr marL="173038" indent="-173038" eaLnBrk="1" hangingPunct="1"/>
            <a:r>
              <a:rPr lang="en-US" altLang="en-US" sz="1600" smtClean="0">
                <a:cs typeface="Times New Roman" pitchFamily="18" charset="0"/>
              </a:rPr>
              <a:t>In one move, depending on the current state and the current symbol being scanned, the TM </a:t>
            </a:r>
          </a:p>
          <a:p>
            <a:pPr marL="573088" lvl="1" indent="-173038" eaLnBrk="1" hangingPunct="1"/>
            <a:r>
              <a:rPr lang="en-US" altLang="en-US" sz="1400" smtClean="0">
                <a:cs typeface="Times New Roman" pitchFamily="18" charset="0"/>
              </a:rPr>
              <a:t>1) changes state,</a:t>
            </a:r>
          </a:p>
          <a:p>
            <a:pPr marL="573088" lvl="1" indent="-173038" eaLnBrk="1" hangingPunct="1"/>
            <a:r>
              <a:rPr lang="en-US" altLang="en-US" sz="1400" smtClean="0">
                <a:cs typeface="Times New Roman" pitchFamily="18" charset="0"/>
              </a:rPr>
              <a:t>2) prints a symbol over the cell being scanned, </a:t>
            </a:r>
          </a:p>
          <a:p>
            <a:pPr marL="573088" lvl="1" indent="-173038" eaLnBrk="1" hangingPunct="1"/>
            <a:r>
              <a:rPr lang="en-US" altLang="en-US" sz="1400" smtClean="0">
                <a:cs typeface="Times New Roman" pitchFamily="18" charset="0"/>
              </a:rPr>
              <a:t>3) moves its’ tape head one cell left or right.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3124200" y="2438400"/>
            <a:ext cx="1524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Finite</a:t>
            </a:r>
          </a:p>
          <a:p>
            <a:pPr algn="ctr" eaLnBrk="1" hangingPunct="1"/>
            <a:r>
              <a:rPr lang="en-US" altLang="en-US" sz="2000"/>
              <a:t>Control</a:t>
            </a:r>
          </a:p>
        </p:txBody>
      </p:sp>
      <p:graphicFrame>
        <p:nvGraphicFramePr>
          <p:cNvPr id="332830" name="Group 30"/>
          <p:cNvGraphicFramePr>
            <a:graphicFrameLocks noGrp="1"/>
          </p:cNvGraphicFramePr>
          <p:nvPr/>
        </p:nvGraphicFramePr>
        <p:xfrm>
          <a:off x="2057400" y="1371600"/>
          <a:ext cx="5105400" cy="396875"/>
        </p:xfrm>
        <a:graphic>
          <a:graphicData uri="http://schemas.openxmlformats.org/drawingml/2006/table">
            <a:tbl>
              <a:tblPr/>
              <a:tblGrid>
                <a:gridCol w="568325"/>
                <a:gridCol w="565150"/>
                <a:gridCol w="568325"/>
                <a:gridCol w="568325"/>
                <a:gridCol w="565150"/>
                <a:gridCol w="568325"/>
                <a:gridCol w="568325"/>
                <a:gridCol w="565150"/>
                <a:gridCol w="5683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6" name="Line 27"/>
          <p:cNvSpPr>
            <a:spLocks noChangeShapeType="1"/>
          </p:cNvSpPr>
          <p:nvPr/>
        </p:nvSpPr>
        <p:spPr bwMode="auto">
          <a:xfrm flipH="1" flipV="1">
            <a:off x="3468688" y="1765300"/>
            <a:ext cx="347662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DD5E97-FDDE-4A96-8A78-560397B45600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Formal Definition of a DTM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1600" smtClean="0">
                <a:cs typeface="Times New Roman" pitchFamily="18" charset="0"/>
              </a:rPr>
              <a:t>A DTM is a seven-tuple:</a:t>
            </a:r>
          </a:p>
          <a:p>
            <a:pPr eaLnBrk="1" hangingPunct="1">
              <a:buFontTx/>
              <a:buNone/>
            </a:pPr>
            <a:r>
              <a:rPr lang="en-US" altLang="en-US" sz="1600" b="1" smtClean="0">
                <a:cs typeface="Times New Roman" pitchFamily="18" charset="0"/>
              </a:rPr>
              <a:t>	M = (Q, Σ, Γ, δ, q</a:t>
            </a:r>
            <a:r>
              <a:rPr lang="en-US" altLang="en-US" sz="1600" b="1" baseline="-25000" smtClean="0">
                <a:cs typeface="Times New Roman" pitchFamily="18" charset="0"/>
              </a:rPr>
              <a:t>0</a:t>
            </a:r>
            <a:r>
              <a:rPr lang="en-US" altLang="en-US" sz="1600" b="1" smtClean="0">
                <a:cs typeface="Times New Roman" pitchFamily="18" charset="0"/>
              </a:rPr>
              <a:t>, B, F)</a:t>
            </a:r>
          </a:p>
          <a:p>
            <a:pPr eaLnBrk="1" hangingPunct="1">
              <a:buFontTx/>
              <a:buNone/>
            </a:pPr>
            <a:endParaRPr lang="en-US" altLang="en-US" sz="160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</a:t>
            </a:r>
            <a:r>
              <a:rPr lang="en-US" altLang="en-US" sz="1600" b="1" smtClean="0">
                <a:cs typeface="Times New Roman" pitchFamily="18" charset="0"/>
              </a:rPr>
              <a:t>Q</a:t>
            </a:r>
            <a:r>
              <a:rPr lang="en-US" altLang="en-US" sz="1600" smtClean="0">
                <a:cs typeface="Times New Roman" pitchFamily="18" charset="0"/>
              </a:rPr>
              <a:t>	A </a:t>
            </a:r>
            <a:r>
              <a:rPr lang="en-US" altLang="en-US" sz="1600" u="sng" smtClean="0">
                <a:cs typeface="Times New Roman" pitchFamily="18" charset="0"/>
              </a:rPr>
              <a:t>finite</a:t>
            </a:r>
            <a:r>
              <a:rPr lang="en-US" altLang="en-US" sz="1600" smtClean="0">
                <a:cs typeface="Times New Roman" pitchFamily="18" charset="0"/>
              </a:rPr>
              <a:t> set of states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</a:t>
            </a:r>
            <a:r>
              <a:rPr lang="en-US" altLang="en-US" sz="1600" b="1" smtClean="0">
                <a:cs typeface="Times New Roman" pitchFamily="18" charset="0"/>
              </a:rPr>
              <a:t>Σ</a:t>
            </a:r>
            <a:r>
              <a:rPr lang="en-US" altLang="en-US" sz="1600" smtClean="0">
                <a:cs typeface="Times New Roman" pitchFamily="18" charset="0"/>
              </a:rPr>
              <a:t>	A </a:t>
            </a:r>
            <a:r>
              <a:rPr lang="en-US" altLang="en-US" sz="1600" u="sng" smtClean="0">
                <a:cs typeface="Times New Roman" pitchFamily="18" charset="0"/>
              </a:rPr>
              <a:t>finite</a:t>
            </a:r>
            <a:r>
              <a:rPr lang="en-US" altLang="en-US" sz="1600" smtClean="0">
                <a:cs typeface="Times New Roman" pitchFamily="18" charset="0"/>
              </a:rPr>
              <a:t> input alphabet, which is a subset of Γ– {B}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</a:t>
            </a:r>
            <a:r>
              <a:rPr lang="en-US" altLang="en-US" sz="1600" b="1" smtClean="0">
                <a:cs typeface="Times New Roman" pitchFamily="18" charset="0"/>
              </a:rPr>
              <a:t>Γ</a:t>
            </a:r>
            <a:r>
              <a:rPr lang="en-US" altLang="en-US" sz="1600" smtClean="0">
                <a:cs typeface="Times New Roman" pitchFamily="18" charset="0"/>
              </a:rPr>
              <a:t>	A </a:t>
            </a:r>
            <a:r>
              <a:rPr lang="en-US" altLang="en-US" sz="1600" u="sng" smtClean="0">
                <a:cs typeface="Times New Roman" pitchFamily="18" charset="0"/>
              </a:rPr>
              <a:t>finite</a:t>
            </a:r>
            <a:r>
              <a:rPr lang="en-US" altLang="en-US" sz="1600" smtClean="0">
                <a:cs typeface="Times New Roman" pitchFamily="18" charset="0"/>
              </a:rPr>
              <a:t> tape alphabet, which is a strict </a:t>
            </a:r>
            <a:r>
              <a:rPr lang="en-US" altLang="en-US" sz="1600" u="sng" smtClean="0">
                <a:cs typeface="Times New Roman" pitchFamily="18" charset="0"/>
              </a:rPr>
              <a:t>superset</a:t>
            </a:r>
            <a:r>
              <a:rPr lang="en-US" altLang="en-US" sz="1600" smtClean="0">
                <a:cs typeface="Times New Roman" pitchFamily="18" charset="0"/>
              </a:rPr>
              <a:t> of Σ 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</a:t>
            </a:r>
            <a:r>
              <a:rPr lang="en-US" altLang="en-US" sz="1600" b="1" smtClean="0">
                <a:cs typeface="Times New Roman" pitchFamily="18" charset="0"/>
              </a:rPr>
              <a:t>B</a:t>
            </a:r>
            <a:r>
              <a:rPr lang="en-US" altLang="en-US" sz="1600" smtClean="0">
                <a:cs typeface="Times New Roman" pitchFamily="18" charset="0"/>
              </a:rPr>
              <a:t>	A distinguished blank symbol, which is in Γ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</a:t>
            </a:r>
            <a:r>
              <a:rPr lang="en-US" altLang="en-US" sz="1600" b="1" smtClean="0">
                <a:cs typeface="Times New Roman" pitchFamily="18" charset="0"/>
              </a:rPr>
              <a:t>q</a:t>
            </a:r>
            <a:r>
              <a:rPr lang="en-US" altLang="en-US" sz="1600" b="1" baseline="-25000" smtClean="0">
                <a:cs typeface="Times New Roman" pitchFamily="18" charset="0"/>
              </a:rPr>
              <a:t>0</a:t>
            </a:r>
            <a:r>
              <a:rPr lang="en-US" altLang="en-US" sz="1600" baseline="-25000" smtClean="0">
                <a:cs typeface="Times New Roman" pitchFamily="18" charset="0"/>
              </a:rPr>
              <a:t>	</a:t>
            </a:r>
            <a:r>
              <a:rPr lang="en-US" altLang="en-US" sz="1600" smtClean="0">
                <a:cs typeface="Times New Roman" pitchFamily="18" charset="0"/>
              </a:rPr>
              <a:t>The initial/starting state, q</a:t>
            </a:r>
            <a:r>
              <a:rPr lang="en-US" altLang="en-US" sz="1600" baseline="-25000" smtClean="0">
                <a:cs typeface="Times New Roman" pitchFamily="18" charset="0"/>
              </a:rPr>
              <a:t>0</a:t>
            </a:r>
            <a:r>
              <a:rPr lang="en-US" altLang="en-US" sz="1600" smtClean="0">
                <a:cs typeface="Times New Roman" pitchFamily="18" charset="0"/>
              </a:rPr>
              <a:t> is in Q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</a:t>
            </a:r>
            <a:r>
              <a:rPr lang="en-US" altLang="en-US" sz="1600" b="1" smtClean="0">
                <a:cs typeface="Times New Roman" pitchFamily="18" charset="0"/>
              </a:rPr>
              <a:t>F</a:t>
            </a:r>
            <a:r>
              <a:rPr lang="en-US" altLang="en-US" sz="1600" smtClean="0">
                <a:cs typeface="Times New Roman" pitchFamily="18" charset="0"/>
              </a:rPr>
              <a:t>	A set of final/accepting states, which is a subset of Q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</a:t>
            </a:r>
            <a:r>
              <a:rPr lang="en-US" altLang="en-US" sz="1600" b="1" smtClean="0">
                <a:cs typeface="Times New Roman" pitchFamily="18" charset="0"/>
              </a:rPr>
              <a:t>δ</a:t>
            </a:r>
            <a:r>
              <a:rPr lang="en-US" altLang="en-US" sz="1600" smtClean="0">
                <a:cs typeface="Times New Roman" pitchFamily="18" charset="0"/>
              </a:rPr>
              <a:t>	A next-move function, which is a </a:t>
            </a:r>
            <a:r>
              <a:rPr lang="en-US" altLang="en-US" sz="1600" i="1" smtClean="0">
                <a:cs typeface="Times New Roman" pitchFamily="18" charset="0"/>
              </a:rPr>
              <a:t>mapping</a:t>
            </a:r>
            <a:r>
              <a:rPr lang="en-US" altLang="en-US" sz="1600" smtClean="0">
                <a:cs typeface="Times New Roman" pitchFamily="18" charset="0"/>
              </a:rPr>
              <a:t> (i.e., may be undefined) from	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	Q x Γ –&gt; Q x Γ x {L,R}</a:t>
            </a:r>
          </a:p>
          <a:p>
            <a:pPr eaLnBrk="1" hangingPunct="1">
              <a:buFontTx/>
              <a:buNone/>
            </a:pPr>
            <a:endParaRPr lang="en-US" altLang="en-US" sz="160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3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Working principle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782824-DB6D-42F0-BF2C-28D1430DBBB9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pic>
        <p:nvPicPr>
          <p:cNvPr id="4101" name="Picture 3" descr="C:\Users\Admin\Downloads\turing-machine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2451100"/>
            <a:ext cx="47625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8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4669C6-4671-478B-958E-3356C9E910F5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60198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z="1800" b="1" smtClean="0">
                <a:cs typeface="Times New Roman" pitchFamily="18" charset="0"/>
              </a:rPr>
              <a:t>Language Hierarchy</a:t>
            </a:r>
          </a:p>
        </p:txBody>
      </p:sp>
      <p:grpSp>
        <p:nvGrpSpPr>
          <p:cNvPr id="5124" name="Group 16"/>
          <p:cNvGrpSpPr>
            <a:grpSpLocks/>
          </p:cNvGrpSpPr>
          <p:nvPr/>
        </p:nvGrpSpPr>
        <p:grpSpPr bwMode="auto">
          <a:xfrm>
            <a:off x="1905000" y="1676400"/>
            <a:ext cx="5715000" cy="4419600"/>
            <a:chOff x="1200" y="1056"/>
            <a:chExt cx="3600" cy="2784"/>
          </a:xfrm>
        </p:grpSpPr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>
              <a:off x="2462" y="2856"/>
              <a:ext cx="1146" cy="5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Regular Languages </a:t>
              </a:r>
              <a:r>
                <a:rPr lang="en-US" altLang="en-US" sz="1200" b="1"/>
                <a:t>- </a:t>
              </a:r>
              <a:r>
                <a:rPr lang="en-US" altLang="en-US" sz="1200" b="1">
                  <a:cs typeface="Times New Roman" pitchFamily="18" charset="0"/>
                </a:rPr>
                <a:t>ε</a:t>
              </a:r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>
              <a:off x="2080" y="2496"/>
              <a:ext cx="1910" cy="9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n-US" altLang="en-US" sz="1200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1761" y="2160"/>
              <a:ext cx="2547" cy="14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2448" y="2640"/>
              <a:ext cx="118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200"/>
                <a:t>Context-Free Languages </a:t>
              </a:r>
              <a:r>
                <a:rPr lang="en-US" altLang="en-US" sz="1200" b="1"/>
                <a:t>- </a:t>
              </a:r>
              <a:r>
                <a:rPr lang="en-US" altLang="en-US" sz="1200" b="1">
                  <a:cs typeface="Times New Roman" pitchFamily="18" charset="0"/>
                </a:rPr>
                <a:t>ε</a:t>
              </a: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2400" y="2256"/>
              <a:ext cx="13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200"/>
                <a:t>Context-Sensitive Languages</a:t>
              </a:r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1443" y="1776"/>
              <a:ext cx="3120" cy="19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2544" y="1872"/>
              <a:ext cx="9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200"/>
                <a:t>Recursive Languages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112" y="1056"/>
              <a:ext cx="1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200"/>
                <a:t>Non-Recursively Enumerable Languages</a:t>
              </a:r>
            </a:p>
          </p:txBody>
        </p:sp>
        <p:sp>
          <p:nvSpPr>
            <p:cNvPr id="5133" name="Oval 14"/>
            <p:cNvSpPr>
              <a:spLocks noChangeArrowheads="1"/>
            </p:cNvSpPr>
            <p:nvPr/>
          </p:nvSpPr>
          <p:spPr bwMode="auto">
            <a:xfrm>
              <a:off x="1200" y="1344"/>
              <a:ext cx="3600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4" name="Rectangle 15"/>
            <p:cNvSpPr>
              <a:spLocks noChangeArrowheads="1"/>
            </p:cNvSpPr>
            <p:nvPr/>
          </p:nvSpPr>
          <p:spPr bwMode="auto">
            <a:xfrm>
              <a:off x="2256" y="1536"/>
              <a:ext cx="15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200"/>
                <a:t>Recursively Enumerable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12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8DADFA-D8D4-4A6C-9EDA-C2AE6BC7685B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62484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sz="2000" dirty="0" smtClean="0">
              <a:cs typeface="Times New Roman" pitchFamily="18" charset="0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en-US" altLang="en-US" sz="2000" b="1" dirty="0" smtClean="0">
                <a:cs typeface="Times New Roman" pitchFamily="18" charset="0"/>
              </a:rPr>
              <a:t>TYPES OF LANGUAGES-HIERARCHY</a:t>
            </a:r>
          </a:p>
          <a:p>
            <a:pPr eaLnBrk="1" hangingPunct="1">
              <a:defRPr/>
            </a:pPr>
            <a:endParaRPr lang="en-US" altLang="en-US" sz="1800" dirty="0" smtClean="0"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1800" dirty="0" smtClean="0">
                <a:cs typeface="Times New Roman" pitchFamily="18" charset="0"/>
              </a:rPr>
              <a:t>Recursively enumerable languages are also known as </a:t>
            </a:r>
            <a:r>
              <a:rPr lang="en-US" altLang="en-US" sz="1800" i="1" dirty="0" smtClean="0">
                <a:cs typeface="Times New Roman" pitchFamily="18" charset="0"/>
              </a:rPr>
              <a:t>type 0</a:t>
            </a:r>
            <a:r>
              <a:rPr lang="en-US" altLang="en-US" sz="1800" dirty="0" smtClean="0">
                <a:cs typeface="Times New Roman" pitchFamily="18" charset="0"/>
              </a:rPr>
              <a:t> languages.</a:t>
            </a:r>
          </a:p>
          <a:p>
            <a:pPr eaLnBrk="1" hangingPunct="1">
              <a:defRPr/>
            </a:pPr>
            <a:endParaRPr lang="en-US" altLang="en-US" sz="1800" dirty="0" smtClean="0"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1800" dirty="0" smtClean="0">
                <a:cs typeface="Times New Roman" pitchFamily="18" charset="0"/>
              </a:rPr>
              <a:t>Context-sensitive languages are also known as </a:t>
            </a:r>
            <a:r>
              <a:rPr lang="en-US" altLang="en-US" sz="1800" i="1" dirty="0" smtClean="0">
                <a:cs typeface="Times New Roman" pitchFamily="18" charset="0"/>
              </a:rPr>
              <a:t>type 1</a:t>
            </a:r>
            <a:r>
              <a:rPr lang="en-US" altLang="en-US" sz="1800" dirty="0" smtClean="0">
                <a:cs typeface="Times New Roman" pitchFamily="18" charset="0"/>
              </a:rPr>
              <a:t> languages.</a:t>
            </a:r>
          </a:p>
          <a:p>
            <a:pPr eaLnBrk="1" hangingPunct="1">
              <a:defRPr/>
            </a:pPr>
            <a:endParaRPr lang="en-US" altLang="en-US" sz="1800" dirty="0" smtClean="0"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1800" dirty="0" smtClean="0">
                <a:cs typeface="Times New Roman" pitchFamily="18" charset="0"/>
              </a:rPr>
              <a:t>Context-free languages are also known as </a:t>
            </a:r>
            <a:r>
              <a:rPr lang="en-US" altLang="en-US" sz="1800" i="1" dirty="0" smtClean="0">
                <a:cs typeface="Times New Roman" pitchFamily="18" charset="0"/>
              </a:rPr>
              <a:t>type 2</a:t>
            </a:r>
            <a:r>
              <a:rPr lang="en-US" altLang="en-US" sz="1800" dirty="0" smtClean="0">
                <a:cs typeface="Times New Roman" pitchFamily="18" charset="0"/>
              </a:rPr>
              <a:t> languages.</a:t>
            </a:r>
          </a:p>
          <a:p>
            <a:pPr eaLnBrk="1" hangingPunct="1">
              <a:defRPr/>
            </a:pPr>
            <a:endParaRPr lang="en-US" altLang="en-US" sz="1800" dirty="0" smtClean="0"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1800" dirty="0" smtClean="0">
                <a:cs typeface="Times New Roman" pitchFamily="18" charset="0"/>
              </a:rPr>
              <a:t>Regular languages are also known as </a:t>
            </a:r>
            <a:r>
              <a:rPr lang="en-US" altLang="en-US" sz="1800" i="1" dirty="0" smtClean="0">
                <a:cs typeface="Times New Roman" pitchFamily="18" charset="0"/>
              </a:rPr>
              <a:t>type 3</a:t>
            </a:r>
            <a:r>
              <a:rPr lang="en-US" altLang="en-US" sz="1800" dirty="0" smtClean="0">
                <a:cs typeface="Times New Roman" pitchFamily="18" charset="0"/>
              </a:rPr>
              <a:t> languages.</a:t>
            </a:r>
          </a:p>
        </p:txBody>
      </p:sp>
    </p:spTree>
    <p:extLst>
      <p:ext uri="{BB962C8B-B14F-4D97-AF65-F5344CB8AC3E}">
        <p14:creationId xmlns:p14="http://schemas.microsoft.com/office/powerpoint/2010/main" val="37921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532119-1D97-4567-BCA3-291833F0A20D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12750"/>
            <a:ext cx="7634288" cy="6140450"/>
          </a:xfrm>
        </p:spPr>
        <p:txBody>
          <a:bodyPr/>
          <a:lstStyle/>
          <a:p>
            <a:pPr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 smtClean="0">
              <a:cs typeface="Times New Roman" pitchFamily="18" charset="0"/>
            </a:endParaRPr>
          </a:p>
          <a:p>
            <a:pPr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 smtClean="0">
              <a:cs typeface="Times New Roman" pitchFamily="18" charset="0"/>
            </a:endParaRPr>
          </a:p>
          <a:p>
            <a:pPr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 smtClean="0">
              <a:cs typeface="Times New Roman" pitchFamily="18" charset="0"/>
            </a:endParaRPr>
          </a:p>
          <a:p>
            <a:pPr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 smtClean="0">
                <a:cs typeface="Times New Roman" pitchFamily="18" charset="0"/>
              </a:rPr>
              <a:t>Definition:</a:t>
            </a:r>
            <a:r>
              <a:rPr lang="en-US" altLang="en-US" sz="1600" smtClean="0">
                <a:cs typeface="Times New Roman" pitchFamily="18" charset="0"/>
              </a:rPr>
              <a:t> Let </a:t>
            </a:r>
            <a:r>
              <a:rPr lang="en-US" altLang="en-US" sz="1600" i="1" smtClean="0">
                <a:cs typeface="Times New Roman" pitchFamily="18" charset="0"/>
              </a:rPr>
              <a:t>L</a:t>
            </a:r>
            <a:r>
              <a:rPr lang="en-US" altLang="en-US" sz="1600" smtClean="0">
                <a:cs typeface="Times New Roman" pitchFamily="18" charset="0"/>
              </a:rPr>
              <a:t> be a language. Then </a:t>
            </a:r>
            <a:r>
              <a:rPr lang="en-US" altLang="en-US" sz="1600" i="1" smtClean="0">
                <a:cs typeface="Times New Roman" pitchFamily="18" charset="0"/>
              </a:rPr>
              <a:t>L</a:t>
            </a:r>
            <a:r>
              <a:rPr lang="en-US" altLang="en-US" sz="1600" smtClean="0">
                <a:cs typeface="Times New Roman" pitchFamily="18" charset="0"/>
              </a:rPr>
              <a:t> is </a:t>
            </a:r>
            <a:r>
              <a:rPr lang="en-US" altLang="en-US" sz="1600" i="1" smtClean="0">
                <a:cs typeface="Times New Roman" pitchFamily="18" charset="0"/>
              </a:rPr>
              <a:t>recursively enumerable</a:t>
            </a:r>
            <a:r>
              <a:rPr lang="en-US" altLang="en-US" sz="1600" smtClean="0">
                <a:cs typeface="Times New Roman" pitchFamily="18" charset="0"/>
              </a:rPr>
              <a:t> if </a:t>
            </a:r>
            <a:r>
              <a:rPr lang="en-US" altLang="en-US" sz="1600" u="sng" smtClean="0">
                <a:cs typeface="Times New Roman" pitchFamily="18" charset="0"/>
              </a:rPr>
              <a:t>there exists</a:t>
            </a:r>
            <a:r>
              <a:rPr lang="en-US" altLang="en-US" sz="1600" smtClean="0">
                <a:cs typeface="Times New Roman" pitchFamily="18" charset="0"/>
              </a:rPr>
              <a:t> a TM </a:t>
            </a:r>
            <a:r>
              <a:rPr lang="en-US" altLang="en-US" sz="1600" i="1" smtClean="0">
                <a:cs typeface="Times New Roman" pitchFamily="18" charset="0"/>
              </a:rPr>
              <a:t>M</a:t>
            </a:r>
            <a:r>
              <a:rPr lang="en-US" altLang="en-US" sz="1600" smtClean="0">
                <a:cs typeface="Times New Roman" pitchFamily="18" charset="0"/>
              </a:rPr>
              <a:t> such that L = L(M).</a:t>
            </a:r>
          </a:p>
          <a:p>
            <a:pPr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lvl="1"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 smtClean="0">
                <a:cs typeface="Times New Roman" pitchFamily="18" charset="0"/>
              </a:rPr>
              <a:t>If </a:t>
            </a:r>
            <a:r>
              <a:rPr lang="en-US" altLang="en-US" sz="1400" i="1" smtClean="0">
                <a:cs typeface="Times New Roman" pitchFamily="18" charset="0"/>
              </a:rPr>
              <a:t>L</a:t>
            </a:r>
            <a:r>
              <a:rPr lang="en-US" altLang="en-US" sz="1400" smtClean="0">
                <a:cs typeface="Times New Roman" pitchFamily="18" charset="0"/>
              </a:rPr>
              <a:t> is r.e. then L = L(M) for some TM </a:t>
            </a:r>
            <a:r>
              <a:rPr lang="en-US" altLang="en-US" sz="1400" i="1" smtClean="0">
                <a:cs typeface="Times New Roman" pitchFamily="18" charset="0"/>
              </a:rPr>
              <a:t>M</a:t>
            </a:r>
            <a:r>
              <a:rPr lang="en-US" altLang="en-US" sz="1400" smtClean="0">
                <a:cs typeface="Times New Roman" pitchFamily="18" charset="0"/>
              </a:rPr>
              <a:t>, and</a:t>
            </a:r>
          </a:p>
          <a:p>
            <a:pPr lvl="2"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200" smtClean="0">
                <a:cs typeface="Times New Roman" pitchFamily="18" charset="0"/>
              </a:rPr>
              <a:t>If </a:t>
            </a:r>
            <a:r>
              <a:rPr lang="en-US" altLang="en-US" sz="1200" i="1" smtClean="0">
                <a:cs typeface="Times New Roman" pitchFamily="18" charset="0"/>
              </a:rPr>
              <a:t>x</a:t>
            </a:r>
            <a:r>
              <a:rPr lang="en-US" altLang="en-US" sz="1200" smtClean="0">
                <a:cs typeface="Times New Roman" pitchFamily="18" charset="0"/>
              </a:rPr>
              <a:t> is in</a:t>
            </a:r>
            <a:r>
              <a:rPr lang="en-US" altLang="en-US" sz="1200" i="1" smtClean="0">
                <a:cs typeface="Times New Roman" pitchFamily="18" charset="0"/>
              </a:rPr>
              <a:t> L </a:t>
            </a:r>
            <a:r>
              <a:rPr lang="en-US" altLang="en-US" sz="1200" smtClean="0">
                <a:cs typeface="Times New Roman" pitchFamily="18" charset="0"/>
              </a:rPr>
              <a:t>then </a:t>
            </a:r>
            <a:r>
              <a:rPr lang="en-US" altLang="en-US" sz="1200" i="1" smtClean="0">
                <a:cs typeface="Times New Roman" pitchFamily="18" charset="0"/>
              </a:rPr>
              <a:t>M</a:t>
            </a:r>
            <a:r>
              <a:rPr lang="en-US" altLang="en-US" sz="1200" smtClean="0">
                <a:cs typeface="Times New Roman" pitchFamily="18" charset="0"/>
              </a:rPr>
              <a:t> halts in a final (accepting) state.</a:t>
            </a:r>
          </a:p>
          <a:p>
            <a:pPr lvl="2"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200" smtClean="0">
                <a:cs typeface="Times New Roman" pitchFamily="18" charset="0"/>
              </a:rPr>
              <a:t>If </a:t>
            </a:r>
            <a:r>
              <a:rPr lang="en-US" altLang="en-US" sz="1200" i="1" smtClean="0">
                <a:cs typeface="Times New Roman" pitchFamily="18" charset="0"/>
              </a:rPr>
              <a:t>x</a:t>
            </a:r>
            <a:r>
              <a:rPr lang="en-US" altLang="en-US" sz="1200" smtClean="0">
                <a:cs typeface="Times New Roman" pitchFamily="18" charset="0"/>
              </a:rPr>
              <a:t> is not in </a:t>
            </a:r>
            <a:r>
              <a:rPr lang="en-US" altLang="en-US" sz="1200" i="1" smtClean="0">
                <a:cs typeface="Times New Roman" pitchFamily="18" charset="0"/>
              </a:rPr>
              <a:t>L</a:t>
            </a:r>
            <a:r>
              <a:rPr lang="en-US" altLang="en-US" sz="1200" smtClean="0">
                <a:cs typeface="Times New Roman" pitchFamily="18" charset="0"/>
              </a:rPr>
              <a:t> then </a:t>
            </a:r>
            <a:r>
              <a:rPr lang="en-US" altLang="en-US" sz="1200" i="1" smtClean="0">
                <a:cs typeface="Times New Roman" pitchFamily="18" charset="0"/>
              </a:rPr>
              <a:t>M</a:t>
            </a:r>
            <a:r>
              <a:rPr lang="en-US" altLang="en-US" sz="1200" smtClean="0">
                <a:cs typeface="Times New Roman" pitchFamily="18" charset="0"/>
              </a:rPr>
              <a:t> may halt in a non-final (non-accepting) state or no transition is available, or loop forever.</a:t>
            </a:r>
          </a:p>
          <a:p>
            <a:pPr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 smtClean="0">
              <a:cs typeface="Times New Roman" pitchFamily="18" charset="0"/>
            </a:endParaRPr>
          </a:p>
          <a:p>
            <a:pPr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 smtClean="0">
                <a:cs typeface="Times New Roman" pitchFamily="18" charset="0"/>
              </a:rPr>
              <a:t>Definition:</a:t>
            </a:r>
            <a:r>
              <a:rPr lang="en-US" altLang="en-US" sz="1600" smtClean="0">
                <a:cs typeface="Times New Roman" pitchFamily="18" charset="0"/>
              </a:rPr>
              <a:t> Let </a:t>
            </a:r>
            <a:r>
              <a:rPr lang="en-US" altLang="en-US" sz="1600" i="1" smtClean="0">
                <a:cs typeface="Times New Roman" pitchFamily="18" charset="0"/>
              </a:rPr>
              <a:t>L</a:t>
            </a:r>
            <a:r>
              <a:rPr lang="en-US" altLang="en-US" sz="1600" smtClean="0">
                <a:cs typeface="Times New Roman" pitchFamily="18" charset="0"/>
              </a:rPr>
              <a:t> be a language. Then </a:t>
            </a:r>
            <a:r>
              <a:rPr lang="en-US" altLang="en-US" sz="1600" i="1" smtClean="0">
                <a:cs typeface="Times New Roman" pitchFamily="18" charset="0"/>
              </a:rPr>
              <a:t>L</a:t>
            </a:r>
            <a:r>
              <a:rPr lang="en-US" altLang="en-US" sz="1600" smtClean="0">
                <a:cs typeface="Times New Roman" pitchFamily="18" charset="0"/>
              </a:rPr>
              <a:t> is </a:t>
            </a:r>
            <a:r>
              <a:rPr lang="en-US" altLang="en-US" sz="1600" i="1" smtClean="0">
                <a:cs typeface="Times New Roman" pitchFamily="18" charset="0"/>
              </a:rPr>
              <a:t>recursive</a:t>
            </a:r>
            <a:r>
              <a:rPr lang="en-US" altLang="en-US" sz="1600" smtClean="0">
                <a:cs typeface="Times New Roman" pitchFamily="18" charset="0"/>
              </a:rPr>
              <a:t> if there exists a TM </a:t>
            </a:r>
            <a:r>
              <a:rPr lang="en-US" altLang="en-US" sz="1600" i="1" smtClean="0">
                <a:cs typeface="Times New Roman" pitchFamily="18" charset="0"/>
              </a:rPr>
              <a:t>M</a:t>
            </a:r>
            <a:r>
              <a:rPr lang="en-US" altLang="en-US" sz="1600" smtClean="0">
                <a:cs typeface="Times New Roman" pitchFamily="18" charset="0"/>
              </a:rPr>
              <a:t> such that L = L(M) and M halts on all inputs.</a:t>
            </a:r>
          </a:p>
          <a:p>
            <a:pPr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lvl="1"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 smtClean="0">
                <a:cs typeface="Times New Roman" pitchFamily="18" charset="0"/>
              </a:rPr>
              <a:t>If </a:t>
            </a:r>
            <a:r>
              <a:rPr lang="en-US" altLang="en-US" sz="1400" i="1" smtClean="0">
                <a:cs typeface="Times New Roman" pitchFamily="18" charset="0"/>
              </a:rPr>
              <a:t>L</a:t>
            </a:r>
            <a:r>
              <a:rPr lang="en-US" altLang="en-US" sz="1400" smtClean="0">
                <a:cs typeface="Times New Roman" pitchFamily="18" charset="0"/>
              </a:rPr>
              <a:t> is recursive then L = L(M) for some TM </a:t>
            </a:r>
            <a:r>
              <a:rPr lang="en-US" altLang="en-US" sz="1400" i="1" smtClean="0">
                <a:cs typeface="Times New Roman" pitchFamily="18" charset="0"/>
              </a:rPr>
              <a:t>M</a:t>
            </a:r>
            <a:r>
              <a:rPr lang="en-US" altLang="en-US" sz="1400" smtClean="0">
                <a:cs typeface="Times New Roman" pitchFamily="18" charset="0"/>
              </a:rPr>
              <a:t>, and</a:t>
            </a:r>
          </a:p>
          <a:p>
            <a:pPr lvl="2"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200" smtClean="0">
                <a:cs typeface="Times New Roman" pitchFamily="18" charset="0"/>
              </a:rPr>
              <a:t>If </a:t>
            </a:r>
            <a:r>
              <a:rPr lang="en-US" altLang="en-US" sz="1200" i="1" smtClean="0">
                <a:cs typeface="Times New Roman" pitchFamily="18" charset="0"/>
              </a:rPr>
              <a:t>x</a:t>
            </a:r>
            <a:r>
              <a:rPr lang="en-US" altLang="en-US" sz="1200" smtClean="0">
                <a:cs typeface="Times New Roman" pitchFamily="18" charset="0"/>
              </a:rPr>
              <a:t> is in </a:t>
            </a:r>
            <a:r>
              <a:rPr lang="en-US" altLang="en-US" sz="1200" i="1" smtClean="0">
                <a:cs typeface="Times New Roman" pitchFamily="18" charset="0"/>
              </a:rPr>
              <a:t>L</a:t>
            </a:r>
            <a:r>
              <a:rPr lang="en-US" altLang="en-US" sz="1200" smtClean="0">
                <a:cs typeface="Times New Roman" pitchFamily="18" charset="0"/>
              </a:rPr>
              <a:t> then </a:t>
            </a:r>
            <a:r>
              <a:rPr lang="en-US" altLang="en-US" sz="1200" i="1" smtClean="0">
                <a:cs typeface="Times New Roman" pitchFamily="18" charset="0"/>
              </a:rPr>
              <a:t>M</a:t>
            </a:r>
            <a:r>
              <a:rPr lang="en-US" altLang="en-US" sz="1200" smtClean="0">
                <a:cs typeface="Times New Roman" pitchFamily="18" charset="0"/>
              </a:rPr>
              <a:t> halts in a final (accepting) state.</a:t>
            </a:r>
          </a:p>
          <a:p>
            <a:pPr lvl="2"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200" smtClean="0">
                <a:cs typeface="Times New Roman" pitchFamily="18" charset="0"/>
              </a:rPr>
              <a:t>If </a:t>
            </a:r>
            <a:r>
              <a:rPr lang="en-US" altLang="en-US" sz="1200" i="1" smtClean="0">
                <a:cs typeface="Times New Roman" pitchFamily="18" charset="0"/>
              </a:rPr>
              <a:t>x</a:t>
            </a:r>
            <a:r>
              <a:rPr lang="en-US" altLang="en-US" sz="1200" smtClean="0">
                <a:cs typeface="Times New Roman" pitchFamily="18" charset="0"/>
              </a:rPr>
              <a:t> is not in </a:t>
            </a:r>
            <a:r>
              <a:rPr lang="en-US" altLang="en-US" sz="1200" i="1" smtClean="0">
                <a:cs typeface="Times New Roman" pitchFamily="18" charset="0"/>
              </a:rPr>
              <a:t>L</a:t>
            </a:r>
            <a:r>
              <a:rPr lang="en-US" altLang="en-US" sz="1200" smtClean="0">
                <a:cs typeface="Times New Roman" pitchFamily="18" charset="0"/>
              </a:rPr>
              <a:t> then </a:t>
            </a:r>
            <a:r>
              <a:rPr lang="en-US" altLang="en-US" sz="1200" i="1" smtClean="0">
                <a:cs typeface="Times New Roman" pitchFamily="18" charset="0"/>
              </a:rPr>
              <a:t>M</a:t>
            </a:r>
            <a:r>
              <a:rPr lang="en-US" altLang="en-US" sz="1200" smtClean="0">
                <a:cs typeface="Times New Roman" pitchFamily="18" charset="0"/>
              </a:rPr>
              <a:t> halts in a non-final (non-accepting) state or no transition is available (does </a:t>
            </a:r>
            <a:r>
              <a:rPr lang="en-US" altLang="en-US" sz="1200" u="sng" smtClean="0">
                <a:cs typeface="Times New Roman" pitchFamily="18" charset="0"/>
              </a:rPr>
              <a:t>not</a:t>
            </a:r>
            <a:r>
              <a:rPr lang="en-US" altLang="en-US" sz="1200" smtClean="0">
                <a:cs typeface="Times New Roman" pitchFamily="18" charset="0"/>
              </a:rPr>
              <a:t> go to infinite loop).</a:t>
            </a:r>
          </a:p>
          <a:p>
            <a:pPr lvl="2"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200" smtClean="0">
              <a:cs typeface="Times New Roman" pitchFamily="18" charset="0"/>
            </a:endParaRP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smtClean="0">
                <a:cs typeface="Times New Roman" pitchFamily="18" charset="0"/>
              </a:rPr>
              <a:t>	</a:t>
            </a:r>
            <a:r>
              <a:rPr lang="en-US" altLang="en-US" sz="1600" b="1" smtClean="0">
                <a:cs typeface="Times New Roman" pitchFamily="18" charset="0"/>
              </a:rPr>
              <a:t>Notes:</a:t>
            </a:r>
          </a:p>
          <a:p>
            <a:pPr lvl="1"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400" smtClean="0">
              <a:cs typeface="Times New Roman" pitchFamily="18" charset="0"/>
            </a:endParaRPr>
          </a:p>
          <a:p>
            <a:pPr lvl="1"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 smtClean="0">
                <a:cs typeface="Times New Roman" pitchFamily="18" charset="0"/>
              </a:rPr>
              <a:t>The set of all recursive languages is a subset of the set of all recursively enumerable languages</a:t>
            </a:r>
          </a:p>
          <a:p>
            <a:pPr lvl="1"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400" smtClean="0">
              <a:cs typeface="Times New Roman" pitchFamily="18" charset="0"/>
            </a:endParaRPr>
          </a:p>
          <a:p>
            <a:pPr lvl="1"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 smtClean="0">
                <a:cs typeface="Times New Roman" pitchFamily="18" charset="0"/>
              </a:rPr>
              <a:t>Terminology is easy to confuse: A </a:t>
            </a:r>
            <a:r>
              <a:rPr lang="en-US" altLang="en-US" sz="1400" i="1" smtClean="0">
                <a:cs typeface="Times New Roman" pitchFamily="18" charset="0"/>
              </a:rPr>
              <a:t>TM</a:t>
            </a:r>
            <a:r>
              <a:rPr lang="en-US" altLang="en-US" sz="1400" smtClean="0">
                <a:cs typeface="Times New Roman" pitchFamily="18" charset="0"/>
              </a:rPr>
              <a:t> is not recursive or recursively enumerable, rather a </a:t>
            </a:r>
            <a:r>
              <a:rPr lang="en-US" altLang="en-US" sz="1400" i="1" smtClean="0">
                <a:cs typeface="Times New Roman" pitchFamily="18" charset="0"/>
              </a:rPr>
              <a:t>language</a:t>
            </a:r>
            <a:r>
              <a:rPr lang="en-US" altLang="en-US" sz="1400" smtClean="0">
                <a:cs typeface="Times New Roman" pitchFamily="18" charset="0"/>
              </a:rPr>
              <a:t> is recursive or recursively enumerable.</a:t>
            </a:r>
          </a:p>
        </p:txBody>
      </p:sp>
    </p:spTree>
    <p:extLst>
      <p:ext uri="{BB962C8B-B14F-4D97-AF65-F5344CB8AC3E}">
        <p14:creationId xmlns:p14="http://schemas.microsoft.com/office/powerpoint/2010/main" val="7412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21EAF8-618C-4834-8A71-10D41BB9DA7B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390525" y="1543050"/>
            <a:ext cx="77470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/>
              <a:t>L is Recursively enumerable: </a:t>
            </a:r>
          </a:p>
          <a:p>
            <a:pPr eaLnBrk="1" hangingPunct="1"/>
            <a:r>
              <a:rPr lang="en-US" altLang="en-US" sz="1800" i="1"/>
              <a:t>	TM exist: M</a:t>
            </a:r>
            <a:r>
              <a:rPr lang="en-US" altLang="en-US" sz="1800" i="1" baseline="-25000"/>
              <a:t>0</a:t>
            </a:r>
            <a:r>
              <a:rPr lang="en-US" altLang="en-US" sz="1800" i="1"/>
              <a:t>, M</a:t>
            </a:r>
            <a:r>
              <a:rPr lang="en-US" altLang="en-US" sz="1800" i="1" baseline="-25000"/>
              <a:t>1</a:t>
            </a:r>
            <a:r>
              <a:rPr lang="en-US" altLang="en-US" sz="1800" i="1"/>
              <a:t>, …</a:t>
            </a:r>
          </a:p>
          <a:p>
            <a:pPr eaLnBrk="1" hangingPunct="1"/>
            <a:r>
              <a:rPr lang="en-US" altLang="en-US" sz="1800" i="1"/>
              <a:t>	They accept string in L, and do not accept any string outside L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L is Recursive: </a:t>
            </a:r>
          </a:p>
          <a:p>
            <a:pPr eaLnBrk="1" hangingPunct="1"/>
            <a:r>
              <a:rPr lang="en-US" altLang="en-US" sz="1800" i="1"/>
              <a:t>	at least one TM halts on L and on ∑*-L, others may or may not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L is Recursively enumerable but not Recursive: </a:t>
            </a:r>
          </a:p>
          <a:p>
            <a:pPr eaLnBrk="1" hangingPunct="1"/>
            <a:r>
              <a:rPr lang="en-US" altLang="en-US" sz="1800" i="1"/>
              <a:t>	TM exist: M</a:t>
            </a:r>
            <a:r>
              <a:rPr lang="en-US" altLang="en-US" sz="1800" i="1" baseline="-25000"/>
              <a:t>0</a:t>
            </a:r>
            <a:r>
              <a:rPr lang="en-US" altLang="en-US" sz="1800" i="1"/>
              <a:t>, M</a:t>
            </a:r>
            <a:r>
              <a:rPr lang="en-US" altLang="en-US" sz="1800" i="1" baseline="-25000"/>
              <a:t>1</a:t>
            </a:r>
            <a:r>
              <a:rPr lang="en-US" altLang="en-US" sz="1800" i="1"/>
              <a:t>, … </a:t>
            </a:r>
          </a:p>
          <a:p>
            <a:pPr eaLnBrk="1" hangingPunct="1"/>
            <a:r>
              <a:rPr lang="en-US" altLang="en-US" sz="1800" i="1"/>
              <a:t>	but </a:t>
            </a:r>
            <a:r>
              <a:rPr lang="en-US" altLang="en-US" sz="1800" i="1" u="sng"/>
              <a:t>none</a:t>
            </a:r>
            <a:r>
              <a:rPr lang="en-US" altLang="en-US" sz="1800" i="1"/>
              <a:t> halts on </a:t>
            </a:r>
            <a:r>
              <a:rPr lang="en-US" altLang="en-US" sz="1800" i="1" u="sng"/>
              <a:t>all</a:t>
            </a:r>
            <a:r>
              <a:rPr lang="en-US" altLang="en-US" sz="1800" i="1"/>
              <a:t> x in ∑*-L</a:t>
            </a:r>
          </a:p>
          <a:p>
            <a:pPr eaLnBrk="1" hangingPunct="1"/>
            <a:r>
              <a:rPr lang="en-US" altLang="en-US" sz="1800" i="1"/>
              <a:t>	M</a:t>
            </a:r>
            <a:r>
              <a:rPr lang="en-US" altLang="en-US" sz="1800" i="1" baseline="-25000"/>
              <a:t>0</a:t>
            </a:r>
            <a:r>
              <a:rPr lang="en-US" altLang="en-US" sz="1800" i="1"/>
              <a:t> goes on infinite loop on a string p in ∑*-L,  while M</a:t>
            </a:r>
            <a:r>
              <a:rPr lang="en-US" altLang="en-US" sz="1800" i="1" baseline="-25000"/>
              <a:t>1</a:t>
            </a:r>
            <a:r>
              <a:rPr lang="en-US" altLang="en-US" sz="1800" i="1"/>
              <a:t> on q in ∑*-L</a:t>
            </a:r>
          </a:p>
          <a:p>
            <a:pPr eaLnBrk="1" hangingPunct="1"/>
            <a:r>
              <a:rPr lang="en-US" altLang="en-US" sz="1800" i="1"/>
              <a:t>	However, each correct TM  accepts each string in L, and none in ∑*-L</a:t>
            </a:r>
          </a:p>
          <a:p>
            <a:pPr eaLnBrk="1" hangingPunct="1"/>
            <a:endParaRPr lang="en-US" altLang="en-US" sz="1800" i="1"/>
          </a:p>
          <a:p>
            <a:pPr eaLnBrk="1" hangingPunct="1"/>
            <a:r>
              <a:rPr lang="en-US" altLang="en-US" sz="1800"/>
              <a:t>L is not R.E</a:t>
            </a:r>
            <a:r>
              <a:rPr lang="en-US" altLang="en-US" sz="1800" i="1"/>
              <a:t>: </a:t>
            </a:r>
          </a:p>
          <a:p>
            <a:pPr eaLnBrk="1" hangingPunct="1"/>
            <a:r>
              <a:rPr lang="en-US" altLang="en-US" sz="1800" i="1"/>
              <a:t>	no TM exists </a:t>
            </a:r>
          </a:p>
        </p:txBody>
      </p:sp>
    </p:spTree>
    <p:extLst>
      <p:ext uri="{BB962C8B-B14F-4D97-AF65-F5344CB8AC3E}">
        <p14:creationId xmlns:p14="http://schemas.microsoft.com/office/powerpoint/2010/main" val="17813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D4D49B-BF29-460D-80EA-BE13C2C21E54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Techniques for TM Constructions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800" dirty="0" smtClean="0">
              <a:cs typeface="Times New Roman" pitchFamily="18" charset="0"/>
            </a:endParaRP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r>
              <a:rPr lang="en-US" altLang="en-US" sz="1800" b="1" dirty="0" smtClean="0">
                <a:cs typeface="Times New Roman" pitchFamily="18" charset="0"/>
              </a:rPr>
              <a:t>Techniques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r>
              <a:rPr lang="en-US" altLang="en-US" sz="1400" b="1" dirty="0" smtClean="0">
                <a:cs typeface="Times New Roman" pitchFamily="18" charset="0"/>
              </a:rPr>
              <a:t>Memory on Finite Control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r>
              <a:rPr lang="en-US" altLang="en-US" sz="1400" b="1" dirty="0" smtClean="0">
                <a:cs typeface="Times New Roman" pitchFamily="18" charset="0"/>
              </a:rPr>
              <a:t>Sub-routines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r>
              <a:rPr lang="en-US" altLang="en-US" sz="1400" b="1" dirty="0" smtClean="0">
                <a:cs typeface="Times New Roman" pitchFamily="18" charset="0"/>
              </a:rPr>
              <a:t>Checking Off Symbols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r>
              <a:rPr lang="en-US" altLang="en-US" sz="1400" b="1" dirty="0" smtClean="0">
                <a:cs typeface="Times New Roman" pitchFamily="18" charset="0"/>
              </a:rPr>
              <a:t>Multi Tracks/ Tapes</a:t>
            </a: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800" dirty="0" smtClean="0">
              <a:cs typeface="Times New Roman" pitchFamily="18" charset="0"/>
            </a:endParaRP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800" dirty="0" smtClean="0">
              <a:cs typeface="Times New Roman" pitchFamily="18" charset="0"/>
            </a:endParaRP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r>
              <a:rPr lang="en-US" altLang="en-US" sz="1800" b="1" dirty="0" smtClean="0">
                <a:cs typeface="Times New Roman" pitchFamily="18" charset="0"/>
              </a:rPr>
              <a:t>Other (Extended) TM Models: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r>
              <a:rPr lang="en-US" altLang="en-US" sz="1600" dirty="0" smtClean="0">
                <a:cs typeface="Times New Roman" pitchFamily="18" charset="0"/>
              </a:rPr>
              <a:t>One-way infinite tapes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r>
              <a:rPr lang="en-US" altLang="en-US" sz="1600" dirty="0" smtClean="0">
                <a:cs typeface="Times New Roman" pitchFamily="18" charset="0"/>
              </a:rPr>
              <a:t>Multiple tapes and tape heads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r>
              <a:rPr lang="en-US" altLang="en-US" sz="1600" dirty="0" smtClean="0">
                <a:cs typeface="Times New Roman" pitchFamily="18" charset="0"/>
              </a:rPr>
              <a:t>Non-Deterministic TMs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r>
              <a:rPr lang="en-US" altLang="en-US" sz="1600" dirty="0" smtClean="0">
                <a:cs typeface="Times New Roman" pitchFamily="18" charset="0"/>
              </a:rPr>
              <a:t>Multi-Dimensional TMs (n-dimensional tape)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r>
              <a:rPr lang="en-US" altLang="en-US" sz="1600" dirty="0" smtClean="0">
                <a:cs typeface="Times New Roman" pitchFamily="18" charset="0"/>
              </a:rPr>
              <a:t>Multi-Heads</a:t>
            </a:r>
          </a:p>
          <a:p>
            <a:pPr marL="0" indent="0"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318FD7-6BF2-4F76-8B26-C1513A2957D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6248400"/>
          </a:xfrm>
        </p:spPr>
        <p:txBody>
          <a:bodyPr/>
          <a:lstStyle/>
          <a:p>
            <a:pPr eaLnBrk="1" hangingPunct="1"/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en-US" altLang="en-US" sz="2000" dirty="0" smtClean="0">
                <a:cs typeface="Times New Roman" pitchFamily="18" charset="0"/>
              </a:rPr>
              <a:t>Types of Grammar:-</a:t>
            </a:r>
          </a:p>
          <a:p>
            <a:pPr eaLnBrk="1" hangingPunct="1"/>
            <a:endParaRPr lang="en-US" altLang="en-US" sz="2000" dirty="0" smtClean="0">
              <a:cs typeface="Times New Roman" pitchFamily="18" charset="0"/>
            </a:endParaRPr>
          </a:p>
          <a:p>
            <a:pPr eaLnBrk="1" hangingPunct="1"/>
            <a:r>
              <a:rPr lang="en-US" altLang="en-US" sz="1800" dirty="0" smtClean="0">
                <a:cs typeface="Times New Roman" pitchFamily="18" charset="0"/>
              </a:rPr>
              <a:t>Recursively enumerable languages are also known as </a:t>
            </a:r>
            <a:r>
              <a:rPr lang="en-US" altLang="en-US" sz="1800" i="1" dirty="0" smtClean="0">
                <a:cs typeface="Times New Roman" pitchFamily="18" charset="0"/>
              </a:rPr>
              <a:t>type 0</a:t>
            </a:r>
            <a:r>
              <a:rPr lang="en-US" altLang="en-US" sz="1800" dirty="0" smtClean="0">
                <a:cs typeface="Times New Roman" pitchFamily="18" charset="0"/>
              </a:rPr>
              <a:t> languages.</a:t>
            </a:r>
          </a:p>
          <a:p>
            <a:pPr eaLnBrk="1" hangingPunct="1"/>
            <a:endParaRPr lang="en-US" altLang="en-US" sz="1800" dirty="0" smtClean="0">
              <a:cs typeface="Times New Roman" pitchFamily="18" charset="0"/>
            </a:endParaRPr>
          </a:p>
          <a:p>
            <a:pPr eaLnBrk="1" hangingPunct="1"/>
            <a:r>
              <a:rPr lang="en-US" altLang="en-US" sz="1800" dirty="0" smtClean="0">
                <a:cs typeface="Times New Roman" pitchFamily="18" charset="0"/>
              </a:rPr>
              <a:t>Context-sensitive languages are also known as </a:t>
            </a:r>
            <a:r>
              <a:rPr lang="en-US" altLang="en-US" sz="1800" i="1" dirty="0" smtClean="0">
                <a:cs typeface="Times New Roman" pitchFamily="18" charset="0"/>
              </a:rPr>
              <a:t>type 1</a:t>
            </a:r>
            <a:r>
              <a:rPr lang="en-US" altLang="en-US" sz="1800" dirty="0" smtClean="0">
                <a:cs typeface="Times New Roman" pitchFamily="18" charset="0"/>
              </a:rPr>
              <a:t> languages.</a:t>
            </a:r>
          </a:p>
          <a:p>
            <a:pPr eaLnBrk="1" hangingPunct="1"/>
            <a:endParaRPr lang="en-US" altLang="en-US" sz="1800" dirty="0" smtClean="0">
              <a:cs typeface="Times New Roman" pitchFamily="18" charset="0"/>
            </a:endParaRPr>
          </a:p>
          <a:p>
            <a:pPr eaLnBrk="1" hangingPunct="1"/>
            <a:r>
              <a:rPr lang="en-US" altLang="en-US" sz="1800" dirty="0" smtClean="0">
                <a:cs typeface="Times New Roman" pitchFamily="18" charset="0"/>
              </a:rPr>
              <a:t>Context-free languages are also known as </a:t>
            </a:r>
            <a:r>
              <a:rPr lang="en-US" altLang="en-US" sz="1800" i="1" dirty="0" smtClean="0">
                <a:cs typeface="Times New Roman" pitchFamily="18" charset="0"/>
              </a:rPr>
              <a:t>type 2</a:t>
            </a:r>
            <a:r>
              <a:rPr lang="en-US" altLang="en-US" sz="1800" dirty="0" smtClean="0">
                <a:cs typeface="Times New Roman" pitchFamily="18" charset="0"/>
              </a:rPr>
              <a:t> languages.</a:t>
            </a:r>
          </a:p>
          <a:p>
            <a:pPr eaLnBrk="1" hangingPunct="1"/>
            <a:endParaRPr lang="en-US" altLang="en-US" sz="1800" dirty="0" smtClean="0">
              <a:cs typeface="Times New Roman" pitchFamily="18" charset="0"/>
            </a:endParaRPr>
          </a:p>
          <a:p>
            <a:pPr eaLnBrk="1" hangingPunct="1"/>
            <a:r>
              <a:rPr lang="en-US" altLang="en-US" sz="1800" dirty="0" smtClean="0">
                <a:cs typeface="Times New Roman" pitchFamily="18" charset="0"/>
              </a:rPr>
              <a:t>Regular languages are also known as </a:t>
            </a:r>
            <a:r>
              <a:rPr lang="en-US" altLang="en-US" sz="1800" i="1" dirty="0" smtClean="0">
                <a:cs typeface="Times New Roman" pitchFamily="18" charset="0"/>
              </a:rPr>
              <a:t>type 3</a:t>
            </a:r>
            <a:r>
              <a:rPr lang="en-US" altLang="en-US" sz="1800" dirty="0" smtClean="0">
                <a:cs typeface="Times New Roman" pitchFamily="18" charset="0"/>
              </a:rPr>
              <a:t> languages.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5BC51F-7659-4914-B98E-68F02D33E39C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60960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r>
              <a:rPr lang="en-US" altLang="en-US" sz="2000" b="1" dirty="0" smtClean="0">
                <a:cs typeface="Times New Roman" pitchFamily="18" charset="0"/>
              </a:rPr>
              <a:t>TURING MACHINE ACCEPTANCE</a:t>
            </a:r>
          </a:p>
          <a:p>
            <a:pPr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800" b="1" dirty="0" smtClean="0">
              <a:cs typeface="Times New Roman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r>
              <a:rPr lang="en-US" altLang="en-US" sz="1600" b="1" dirty="0" smtClean="0">
                <a:cs typeface="Times New Roman" pitchFamily="18" charset="0"/>
              </a:rPr>
              <a:t>RECURSIVE LANGUAGE</a:t>
            </a: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600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r>
              <a:rPr lang="en-US" altLang="en-US" sz="1600" i="1" dirty="0" smtClean="0">
                <a:cs typeface="Times New Roman" pitchFamily="18" charset="0"/>
              </a:rPr>
              <a:t>L</a:t>
            </a:r>
            <a:r>
              <a:rPr lang="en-US" altLang="en-US" sz="1600" dirty="0" smtClean="0">
                <a:cs typeface="Times New Roman" pitchFamily="18" charset="0"/>
              </a:rPr>
              <a:t> is a recursive language, if we can construct TM that either accepts a string in the language or rejects a string that is not in the language.</a:t>
            </a: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600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600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600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600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600" dirty="0" smtClean="0">
              <a:cs typeface="Times New Roman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600" dirty="0">
              <a:cs typeface="Times New Roman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r>
              <a:rPr lang="en-US" altLang="en-US" sz="1600" b="1" dirty="0" smtClean="0">
                <a:cs typeface="Times New Roman" pitchFamily="18" charset="0"/>
              </a:rPr>
              <a:t>RECURSIVE ENUMERABLE  LANGUAGE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600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r>
              <a:rPr lang="en-US" altLang="en-US" sz="1600" i="1" dirty="0" smtClean="0">
                <a:cs typeface="Times New Roman" pitchFamily="18" charset="0"/>
              </a:rPr>
              <a:t>L</a:t>
            </a:r>
            <a:r>
              <a:rPr lang="en-US" altLang="en-US" sz="1600" dirty="0" smtClean="0">
                <a:cs typeface="Times New Roman" pitchFamily="18" charset="0"/>
              </a:rPr>
              <a:t> is a recursively enumerable language, if we can construct TM that either accepts or loops infinitely.</a:t>
            </a: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600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600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600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600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600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  <a:defRPr/>
            </a:pPr>
            <a:endParaRPr lang="en-US" altLang="en-US" sz="1600" dirty="0" smtClean="0">
              <a:cs typeface="Times New Roman" pitchFamily="18" charset="0"/>
            </a:endParaRP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2438400" y="2514600"/>
            <a:ext cx="3470275" cy="762000"/>
            <a:chOff x="1344" y="3024"/>
            <a:chExt cx="2186" cy="480"/>
          </a:xfrm>
        </p:grpSpPr>
        <p:sp>
          <p:nvSpPr>
            <p:cNvPr id="10254" name="Rectangle 5"/>
            <p:cNvSpPr>
              <a:spLocks noChangeArrowheads="1"/>
            </p:cNvSpPr>
            <p:nvPr/>
          </p:nvSpPr>
          <p:spPr bwMode="auto">
            <a:xfrm>
              <a:off x="2016" y="3024"/>
              <a:ext cx="76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5" name="Line 6"/>
            <p:cNvSpPr>
              <a:spLocks noChangeShapeType="1"/>
            </p:cNvSpPr>
            <p:nvPr/>
          </p:nvSpPr>
          <p:spPr bwMode="auto">
            <a:xfrm>
              <a:off x="15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7"/>
            <p:cNvSpPr>
              <a:spLocks noChangeShapeType="1"/>
            </p:cNvSpPr>
            <p:nvPr/>
          </p:nvSpPr>
          <p:spPr bwMode="auto">
            <a:xfrm>
              <a:off x="2784" y="31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8"/>
            <p:cNvSpPr>
              <a:spLocks noChangeShapeType="1"/>
            </p:cNvSpPr>
            <p:nvPr/>
          </p:nvSpPr>
          <p:spPr bwMode="auto">
            <a:xfrm>
              <a:off x="2784" y="34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Text Box 9"/>
            <p:cNvSpPr txBox="1">
              <a:spLocks noChangeArrowheads="1"/>
            </p:cNvSpPr>
            <p:nvPr/>
          </p:nvSpPr>
          <p:spPr bwMode="auto">
            <a:xfrm>
              <a:off x="1344" y="3168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w</a:t>
              </a:r>
            </a:p>
          </p:txBody>
        </p:sp>
        <p:sp>
          <p:nvSpPr>
            <p:cNvPr id="10259" name="Text Box 10"/>
            <p:cNvSpPr txBox="1">
              <a:spLocks noChangeArrowheads="1"/>
            </p:cNvSpPr>
            <p:nvPr/>
          </p:nvSpPr>
          <p:spPr bwMode="auto">
            <a:xfrm>
              <a:off x="3264" y="3024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yes</a:t>
              </a:r>
            </a:p>
          </p:txBody>
        </p:sp>
        <p:sp>
          <p:nvSpPr>
            <p:cNvPr id="10260" name="Text Box 11"/>
            <p:cNvSpPr txBox="1">
              <a:spLocks noChangeArrowheads="1"/>
            </p:cNvSpPr>
            <p:nvPr/>
          </p:nvSpPr>
          <p:spPr bwMode="auto">
            <a:xfrm>
              <a:off x="3264" y="3312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no</a:t>
              </a:r>
            </a:p>
          </p:txBody>
        </p:sp>
        <p:sp>
          <p:nvSpPr>
            <p:cNvPr id="10261" name="Text Box 12"/>
            <p:cNvSpPr txBox="1">
              <a:spLocks noChangeArrowheads="1"/>
            </p:cNvSpPr>
            <p:nvPr/>
          </p:nvSpPr>
          <p:spPr bwMode="auto">
            <a:xfrm>
              <a:off x="2256" y="3168"/>
              <a:ext cx="2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M</a:t>
              </a:r>
            </a:p>
          </p:txBody>
        </p:sp>
      </p:grp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2493963" y="4953000"/>
            <a:ext cx="3470275" cy="762000"/>
            <a:chOff x="1584" y="3168"/>
            <a:chExt cx="2186" cy="480"/>
          </a:xfrm>
        </p:grpSpPr>
        <p:sp>
          <p:nvSpPr>
            <p:cNvPr id="10248" name="Rectangle 15"/>
            <p:cNvSpPr>
              <a:spLocks noChangeArrowheads="1"/>
            </p:cNvSpPr>
            <p:nvPr/>
          </p:nvSpPr>
          <p:spPr bwMode="auto">
            <a:xfrm>
              <a:off x="2256" y="3168"/>
              <a:ext cx="76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49" name="Line 16"/>
            <p:cNvSpPr>
              <a:spLocks noChangeShapeType="1"/>
            </p:cNvSpPr>
            <p:nvPr/>
          </p:nvSpPr>
          <p:spPr bwMode="auto">
            <a:xfrm>
              <a:off x="1824" y="34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17"/>
            <p:cNvSpPr>
              <a:spLocks noChangeShapeType="1"/>
            </p:cNvSpPr>
            <p:nvPr/>
          </p:nvSpPr>
          <p:spPr bwMode="auto">
            <a:xfrm>
              <a:off x="302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Text Box 19"/>
            <p:cNvSpPr txBox="1">
              <a:spLocks noChangeArrowheads="1"/>
            </p:cNvSpPr>
            <p:nvPr/>
          </p:nvSpPr>
          <p:spPr bwMode="auto">
            <a:xfrm>
              <a:off x="1584" y="331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w</a:t>
              </a:r>
            </a:p>
          </p:txBody>
        </p:sp>
        <p:sp>
          <p:nvSpPr>
            <p:cNvPr id="10252" name="Text Box 20"/>
            <p:cNvSpPr txBox="1">
              <a:spLocks noChangeArrowheads="1"/>
            </p:cNvSpPr>
            <p:nvPr/>
          </p:nvSpPr>
          <p:spPr bwMode="auto">
            <a:xfrm>
              <a:off x="3504" y="3168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yes</a:t>
              </a:r>
            </a:p>
          </p:txBody>
        </p:sp>
        <p:sp>
          <p:nvSpPr>
            <p:cNvPr id="10253" name="Text Box 22"/>
            <p:cNvSpPr txBox="1">
              <a:spLocks noChangeArrowheads="1"/>
            </p:cNvSpPr>
            <p:nvPr/>
          </p:nvSpPr>
          <p:spPr bwMode="auto">
            <a:xfrm>
              <a:off x="2496" y="3312"/>
              <a:ext cx="2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M</a:t>
              </a:r>
            </a:p>
          </p:txBody>
        </p:sp>
      </p:grp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4779963" y="55864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Text Box 10"/>
          <p:cNvSpPr txBox="1">
            <a:spLocks noChangeArrowheads="1"/>
          </p:cNvSpPr>
          <p:nvPr/>
        </p:nvSpPr>
        <p:spPr bwMode="auto">
          <a:xfrm>
            <a:off x="5541963" y="5434013"/>
            <a:ext cx="11350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/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35604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Halting Problem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69974B-8489-486C-9537-1117BF593836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pic>
        <p:nvPicPr>
          <p:cNvPr id="11269" name="Picture 2" descr="C:\Users\Admin\Pictures\tm ha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2628900"/>
            <a:ext cx="579278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5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39408B-CC46-4210-A716-8CE008D58B81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800" b="1" smtClean="0">
                <a:cs typeface="Times New Roman" pitchFamily="18" charset="0"/>
              </a:rPr>
              <a:t>Example :</a:t>
            </a:r>
            <a:r>
              <a:rPr lang="en-US" altLang="en-US" sz="1800" smtClean="0">
                <a:cs typeface="Times New Roman" pitchFamily="18" charset="0"/>
              </a:rPr>
              <a:t>  {0</a:t>
            </a:r>
            <a:r>
              <a:rPr lang="en-US" altLang="en-US" sz="1800" baseline="30000" smtClean="0">
                <a:cs typeface="Times New Roman" pitchFamily="18" charset="0"/>
              </a:rPr>
              <a:t>n</a:t>
            </a:r>
            <a:r>
              <a:rPr lang="en-US" altLang="en-US" sz="1800" smtClean="0">
                <a:cs typeface="Times New Roman" pitchFamily="18" charset="0"/>
              </a:rPr>
              <a:t>1</a:t>
            </a:r>
            <a:r>
              <a:rPr lang="en-US" altLang="en-US" sz="1800" baseline="30000" smtClean="0">
                <a:cs typeface="Times New Roman" pitchFamily="18" charset="0"/>
              </a:rPr>
              <a:t>n</a:t>
            </a:r>
            <a:r>
              <a:rPr lang="en-US" altLang="en-US" sz="1800" smtClean="0">
                <a:cs typeface="Times New Roman" pitchFamily="18" charset="0"/>
              </a:rPr>
              <a:t> | n </a:t>
            </a:r>
            <a:r>
              <a:rPr lang="en-US" altLang="en-US" sz="1800" b="1" smtClean="0">
                <a:cs typeface="Times New Roman" pitchFamily="18" charset="0"/>
              </a:rPr>
              <a:t>≥ 1</a:t>
            </a:r>
            <a:r>
              <a:rPr lang="en-US" altLang="en-US" sz="1800" smtClean="0"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altLang="en-US" sz="14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			0			1			X			Y		B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	-&gt;q</a:t>
            </a:r>
            <a:r>
              <a:rPr lang="en-US" altLang="en-US" sz="1400" baseline="-25000" smtClean="0">
                <a:cs typeface="Times New Roman" pitchFamily="18" charset="0"/>
              </a:rPr>
              <a:t>0	 </a:t>
            </a:r>
            <a:r>
              <a:rPr lang="en-US" altLang="en-US" sz="1400" smtClean="0">
                <a:cs typeface="Times New Roman" pitchFamily="18" charset="0"/>
              </a:rPr>
              <a:t>(q</a:t>
            </a:r>
            <a:r>
              <a:rPr lang="en-US" altLang="en-US" sz="1400" baseline="-25000" smtClean="0">
                <a:cs typeface="Times New Roman" pitchFamily="18" charset="0"/>
              </a:rPr>
              <a:t>1</a:t>
            </a:r>
            <a:r>
              <a:rPr lang="en-US" altLang="en-US" sz="1400" smtClean="0">
                <a:cs typeface="Times New Roman" pitchFamily="18" charset="0"/>
              </a:rPr>
              <a:t>, X, R)</a:t>
            </a:r>
            <a:r>
              <a:rPr lang="en-US" altLang="en-US" sz="1400" baseline="-25000" smtClean="0">
                <a:cs typeface="Times New Roman" pitchFamily="18" charset="0"/>
              </a:rPr>
              <a:t>	 	</a:t>
            </a:r>
            <a:r>
              <a:rPr lang="en-US" altLang="en-US" sz="1400" smtClean="0">
                <a:cs typeface="Times New Roman" pitchFamily="18" charset="0"/>
              </a:rPr>
              <a:t>-			-			(q</a:t>
            </a:r>
            <a:r>
              <a:rPr lang="en-US" altLang="en-US" sz="1400" baseline="-25000" smtClean="0">
                <a:cs typeface="Times New Roman" pitchFamily="18" charset="0"/>
              </a:rPr>
              <a:t>3</a:t>
            </a:r>
            <a:r>
              <a:rPr lang="en-US" altLang="en-US" sz="1400" smtClean="0">
                <a:cs typeface="Times New Roman" pitchFamily="18" charset="0"/>
              </a:rPr>
              <a:t>, Y, R)</a:t>
            </a:r>
            <a:r>
              <a:rPr lang="en-US" altLang="en-US" sz="900" b="1" i="1" smtClean="0">
                <a:cs typeface="Times New Roman" pitchFamily="18" charset="0"/>
              </a:rPr>
              <a:t>0’s finished</a:t>
            </a:r>
            <a:r>
              <a:rPr lang="en-US" altLang="en-US" sz="1400" smtClean="0">
                <a:cs typeface="Times New Roman" pitchFamily="18" charset="0"/>
              </a:rPr>
              <a:t>	-</a:t>
            </a:r>
            <a:endParaRPr lang="en-US" altLang="en-US" sz="1400" baseline="-250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baseline="-25000" smtClean="0">
                <a:cs typeface="Times New Roman" pitchFamily="18" charset="0"/>
              </a:rPr>
              <a:t>		 </a:t>
            </a:r>
            <a:r>
              <a:rPr lang="en-US" altLang="en-US" sz="1400" smtClean="0">
                <a:cs typeface="Times New Roman" pitchFamily="18" charset="0"/>
              </a:rPr>
              <a:t>q</a:t>
            </a:r>
            <a:r>
              <a:rPr lang="en-US" altLang="en-US" sz="1400" baseline="-25000" smtClean="0">
                <a:cs typeface="Times New Roman" pitchFamily="18" charset="0"/>
              </a:rPr>
              <a:t>1 	 </a:t>
            </a:r>
            <a:r>
              <a:rPr lang="en-US" altLang="en-US" sz="1400" smtClean="0">
                <a:cs typeface="Times New Roman" pitchFamily="18" charset="0"/>
              </a:rPr>
              <a:t>(q</a:t>
            </a:r>
            <a:r>
              <a:rPr lang="en-US" altLang="en-US" sz="1400" baseline="-25000" smtClean="0">
                <a:cs typeface="Times New Roman" pitchFamily="18" charset="0"/>
              </a:rPr>
              <a:t>1</a:t>
            </a:r>
            <a:r>
              <a:rPr lang="en-US" altLang="en-US" sz="1400" smtClean="0">
                <a:cs typeface="Times New Roman" pitchFamily="18" charset="0"/>
              </a:rPr>
              <a:t>, 0, R)</a:t>
            </a:r>
            <a:r>
              <a:rPr lang="en-US" altLang="en-US" sz="900" b="1" i="1" smtClean="0">
                <a:cs typeface="Times New Roman" pitchFamily="18" charset="0"/>
              </a:rPr>
              <a:t>ignore1</a:t>
            </a:r>
            <a:r>
              <a:rPr lang="en-US" altLang="en-US" sz="1400" smtClean="0">
                <a:cs typeface="Times New Roman" pitchFamily="18" charset="0"/>
              </a:rPr>
              <a:t>	(q</a:t>
            </a:r>
            <a:r>
              <a:rPr lang="en-US" altLang="en-US" sz="1400" baseline="-25000" smtClean="0">
                <a:cs typeface="Times New Roman" pitchFamily="18" charset="0"/>
              </a:rPr>
              <a:t>2</a:t>
            </a:r>
            <a:r>
              <a:rPr lang="en-US" altLang="en-US" sz="1400" smtClean="0">
                <a:cs typeface="Times New Roman" pitchFamily="18" charset="0"/>
              </a:rPr>
              <a:t>, Y, L)		-			(q</a:t>
            </a:r>
            <a:r>
              <a:rPr lang="en-US" altLang="en-US" sz="1400" baseline="-25000" smtClean="0">
                <a:cs typeface="Times New Roman" pitchFamily="18" charset="0"/>
              </a:rPr>
              <a:t>1</a:t>
            </a:r>
            <a:r>
              <a:rPr lang="en-US" altLang="en-US" sz="1400" smtClean="0">
                <a:cs typeface="Times New Roman" pitchFamily="18" charset="0"/>
              </a:rPr>
              <a:t>, Y, R)</a:t>
            </a:r>
            <a:r>
              <a:rPr lang="en-US" altLang="en-US" sz="900" b="1" i="1" smtClean="0">
                <a:solidFill>
                  <a:srgbClr val="000000"/>
                </a:solidFill>
                <a:cs typeface="Times New Roman" pitchFamily="18" charset="0"/>
              </a:rPr>
              <a:t> ignore2</a:t>
            </a:r>
            <a:r>
              <a:rPr lang="en-US" altLang="en-US" sz="1400" smtClean="0">
                <a:cs typeface="Times New Roman" pitchFamily="18" charset="0"/>
              </a:rPr>
              <a:t>	- (more 0’s)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baseline="-25000" smtClean="0">
                <a:cs typeface="Times New Roman" pitchFamily="18" charset="0"/>
              </a:rPr>
              <a:t>		 </a:t>
            </a:r>
            <a:r>
              <a:rPr lang="en-US" altLang="en-US" sz="1400" smtClean="0">
                <a:cs typeface="Times New Roman" pitchFamily="18" charset="0"/>
              </a:rPr>
              <a:t>q</a:t>
            </a:r>
            <a:r>
              <a:rPr lang="en-US" altLang="en-US" sz="1400" baseline="-25000" smtClean="0">
                <a:cs typeface="Times New Roman" pitchFamily="18" charset="0"/>
              </a:rPr>
              <a:t>2 	 </a:t>
            </a:r>
            <a:r>
              <a:rPr lang="en-US" altLang="en-US" sz="1400" smtClean="0">
                <a:cs typeface="Times New Roman" pitchFamily="18" charset="0"/>
              </a:rPr>
              <a:t>(q</a:t>
            </a:r>
            <a:r>
              <a:rPr lang="en-US" altLang="en-US" sz="1400" baseline="-25000" smtClean="0">
                <a:cs typeface="Times New Roman" pitchFamily="18" charset="0"/>
              </a:rPr>
              <a:t>2</a:t>
            </a:r>
            <a:r>
              <a:rPr lang="en-US" altLang="en-US" sz="1400" smtClean="0">
                <a:cs typeface="Times New Roman" pitchFamily="18" charset="0"/>
              </a:rPr>
              <a:t>, 0, L)</a:t>
            </a:r>
            <a:r>
              <a:rPr lang="en-US" altLang="en-US" sz="900" b="1" i="1" smtClean="0">
                <a:solidFill>
                  <a:srgbClr val="000000"/>
                </a:solidFill>
                <a:cs typeface="Times New Roman" pitchFamily="18" charset="0"/>
              </a:rPr>
              <a:t> ignore2</a:t>
            </a:r>
            <a:r>
              <a:rPr lang="en-US" altLang="en-US" sz="1400" smtClean="0">
                <a:cs typeface="Times New Roman" pitchFamily="18" charset="0"/>
              </a:rPr>
              <a:t>	-			(q</a:t>
            </a:r>
            <a:r>
              <a:rPr lang="en-US" altLang="en-US" sz="1400" baseline="-25000" smtClean="0">
                <a:cs typeface="Times New Roman" pitchFamily="18" charset="0"/>
              </a:rPr>
              <a:t>0</a:t>
            </a:r>
            <a:r>
              <a:rPr lang="en-US" altLang="en-US" sz="1400" smtClean="0">
                <a:cs typeface="Times New Roman" pitchFamily="18" charset="0"/>
              </a:rPr>
              <a:t>, X, R)		(q</a:t>
            </a:r>
            <a:r>
              <a:rPr lang="en-US" altLang="en-US" sz="1400" baseline="-25000" smtClean="0">
                <a:cs typeface="Times New Roman" pitchFamily="18" charset="0"/>
              </a:rPr>
              <a:t>2</a:t>
            </a:r>
            <a:r>
              <a:rPr lang="en-US" altLang="en-US" sz="1400" smtClean="0">
                <a:cs typeface="Times New Roman" pitchFamily="18" charset="0"/>
              </a:rPr>
              <a:t>, Y, L)</a:t>
            </a:r>
            <a:r>
              <a:rPr lang="en-US" altLang="en-US" sz="900" b="1" i="1" smtClean="0">
                <a:solidFill>
                  <a:srgbClr val="000000"/>
                </a:solidFill>
                <a:cs typeface="Times New Roman" pitchFamily="18" charset="0"/>
              </a:rPr>
              <a:t> ignore1</a:t>
            </a:r>
            <a:r>
              <a:rPr lang="en-US" altLang="en-US" sz="1400" smtClean="0">
                <a:cs typeface="Times New Roman" pitchFamily="18" charset="0"/>
              </a:rPr>
              <a:t>	-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baseline="-25000" smtClean="0">
                <a:cs typeface="Times New Roman" pitchFamily="18" charset="0"/>
              </a:rPr>
              <a:t>		 </a:t>
            </a:r>
            <a:r>
              <a:rPr lang="en-US" altLang="en-US" sz="1400" smtClean="0">
                <a:cs typeface="Times New Roman" pitchFamily="18" charset="0"/>
              </a:rPr>
              <a:t>q</a:t>
            </a:r>
            <a:r>
              <a:rPr lang="en-US" altLang="en-US" sz="1400" baseline="-25000" smtClean="0">
                <a:cs typeface="Times New Roman" pitchFamily="18" charset="0"/>
              </a:rPr>
              <a:t>3 	 </a:t>
            </a:r>
            <a:r>
              <a:rPr lang="en-US" altLang="en-US" sz="1400" smtClean="0">
                <a:cs typeface="Times New Roman" pitchFamily="18" charset="0"/>
              </a:rPr>
              <a:t>-			- (more 1’s)		-			(q</a:t>
            </a:r>
            <a:r>
              <a:rPr lang="en-US" altLang="en-US" sz="1400" baseline="-25000" smtClean="0">
                <a:cs typeface="Times New Roman" pitchFamily="18" charset="0"/>
              </a:rPr>
              <a:t>3</a:t>
            </a:r>
            <a:r>
              <a:rPr lang="en-US" altLang="en-US" sz="1400" smtClean="0">
                <a:cs typeface="Times New Roman" pitchFamily="18" charset="0"/>
              </a:rPr>
              <a:t>, Y, R)</a:t>
            </a:r>
            <a:r>
              <a:rPr lang="en-US" altLang="en-US" sz="900" b="1" i="1" smtClean="0">
                <a:solidFill>
                  <a:srgbClr val="000000"/>
                </a:solidFill>
                <a:cs typeface="Times New Roman" pitchFamily="18" charset="0"/>
              </a:rPr>
              <a:t> ignore</a:t>
            </a:r>
            <a:r>
              <a:rPr lang="en-US" altLang="en-US" sz="1400" smtClean="0">
                <a:cs typeface="Times New Roman" pitchFamily="18" charset="0"/>
              </a:rPr>
              <a:t>	(q</a:t>
            </a:r>
            <a:r>
              <a:rPr lang="en-US" altLang="en-US" sz="1400" baseline="-25000" smtClean="0">
                <a:cs typeface="Times New Roman" pitchFamily="18" charset="0"/>
              </a:rPr>
              <a:t>4</a:t>
            </a:r>
            <a:r>
              <a:rPr lang="en-US" altLang="en-US" sz="1400" smtClean="0">
                <a:cs typeface="Times New Roman" pitchFamily="18" charset="0"/>
              </a:rPr>
              <a:t>, B, R)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baseline="-25000" smtClean="0">
                <a:cs typeface="Times New Roman" pitchFamily="18" charset="0"/>
              </a:rPr>
              <a:t>		 </a:t>
            </a:r>
            <a:r>
              <a:rPr lang="en-US" altLang="en-US" sz="1400" smtClean="0">
                <a:cs typeface="Times New Roman" pitchFamily="18" charset="0"/>
              </a:rPr>
              <a:t>q</a:t>
            </a:r>
            <a:r>
              <a:rPr lang="en-US" altLang="en-US" sz="1400" baseline="-25000" smtClean="0">
                <a:cs typeface="Times New Roman" pitchFamily="18" charset="0"/>
              </a:rPr>
              <a:t>4</a:t>
            </a:r>
            <a:r>
              <a:rPr lang="en-US" altLang="en-US" sz="1400" smtClean="0">
                <a:cs typeface="Times New Roman" pitchFamily="18" charset="0"/>
              </a:rPr>
              <a:t>*</a:t>
            </a:r>
            <a:r>
              <a:rPr lang="en-US" altLang="en-US" sz="1400" baseline="-25000" smtClean="0">
                <a:cs typeface="Times New Roman" pitchFamily="18" charset="0"/>
              </a:rPr>
              <a:t>	 </a:t>
            </a:r>
            <a:r>
              <a:rPr lang="en-US" altLang="en-US" sz="1400" smtClean="0">
                <a:cs typeface="Times New Roman" pitchFamily="18" charset="0"/>
              </a:rPr>
              <a:t>-			-			-			-		-</a:t>
            </a:r>
          </a:p>
          <a:p>
            <a:pPr eaLnBrk="1" hangingPunct="1">
              <a:lnSpc>
                <a:spcPct val="90000"/>
              </a:lnSpc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altLang="en-US" sz="18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800" b="1" smtClean="0">
                <a:cs typeface="Times New Roman" pitchFamily="18" charset="0"/>
              </a:rPr>
              <a:t>Sample Computation: </a:t>
            </a:r>
            <a:r>
              <a:rPr lang="en-US" altLang="en-US" sz="1800" smtClean="0">
                <a:cs typeface="Times New Roman" pitchFamily="18" charset="0"/>
              </a:rPr>
              <a:t>(on 0011),   </a:t>
            </a:r>
            <a:r>
              <a:rPr lang="en-US" altLang="en-US" sz="1800" i="1" smtClean="0">
                <a:cs typeface="Times New Roman" pitchFamily="18" charset="0"/>
              </a:rPr>
              <a:t>presume state q  looks rightward</a:t>
            </a:r>
            <a:endParaRPr lang="en-US" altLang="en-US" sz="18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altLang="en-US" sz="1800" b="1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altLang="en-US" sz="1400" smtClean="0">
              <a:cs typeface="Times New Roman" pitchFamily="18" charset="0"/>
            </a:endParaRPr>
          </a:p>
        </p:txBody>
      </p:sp>
      <p:sp>
        <p:nvSpPr>
          <p:cNvPr id="12292" name="Line 123"/>
          <p:cNvSpPr>
            <a:spLocks noChangeShapeType="1"/>
          </p:cNvSpPr>
          <p:nvPr/>
        </p:nvSpPr>
        <p:spPr bwMode="auto">
          <a:xfrm>
            <a:off x="1524000" y="10668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Line 124"/>
          <p:cNvSpPr>
            <a:spLocks noChangeShapeType="1"/>
          </p:cNvSpPr>
          <p:nvPr/>
        </p:nvSpPr>
        <p:spPr bwMode="auto">
          <a:xfrm>
            <a:off x="1524000" y="106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61" name="Rectangle 125"/>
          <p:cNvSpPr>
            <a:spLocks noChangeArrowheads="1"/>
          </p:cNvSpPr>
          <p:nvPr/>
        </p:nvSpPr>
        <p:spPr bwMode="auto">
          <a:xfrm>
            <a:off x="685800" y="3352800"/>
            <a:ext cx="252888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q</a:t>
            </a:r>
            <a:r>
              <a:rPr lang="en-US" altLang="en-US" sz="1400" baseline="-25000">
                <a:cs typeface="Times New Roman" pitchFamily="18" charset="0"/>
              </a:rPr>
              <a:t>0</a:t>
            </a:r>
            <a:r>
              <a:rPr lang="en-US" altLang="en-US" sz="1400">
                <a:cs typeface="Times New Roman" pitchFamily="18" charset="0"/>
              </a:rPr>
              <a:t>0011BB..  |— Xq</a:t>
            </a:r>
            <a:r>
              <a:rPr lang="en-US" altLang="en-US" sz="1400" baseline="-25000">
                <a:cs typeface="Times New Roman" pitchFamily="18" charset="0"/>
              </a:rPr>
              <a:t>1</a:t>
            </a:r>
            <a:r>
              <a:rPr lang="en-US" altLang="en-US" sz="1400">
                <a:cs typeface="Times New Roman" pitchFamily="18" charset="0"/>
              </a:rPr>
              <a:t>011</a:t>
            </a:r>
            <a:endParaRPr lang="en-US" altLang="en-US" sz="160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>
                <a:cs typeface="Times New Roman" pitchFamily="18" charset="0"/>
              </a:rPr>
              <a:t>			</a:t>
            </a:r>
            <a:r>
              <a:rPr lang="en-US" altLang="en-US" sz="1400">
                <a:cs typeface="Times New Roman" pitchFamily="18" charset="0"/>
              </a:rPr>
              <a:t>|— X0q</a:t>
            </a:r>
            <a:r>
              <a:rPr lang="en-US" altLang="en-US" sz="1400" baseline="-25000">
                <a:cs typeface="Times New Roman" pitchFamily="18" charset="0"/>
              </a:rPr>
              <a:t>1</a:t>
            </a:r>
            <a:r>
              <a:rPr lang="en-US" altLang="en-US" sz="1400">
                <a:cs typeface="Times New Roman" pitchFamily="18" charset="0"/>
              </a:rPr>
              <a:t>11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>
                <a:cs typeface="Times New Roman" pitchFamily="18" charset="0"/>
              </a:rPr>
              <a:t>			</a:t>
            </a:r>
            <a:r>
              <a:rPr lang="en-US" altLang="en-US" sz="1400">
                <a:cs typeface="Times New Roman" pitchFamily="18" charset="0"/>
              </a:rPr>
              <a:t>|— Xq</a:t>
            </a:r>
            <a:r>
              <a:rPr lang="en-US" altLang="en-US" sz="1400" baseline="-25000">
                <a:cs typeface="Times New Roman" pitchFamily="18" charset="0"/>
              </a:rPr>
              <a:t>2</a:t>
            </a:r>
            <a:r>
              <a:rPr lang="en-US" altLang="en-US" sz="1400">
                <a:cs typeface="Times New Roman" pitchFamily="18" charset="0"/>
              </a:rPr>
              <a:t>0Y1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q</a:t>
            </a:r>
            <a:r>
              <a:rPr lang="en-US" altLang="en-US" sz="1400" baseline="-25000">
                <a:cs typeface="Times New Roman" pitchFamily="18" charset="0"/>
              </a:rPr>
              <a:t>2</a:t>
            </a:r>
            <a:r>
              <a:rPr lang="en-US" altLang="en-US" sz="1400">
                <a:cs typeface="Times New Roman" pitchFamily="18" charset="0"/>
              </a:rPr>
              <a:t>X0Y1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Xq</a:t>
            </a:r>
            <a:r>
              <a:rPr lang="en-US" altLang="en-US" sz="1400" baseline="-25000">
                <a:cs typeface="Times New Roman" pitchFamily="18" charset="0"/>
              </a:rPr>
              <a:t>0</a:t>
            </a:r>
            <a:r>
              <a:rPr lang="en-US" altLang="en-US" sz="1400">
                <a:cs typeface="Times New Roman" pitchFamily="18" charset="0"/>
              </a:rPr>
              <a:t>0Y1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XXq</a:t>
            </a:r>
            <a:r>
              <a:rPr lang="en-US" altLang="en-US" sz="1400" baseline="-25000">
                <a:cs typeface="Times New Roman" pitchFamily="18" charset="0"/>
              </a:rPr>
              <a:t>1</a:t>
            </a:r>
            <a:r>
              <a:rPr lang="en-US" altLang="en-US" sz="1400">
                <a:cs typeface="Times New Roman" pitchFamily="18" charset="0"/>
              </a:rPr>
              <a:t>Y1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XXYq</a:t>
            </a:r>
            <a:r>
              <a:rPr lang="en-US" altLang="en-US" sz="1400" baseline="-25000">
                <a:cs typeface="Times New Roman" pitchFamily="18" charset="0"/>
              </a:rPr>
              <a:t>1</a:t>
            </a:r>
            <a:r>
              <a:rPr lang="en-US" altLang="en-US" sz="1400">
                <a:cs typeface="Times New Roman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XXq</a:t>
            </a:r>
            <a:r>
              <a:rPr lang="en-US" altLang="en-US" sz="1400" baseline="-25000">
                <a:cs typeface="Times New Roman" pitchFamily="18" charset="0"/>
              </a:rPr>
              <a:t>2</a:t>
            </a:r>
            <a:r>
              <a:rPr lang="en-US" altLang="en-US" sz="1400">
                <a:cs typeface="Times New Roman" pitchFamily="18" charset="0"/>
              </a:rPr>
              <a:t>YY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Xq</a:t>
            </a:r>
            <a:r>
              <a:rPr lang="en-US" altLang="en-US" sz="1400" baseline="-25000">
                <a:cs typeface="Times New Roman" pitchFamily="18" charset="0"/>
              </a:rPr>
              <a:t>2</a:t>
            </a:r>
            <a:r>
              <a:rPr lang="en-US" altLang="en-US" sz="1400">
                <a:cs typeface="Times New Roman" pitchFamily="18" charset="0"/>
              </a:rPr>
              <a:t>XYY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XXq</a:t>
            </a:r>
            <a:r>
              <a:rPr lang="en-US" altLang="en-US" sz="1400" baseline="-25000">
                <a:cs typeface="Times New Roman" pitchFamily="18" charset="0"/>
              </a:rPr>
              <a:t>0</a:t>
            </a:r>
            <a:r>
              <a:rPr lang="en-US" altLang="en-US" sz="1400">
                <a:cs typeface="Times New Roman" pitchFamily="18" charset="0"/>
              </a:rPr>
              <a:t>YY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XXYq</a:t>
            </a:r>
            <a:r>
              <a:rPr lang="en-US" altLang="en-US" sz="1400" baseline="-25000">
                <a:cs typeface="Times New Roman" pitchFamily="18" charset="0"/>
              </a:rPr>
              <a:t>3</a:t>
            </a:r>
            <a:r>
              <a:rPr lang="en-US" altLang="en-US" sz="1400">
                <a:cs typeface="Times New Roman" pitchFamily="18" charset="0"/>
              </a:rPr>
              <a:t>Y B…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XXYYq</a:t>
            </a:r>
            <a:r>
              <a:rPr lang="en-US" altLang="en-US" sz="1400" baseline="-25000">
                <a:cs typeface="Times New Roman" pitchFamily="18" charset="0"/>
              </a:rPr>
              <a:t>3 </a:t>
            </a:r>
            <a:r>
              <a:rPr lang="en-US" altLang="en-US" sz="1400">
                <a:cs typeface="Times New Roman" pitchFamily="18" charset="0"/>
              </a:rPr>
              <a:t>BB…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XXYYBq</a:t>
            </a:r>
            <a:r>
              <a:rPr lang="en-US" altLang="en-US" sz="1400" baseline="-25000">
                <a:cs typeface="Times New Roman" pitchFamily="18" charset="0"/>
              </a:rPr>
              <a:t>4</a:t>
            </a:r>
            <a:endParaRPr lang="en-US" altLang="en-US" sz="1400">
              <a:cs typeface="Times New Roman" pitchFamily="18" charset="0"/>
            </a:endParaRPr>
          </a:p>
        </p:txBody>
      </p:sp>
      <p:sp>
        <p:nvSpPr>
          <p:cNvPr id="2" name="Right Arrow Callout 1"/>
          <p:cNvSpPr/>
          <p:nvPr/>
        </p:nvSpPr>
        <p:spPr>
          <a:xfrm flipH="1">
            <a:off x="3692525" y="3481388"/>
            <a:ext cx="3857625" cy="2867025"/>
          </a:xfrm>
          <a:prstGeom prst="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Instantaneous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443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F95D3C8-7DDD-4B84-B72B-D6CF4C3A323A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49238" y="523875"/>
            <a:ext cx="7850187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600"/>
              <a:t>Making a TM for </a:t>
            </a:r>
            <a:r>
              <a:rPr lang="en-US" altLang="en-US" sz="1800"/>
              <a:t>{0</a:t>
            </a:r>
            <a:r>
              <a:rPr lang="en-US" altLang="en-US" sz="1800" baseline="30000"/>
              <a:t>n</a:t>
            </a:r>
            <a:r>
              <a:rPr lang="en-US" altLang="en-US" sz="1800"/>
              <a:t>1</a:t>
            </a:r>
            <a:r>
              <a:rPr lang="en-US" altLang="en-US" sz="1800" baseline="30000"/>
              <a:t>n</a:t>
            </a:r>
            <a:r>
              <a:rPr lang="en-US" altLang="en-US" sz="1800"/>
              <a:t> | n &gt;= 1}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Try n=2 or 3 first.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q0 is on 0, replaces with the character to X, changes state to q1, moves right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q1 sees next 0, ignores (both 0’s and X’s) and keeps moving right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q1 hits a 1, replaces it with Y,  state to q2, moves left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q2 sees a Y or 0, ignores, continues left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when q2 sees X, moves right, returns to q0 for looping step 1 through 5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when finished, q0 sees Y (no more 0’s), changes to pre-final state q3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q3 scans over all Y’s to ensure there is no extra 1 at the end (to crash on seeing any 0 or 1)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when q3 sees B, all 0’s matched 1’s, done, changes to final state q4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blank line for final state q4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Try n=1 next.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Make sure unbalanced 0’s and 1’s, or mixture of 0-1’s,</a:t>
            </a:r>
          </a:p>
          <a:p>
            <a:pPr eaLnBrk="1" hangingPunct="1"/>
            <a:r>
              <a:rPr lang="en-US" altLang="en-US" sz="1600"/>
              <a:t>	“crashes” in a state not q4, as it should be</a:t>
            </a:r>
          </a:p>
          <a:p>
            <a:pPr eaLnBrk="1" hangingPunct="1"/>
            <a:endParaRPr lang="en-US" altLang="en-US" sz="1600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5118100" y="879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125"/>
          <p:cNvSpPr>
            <a:spLocks noChangeArrowheads="1"/>
          </p:cNvSpPr>
          <p:nvPr/>
        </p:nvSpPr>
        <p:spPr bwMode="auto">
          <a:xfrm>
            <a:off x="5570538" y="3419475"/>
            <a:ext cx="2528887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q</a:t>
            </a:r>
            <a:r>
              <a:rPr lang="en-US" altLang="en-US" sz="1400" baseline="-25000">
                <a:cs typeface="Times New Roman" pitchFamily="18" charset="0"/>
              </a:rPr>
              <a:t>0</a:t>
            </a:r>
            <a:r>
              <a:rPr lang="en-US" altLang="en-US" sz="1400">
                <a:cs typeface="Times New Roman" pitchFamily="18" charset="0"/>
              </a:rPr>
              <a:t>0011BB..  |— Xq</a:t>
            </a:r>
            <a:r>
              <a:rPr lang="en-US" altLang="en-US" sz="1400" baseline="-25000">
                <a:cs typeface="Times New Roman" pitchFamily="18" charset="0"/>
              </a:rPr>
              <a:t>1</a:t>
            </a:r>
            <a:r>
              <a:rPr lang="en-US" altLang="en-US" sz="1400">
                <a:cs typeface="Times New Roman" pitchFamily="18" charset="0"/>
              </a:rPr>
              <a:t>011</a:t>
            </a:r>
            <a:endParaRPr lang="en-US" altLang="en-US" sz="160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>
                <a:cs typeface="Times New Roman" pitchFamily="18" charset="0"/>
              </a:rPr>
              <a:t>			</a:t>
            </a:r>
            <a:r>
              <a:rPr lang="en-US" altLang="en-US" sz="1400">
                <a:cs typeface="Times New Roman" pitchFamily="18" charset="0"/>
              </a:rPr>
              <a:t>|— X0q</a:t>
            </a:r>
            <a:r>
              <a:rPr lang="en-US" altLang="en-US" sz="1400" baseline="-25000">
                <a:cs typeface="Times New Roman" pitchFamily="18" charset="0"/>
              </a:rPr>
              <a:t>1</a:t>
            </a:r>
            <a:r>
              <a:rPr lang="en-US" altLang="en-US" sz="1400">
                <a:cs typeface="Times New Roman" pitchFamily="18" charset="0"/>
              </a:rPr>
              <a:t>11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>
                <a:cs typeface="Times New Roman" pitchFamily="18" charset="0"/>
              </a:rPr>
              <a:t>			</a:t>
            </a:r>
            <a:r>
              <a:rPr lang="en-US" altLang="en-US" sz="1400">
                <a:cs typeface="Times New Roman" pitchFamily="18" charset="0"/>
              </a:rPr>
              <a:t>|— Xq</a:t>
            </a:r>
            <a:r>
              <a:rPr lang="en-US" altLang="en-US" sz="1400" baseline="-25000">
                <a:cs typeface="Times New Roman" pitchFamily="18" charset="0"/>
              </a:rPr>
              <a:t>2</a:t>
            </a:r>
            <a:r>
              <a:rPr lang="en-US" altLang="en-US" sz="1400">
                <a:cs typeface="Times New Roman" pitchFamily="18" charset="0"/>
              </a:rPr>
              <a:t>0Y1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q</a:t>
            </a:r>
            <a:r>
              <a:rPr lang="en-US" altLang="en-US" sz="1400" baseline="-25000">
                <a:cs typeface="Times New Roman" pitchFamily="18" charset="0"/>
              </a:rPr>
              <a:t>2</a:t>
            </a:r>
            <a:r>
              <a:rPr lang="en-US" altLang="en-US" sz="1400">
                <a:cs typeface="Times New Roman" pitchFamily="18" charset="0"/>
              </a:rPr>
              <a:t>X0Y1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Xq</a:t>
            </a:r>
            <a:r>
              <a:rPr lang="en-US" altLang="en-US" sz="1400" baseline="-25000">
                <a:cs typeface="Times New Roman" pitchFamily="18" charset="0"/>
              </a:rPr>
              <a:t>0</a:t>
            </a:r>
            <a:r>
              <a:rPr lang="en-US" altLang="en-US" sz="1400">
                <a:cs typeface="Times New Roman" pitchFamily="18" charset="0"/>
              </a:rPr>
              <a:t>0Y1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XXq</a:t>
            </a:r>
            <a:r>
              <a:rPr lang="en-US" altLang="en-US" sz="1400" baseline="-25000">
                <a:cs typeface="Times New Roman" pitchFamily="18" charset="0"/>
              </a:rPr>
              <a:t>1</a:t>
            </a:r>
            <a:r>
              <a:rPr lang="en-US" altLang="en-US" sz="1400">
                <a:cs typeface="Times New Roman" pitchFamily="18" charset="0"/>
              </a:rPr>
              <a:t>Y1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XXYq</a:t>
            </a:r>
            <a:r>
              <a:rPr lang="en-US" altLang="en-US" sz="1400" baseline="-25000">
                <a:cs typeface="Times New Roman" pitchFamily="18" charset="0"/>
              </a:rPr>
              <a:t>1</a:t>
            </a:r>
            <a:r>
              <a:rPr lang="en-US" altLang="en-US" sz="1400">
                <a:cs typeface="Times New Roman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XXq</a:t>
            </a:r>
            <a:r>
              <a:rPr lang="en-US" altLang="en-US" sz="1400" baseline="-25000">
                <a:cs typeface="Times New Roman" pitchFamily="18" charset="0"/>
              </a:rPr>
              <a:t>2</a:t>
            </a:r>
            <a:r>
              <a:rPr lang="en-US" altLang="en-US" sz="1400">
                <a:cs typeface="Times New Roman" pitchFamily="18" charset="0"/>
              </a:rPr>
              <a:t>YY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Xq</a:t>
            </a:r>
            <a:r>
              <a:rPr lang="en-US" altLang="en-US" sz="1400" baseline="-25000">
                <a:cs typeface="Times New Roman" pitchFamily="18" charset="0"/>
              </a:rPr>
              <a:t>2</a:t>
            </a:r>
            <a:r>
              <a:rPr lang="en-US" altLang="en-US" sz="1400">
                <a:cs typeface="Times New Roman" pitchFamily="18" charset="0"/>
              </a:rPr>
              <a:t>XYY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XXq</a:t>
            </a:r>
            <a:r>
              <a:rPr lang="en-US" altLang="en-US" sz="1400" baseline="-25000">
                <a:cs typeface="Times New Roman" pitchFamily="18" charset="0"/>
              </a:rPr>
              <a:t>0</a:t>
            </a:r>
            <a:r>
              <a:rPr lang="en-US" altLang="en-US" sz="1400">
                <a:cs typeface="Times New Roman" pitchFamily="18" charset="0"/>
              </a:rPr>
              <a:t>YY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XXYq</a:t>
            </a:r>
            <a:r>
              <a:rPr lang="en-US" altLang="en-US" sz="1400" baseline="-25000">
                <a:cs typeface="Times New Roman" pitchFamily="18" charset="0"/>
              </a:rPr>
              <a:t>3</a:t>
            </a:r>
            <a:r>
              <a:rPr lang="en-US" altLang="en-US" sz="1400">
                <a:cs typeface="Times New Roman" pitchFamily="18" charset="0"/>
              </a:rPr>
              <a:t>Y B…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XXYYq</a:t>
            </a:r>
            <a:r>
              <a:rPr lang="en-US" altLang="en-US" sz="1400" baseline="-25000">
                <a:cs typeface="Times New Roman" pitchFamily="18" charset="0"/>
              </a:rPr>
              <a:t>3 </a:t>
            </a:r>
            <a:r>
              <a:rPr lang="en-US" altLang="en-US" sz="1400">
                <a:cs typeface="Times New Roman" pitchFamily="18" charset="0"/>
              </a:rPr>
              <a:t>BB…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cs typeface="Times New Roman" pitchFamily="18" charset="0"/>
              </a:rPr>
              <a:t>			|— XXYYBq</a:t>
            </a:r>
            <a:r>
              <a:rPr lang="en-US" altLang="en-US" sz="1400" baseline="-25000">
                <a:cs typeface="Times New Roman" pitchFamily="18" charset="0"/>
              </a:rPr>
              <a:t>4</a:t>
            </a:r>
            <a:endParaRPr lang="en-US" altLang="en-US" sz="14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3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1041400" y="2006600"/>
            <a:ext cx="716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accent2"/>
                </a:solidFill>
                <a:latin typeface="Arial" pitchFamily="34" charset="0"/>
              </a:rPr>
              <a:t>C = {</a:t>
            </a:r>
            <a:r>
              <a:rPr lang="en-US" altLang="en-US" sz="3600" b="1">
                <a:solidFill>
                  <a:srgbClr val="FF0000"/>
                </a:solidFill>
                <a:latin typeface="Arial" pitchFamily="34" charset="0"/>
              </a:rPr>
              <a:t>a</a:t>
            </a:r>
            <a:r>
              <a:rPr lang="en-US" altLang="en-US" sz="3600" b="1" baseline="30000">
                <a:solidFill>
                  <a:schemeClr val="accent2"/>
                </a:solidFill>
                <a:latin typeface="Arial" pitchFamily="34" charset="0"/>
              </a:rPr>
              <a:t>i</a:t>
            </a:r>
            <a:r>
              <a:rPr lang="en-US" altLang="en-US" sz="3600" b="1">
                <a:solidFill>
                  <a:srgbClr val="FF0000"/>
                </a:solidFill>
                <a:latin typeface="Arial" pitchFamily="34" charset="0"/>
              </a:rPr>
              <a:t>b</a:t>
            </a:r>
            <a:r>
              <a:rPr lang="en-US" altLang="en-US" sz="3600" b="1" baseline="30000">
                <a:solidFill>
                  <a:schemeClr val="accent2"/>
                </a:solidFill>
                <a:latin typeface="Arial" pitchFamily="34" charset="0"/>
              </a:rPr>
              <a:t>j</a:t>
            </a:r>
            <a:r>
              <a:rPr lang="en-US" altLang="en-US" sz="3600" b="1">
                <a:solidFill>
                  <a:srgbClr val="FF0000"/>
                </a:solidFill>
                <a:latin typeface="Arial" pitchFamily="34" charset="0"/>
              </a:rPr>
              <a:t>c</a:t>
            </a:r>
            <a:r>
              <a:rPr lang="en-US" altLang="en-US" sz="3600" b="1" baseline="30000">
                <a:solidFill>
                  <a:schemeClr val="accent2"/>
                </a:solidFill>
                <a:latin typeface="Arial" pitchFamily="34" charset="0"/>
              </a:rPr>
              <a:t>k</a:t>
            </a:r>
            <a:r>
              <a:rPr lang="en-US" altLang="en-US" sz="3600" b="1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en-US" sz="3600" b="1">
                <a:solidFill>
                  <a:schemeClr val="accent2"/>
                </a:solidFill>
                <a:latin typeface="Arial" pitchFamily="34" charset="0"/>
              </a:rPr>
              <a:t>| k = i</a:t>
            </a:r>
            <a:r>
              <a:rPr lang="en-US" altLang="en-US" sz="36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×</a:t>
            </a:r>
            <a:r>
              <a:rPr lang="en-US" altLang="en-US" sz="3600" b="1">
                <a:solidFill>
                  <a:schemeClr val="accent2"/>
                </a:solidFill>
                <a:latin typeface="Arial" pitchFamily="34" charset="0"/>
              </a:rPr>
              <a:t>j, and i, j, k </a:t>
            </a:r>
            <a:r>
              <a:rPr lang="en-US" altLang="en-US" sz="36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≥ 1}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00075" y="2668588"/>
            <a:ext cx="8374063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 b="1">
              <a:latin typeface="Arial" pitchFamily="34" charset="0"/>
            </a:endParaRPr>
          </a:p>
          <a:p>
            <a:pPr eaLnBrk="1" hangingPunct="1"/>
            <a:endParaRPr lang="en-US" altLang="en-US" sz="2800" b="1">
              <a:latin typeface="Arial" pitchFamily="34" charset="0"/>
            </a:endParaRPr>
          </a:p>
          <a:p>
            <a:pPr eaLnBrk="1" hangingPunct="1"/>
            <a:r>
              <a:rPr lang="en-US" altLang="en-US" sz="5400" b="1">
                <a:latin typeface="Courier New" pitchFamily="49" charset="0"/>
              </a:rPr>
              <a:t>aaa</a:t>
            </a:r>
            <a:r>
              <a:rPr lang="en-US" altLang="en-US" sz="5400" b="1">
                <a:solidFill>
                  <a:srgbClr val="FF0000"/>
                </a:solidFill>
                <a:latin typeface="Courier New" pitchFamily="49" charset="0"/>
              </a:rPr>
              <a:t>bbbb</a:t>
            </a:r>
            <a:r>
              <a:rPr lang="en-US" altLang="en-US" sz="5400" b="1">
                <a:latin typeface="Courier New" pitchFamily="49" charset="0"/>
              </a:rPr>
              <a:t>cccc</a:t>
            </a:r>
            <a:r>
              <a:rPr lang="en-US" altLang="en-US" sz="5400" b="1">
                <a:solidFill>
                  <a:srgbClr val="FF0000"/>
                </a:solidFill>
                <a:latin typeface="Courier New" pitchFamily="49" charset="0"/>
              </a:rPr>
              <a:t>cccc</a:t>
            </a:r>
            <a:r>
              <a:rPr lang="en-US" altLang="en-US" sz="5400" b="1">
                <a:latin typeface="Courier New" pitchFamily="49" charset="0"/>
              </a:rPr>
              <a:t>cccc</a:t>
            </a:r>
          </a:p>
        </p:txBody>
      </p:sp>
      <p:sp>
        <p:nvSpPr>
          <p:cNvPr id="109574" name="AutoShape 6"/>
          <p:cNvSpPr>
            <a:spLocks/>
          </p:cNvSpPr>
          <p:nvPr/>
        </p:nvSpPr>
        <p:spPr bwMode="auto">
          <a:xfrm rot="-5400000">
            <a:off x="1020762" y="3917951"/>
            <a:ext cx="531813" cy="1135062"/>
          </a:xfrm>
          <a:prstGeom prst="leftBrace">
            <a:avLst>
              <a:gd name="adj1" fmla="val 17786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9575" name="AutoShape 7"/>
          <p:cNvSpPr>
            <a:spLocks/>
          </p:cNvSpPr>
          <p:nvPr/>
        </p:nvSpPr>
        <p:spPr bwMode="auto">
          <a:xfrm rot="-5400000">
            <a:off x="2500312" y="3724276"/>
            <a:ext cx="531813" cy="1522412"/>
          </a:xfrm>
          <a:prstGeom prst="leftBrace">
            <a:avLst>
              <a:gd name="adj1" fmla="val 23856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9576" name="AutoShape 8"/>
          <p:cNvSpPr>
            <a:spLocks/>
          </p:cNvSpPr>
          <p:nvPr/>
        </p:nvSpPr>
        <p:spPr bwMode="auto">
          <a:xfrm rot="-5400000">
            <a:off x="5811043" y="2082007"/>
            <a:ext cx="531813" cy="4806950"/>
          </a:xfrm>
          <a:prstGeom prst="leftBrace">
            <a:avLst>
              <a:gd name="adj1" fmla="val 75323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48"/>
          <p:cNvSpPr txBox="1">
            <a:spLocks noChangeArrowheads="1"/>
          </p:cNvSpPr>
          <p:nvPr/>
        </p:nvSpPr>
        <p:spPr bwMode="auto">
          <a:xfrm>
            <a:off x="1009650" y="4872038"/>
            <a:ext cx="549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" name="TextBox 48"/>
          <p:cNvSpPr txBox="1">
            <a:spLocks noChangeArrowheads="1"/>
          </p:cNvSpPr>
          <p:nvPr/>
        </p:nvSpPr>
        <p:spPr bwMode="auto">
          <a:xfrm>
            <a:off x="4870450" y="4872038"/>
            <a:ext cx="2428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0000"/>
                </a:solidFill>
                <a:latin typeface="Arial" pitchFamily="34" charset="0"/>
              </a:rPr>
              <a:t>3</a:t>
            </a:r>
            <a:r>
              <a:rPr lang="en-US" alt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×</a:t>
            </a:r>
            <a:r>
              <a:rPr lang="en-US" altLang="en-US" sz="2800" b="1">
                <a:solidFill>
                  <a:srgbClr val="FF0000"/>
                </a:solidFill>
                <a:latin typeface="Arial" pitchFamily="34" charset="0"/>
              </a:rPr>
              <a:t>4 = 12</a:t>
            </a:r>
          </a:p>
        </p:txBody>
      </p:sp>
      <p:sp>
        <p:nvSpPr>
          <p:cNvPr id="4" name="TextBox 48"/>
          <p:cNvSpPr txBox="1">
            <a:spLocks noChangeArrowheads="1"/>
          </p:cNvSpPr>
          <p:nvPr/>
        </p:nvSpPr>
        <p:spPr bwMode="auto">
          <a:xfrm>
            <a:off x="2492375" y="4872038"/>
            <a:ext cx="549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4346" name="TextBox 4"/>
          <p:cNvSpPr txBox="1">
            <a:spLocks noChangeArrowheads="1"/>
          </p:cNvSpPr>
          <p:nvPr/>
        </p:nvSpPr>
        <p:spPr bwMode="auto">
          <a:xfrm>
            <a:off x="3735388" y="438150"/>
            <a:ext cx="13477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947052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09574" grpId="0" animBg="1"/>
      <p:bldP spid="109575" grpId="0" animBg="1"/>
      <p:bldP spid="109576" grpId="0" animBg="1"/>
      <p:bldP spid="2" grpId="0"/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54013" y="1203325"/>
            <a:ext cx="8374062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588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0000"/>
                </a:solidFill>
                <a:latin typeface="Arial" pitchFamily="34" charset="0"/>
              </a:rPr>
              <a:t>LOGIC</a:t>
            </a:r>
          </a:p>
          <a:p>
            <a:pPr eaLnBrk="1" hangingPunct="1"/>
            <a:r>
              <a:rPr lang="en-US" altLang="en-US" sz="2800" b="1">
                <a:latin typeface="Arial" pitchFamily="34" charset="0"/>
              </a:rPr>
              <a:t>For each occurrence of </a:t>
            </a:r>
            <a:r>
              <a:rPr lang="en-US" altLang="en-US" sz="2800" b="1">
                <a:latin typeface="Courier New" pitchFamily="49" charset="0"/>
              </a:rPr>
              <a:t>a</a:t>
            </a:r>
            <a:r>
              <a:rPr lang="en-US" altLang="en-US" sz="2800" b="1">
                <a:latin typeface="Arial" pitchFamily="34" charset="0"/>
              </a:rPr>
              <a:t>: {</a:t>
            </a:r>
          </a:p>
          <a:p>
            <a:pPr lvl="1" eaLnBrk="1" hangingPunct="1"/>
            <a:r>
              <a:rPr lang="en-US" altLang="en-US" sz="2800" b="1">
                <a:latin typeface="Arial" pitchFamily="34" charset="0"/>
              </a:rPr>
              <a:t>For each occurrence of</a:t>
            </a:r>
            <a:r>
              <a:rPr lang="en-US" altLang="en-US" sz="2800">
                <a:latin typeface="Arial" pitchFamily="34" charset="0"/>
              </a:rPr>
              <a:t> </a:t>
            </a:r>
            <a:r>
              <a:rPr lang="en-US" altLang="en-US" sz="2800" b="1">
                <a:latin typeface="Courier New" pitchFamily="49" charset="0"/>
              </a:rPr>
              <a:t>b</a:t>
            </a:r>
            <a:r>
              <a:rPr lang="en-US" altLang="en-US" sz="2800" b="1">
                <a:latin typeface="Arial" pitchFamily="34" charset="0"/>
              </a:rPr>
              <a:t>: {</a:t>
            </a:r>
          </a:p>
          <a:p>
            <a:pPr lvl="2" eaLnBrk="1" hangingPunct="1"/>
            <a:r>
              <a:rPr lang="en-US" altLang="en-US" sz="2800" b="1">
                <a:latin typeface="Arial" pitchFamily="34" charset="0"/>
              </a:rPr>
              <a:t>Delete an occurrence of </a:t>
            </a:r>
            <a:r>
              <a:rPr lang="en-US" altLang="en-US" sz="2800" b="1">
                <a:latin typeface="Courier New" pitchFamily="49" charset="0"/>
              </a:rPr>
              <a:t>c</a:t>
            </a:r>
            <a:r>
              <a:rPr lang="en-US" altLang="en-US" sz="2800" b="1">
                <a:latin typeface="Arial" pitchFamily="34" charset="0"/>
              </a:rPr>
              <a:t>.</a:t>
            </a:r>
          </a:p>
          <a:p>
            <a:pPr lvl="1" eaLnBrk="1" hangingPunct="1"/>
            <a:r>
              <a:rPr lang="en-US" altLang="en-US" sz="2800" b="1">
                <a:latin typeface="Arial" pitchFamily="34" charset="0"/>
              </a:rPr>
              <a:t>}</a:t>
            </a:r>
          </a:p>
          <a:p>
            <a:pPr eaLnBrk="1" hangingPunct="1"/>
            <a:r>
              <a:rPr lang="en-US" altLang="en-US" sz="2800" b="1">
                <a:latin typeface="Arial" pitchFamily="34" charset="0"/>
              </a:rPr>
              <a:t>}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193800" y="260350"/>
            <a:ext cx="716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accent2"/>
                </a:solidFill>
                <a:latin typeface="Arial" pitchFamily="34" charset="0"/>
              </a:rPr>
              <a:t>C = {</a:t>
            </a:r>
            <a:r>
              <a:rPr lang="en-US" altLang="en-US" sz="3600" b="1">
                <a:solidFill>
                  <a:srgbClr val="FF0000"/>
                </a:solidFill>
                <a:latin typeface="Arial" pitchFamily="34" charset="0"/>
              </a:rPr>
              <a:t>a</a:t>
            </a:r>
            <a:r>
              <a:rPr lang="en-US" altLang="en-US" sz="3600" b="1" baseline="30000">
                <a:solidFill>
                  <a:schemeClr val="accent2"/>
                </a:solidFill>
                <a:latin typeface="Arial" pitchFamily="34" charset="0"/>
              </a:rPr>
              <a:t>i</a:t>
            </a:r>
            <a:r>
              <a:rPr lang="en-US" altLang="en-US" sz="3600" b="1">
                <a:solidFill>
                  <a:srgbClr val="FF0000"/>
                </a:solidFill>
                <a:latin typeface="Arial" pitchFamily="34" charset="0"/>
              </a:rPr>
              <a:t>b</a:t>
            </a:r>
            <a:r>
              <a:rPr lang="en-US" altLang="en-US" sz="3600" b="1" baseline="30000">
                <a:solidFill>
                  <a:schemeClr val="accent2"/>
                </a:solidFill>
                <a:latin typeface="Arial" pitchFamily="34" charset="0"/>
              </a:rPr>
              <a:t>j</a:t>
            </a:r>
            <a:r>
              <a:rPr lang="en-US" altLang="en-US" sz="3600" b="1">
                <a:solidFill>
                  <a:srgbClr val="FF0000"/>
                </a:solidFill>
                <a:latin typeface="Arial" pitchFamily="34" charset="0"/>
              </a:rPr>
              <a:t>c</a:t>
            </a:r>
            <a:r>
              <a:rPr lang="en-US" altLang="en-US" sz="3600" b="1" baseline="30000">
                <a:solidFill>
                  <a:schemeClr val="accent2"/>
                </a:solidFill>
                <a:latin typeface="Arial" pitchFamily="34" charset="0"/>
              </a:rPr>
              <a:t>k</a:t>
            </a:r>
            <a:r>
              <a:rPr lang="en-US" altLang="en-US" sz="3600" b="1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en-US" sz="3600" b="1">
                <a:solidFill>
                  <a:schemeClr val="accent2"/>
                </a:solidFill>
                <a:latin typeface="Arial" pitchFamily="34" charset="0"/>
              </a:rPr>
              <a:t>| k = i</a:t>
            </a:r>
            <a:r>
              <a:rPr lang="en-US" altLang="en-US" sz="36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×</a:t>
            </a:r>
            <a:r>
              <a:rPr lang="en-US" altLang="en-US" sz="3600" b="1">
                <a:solidFill>
                  <a:schemeClr val="accent2"/>
                </a:solidFill>
                <a:latin typeface="Arial" pitchFamily="34" charset="0"/>
              </a:rPr>
              <a:t>j, and i, j, k </a:t>
            </a:r>
            <a:r>
              <a:rPr lang="en-US" altLang="en-US" sz="36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≥ 1}</a:t>
            </a:r>
          </a:p>
        </p:txBody>
      </p:sp>
    </p:spTree>
    <p:extLst>
      <p:ext uri="{BB962C8B-B14F-4D97-AF65-F5344CB8AC3E}">
        <p14:creationId xmlns:p14="http://schemas.microsoft.com/office/powerpoint/2010/main" val="1084419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8788" y="1357313"/>
            <a:ext cx="83693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If the input doesn’t match </a:t>
            </a:r>
            <a:r>
              <a:rPr lang="en-US" altLang="en-US" sz="2800" b="1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altLang="en-US" sz="2800" b="1">
                <a:solidFill>
                  <a:schemeClr val="accent2"/>
                </a:solidFill>
                <a:latin typeface="Arial" pitchFamily="34" charset="0"/>
              </a:rPr>
              <a:t>*</a:t>
            </a:r>
            <a:r>
              <a:rPr lang="en-US" altLang="en-US" sz="2800" b="1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altLang="en-US" sz="2800" b="1">
                <a:solidFill>
                  <a:schemeClr val="accent2"/>
                </a:solidFill>
                <a:latin typeface="Arial" pitchFamily="34" charset="0"/>
              </a:rPr>
              <a:t>*</a:t>
            </a:r>
            <a:r>
              <a:rPr lang="en-US" altLang="en-US" sz="2800" b="1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altLang="en-US" sz="2800" b="1">
                <a:solidFill>
                  <a:schemeClr val="accent2"/>
                </a:solidFill>
                <a:latin typeface="Arial" pitchFamily="34" charset="0"/>
              </a:rPr>
              <a:t>*</a:t>
            </a: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, </a:t>
            </a:r>
            <a:r>
              <a:rPr lang="en-US" altLang="en-US" sz="2800" i="1">
                <a:solidFill>
                  <a:schemeClr val="accent2"/>
                </a:solidFill>
                <a:latin typeface="Arial" pitchFamily="34" charset="0"/>
              </a:rPr>
              <a:t>reject.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Move the head back to the leftmost symbol.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Cross off an </a:t>
            </a:r>
            <a:r>
              <a:rPr lang="en-US" altLang="en-US" sz="2800" b="1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, scan to the right until </a:t>
            </a:r>
            <a:r>
              <a:rPr lang="en-US" altLang="en-US" sz="2800" b="1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. </a:t>
            </a:r>
            <a:b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Sweep between </a:t>
            </a:r>
            <a:r>
              <a:rPr lang="en-US" altLang="en-US" sz="2800" b="1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’s and </a:t>
            </a:r>
            <a:r>
              <a:rPr lang="en-US" altLang="en-US" sz="2800" b="1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’s, crossing out one of </a:t>
            </a:r>
            <a:b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each until all </a:t>
            </a:r>
            <a:r>
              <a:rPr lang="en-US" altLang="en-US" sz="2800" b="1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’s are out.  If too few </a:t>
            </a:r>
            <a:r>
              <a:rPr lang="en-US" altLang="en-US" sz="2800" b="1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’s, reject.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Uncross all the </a:t>
            </a:r>
            <a:r>
              <a:rPr lang="en-US" altLang="en-US" sz="2800" b="1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’s. </a:t>
            </a:r>
            <a:b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If there’s another </a:t>
            </a:r>
            <a:r>
              <a:rPr lang="en-US" altLang="en-US" sz="2800" b="1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altLang="en-US" sz="2800" b="1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left, then repeat stage 3.</a:t>
            </a:r>
            <a:b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If all </a:t>
            </a:r>
            <a:r>
              <a:rPr lang="en-US" altLang="en-US" sz="2800" b="1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’s are crossed out,</a:t>
            </a:r>
            <a:b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	Check if all </a:t>
            </a:r>
            <a:r>
              <a:rPr lang="en-US" altLang="en-US" sz="2800" b="1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’s are crossed off.</a:t>
            </a:r>
            <a:b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	If yes, then </a:t>
            </a:r>
            <a:r>
              <a:rPr lang="en-US" altLang="en-US" sz="2800" i="1">
                <a:solidFill>
                  <a:schemeClr val="accent2"/>
                </a:solidFill>
                <a:latin typeface="Arial" pitchFamily="34" charset="0"/>
              </a:rPr>
              <a:t>accept</a:t>
            </a:r>
            <a:r>
              <a:rPr lang="en-US" altLang="en-US" sz="2800">
                <a:solidFill>
                  <a:schemeClr val="accent2"/>
                </a:solidFill>
                <a:latin typeface="Arial" pitchFamily="34" charset="0"/>
              </a:rPr>
              <a:t>, else </a:t>
            </a:r>
            <a:r>
              <a:rPr lang="en-US" altLang="en-US" sz="2800" i="1">
                <a:solidFill>
                  <a:schemeClr val="accent2"/>
                </a:solidFill>
                <a:latin typeface="Arial" pitchFamily="34" charset="0"/>
              </a:rPr>
              <a:t>reject.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193800" y="260350"/>
            <a:ext cx="716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accent2"/>
                </a:solidFill>
                <a:latin typeface="Arial" pitchFamily="34" charset="0"/>
              </a:rPr>
              <a:t>C = {</a:t>
            </a:r>
            <a:r>
              <a:rPr lang="en-US" altLang="en-US" sz="3600" b="1">
                <a:solidFill>
                  <a:srgbClr val="FF0000"/>
                </a:solidFill>
                <a:latin typeface="Arial" pitchFamily="34" charset="0"/>
              </a:rPr>
              <a:t>a</a:t>
            </a:r>
            <a:r>
              <a:rPr lang="en-US" altLang="en-US" sz="3600" b="1" baseline="30000">
                <a:solidFill>
                  <a:schemeClr val="accent2"/>
                </a:solidFill>
                <a:latin typeface="Arial" pitchFamily="34" charset="0"/>
              </a:rPr>
              <a:t>i</a:t>
            </a:r>
            <a:r>
              <a:rPr lang="en-US" altLang="en-US" sz="3600" b="1">
                <a:solidFill>
                  <a:srgbClr val="FF0000"/>
                </a:solidFill>
                <a:latin typeface="Arial" pitchFamily="34" charset="0"/>
              </a:rPr>
              <a:t>b</a:t>
            </a:r>
            <a:r>
              <a:rPr lang="en-US" altLang="en-US" sz="3600" b="1" baseline="30000">
                <a:solidFill>
                  <a:schemeClr val="accent2"/>
                </a:solidFill>
                <a:latin typeface="Arial" pitchFamily="34" charset="0"/>
              </a:rPr>
              <a:t>j</a:t>
            </a:r>
            <a:r>
              <a:rPr lang="en-US" altLang="en-US" sz="3600" b="1">
                <a:solidFill>
                  <a:srgbClr val="FF0000"/>
                </a:solidFill>
                <a:latin typeface="Arial" pitchFamily="34" charset="0"/>
              </a:rPr>
              <a:t>c</a:t>
            </a:r>
            <a:r>
              <a:rPr lang="en-US" altLang="en-US" sz="3600" b="1" baseline="30000">
                <a:solidFill>
                  <a:schemeClr val="accent2"/>
                </a:solidFill>
                <a:latin typeface="Arial" pitchFamily="34" charset="0"/>
              </a:rPr>
              <a:t>k</a:t>
            </a:r>
            <a:r>
              <a:rPr lang="en-US" altLang="en-US" sz="3600" b="1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en-US" sz="3600" b="1">
                <a:solidFill>
                  <a:schemeClr val="accent2"/>
                </a:solidFill>
                <a:latin typeface="Arial" pitchFamily="34" charset="0"/>
              </a:rPr>
              <a:t>| k = i</a:t>
            </a:r>
            <a:r>
              <a:rPr lang="en-US" altLang="en-US" sz="36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×</a:t>
            </a:r>
            <a:r>
              <a:rPr lang="en-US" altLang="en-US" sz="3600" b="1">
                <a:solidFill>
                  <a:schemeClr val="accent2"/>
                </a:solidFill>
                <a:latin typeface="Arial" pitchFamily="34" charset="0"/>
              </a:rPr>
              <a:t>j, and i, j, k </a:t>
            </a:r>
            <a:r>
              <a:rPr lang="en-US" altLang="en-US" sz="36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≥ 1}</a:t>
            </a:r>
          </a:p>
        </p:txBody>
      </p:sp>
    </p:spTree>
    <p:extLst>
      <p:ext uri="{BB962C8B-B14F-4D97-AF65-F5344CB8AC3E}">
        <p14:creationId xmlns:p14="http://schemas.microsoft.com/office/powerpoint/2010/main" val="35979303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2124075" y="1135063"/>
            <a:ext cx="52133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6000" b="1">
                <a:solidFill>
                  <a:schemeClr val="accent2"/>
                </a:solidFill>
                <a:latin typeface="Courier New" pitchFamily="49" charset="0"/>
              </a:rPr>
              <a:t>aabbbcccccc</a:t>
            </a:r>
          </a:p>
        </p:txBody>
      </p:sp>
      <p:sp>
        <p:nvSpPr>
          <p:cNvPr id="613384" name="Text Box 8"/>
          <p:cNvSpPr txBox="1">
            <a:spLocks noChangeArrowheads="1"/>
          </p:cNvSpPr>
          <p:nvPr/>
        </p:nvSpPr>
        <p:spPr bwMode="auto">
          <a:xfrm>
            <a:off x="2097088" y="1974850"/>
            <a:ext cx="5264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6000" b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altLang="en-US" sz="6000" b="1">
                <a:solidFill>
                  <a:schemeClr val="accent2"/>
                </a:solidFill>
                <a:latin typeface="Courier New" pitchFamily="49" charset="0"/>
              </a:rPr>
              <a:t>abbbcccccc</a:t>
            </a:r>
            <a:endParaRPr lang="en-US" altLang="en-US" sz="6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3385" name="Text Box 9"/>
          <p:cNvSpPr txBox="1">
            <a:spLocks noChangeArrowheads="1"/>
          </p:cNvSpPr>
          <p:nvPr/>
        </p:nvSpPr>
        <p:spPr bwMode="auto">
          <a:xfrm>
            <a:off x="2124075" y="2813050"/>
            <a:ext cx="52625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6000" b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altLang="en-US" sz="6000" b="1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altLang="en-US" sz="6000" b="1">
                <a:solidFill>
                  <a:srgbClr val="FF0000"/>
                </a:solidFill>
                <a:latin typeface="Courier New" pitchFamily="49" charset="0"/>
              </a:rPr>
              <a:t>yyy</a:t>
            </a:r>
            <a:r>
              <a:rPr lang="en-US" altLang="en-US" sz="6000" b="1">
                <a:solidFill>
                  <a:srgbClr val="FF9966"/>
                </a:solidFill>
                <a:latin typeface="Courier New" pitchFamily="49" charset="0"/>
              </a:rPr>
              <a:t>zzz</a:t>
            </a:r>
            <a:r>
              <a:rPr lang="en-US" altLang="en-US" sz="6000" b="1">
                <a:solidFill>
                  <a:schemeClr val="accent2"/>
                </a:solidFill>
                <a:latin typeface="Courier New" pitchFamily="49" charset="0"/>
              </a:rPr>
              <a:t>ccc</a:t>
            </a:r>
            <a:endParaRPr lang="en-US" altLang="en-US" sz="6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3386" name="Text Box 10"/>
          <p:cNvSpPr txBox="1">
            <a:spLocks noChangeArrowheads="1"/>
          </p:cNvSpPr>
          <p:nvPr/>
        </p:nvSpPr>
        <p:spPr bwMode="auto">
          <a:xfrm>
            <a:off x="2097088" y="3651250"/>
            <a:ext cx="5264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6000" b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altLang="en-US" sz="6000" b="1">
                <a:solidFill>
                  <a:schemeClr val="accent2"/>
                </a:solidFill>
                <a:latin typeface="Courier New" pitchFamily="49" charset="0"/>
              </a:rPr>
              <a:t>abbb</a:t>
            </a:r>
            <a:r>
              <a:rPr lang="en-US" altLang="en-US" sz="6000" b="1">
                <a:solidFill>
                  <a:srgbClr val="FF9966"/>
                </a:solidFill>
                <a:latin typeface="Courier New" pitchFamily="49" charset="0"/>
              </a:rPr>
              <a:t>zzz</a:t>
            </a:r>
            <a:r>
              <a:rPr lang="en-US" altLang="en-US" sz="6000" b="1">
                <a:solidFill>
                  <a:schemeClr val="accent2"/>
                </a:solidFill>
                <a:latin typeface="Courier New" pitchFamily="49" charset="0"/>
              </a:rPr>
              <a:t>ccc</a:t>
            </a:r>
            <a:endParaRPr lang="en-US" altLang="en-US" sz="6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3387" name="Text Box 11"/>
          <p:cNvSpPr txBox="1">
            <a:spLocks noChangeArrowheads="1"/>
          </p:cNvSpPr>
          <p:nvPr/>
        </p:nvSpPr>
        <p:spPr bwMode="auto">
          <a:xfrm>
            <a:off x="2122488" y="4489450"/>
            <a:ext cx="52133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6000" b="1">
                <a:solidFill>
                  <a:srgbClr val="FF0000"/>
                </a:solidFill>
                <a:latin typeface="Courier New" pitchFamily="49" charset="0"/>
              </a:rPr>
              <a:t>xxyyy</a:t>
            </a:r>
            <a:r>
              <a:rPr lang="en-US" altLang="en-US" sz="6000" b="1">
                <a:solidFill>
                  <a:srgbClr val="FF9966"/>
                </a:solidFill>
                <a:latin typeface="Courier New" pitchFamily="49" charset="0"/>
              </a:rPr>
              <a:t>zzz</a:t>
            </a:r>
            <a:r>
              <a:rPr lang="en-US" altLang="en-US" sz="6000" b="1">
                <a:solidFill>
                  <a:srgbClr val="FF5050"/>
                </a:solidFill>
                <a:latin typeface="Courier New" pitchFamily="49" charset="0"/>
              </a:rPr>
              <a:t>zzz</a:t>
            </a:r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1193800" y="260350"/>
            <a:ext cx="716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accent2"/>
                </a:solidFill>
                <a:latin typeface="Arial" pitchFamily="34" charset="0"/>
              </a:rPr>
              <a:t>C = {</a:t>
            </a:r>
            <a:r>
              <a:rPr lang="en-US" altLang="en-US" sz="3600" b="1">
                <a:solidFill>
                  <a:srgbClr val="FF0000"/>
                </a:solidFill>
                <a:latin typeface="Arial" pitchFamily="34" charset="0"/>
              </a:rPr>
              <a:t>a</a:t>
            </a:r>
            <a:r>
              <a:rPr lang="en-US" altLang="en-US" sz="3600" b="1" baseline="30000">
                <a:solidFill>
                  <a:schemeClr val="accent2"/>
                </a:solidFill>
                <a:latin typeface="Arial" pitchFamily="34" charset="0"/>
              </a:rPr>
              <a:t>i</a:t>
            </a:r>
            <a:r>
              <a:rPr lang="en-US" altLang="en-US" sz="3600" b="1">
                <a:solidFill>
                  <a:srgbClr val="FF0000"/>
                </a:solidFill>
                <a:latin typeface="Arial" pitchFamily="34" charset="0"/>
              </a:rPr>
              <a:t>b</a:t>
            </a:r>
            <a:r>
              <a:rPr lang="en-US" altLang="en-US" sz="3600" b="1" baseline="30000">
                <a:solidFill>
                  <a:schemeClr val="accent2"/>
                </a:solidFill>
                <a:latin typeface="Arial" pitchFamily="34" charset="0"/>
              </a:rPr>
              <a:t>j</a:t>
            </a:r>
            <a:r>
              <a:rPr lang="en-US" altLang="en-US" sz="3600" b="1">
                <a:solidFill>
                  <a:srgbClr val="FF0000"/>
                </a:solidFill>
                <a:latin typeface="Arial" pitchFamily="34" charset="0"/>
              </a:rPr>
              <a:t>c</a:t>
            </a:r>
            <a:r>
              <a:rPr lang="en-US" altLang="en-US" sz="3600" b="1" baseline="30000">
                <a:solidFill>
                  <a:schemeClr val="accent2"/>
                </a:solidFill>
                <a:latin typeface="Arial" pitchFamily="34" charset="0"/>
              </a:rPr>
              <a:t>k</a:t>
            </a:r>
            <a:r>
              <a:rPr lang="en-US" altLang="en-US" sz="3600" b="1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en-US" sz="3600" b="1">
                <a:solidFill>
                  <a:schemeClr val="accent2"/>
                </a:solidFill>
                <a:latin typeface="Arial" pitchFamily="34" charset="0"/>
              </a:rPr>
              <a:t>| k = i</a:t>
            </a:r>
            <a:r>
              <a:rPr lang="en-US" altLang="en-US" sz="36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×</a:t>
            </a:r>
            <a:r>
              <a:rPr lang="en-US" altLang="en-US" sz="3600" b="1">
                <a:solidFill>
                  <a:schemeClr val="accent2"/>
                </a:solidFill>
                <a:latin typeface="Arial" pitchFamily="34" charset="0"/>
              </a:rPr>
              <a:t>j, and i, j, k </a:t>
            </a:r>
            <a:r>
              <a:rPr lang="en-US" altLang="en-US" sz="36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≥ 1}</a:t>
            </a:r>
          </a:p>
        </p:txBody>
      </p:sp>
    </p:spTree>
    <p:extLst>
      <p:ext uri="{BB962C8B-B14F-4D97-AF65-F5344CB8AC3E}">
        <p14:creationId xmlns:p14="http://schemas.microsoft.com/office/powerpoint/2010/main" val="4129179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1" grpId="0"/>
      <p:bldP spid="613384" grpId="0"/>
      <p:bldP spid="613385" grpId="0"/>
      <p:bldP spid="613386" grpId="0"/>
      <p:bldP spid="61338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D00272-8141-42D6-B3EA-0640A04EC7E0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pic>
        <p:nvPicPr>
          <p:cNvPr id="18435" name="Picture 2" descr="C:\Users\Admin\Pictures\anb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1700213"/>
            <a:ext cx="6773863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2"/>
          <p:cNvSpPr txBox="1">
            <a:spLocks noChangeArrowheads="1"/>
          </p:cNvSpPr>
          <p:nvPr/>
        </p:nvSpPr>
        <p:spPr bwMode="auto">
          <a:xfrm>
            <a:off x="3481388" y="903288"/>
            <a:ext cx="2479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Example : a^n b^n</a:t>
            </a:r>
          </a:p>
        </p:txBody>
      </p:sp>
    </p:spTree>
    <p:extLst>
      <p:ext uri="{BB962C8B-B14F-4D97-AF65-F5344CB8AC3E}">
        <p14:creationId xmlns:p14="http://schemas.microsoft.com/office/powerpoint/2010/main" val="21496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C89EB5-FABE-4B0D-AB7B-61DF38B2A75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Deterministic Turing Machine (DTM)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1913"/>
            <a:ext cx="7772400" cy="5221287"/>
          </a:xfrm>
        </p:spPr>
        <p:txBody>
          <a:bodyPr/>
          <a:lstStyle/>
          <a:p>
            <a:pPr marL="630238" lvl="4" indent="0"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…….. 				                                          ……..</a:t>
            </a:r>
          </a:p>
          <a:p>
            <a:pPr marL="173038" indent="-173038" eaLnBrk="1" hangingPunct="1"/>
            <a:endParaRPr lang="en-US" altLang="en-US" sz="2400" smtClean="0">
              <a:cs typeface="Times New Roman" pitchFamily="18" charset="0"/>
            </a:endParaRPr>
          </a:p>
          <a:p>
            <a:pPr marL="173038" indent="-173038" eaLnBrk="1" hangingPunct="1"/>
            <a:endParaRPr lang="en-US" altLang="en-US" sz="2400" smtClean="0">
              <a:cs typeface="Times New Roman" pitchFamily="18" charset="0"/>
            </a:endParaRPr>
          </a:p>
          <a:p>
            <a:pPr marL="173038" indent="-173038" eaLnBrk="1" hangingPunct="1"/>
            <a:endParaRPr lang="en-US" altLang="en-US" sz="2400" smtClean="0">
              <a:cs typeface="Times New Roman" pitchFamily="18" charset="0"/>
            </a:endParaRPr>
          </a:p>
          <a:p>
            <a:pPr marL="173038" indent="-173038" eaLnBrk="1" hangingPunct="1"/>
            <a:endParaRPr lang="en-US" altLang="en-US" sz="2400" smtClean="0">
              <a:cs typeface="Times New Roman" pitchFamily="18" charset="0"/>
            </a:endParaRPr>
          </a:p>
          <a:p>
            <a:pPr marL="173038" indent="-173038" eaLnBrk="1" hangingPunct="1"/>
            <a:r>
              <a:rPr lang="en-US" altLang="en-US" sz="1800" smtClean="0">
                <a:cs typeface="Times New Roman" pitchFamily="18" charset="0"/>
              </a:rPr>
              <a:t>Two-way, infinite tape, broken into cells, each containing one symbol.</a:t>
            </a:r>
          </a:p>
          <a:p>
            <a:pPr marL="173038" indent="-173038" eaLnBrk="1" hangingPunct="1"/>
            <a:r>
              <a:rPr lang="en-US" altLang="en-US" sz="1800" smtClean="0">
                <a:cs typeface="Times New Roman" pitchFamily="18" charset="0"/>
              </a:rPr>
              <a:t>Two-way, read/write tape head.</a:t>
            </a:r>
          </a:p>
          <a:p>
            <a:pPr marL="173038" indent="-173038" eaLnBrk="1" hangingPunct="1"/>
            <a:r>
              <a:rPr lang="en-US" altLang="en-US" sz="1800" smtClean="0">
                <a:cs typeface="Times New Roman" pitchFamily="18" charset="0"/>
              </a:rPr>
              <a:t>An input string is placed on the tape, padded to the left and right infinitely with blanks, read/write head is positioned at the left end of input string.</a:t>
            </a:r>
          </a:p>
          <a:p>
            <a:pPr marL="173038" indent="-173038" eaLnBrk="1" hangingPunct="1"/>
            <a:r>
              <a:rPr lang="en-US" altLang="en-US" sz="1800" smtClean="0">
                <a:cs typeface="Times New Roman" pitchFamily="18" charset="0"/>
              </a:rPr>
              <a:t>Finite control, i.e., a program, containing the position of the read head, current symbol being scanned, and the current state.</a:t>
            </a:r>
          </a:p>
          <a:p>
            <a:pPr marL="173038" indent="-173038" eaLnBrk="1" hangingPunct="1"/>
            <a:r>
              <a:rPr lang="en-US" altLang="en-US" sz="1800" smtClean="0">
                <a:cs typeface="Times New Roman" pitchFamily="18" charset="0"/>
              </a:rPr>
              <a:t>In one move, depending on the current state and the current symbol being scanned, the TM 1) changes state, 2) </a:t>
            </a:r>
            <a:r>
              <a:rPr lang="en-US" altLang="en-US" sz="1800" smtClean="0">
                <a:solidFill>
                  <a:srgbClr val="FF0000"/>
                </a:solidFill>
                <a:cs typeface="Times New Roman" pitchFamily="18" charset="0"/>
              </a:rPr>
              <a:t>prints</a:t>
            </a:r>
            <a:r>
              <a:rPr lang="en-US" altLang="en-US" sz="1800" smtClean="0">
                <a:cs typeface="Times New Roman" pitchFamily="18" charset="0"/>
              </a:rPr>
              <a:t> a symbol over the cell being scanned, and 3) moves its’ tape head one cell </a:t>
            </a:r>
            <a:r>
              <a:rPr lang="en-US" altLang="en-US" sz="1800" smtClean="0">
                <a:solidFill>
                  <a:srgbClr val="FF0000"/>
                </a:solidFill>
                <a:cs typeface="Times New Roman" pitchFamily="18" charset="0"/>
              </a:rPr>
              <a:t>left</a:t>
            </a:r>
            <a:r>
              <a:rPr lang="en-US" altLang="en-US" sz="1800" smtClean="0">
                <a:cs typeface="Times New Roman" pitchFamily="18" charset="0"/>
              </a:rPr>
              <a:t> or right.</a:t>
            </a:r>
          </a:p>
          <a:p>
            <a:pPr marL="173038" indent="-173038" eaLnBrk="1" hangingPunct="1"/>
            <a:r>
              <a:rPr lang="en-US" altLang="en-US" sz="1800" smtClean="0">
                <a:cs typeface="Times New Roman" pitchFamily="18" charset="0"/>
              </a:rPr>
              <a:t>Many modifications possible, but Church-Turing declares equivalence of all.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124200" y="2438400"/>
            <a:ext cx="1524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en-US" sz="2000"/>
              <a:t>Finite</a:t>
            </a:r>
          </a:p>
          <a:p>
            <a:pPr algn="ctr" eaLnBrk="1" hangingPunct="1"/>
            <a:r>
              <a:rPr lang="en-US" altLang="en-US" sz="2000"/>
              <a:t>Control</a:t>
            </a:r>
          </a:p>
        </p:txBody>
      </p:sp>
      <p:graphicFrame>
        <p:nvGraphicFramePr>
          <p:cNvPr id="332830" name="Group 30"/>
          <p:cNvGraphicFramePr>
            <a:graphicFrameLocks noGrp="1"/>
          </p:cNvGraphicFramePr>
          <p:nvPr/>
        </p:nvGraphicFramePr>
        <p:xfrm>
          <a:off x="2057400" y="1371600"/>
          <a:ext cx="5105400" cy="396875"/>
        </p:xfrm>
        <a:graphic>
          <a:graphicData uri="http://schemas.openxmlformats.org/drawingml/2006/table">
            <a:tbl>
              <a:tblPr/>
              <a:tblGrid>
                <a:gridCol w="568325"/>
                <a:gridCol w="565150"/>
                <a:gridCol w="568325"/>
                <a:gridCol w="568325"/>
                <a:gridCol w="565150"/>
                <a:gridCol w="568325"/>
                <a:gridCol w="568325"/>
                <a:gridCol w="565150"/>
                <a:gridCol w="5683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4" name="Line 27"/>
          <p:cNvSpPr>
            <a:spLocks noChangeShapeType="1"/>
          </p:cNvSpPr>
          <p:nvPr/>
        </p:nvSpPr>
        <p:spPr bwMode="auto">
          <a:xfrm flipH="1" flipV="1">
            <a:off x="3468688" y="1765300"/>
            <a:ext cx="347662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6797AE-8855-4330-A722-3EC41DEE121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Formal Definition of a DTM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1600" smtClean="0">
                <a:cs typeface="Times New Roman" pitchFamily="18" charset="0"/>
              </a:rPr>
              <a:t>A DTM is a seven-tuple:</a:t>
            </a:r>
          </a:p>
          <a:p>
            <a:pPr eaLnBrk="1" hangingPunct="1"/>
            <a:endParaRPr lang="en-US" altLang="en-US" sz="160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M = (Q, Σ, Γ, δ, q</a:t>
            </a:r>
            <a:r>
              <a:rPr lang="en-US" altLang="en-US" sz="1600" baseline="-25000" smtClean="0">
                <a:cs typeface="Times New Roman" pitchFamily="18" charset="0"/>
              </a:rPr>
              <a:t>0</a:t>
            </a:r>
            <a:r>
              <a:rPr lang="en-US" altLang="en-US" sz="1600" smtClean="0">
                <a:cs typeface="Times New Roman" pitchFamily="18" charset="0"/>
              </a:rPr>
              <a:t>, B, F)</a:t>
            </a:r>
          </a:p>
          <a:p>
            <a:pPr eaLnBrk="1" hangingPunct="1">
              <a:buFontTx/>
              <a:buNone/>
            </a:pPr>
            <a:endParaRPr lang="en-US" altLang="en-US" sz="160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Q	A </a:t>
            </a:r>
            <a:r>
              <a:rPr lang="en-US" altLang="en-US" sz="1600" u="sng" smtClean="0">
                <a:cs typeface="Times New Roman" pitchFamily="18" charset="0"/>
              </a:rPr>
              <a:t>finite</a:t>
            </a:r>
            <a:r>
              <a:rPr lang="en-US" altLang="en-US" sz="1600" smtClean="0">
                <a:cs typeface="Times New Roman" pitchFamily="18" charset="0"/>
              </a:rPr>
              <a:t> set of states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Σ	A </a:t>
            </a:r>
            <a:r>
              <a:rPr lang="en-US" altLang="en-US" sz="1600" u="sng" smtClean="0">
                <a:cs typeface="Times New Roman" pitchFamily="18" charset="0"/>
              </a:rPr>
              <a:t>finite</a:t>
            </a:r>
            <a:r>
              <a:rPr lang="en-US" altLang="en-US" sz="1600" smtClean="0">
                <a:cs typeface="Times New Roman" pitchFamily="18" charset="0"/>
              </a:rPr>
              <a:t> input alphabet, which is a subset of Γ– {B}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Γ	A </a:t>
            </a:r>
            <a:r>
              <a:rPr lang="en-US" altLang="en-US" sz="1600" u="sng" smtClean="0">
                <a:cs typeface="Times New Roman" pitchFamily="18" charset="0"/>
              </a:rPr>
              <a:t>finite</a:t>
            </a:r>
            <a:r>
              <a:rPr lang="en-US" altLang="en-US" sz="1600" smtClean="0">
                <a:cs typeface="Times New Roman" pitchFamily="18" charset="0"/>
              </a:rPr>
              <a:t> tape alphabet, which is a strict </a:t>
            </a:r>
            <a:r>
              <a:rPr lang="en-US" altLang="en-US" sz="1600" u="sng" smtClean="0">
                <a:cs typeface="Times New Roman" pitchFamily="18" charset="0"/>
              </a:rPr>
              <a:t>superset</a:t>
            </a:r>
            <a:r>
              <a:rPr lang="en-US" altLang="en-US" sz="1600" smtClean="0">
                <a:cs typeface="Times New Roman" pitchFamily="18" charset="0"/>
              </a:rPr>
              <a:t> of Σ 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B	A distinguished blank symbol, which is in Γ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q</a:t>
            </a:r>
            <a:r>
              <a:rPr lang="en-US" altLang="en-US" sz="1600" baseline="-25000" smtClean="0">
                <a:cs typeface="Times New Roman" pitchFamily="18" charset="0"/>
              </a:rPr>
              <a:t>0	</a:t>
            </a:r>
            <a:r>
              <a:rPr lang="en-US" altLang="en-US" sz="1600" smtClean="0">
                <a:cs typeface="Times New Roman" pitchFamily="18" charset="0"/>
              </a:rPr>
              <a:t>The initial/starting state, q</a:t>
            </a:r>
            <a:r>
              <a:rPr lang="en-US" altLang="en-US" sz="1600" baseline="-25000" smtClean="0">
                <a:cs typeface="Times New Roman" pitchFamily="18" charset="0"/>
              </a:rPr>
              <a:t>0</a:t>
            </a:r>
            <a:r>
              <a:rPr lang="en-US" altLang="en-US" sz="1600" smtClean="0">
                <a:cs typeface="Times New Roman" pitchFamily="18" charset="0"/>
              </a:rPr>
              <a:t> is in Q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F	A set of final/accepting states, which is a subset of Q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δ	A next-move function, which is a </a:t>
            </a:r>
            <a:r>
              <a:rPr lang="en-US" altLang="en-US" sz="1600" i="1" smtClean="0">
                <a:cs typeface="Times New Roman" pitchFamily="18" charset="0"/>
              </a:rPr>
              <a:t>mapping</a:t>
            </a:r>
            <a:r>
              <a:rPr lang="en-US" altLang="en-US" sz="1600" smtClean="0">
                <a:cs typeface="Times New Roman" pitchFamily="18" charset="0"/>
              </a:rPr>
              <a:t> (i.e., may be undefined) from	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	Q x Γ –&gt; Q x Γ x {L,R}</a:t>
            </a:r>
          </a:p>
          <a:p>
            <a:pPr eaLnBrk="1" hangingPunct="1">
              <a:buFontTx/>
              <a:buNone/>
            </a:pPr>
            <a:endParaRPr lang="en-US" altLang="en-US" sz="160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smtClean="0">
                <a:cs typeface="Times New Roman" pitchFamily="18" charset="0"/>
              </a:rPr>
              <a:t>	Intuitively, δ(q,s) specifies the next state, symbol to be written, and the direction of tape head movement by M after reading symbol s while in state q.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5BF77D-BA70-40EF-B22E-770F9AA4431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6305550"/>
          </a:xfrm>
        </p:spPr>
        <p:txBody>
          <a:bodyPr/>
          <a:lstStyle/>
          <a:p>
            <a:pPr eaLnBrk="1" hangingPunct="1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altLang="en-US" sz="1600" b="1" smtClean="0">
              <a:cs typeface="Times New Roman" pitchFamily="18" charset="0"/>
            </a:endParaRPr>
          </a:p>
          <a:p>
            <a:pPr eaLnBrk="1" hangingPunct="1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600" b="1" smtClean="0">
                <a:cs typeface="Times New Roman" pitchFamily="18" charset="0"/>
              </a:rPr>
              <a:t>Example #1:</a:t>
            </a:r>
            <a:r>
              <a:rPr lang="en-US" altLang="en-US" sz="1600" smtClean="0">
                <a:cs typeface="Times New Roman" pitchFamily="18" charset="0"/>
              </a:rPr>
              <a:t>  {w | w is in {0,1}* and w ends with a 0}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altLang="en-US" sz="1400" smtClean="0">
              <a:cs typeface="Times New Roman" pitchFamily="18" charset="0"/>
            </a:endParaRP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	0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	00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	10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	10110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	Not ε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altLang="en-US" sz="1400" smtClean="0">
              <a:cs typeface="Times New Roman" pitchFamily="18" charset="0"/>
            </a:endParaRP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	Q = {q</a:t>
            </a:r>
            <a:r>
              <a:rPr lang="en-US" altLang="en-US" sz="1400" baseline="-25000" smtClean="0">
                <a:cs typeface="Times New Roman" pitchFamily="18" charset="0"/>
              </a:rPr>
              <a:t>0</a:t>
            </a:r>
            <a:r>
              <a:rPr lang="en-US" altLang="en-US" sz="1400" smtClean="0">
                <a:cs typeface="Times New Roman" pitchFamily="18" charset="0"/>
              </a:rPr>
              <a:t>, q</a:t>
            </a:r>
            <a:r>
              <a:rPr lang="en-US" altLang="en-US" sz="1400" baseline="-25000" smtClean="0">
                <a:cs typeface="Times New Roman" pitchFamily="18" charset="0"/>
              </a:rPr>
              <a:t>1</a:t>
            </a:r>
            <a:r>
              <a:rPr lang="en-US" altLang="en-US" sz="1400" smtClean="0">
                <a:cs typeface="Times New Roman" pitchFamily="18" charset="0"/>
              </a:rPr>
              <a:t>, q</a:t>
            </a:r>
            <a:r>
              <a:rPr lang="en-US" altLang="en-US" sz="1400" baseline="-25000" smtClean="0">
                <a:cs typeface="Times New Roman" pitchFamily="18" charset="0"/>
              </a:rPr>
              <a:t>2</a:t>
            </a:r>
            <a:r>
              <a:rPr lang="en-US" altLang="en-US" sz="1400" smtClean="0">
                <a:cs typeface="Times New Roman" pitchFamily="18" charset="0"/>
              </a:rPr>
              <a:t>}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	Γ = {0, 1, B}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	Σ = {0, 1}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	F = {q</a:t>
            </a:r>
            <a:r>
              <a:rPr lang="en-US" altLang="en-US" sz="1400" baseline="-25000" smtClean="0">
                <a:cs typeface="Times New Roman" pitchFamily="18" charset="0"/>
              </a:rPr>
              <a:t>2</a:t>
            </a:r>
            <a:r>
              <a:rPr lang="en-US" altLang="en-US" sz="1400" smtClean="0">
                <a:cs typeface="Times New Roman" pitchFamily="18" charset="0"/>
              </a:rPr>
              <a:t>}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	δ: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altLang="en-US" sz="1400" smtClean="0">
              <a:cs typeface="Times New Roman" pitchFamily="18" charset="0"/>
            </a:endParaRP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			0			1			B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	 -&gt;q</a:t>
            </a:r>
            <a:r>
              <a:rPr lang="en-US" altLang="en-US" sz="1400" baseline="-25000" smtClean="0">
                <a:cs typeface="Times New Roman" pitchFamily="18" charset="0"/>
              </a:rPr>
              <a:t>0	 </a:t>
            </a:r>
            <a:r>
              <a:rPr lang="en-US" altLang="en-US" sz="1400" smtClean="0">
                <a:cs typeface="Times New Roman" pitchFamily="18" charset="0"/>
              </a:rPr>
              <a:t>(q</a:t>
            </a:r>
            <a:r>
              <a:rPr lang="en-US" altLang="en-US" sz="1400" baseline="-25000" smtClean="0">
                <a:cs typeface="Times New Roman" pitchFamily="18" charset="0"/>
              </a:rPr>
              <a:t>0</a:t>
            </a:r>
            <a:r>
              <a:rPr lang="en-US" altLang="en-US" sz="1400" smtClean="0">
                <a:cs typeface="Times New Roman" pitchFamily="18" charset="0"/>
              </a:rPr>
              <a:t>, 0, R)		(q</a:t>
            </a:r>
            <a:r>
              <a:rPr lang="en-US" altLang="en-US" sz="1400" baseline="-25000" smtClean="0">
                <a:cs typeface="Times New Roman" pitchFamily="18" charset="0"/>
              </a:rPr>
              <a:t>0</a:t>
            </a:r>
            <a:r>
              <a:rPr lang="en-US" altLang="en-US" sz="1400" smtClean="0">
                <a:cs typeface="Times New Roman" pitchFamily="18" charset="0"/>
              </a:rPr>
              <a:t>, 1, R)		(q</a:t>
            </a:r>
            <a:r>
              <a:rPr lang="en-US" altLang="en-US" sz="1400" baseline="-25000" smtClean="0">
                <a:cs typeface="Times New Roman" pitchFamily="18" charset="0"/>
              </a:rPr>
              <a:t>1</a:t>
            </a:r>
            <a:r>
              <a:rPr lang="en-US" altLang="en-US" sz="1400" smtClean="0">
                <a:cs typeface="Times New Roman" pitchFamily="18" charset="0"/>
              </a:rPr>
              <a:t>, B, </a:t>
            </a:r>
            <a:r>
              <a:rPr lang="en-US" altLang="en-US" sz="1400" smtClean="0">
                <a:solidFill>
                  <a:srgbClr val="FF0000"/>
                </a:solidFill>
                <a:cs typeface="Times New Roman" pitchFamily="18" charset="0"/>
              </a:rPr>
              <a:t>L</a:t>
            </a:r>
            <a:r>
              <a:rPr lang="en-US" altLang="en-US" sz="1400" smtClean="0">
                <a:cs typeface="Times New Roman" pitchFamily="18" charset="0"/>
              </a:rPr>
              <a:t>)</a:t>
            </a:r>
            <a:endParaRPr lang="en-US" altLang="en-US" sz="1400" baseline="-25000" smtClean="0">
              <a:cs typeface="Times New Roman" pitchFamily="18" charset="0"/>
            </a:endParaRP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baseline="-25000" smtClean="0">
                <a:cs typeface="Times New Roman" pitchFamily="18" charset="0"/>
              </a:rPr>
              <a:t>		 </a:t>
            </a:r>
            <a:r>
              <a:rPr lang="en-US" altLang="en-US" sz="1400" smtClean="0">
                <a:cs typeface="Times New Roman" pitchFamily="18" charset="0"/>
              </a:rPr>
              <a:t>q</a:t>
            </a:r>
            <a:r>
              <a:rPr lang="en-US" altLang="en-US" sz="1400" baseline="-25000" smtClean="0">
                <a:cs typeface="Times New Roman" pitchFamily="18" charset="0"/>
              </a:rPr>
              <a:t>1 	 </a:t>
            </a:r>
            <a:r>
              <a:rPr lang="en-US" altLang="en-US" sz="1400" smtClean="0">
                <a:cs typeface="Times New Roman" pitchFamily="18" charset="0"/>
              </a:rPr>
              <a:t>(q</a:t>
            </a:r>
            <a:r>
              <a:rPr lang="en-US" altLang="en-US" sz="1400" baseline="-25000" smtClean="0">
                <a:cs typeface="Times New Roman" pitchFamily="18" charset="0"/>
              </a:rPr>
              <a:t>2</a:t>
            </a:r>
            <a:r>
              <a:rPr lang="en-US" altLang="en-US" sz="1400" smtClean="0">
                <a:cs typeface="Times New Roman" pitchFamily="18" charset="0"/>
              </a:rPr>
              <a:t>, 0, R)		-			-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baseline="-25000" smtClean="0">
                <a:cs typeface="Times New Roman" pitchFamily="18" charset="0"/>
              </a:rPr>
              <a:t>		 </a:t>
            </a:r>
            <a:r>
              <a:rPr lang="en-US" altLang="en-US" sz="1400" smtClean="0">
                <a:cs typeface="Times New Roman" pitchFamily="18" charset="0"/>
              </a:rPr>
              <a:t>q</a:t>
            </a:r>
            <a:r>
              <a:rPr lang="en-US" altLang="en-US" sz="1400" baseline="-25000" smtClean="0">
                <a:cs typeface="Times New Roman" pitchFamily="18" charset="0"/>
              </a:rPr>
              <a:t>2</a:t>
            </a:r>
            <a:r>
              <a:rPr lang="en-US" altLang="en-US" sz="1400" baseline="30000" smtClean="0">
                <a:cs typeface="Times New Roman" pitchFamily="18" charset="0"/>
              </a:rPr>
              <a:t>*</a:t>
            </a:r>
            <a:r>
              <a:rPr lang="en-US" altLang="en-US" sz="1400" baseline="-25000" smtClean="0">
                <a:cs typeface="Times New Roman" pitchFamily="18" charset="0"/>
              </a:rPr>
              <a:t>	 </a:t>
            </a:r>
            <a:r>
              <a:rPr lang="en-US" altLang="en-US" sz="1400" smtClean="0">
                <a:cs typeface="Times New Roman" pitchFamily="18" charset="0"/>
              </a:rPr>
              <a:t>-			-			-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altLang="en-US" sz="1400" baseline="-25000" smtClean="0">
              <a:cs typeface="Times New Roman" pitchFamily="18" charset="0"/>
            </a:endParaRP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baseline="-25000" smtClean="0">
                <a:cs typeface="Times New Roman" pitchFamily="18" charset="0"/>
              </a:rPr>
              <a:t>		</a:t>
            </a:r>
            <a:endParaRPr lang="en-US" altLang="en-US" sz="1400" b="1" smtClean="0">
              <a:cs typeface="Times New Roman" pitchFamily="18" charset="0"/>
            </a:endParaRPr>
          </a:p>
          <a:p>
            <a:pPr lvl="1" eaLnBrk="1" hangingPunct="1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q</a:t>
            </a:r>
            <a:r>
              <a:rPr lang="en-US" altLang="en-US" sz="1400" baseline="-25000" smtClean="0">
                <a:cs typeface="Times New Roman" pitchFamily="18" charset="0"/>
              </a:rPr>
              <a:t>0</a:t>
            </a:r>
            <a:r>
              <a:rPr lang="en-US" altLang="en-US" sz="1400" smtClean="0">
                <a:cs typeface="Times New Roman" pitchFamily="18" charset="0"/>
              </a:rPr>
              <a:t> is the start state and the “scan right” state, until hits B</a:t>
            </a:r>
          </a:p>
          <a:p>
            <a:pPr lvl="1" eaLnBrk="1" hangingPunct="1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q</a:t>
            </a:r>
            <a:r>
              <a:rPr lang="en-US" altLang="en-US" sz="1400" baseline="-25000" smtClean="0">
                <a:cs typeface="Times New Roman" pitchFamily="18" charset="0"/>
              </a:rPr>
              <a:t>1</a:t>
            </a:r>
            <a:r>
              <a:rPr lang="en-US" altLang="en-US" sz="1400" smtClean="0">
                <a:cs typeface="Times New Roman" pitchFamily="18" charset="0"/>
              </a:rPr>
              <a:t> is the verify 0 state</a:t>
            </a:r>
          </a:p>
          <a:p>
            <a:pPr lvl="1" eaLnBrk="1" hangingPunct="1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 smtClean="0">
                <a:cs typeface="Times New Roman" pitchFamily="18" charset="0"/>
              </a:rPr>
              <a:t>q</a:t>
            </a:r>
            <a:r>
              <a:rPr lang="en-US" altLang="en-US" sz="1400" baseline="-25000" smtClean="0">
                <a:cs typeface="Times New Roman" pitchFamily="18" charset="0"/>
              </a:rPr>
              <a:t>2</a:t>
            </a:r>
            <a:r>
              <a:rPr lang="en-US" altLang="en-US" sz="1400" smtClean="0">
                <a:cs typeface="Times New Roman" pitchFamily="18" charset="0"/>
              </a:rPr>
              <a:t> is the final state</a:t>
            </a:r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1524000" y="4495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1524000" y="4495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F2B9A2-D69F-4EFC-A33E-37A892B2669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49238" y="523875"/>
            <a:ext cx="7850187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en-US" sz="1600"/>
              <a:t>Making a TM for </a:t>
            </a:r>
            <a:r>
              <a:rPr lang="en-US" altLang="en-US" sz="1800"/>
              <a:t>{0</a:t>
            </a:r>
            <a:r>
              <a:rPr lang="en-US" altLang="en-US" sz="1800" baseline="30000"/>
              <a:t>n</a:t>
            </a:r>
            <a:r>
              <a:rPr lang="en-US" altLang="en-US" sz="1800"/>
              <a:t>1</a:t>
            </a:r>
            <a:r>
              <a:rPr lang="en-US" altLang="en-US" sz="1800" baseline="30000"/>
              <a:t>n</a:t>
            </a:r>
            <a:r>
              <a:rPr lang="en-US" altLang="en-US" sz="1800"/>
              <a:t> | n &gt;= 1}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Try n=2 or 3 first.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q0 is on 0, replaces with the character to X, changes state to q1, moves right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q1 sees next 0, ignores (both 0’s and X’s) and keeps moving right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q1 hits a 1, replaces it with Y,  state to q2, moves left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q2 sees a Y or 0, ignores, continues left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when q2 sees X, moves right, returns to q0 for looping step 1 through 5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when finished, q0 sees Y (no more 0’s), changes to pre-final state q3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q3 scans over all Y’s to ensure there is no extra 1 at the end (to crash on seeing any 0 or 1)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when q3 sees B, all 0’s matched 1’s, done, changes to final state q4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 blank line for final state q4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Try n=1 next.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Make sure unbalanced 0’s and 1’s, or mixture of 0-1’s,</a:t>
            </a:r>
          </a:p>
          <a:p>
            <a:pPr eaLnBrk="1" hangingPunct="1"/>
            <a:r>
              <a:rPr lang="en-US" altLang="en-US" sz="1600"/>
              <a:t>	“crashes” in a state not q4, as it should be</a:t>
            </a:r>
          </a:p>
          <a:p>
            <a:pPr eaLnBrk="1" hangingPunct="1"/>
            <a:endParaRPr lang="en-US" altLang="en-US" sz="1600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5118100" y="8794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6" name="Rectangle 125"/>
          <p:cNvSpPr>
            <a:spLocks noChangeArrowheads="1"/>
          </p:cNvSpPr>
          <p:nvPr/>
        </p:nvSpPr>
        <p:spPr bwMode="auto">
          <a:xfrm>
            <a:off x="5570538" y="3419475"/>
            <a:ext cx="252888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>
                <a:cs typeface="Times New Roman" pitchFamily="18" charset="0"/>
              </a:rPr>
              <a:t>q</a:t>
            </a:r>
            <a:r>
              <a:rPr lang="en-US" altLang="en-US" sz="1400" baseline="-25000">
                <a:cs typeface="Times New Roman" pitchFamily="18" charset="0"/>
              </a:rPr>
              <a:t>0</a:t>
            </a:r>
            <a:r>
              <a:rPr lang="en-US" altLang="en-US" sz="1400">
                <a:cs typeface="Times New Roman" pitchFamily="18" charset="0"/>
              </a:rPr>
              <a:t>0011BB..  |— Xq</a:t>
            </a:r>
            <a:r>
              <a:rPr lang="en-US" altLang="en-US" sz="1400" baseline="-25000">
                <a:cs typeface="Times New Roman" pitchFamily="18" charset="0"/>
              </a:rPr>
              <a:t>1</a:t>
            </a:r>
            <a:r>
              <a:rPr lang="en-US" altLang="en-US" sz="1400">
                <a:cs typeface="Times New Roman" pitchFamily="18" charset="0"/>
              </a:rPr>
              <a:t>011</a:t>
            </a:r>
            <a:endParaRPr lang="en-US" altLang="en-US" sz="1600">
              <a:cs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600">
                <a:cs typeface="Times New Roman" pitchFamily="18" charset="0"/>
              </a:rPr>
              <a:t>			</a:t>
            </a:r>
            <a:r>
              <a:rPr lang="en-US" altLang="en-US" sz="1400">
                <a:cs typeface="Times New Roman" pitchFamily="18" charset="0"/>
              </a:rPr>
              <a:t>|— X0q</a:t>
            </a:r>
            <a:r>
              <a:rPr lang="en-US" altLang="en-US" sz="1400" baseline="-25000">
                <a:cs typeface="Times New Roman" pitchFamily="18" charset="0"/>
              </a:rPr>
              <a:t>1</a:t>
            </a:r>
            <a:r>
              <a:rPr lang="en-US" altLang="en-US" sz="1400">
                <a:cs typeface="Times New Roman" pitchFamily="18" charset="0"/>
              </a:rPr>
              <a:t>11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600">
                <a:cs typeface="Times New Roman" pitchFamily="18" charset="0"/>
              </a:rPr>
              <a:t>			</a:t>
            </a:r>
            <a:r>
              <a:rPr lang="en-US" altLang="en-US" sz="1400">
                <a:cs typeface="Times New Roman" pitchFamily="18" charset="0"/>
              </a:rPr>
              <a:t>|— Xq</a:t>
            </a:r>
            <a:r>
              <a:rPr lang="en-US" altLang="en-US" sz="1400" baseline="-25000">
                <a:cs typeface="Times New Roman" pitchFamily="18" charset="0"/>
              </a:rPr>
              <a:t>2</a:t>
            </a:r>
            <a:r>
              <a:rPr lang="en-US" altLang="en-US" sz="1400">
                <a:cs typeface="Times New Roman" pitchFamily="18" charset="0"/>
              </a:rPr>
              <a:t>0Y1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>
                <a:cs typeface="Times New Roman" pitchFamily="18" charset="0"/>
              </a:rPr>
              <a:t>			|— q</a:t>
            </a:r>
            <a:r>
              <a:rPr lang="en-US" altLang="en-US" sz="1400" baseline="-25000">
                <a:cs typeface="Times New Roman" pitchFamily="18" charset="0"/>
              </a:rPr>
              <a:t>2</a:t>
            </a:r>
            <a:r>
              <a:rPr lang="en-US" altLang="en-US" sz="1400">
                <a:cs typeface="Times New Roman" pitchFamily="18" charset="0"/>
              </a:rPr>
              <a:t>X0Y1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>
                <a:cs typeface="Times New Roman" pitchFamily="18" charset="0"/>
              </a:rPr>
              <a:t>			|— Xq</a:t>
            </a:r>
            <a:r>
              <a:rPr lang="en-US" altLang="en-US" sz="1400" baseline="-25000">
                <a:cs typeface="Times New Roman" pitchFamily="18" charset="0"/>
              </a:rPr>
              <a:t>0</a:t>
            </a:r>
            <a:r>
              <a:rPr lang="en-US" altLang="en-US" sz="1400">
                <a:cs typeface="Times New Roman" pitchFamily="18" charset="0"/>
              </a:rPr>
              <a:t>0Y1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>
                <a:cs typeface="Times New Roman" pitchFamily="18" charset="0"/>
              </a:rPr>
              <a:t>			|— XXq</a:t>
            </a:r>
            <a:r>
              <a:rPr lang="en-US" altLang="en-US" sz="1400" baseline="-25000">
                <a:cs typeface="Times New Roman" pitchFamily="18" charset="0"/>
              </a:rPr>
              <a:t>1</a:t>
            </a:r>
            <a:r>
              <a:rPr lang="en-US" altLang="en-US" sz="1400">
                <a:cs typeface="Times New Roman" pitchFamily="18" charset="0"/>
              </a:rPr>
              <a:t>Y1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>
                <a:cs typeface="Times New Roman" pitchFamily="18" charset="0"/>
              </a:rPr>
              <a:t>			|— XXYq</a:t>
            </a:r>
            <a:r>
              <a:rPr lang="en-US" altLang="en-US" sz="1400" baseline="-25000">
                <a:cs typeface="Times New Roman" pitchFamily="18" charset="0"/>
              </a:rPr>
              <a:t>1</a:t>
            </a:r>
            <a:r>
              <a:rPr lang="en-US" altLang="en-US" sz="1400">
                <a:cs typeface="Times New Roman" pitchFamily="18" charset="0"/>
              </a:rPr>
              <a:t>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>
                <a:cs typeface="Times New Roman" pitchFamily="18" charset="0"/>
              </a:rPr>
              <a:t>			|— XXq</a:t>
            </a:r>
            <a:r>
              <a:rPr lang="en-US" altLang="en-US" sz="1400" baseline="-25000">
                <a:cs typeface="Times New Roman" pitchFamily="18" charset="0"/>
              </a:rPr>
              <a:t>2</a:t>
            </a:r>
            <a:r>
              <a:rPr lang="en-US" altLang="en-US" sz="1400">
                <a:cs typeface="Times New Roman" pitchFamily="18" charset="0"/>
              </a:rPr>
              <a:t>YY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>
                <a:cs typeface="Times New Roman" pitchFamily="18" charset="0"/>
              </a:rPr>
              <a:t>			|— Xq</a:t>
            </a:r>
            <a:r>
              <a:rPr lang="en-US" altLang="en-US" sz="1400" baseline="-25000">
                <a:cs typeface="Times New Roman" pitchFamily="18" charset="0"/>
              </a:rPr>
              <a:t>2</a:t>
            </a:r>
            <a:r>
              <a:rPr lang="en-US" altLang="en-US" sz="1400">
                <a:cs typeface="Times New Roman" pitchFamily="18" charset="0"/>
              </a:rPr>
              <a:t>XYY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>
                <a:cs typeface="Times New Roman" pitchFamily="18" charset="0"/>
              </a:rPr>
              <a:t>			|— XXq</a:t>
            </a:r>
            <a:r>
              <a:rPr lang="en-US" altLang="en-US" sz="1400" baseline="-25000">
                <a:cs typeface="Times New Roman" pitchFamily="18" charset="0"/>
              </a:rPr>
              <a:t>0</a:t>
            </a:r>
            <a:r>
              <a:rPr lang="en-US" altLang="en-US" sz="1400">
                <a:cs typeface="Times New Roman" pitchFamily="18" charset="0"/>
              </a:rPr>
              <a:t>YY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>
                <a:cs typeface="Times New Roman" pitchFamily="18" charset="0"/>
              </a:rPr>
              <a:t>			|— XXYq</a:t>
            </a:r>
            <a:r>
              <a:rPr lang="en-US" altLang="en-US" sz="1400" baseline="-25000">
                <a:cs typeface="Times New Roman" pitchFamily="18" charset="0"/>
              </a:rPr>
              <a:t>3</a:t>
            </a:r>
            <a:r>
              <a:rPr lang="en-US" altLang="en-US" sz="1400">
                <a:cs typeface="Times New Roman" pitchFamily="18" charset="0"/>
              </a:rPr>
              <a:t>Y B…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>
                <a:cs typeface="Times New Roman" pitchFamily="18" charset="0"/>
              </a:rPr>
              <a:t>			|— XXYYq</a:t>
            </a:r>
            <a:r>
              <a:rPr lang="en-US" altLang="en-US" sz="1400" baseline="-25000">
                <a:cs typeface="Times New Roman" pitchFamily="18" charset="0"/>
              </a:rPr>
              <a:t>3 </a:t>
            </a:r>
            <a:r>
              <a:rPr lang="en-US" altLang="en-US" sz="1400">
                <a:cs typeface="Times New Roman" pitchFamily="18" charset="0"/>
              </a:rPr>
              <a:t>BB…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altLang="en-US" sz="1400">
                <a:cs typeface="Times New Roman" pitchFamily="18" charset="0"/>
              </a:rPr>
              <a:t>			|— XXYYBq</a:t>
            </a:r>
            <a:r>
              <a:rPr lang="en-US" altLang="en-US" sz="1400" baseline="-25000">
                <a:cs typeface="Times New Roman" pitchFamily="18" charset="0"/>
              </a:rPr>
              <a:t>4</a:t>
            </a:r>
            <a:endParaRPr lang="en-US" altLang="en-US" sz="14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A70C83E-9000-4044-AA1A-2253C25D8E5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8959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Modifications of </a:t>
            </a:r>
            <a:r>
              <a:rPr lang="en-US" altLang="en-US" sz="3200" smtClean="0"/>
              <a:t>the TM </a:t>
            </a:r>
            <a:r>
              <a:rPr lang="en-US" altLang="en-US" sz="3200" dirty="0" smtClean="0"/>
              <a:t>Model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800" dirty="0" smtClean="0">
              <a:cs typeface="Times New Roman" pitchFamily="18" charset="0"/>
            </a:endParaRPr>
          </a:p>
          <a:p>
            <a:pPr eaLnBrk="1" hangingPunct="1"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800" b="1" dirty="0" smtClean="0">
                <a:cs typeface="Times New Roman" pitchFamily="18" charset="0"/>
              </a:rPr>
              <a:t>Other (Extended) TM Models: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dirty="0" smtClean="0">
                <a:cs typeface="Times New Roman" pitchFamily="18" charset="0"/>
              </a:rPr>
              <a:t>One-way infinite tapes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dirty="0" smtClean="0">
                <a:cs typeface="Times New Roman" pitchFamily="18" charset="0"/>
              </a:rPr>
              <a:t>Multiple tapes and tape heads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dirty="0" smtClean="0">
                <a:cs typeface="Times New Roman" pitchFamily="18" charset="0"/>
              </a:rPr>
              <a:t>Non-Deterministic TMs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dirty="0" smtClean="0">
                <a:cs typeface="Times New Roman" pitchFamily="18" charset="0"/>
              </a:rPr>
              <a:t>Multi-Dimensional TMs (n-dimensional tape)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dirty="0" smtClean="0">
                <a:cs typeface="Times New Roman" pitchFamily="18" charset="0"/>
              </a:rPr>
              <a:t>Multi-Heads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dirty="0" smtClean="0">
                <a:cs typeface="Times New Roman" pitchFamily="18" charset="0"/>
              </a:rPr>
              <a:t>Multiple tracks</a:t>
            </a: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8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800" dirty="0" smtClean="0">
                <a:cs typeface="Times New Roman" pitchFamily="18" charset="0"/>
              </a:rPr>
              <a:t>	</a:t>
            </a:r>
            <a:r>
              <a:rPr lang="en-US" altLang="en-US" sz="1800" i="1" dirty="0" smtClean="0">
                <a:cs typeface="Times New Roman" pitchFamily="18" charset="0"/>
              </a:rPr>
              <a:t>All of these extensions are equivalent to the basic DTM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0B1643-A932-457F-B761-D63F24CA08E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800" b="1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800" b="1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800" b="1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800" b="1" smtClean="0">
                <a:cs typeface="Times New Roman" pitchFamily="18" charset="0"/>
              </a:rPr>
              <a:t>TM Block Diagrams:</a:t>
            </a: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smtClean="0">
                <a:cs typeface="Times New Roman" pitchFamily="18" charset="0"/>
              </a:rPr>
              <a:t>If </a:t>
            </a:r>
            <a:r>
              <a:rPr lang="en-US" altLang="en-US" sz="1600" i="1" smtClean="0">
                <a:cs typeface="Times New Roman" pitchFamily="18" charset="0"/>
              </a:rPr>
              <a:t>L</a:t>
            </a:r>
            <a:r>
              <a:rPr lang="en-US" altLang="en-US" sz="1600" smtClean="0">
                <a:cs typeface="Times New Roman" pitchFamily="18" charset="0"/>
              </a:rPr>
              <a:t> is a recursive language, then a TM </a:t>
            </a:r>
            <a:r>
              <a:rPr lang="en-US" altLang="en-US" sz="1600" i="1" smtClean="0">
                <a:cs typeface="Times New Roman" pitchFamily="18" charset="0"/>
              </a:rPr>
              <a:t>M</a:t>
            </a:r>
            <a:r>
              <a:rPr lang="en-US" altLang="en-US" sz="1600" smtClean="0">
                <a:cs typeface="Times New Roman" pitchFamily="18" charset="0"/>
              </a:rPr>
              <a:t> that accepts </a:t>
            </a:r>
            <a:r>
              <a:rPr lang="en-US" altLang="en-US" sz="1600" i="1" smtClean="0">
                <a:cs typeface="Times New Roman" pitchFamily="18" charset="0"/>
              </a:rPr>
              <a:t>L</a:t>
            </a:r>
            <a:r>
              <a:rPr lang="en-US" altLang="en-US" sz="1600" smtClean="0">
                <a:cs typeface="Times New Roman" pitchFamily="18" charset="0"/>
              </a:rPr>
              <a:t> and always halts can be pictorially represented by a “chip” or “box” that has one input and two outputs.</a:t>
            </a: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smtClean="0">
                <a:cs typeface="Times New Roman" pitchFamily="18" charset="0"/>
              </a:rPr>
              <a:t>If </a:t>
            </a:r>
            <a:r>
              <a:rPr lang="en-US" altLang="en-US" sz="1600" i="1" smtClean="0">
                <a:cs typeface="Times New Roman" pitchFamily="18" charset="0"/>
              </a:rPr>
              <a:t>L</a:t>
            </a:r>
            <a:r>
              <a:rPr lang="en-US" altLang="en-US" sz="1600" smtClean="0">
                <a:cs typeface="Times New Roman" pitchFamily="18" charset="0"/>
              </a:rPr>
              <a:t> is a recursively enumerable language, then a TM </a:t>
            </a:r>
            <a:r>
              <a:rPr lang="en-US" altLang="en-US" sz="1600" i="1" smtClean="0">
                <a:cs typeface="Times New Roman" pitchFamily="18" charset="0"/>
              </a:rPr>
              <a:t>M</a:t>
            </a:r>
            <a:r>
              <a:rPr lang="en-US" altLang="en-US" sz="1600" smtClean="0">
                <a:cs typeface="Times New Roman" pitchFamily="18" charset="0"/>
              </a:rPr>
              <a:t> that accepts </a:t>
            </a:r>
            <a:r>
              <a:rPr lang="en-US" altLang="en-US" sz="1600" i="1" smtClean="0">
                <a:cs typeface="Times New Roman" pitchFamily="18" charset="0"/>
              </a:rPr>
              <a:t>L</a:t>
            </a:r>
            <a:r>
              <a:rPr lang="en-US" altLang="en-US" sz="1600" smtClean="0">
                <a:cs typeface="Times New Roman" pitchFamily="18" charset="0"/>
              </a:rPr>
              <a:t> can be pictorially represented by a “box” that has one output.</a:t>
            </a: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smtClean="0">
                <a:cs typeface="Times New Roman" pitchFamily="18" charset="0"/>
              </a:rPr>
              <a:t>Conceivably, </a:t>
            </a:r>
            <a:r>
              <a:rPr lang="en-US" altLang="en-US" sz="1600" i="1" smtClean="0">
                <a:cs typeface="Times New Roman" pitchFamily="18" charset="0"/>
              </a:rPr>
              <a:t>M</a:t>
            </a:r>
            <a:r>
              <a:rPr lang="en-US" altLang="en-US" sz="1600" smtClean="0">
                <a:cs typeface="Times New Roman" pitchFamily="18" charset="0"/>
              </a:rPr>
              <a:t> could be provided with an output for “no,” but this output cannot be counted on. Consequently, we simply ignore it.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2438400" y="2514600"/>
            <a:ext cx="3470275" cy="762000"/>
            <a:chOff x="1344" y="3024"/>
            <a:chExt cx="2186" cy="480"/>
          </a:xfrm>
        </p:grpSpPr>
        <p:sp>
          <p:nvSpPr>
            <p:cNvPr id="38924" name="Rectangle 5"/>
            <p:cNvSpPr>
              <a:spLocks noChangeArrowheads="1"/>
            </p:cNvSpPr>
            <p:nvPr/>
          </p:nvSpPr>
          <p:spPr bwMode="auto">
            <a:xfrm>
              <a:off x="2016" y="3024"/>
              <a:ext cx="76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8925" name="Line 6"/>
            <p:cNvSpPr>
              <a:spLocks noChangeShapeType="1"/>
            </p:cNvSpPr>
            <p:nvPr/>
          </p:nvSpPr>
          <p:spPr bwMode="auto">
            <a:xfrm>
              <a:off x="15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8926" name="Line 7"/>
            <p:cNvSpPr>
              <a:spLocks noChangeShapeType="1"/>
            </p:cNvSpPr>
            <p:nvPr/>
          </p:nvSpPr>
          <p:spPr bwMode="auto">
            <a:xfrm>
              <a:off x="2784" y="31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8927" name="Line 8"/>
            <p:cNvSpPr>
              <a:spLocks noChangeShapeType="1"/>
            </p:cNvSpPr>
            <p:nvPr/>
          </p:nvSpPr>
          <p:spPr bwMode="auto">
            <a:xfrm>
              <a:off x="2784" y="34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8928" name="Text Box 9"/>
            <p:cNvSpPr txBox="1">
              <a:spLocks noChangeArrowheads="1"/>
            </p:cNvSpPr>
            <p:nvPr/>
          </p:nvSpPr>
          <p:spPr bwMode="auto">
            <a:xfrm>
              <a:off x="1344" y="3168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400"/>
                <a:t>w</a:t>
              </a:r>
            </a:p>
          </p:txBody>
        </p:sp>
        <p:sp>
          <p:nvSpPr>
            <p:cNvPr id="38929" name="Text Box 10"/>
            <p:cNvSpPr txBox="1">
              <a:spLocks noChangeArrowheads="1"/>
            </p:cNvSpPr>
            <p:nvPr/>
          </p:nvSpPr>
          <p:spPr bwMode="auto">
            <a:xfrm>
              <a:off x="3264" y="3024"/>
              <a:ext cx="2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400"/>
                <a:t>yes</a:t>
              </a:r>
            </a:p>
          </p:txBody>
        </p:sp>
        <p:sp>
          <p:nvSpPr>
            <p:cNvPr id="38930" name="Text Box 11"/>
            <p:cNvSpPr txBox="1">
              <a:spLocks noChangeArrowheads="1"/>
            </p:cNvSpPr>
            <p:nvPr/>
          </p:nvSpPr>
          <p:spPr bwMode="auto">
            <a:xfrm>
              <a:off x="3264" y="3312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400"/>
                <a:t>no</a:t>
              </a:r>
            </a:p>
          </p:txBody>
        </p:sp>
        <p:sp>
          <p:nvSpPr>
            <p:cNvPr id="38931" name="Text Box 12"/>
            <p:cNvSpPr txBox="1">
              <a:spLocks noChangeArrowheads="1"/>
            </p:cNvSpPr>
            <p:nvPr/>
          </p:nvSpPr>
          <p:spPr bwMode="auto">
            <a:xfrm>
              <a:off x="2256" y="3168"/>
              <a:ext cx="2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400"/>
                <a:t>M</a:t>
              </a:r>
            </a:p>
          </p:txBody>
        </p:sp>
      </p:grpSp>
      <p:grpSp>
        <p:nvGrpSpPr>
          <p:cNvPr id="38917" name="Group 23"/>
          <p:cNvGrpSpPr>
            <a:grpSpLocks/>
          </p:cNvGrpSpPr>
          <p:nvPr/>
        </p:nvGrpSpPr>
        <p:grpSpPr bwMode="auto">
          <a:xfrm>
            <a:off x="2514600" y="4648200"/>
            <a:ext cx="3470275" cy="762000"/>
            <a:chOff x="1584" y="3168"/>
            <a:chExt cx="2186" cy="480"/>
          </a:xfrm>
        </p:grpSpPr>
        <p:sp>
          <p:nvSpPr>
            <p:cNvPr id="38918" name="Rectangle 15"/>
            <p:cNvSpPr>
              <a:spLocks noChangeArrowheads="1"/>
            </p:cNvSpPr>
            <p:nvPr/>
          </p:nvSpPr>
          <p:spPr bwMode="auto">
            <a:xfrm>
              <a:off x="2256" y="3168"/>
              <a:ext cx="76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8919" name="Line 16"/>
            <p:cNvSpPr>
              <a:spLocks noChangeShapeType="1"/>
            </p:cNvSpPr>
            <p:nvPr/>
          </p:nvSpPr>
          <p:spPr bwMode="auto">
            <a:xfrm>
              <a:off x="1824" y="34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8920" name="Line 17"/>
            <p:cNvSpPr>
              <a:spLocks noChangeShapeType="1"/>
            </p:cNvSpPr>
            <p:nvPr/>
          </p:nvSpPr>
          <p:spPr bwMode="auto">
            <a:xfrm>
              <a:off x="302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8921" name="Text Box 19"/>
            <p:cNvSpPr txBox="1">
              <a:spLocks noChangeArrowheads="1"/>
            </p:cNvSpPr>
            <p:nvPr/>
          </p:nvSpPr>
          <p:spPr bwMode="auto">
            <a:xfrm>
              <a:off x="1584" y="331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400"/>
                <a:t>w</a:t>
              </a:r>
            </a:p>
          </p:txBody>
        </p:sp>
        <p:sp>
          <p:nvSpPr>
            <p:cNvPr id="38922" name="Text Box 20"/>
            <p:cNvSpPr txBox="1">
              <a:spLocks noChangeArrowheads="1"/>
            </p:cNvSpPr>
            <p:nvPr/>
          </p:nvSpPr>
          <p:spPr bwMode="auto">
            <a:xfrm>
              <a:off x="3504" y="3168"/>
              <a:ext cx="2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400"/>
                <a:t>yes</a:t>
              </a:r>
            </a:p>
          </p:txBody>
        </p:sp>
        <p:sp>
          <p:nvSpPr>
            <p:cNvPr id="38923" name="Text Box 22"/>
            <p:cNvSpPr txBox="1">
              <a:spLocks noChangeArrowheads="1"/>
            </p:cNvSpPr>
            <p:nvPr/>
          </p:nvSpPr>
          <p:spPr bwMode="auto">
            <a:xfrm>
              <a:off x="2496" y="3312"/>
              <a:ext cx="2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400"/>
                <a:t>M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2504E7-3A4E-4614-A26E-CB2241E8C1C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Halting Problem - Background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b="1" smtClean="0">
                <a:cs typeface="Times New Roman" pitchFamily="18" charset="0"/>
              </a:rPr>
              <a:t>Definition:</a:t>
            </a:r>
            <a:r>
              <a:rPr lang="en-US" altLang="en-US" sz="1600" smtClean="0">
                <a:cs typeface="Times New Roman" pitchFamily="18" charset="0"/>
              </a:rPr>
              <a:t> A </a:t>
            </a:r>
            <a:r>
              <a:rPr lang="en-US" altLang="en-US" sz="1600" u="sng" smtClean="0">
                <a:cs typeface="Times New Roman" pitchFamily="18" charset="0"/>
              </a:rPr>
              <a:t>decision problem</a:t>
            </a:r>
            <a:r>
              <a:rPr lang="en-US" altLang="en-US" sz="1600" smtClean="0">
                <a:cs typeface="Times New Roman" pitchFamily="18" charset="0"/>
              </a:rPr>
              <a:t> is a problem having a yes/no answer (that one presumably wants to solve with a computer). Typically, there is a list of parameters on which the problem is based.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400" smtClean="0">
                <a:cs typeface="Times New Roman" pitchFamily="18" charset="0"/>
              </a:rPr>
              <a:t>Given a list of numbers, is that list sorted?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400" smtClean="0">
                <a:cs typeface="Times New Roman" pitchFamily="18" charset="0"/>
              </a:rPr>
              <a:t>Given a number x, is x even?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400" smtClean="0">
                <a:cs typeface="Times New Roman" pitchFamily="18" charset="0"/>
              </a:rPr>
              <a:t>Given a C program, does that C program contain any syntax errors?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400" smtClean="0">
                <a:cs typeface="Times New Roman" pitchFamily="18" charset="0"/>
              </a:rPr>
              <a:t>Given a TM (or C program), does that TM contain an infinite loop?</a:t>
            </a: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600" b="1" smtClean="0">
              <a:cs typeface="Times New Roman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b="1" smtClean="0">
                <a:cs typeface="Times New Roman" pitchFamily="18" charset="0"/>
              </a:rPr>
              <a:t>	</a:t>
            </a:r>
            <a:r>
              <a:rPr lang="en-US" altLang="en-US" sz="1600" smtClean="0">
                <a:cs typeface="Times New Roman" pitchFamily="18" charset="0"/>
              </a:rPr>
              <a:t>From a practical perspective, many decision problems do not seem all that interesting.  However, from a theoretical perspective they are for the following two reasons: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400" smtClean="0">
                <a:cs typeface="Times New Roman" pitchFamily="18" charset="0"/>
              </a:rPr>
              <a:t>Decision problems are more convenient/easier to work with when proving complexity results.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400" smtClean="0">
                <a:cs typeface="Times New Roman" pitchFamily="18" charset="0"/>
              </a:rPr>
              <a:t>Non-decision </a:t>
            </a:r>
            <a:r>
              <a:rPr lang="en-US" altLang="en-US" sz="1400" i="1" smtClean="0">
                <a:cs typeface="Times New Roman" pitchFamily="18" charset="0"/>
              </a:rPr>
              <a:t>counter-parts</a:t>
            </a:r>
            <a:r>
              <a:rPr lang="en-US" altLang="en-US" sz="1400" smtClean="0">
                <a:cs typeface="Times New Roman" pitchFamily="18" charset="0"/>
              </a:rPr>
              <a:t> can always be created &amp; are typically at least as difficult to solve.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400" b="1" smtClean="0">
              <a:cs typeface="Times New Roman" pitchFamily="18" charset="0"/>
            </a:endParaRP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600" b="1" smtClean="0">
                <a:cs typeface="Times New Roman" pitchFamily="18" charset="0"/>
              </a:rPr>
              <a:t>Notes: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400" smtClean="0">
                <a:cs typeface="Times New Roman" pitchFamily="18" charset="0"/>
              </a:rPr>
              <a:t>The following terms and phrases are analogous:</a:t>
            </a:r>
          </a:p>
          <a:p>
            <a:pPr lvl="2"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altLang="en-US" sz="1200" smtClean="0">
              <a:cs typeface="Times New Roman" pitchFamily="18" charset="0"/>
            </a:endParaRPr>
          </a:p>
          <a:p>
            <a:pPr lvl="2"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200" smtClean="0">
                <a:cs typeface="Times New Roman" pitchFamily="18" charset="0"/>
              </a:rPr>
              <a:t>Algorithm				-	A halting TM program</a:t>
            </a:r>
          </a:p>
          <a:p>
            <a:pPr lvl="2"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200" smtClean="0">
                <a:cs typeface="Times New Roman" pitchFamily="18" charset="0"/>
              </a:rPr>
              <a:t>Decision Problem		-	A language	</a:t>
            </a:r>
            <a:r>
              <a:rPr lang="en-US" altLang="en-US" sz="1200" i="1" smtClean="0">
                <a:cs typeface="Times New Roman" pitchFamily="18" charset="0"/>
              </a:rPr>
              <a:t>(will show shortly)</a:t>
            </a:r>
          </a:p>
          <a:p>
            <a:pPr lvl="2"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altLang="en-US" sz="1200" b="1" smtClean="0">
                <a:cs typeface="Times New Roman" pitchFamily="18" charset="0"/>
              </a:rPr>
              <a:t>(un)Decidable			-	(non)Recursive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6314</TotalTime>
  <Words>1640</Words>
  <Application>Microsoft Office PowerPoint</Application>
  <PresentationFormat>On-screen Show (4:3)</PresentationFormat>
  <Paragraphs>464</Paragraphs>
  <Slides>28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Default Design</vt:lpstr>
      <vt:lpstr>Equation</vt:lpstr>
      <vt:lpstr>Turing Machines (TM)</vt:lpstr>
      <vt:lpstr>PowerPoint Presentation</vt:lpstr>
      <vt:lpstr>Deterministic Turing Machine (DTM)</vt:lpstr>
      <vt:lpstr>Formal Definition of a DTM</vt:lpstr>
      <vt:lpstr>PowerPoint Presentation</vt:lpstr>
      <vt:lpstr>PowerPoint Presentation</vt:lpstr>
      <vt:lpstr>Modifications of the TM Model</vt:lpstr>
      <vt:lpstr>PowerPoint Presentation</vt:lpstr>
      <vt:lpstr>The Halting Problem - Background</vt:lpstr>
      <vt:lpstr>Statement of the Halting Problem</vt:lpstr>
      <vt:lpstr>PowerPoint Presentation</vt:lpstr>
      <vt:lpstr>Turing Machine </vt:lpstr>
      <vt:lpstr>Formal Definition of a DTM</vt:lpstr>
      <vt:lpstr>Working principle</vt:lpstr>
      <vt:lpstr>PowerPoint Presentation</vt:lpstr>
      <vt:lpstr>PowerPoint Presentation</vt:lpstr>
      <vt:lpstr>PowerPoint Presentation</vt:lpstr>
      <vt:lpstr>PowerPoint Presentation</vt:lpstr>
      <vt:lpstr>Techniques for TM Constructions</vt:lpstr>
      <vt:lpstr>PowerPoint Presentation</vt:lpstr>
      <vt:lpstr>Halting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Florida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FIT</dc:creator>
  <cp:lastModifiedBy>student</cp:lastModifiedBy>
  <cp:revision>570</cp:revision>
  <cp:lastPrinted>2013-03-20T19:01:15Z</cp:lastPrinted>
  <dcterms:created xsi:type="dcterms:W3CDTF">2001-01-17T14:58:09Z</dcterms:created>
  <dcterms:modified xsi:type="dcterms:W3CDTF">2017-10-03T11:06:09Z</dcterms:modified>
</cp:coreProperties>
</file>