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9CB-D5FB-488B-8287-252BF1988F8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59E-A32B-486E-8D3C-9DD2C4B19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9CB-D5FB-488B-8287-252BF1988F8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59E-A32B-486E-8D3C-9DD2C4B19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9CB-D5FB-488B-8287-252BF1988F8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59E-A32B-486E-8D3C-9DD2C4B19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9CB-D5FB-488B-8287-252BF1988F8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59E-A32B-486E-8D3C-9DD2C4B19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9CB-D5FB-488B-8287-252BF1988F8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59E-A32B-486E-8D3C-9DD2C4B19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9CB-D5FB-488B-8287-252BF1988F8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59E-A32B-486E-8D3C-9DD2C4B19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9CB-D5FB-488B-8287-252BF1988F8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59E-A32B-486E-8D3C-9DD2C4B19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9CB-D5FB-488B-8287-252BF1988F8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59E-A32B-486E-8D3C-9DD2C4B19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9CB-D5FB-488B-8287-252BF1988F8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59E-A32B-486E-8D3C-9DD2C4B19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9CB-D5FB-488B-8287-252BF1988F8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59E-A32B-486E-8D3C-9DD2C4B19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9CB-D5FB-488B-8287-252BF1988F8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A59E-A32B-486E-8D3C-9DD2C4B19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D59CB-D5FB-488B-8287-252BF1988F8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DA59E-A32B-486E-8D3C-9DD2C4B19E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lgerian" pitchFamily="82" charset="0"/>
              </a:rPr>
              <a:t>UNIT-V</a:t>
            </a:r>
            <a:br>
              <a:rPr lang="en-US" b="1" dirty="0" smtClean="0">
                <a:solidFill>
                  <a:srgbClr val="00B050"/>
                </a:solidFill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solidFill>
                  <a:srgbClr val="C00000"/>
                </a:solidFill>
                <a:latin typeface="Algerian" pitchFamily="82" charset="0"/>
              </a:rPr>
              <a:t>UNSOLVABLE PROBLEMS AND COMPUTABLE FUNCTIONS</a:t>
            </a:r>
            <a:endParaRPr lang="en-US" dirty="0">
              <a:solidFill>
                <a:srgbClr val="C00000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231"/>
            <a:ext cx="7772400" cy="105476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Some Primitive Recursive Functions</a:t>
            </a:r>
            <a:endParaRPr lang="en-CA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523999"/>
            <a:ext cx="8686800" cy="546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order to prove that a function is primitive 	recursive, we have to show how that function 	can be derived from the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initial functions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by 	using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composition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recursion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Some Primitive Recursive Functions</a:t>
            </a:r>
            <a:endParaRPr lang="en-CA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Remember? The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recursive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definition of a function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h(x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0) = f(x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h(x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t + 1) = g(t, h(x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t), x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 f is a function of k variables, g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functions of n variables,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h(x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f(g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(x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(x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Then h is said to be obtained from f and g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by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composition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Some Primitive Recursive Functions</a:t>
            </a:r>
            <a:endParaRPr lang="en-CA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We defined the following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initial functions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s(x) = x + 1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n(x)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(x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x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x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 1 ≤ i ≤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Some Primitive Recursive Functions</a:t>
            </a:r>
            <a:endParaRPr lang="en-CA" sz="3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838200"/>
            <a:ext cx="8686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 1: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f(x, y) = x + 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We can transform this into a recursive definition: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f(x, 0)       = 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f(x, y + 1) = f(x, y) + 1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This can be rewritten as: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f(x, 0)       = u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f(x, y + 1) = g(y, f(x, y), 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where g(x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s(u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Obviously, u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(x), u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and s(x) are primitive recursive functions – they are initial functions.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g(x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is obtained by composition of primitive recursive functions, so it is primitive recursive itself.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Therefore, f(x, y) = x + y is primitive recursive.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192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Complements of Recursive Languages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Theorem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If L is a recursive language, L is also recursive.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Proof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Let M be a TM for L that always halt. We can construct another TM M from M for L that always halts as follows: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5438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4541838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6600" y="4922838"/>
            <a:ext cx="914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981200" y="54562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91000" y="51514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191000" y="5684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95800" y="4872038"/>
            <a:ext cx="1348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Accept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95800" y="5446713"/>
            <a:ext cx="12346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Reject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38800" y="5151438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5638800" y="5151438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086600" y="4872038"/>
            <a:ext cx="1348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Accept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086600" y="5446713"/>
            <a:ext cx="12346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Reject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8768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9342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492500" y="5151438"/>
            <a:ext cx="546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930900" y="4495800"/>
            <a:ext cx="54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019800" y="46180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43000" y="5165725"/>
            <a:ext cx="1050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Complements of RE Languages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219200"/>
            <a:ext cx="77724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Theorem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If both a language L and its complement L are RE, L is recursive.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Proof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Let M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and M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be TM for L and L respectively. We can construct a TM M from M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and M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for L that always halt as follows: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2004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858000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4541838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76600" y="4694238"/>
            <a:ext cx="609600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19600" y="4738688"/>
            <a:ext cx="1348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Accept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19600" y="5576888"/>
            <a:ext cx="1348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Accept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964363" y="4724400"/>
            <a:ext cx="1348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Accept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34200" y="5576888"/>
            <a:ext cx="12346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Reject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276600" y="4724400"/>
            <a:ext cx="6864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</a:t>
            </a:r>
            <a:r>
              <a:rPr lang="en-US" altLang="zh-TW" sz="32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endParaRPr lang="en-US" altLang="zh-TW" sz="320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943600" y="4449763"/>
            <a:ext cx="546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143000" y="5165725"/>
            <a:ext cx="1050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Input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276600" y="5532438"/>
            <a:ext cx="609600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276600" y="5562600"/>
            <a:ext cx="6864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</a:t>
            </a:r>
            <a:r>
              <a:rPr lang="en-US" altLang="zh-TW" sz="32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endParaRPr lang="en-US" altLang="zh-TW" sz="320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057400" y="548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2895600" y="5029200"/>
            <a:ext cx="3810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0" y="0"/>
              </a:cxn>
              <a:cxn ang="0">
                <a:pos x="240" y="0"/>
              </a:cxn>
            </a:cxnLst>
            <a:rect l="0" t="0" r="r" b="b"/>
            <a:pathLst>
              <a:path w="240" h="288">
                <a:moveTo>
                  <a:pt x="0" y="288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2895600" y="5486400"/>
            <a:ext cx="3810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240" y="240"/>
              </a:cxn>
            </a:cxnLst>
            <a:rect l="0" t="0" r="r" b="b"/>
            <a:pathLst>
              <a:path w="240" h="240">
                <a:moveTo>
                  <a:pt x="0" y="0"/>
                </a:moveTo>
                <a:lnTo>
                  <a:pt x="0" y="240"/>
                </a:lnTo>
                <a:lnTo>
                  <a:pt x="240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862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886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5626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5562600" y="586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Non-recursive RE Language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371600"/>
            <a:ext cx="7772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We are going to give an example of a RE language that is not recursive, i.e., a language L that can be accepted by a TM, but there is no TM for L that always halt.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Again, we need to make use of the binary encoding of a TM.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295400" y="990600"/>
            <a:ext cx="5334000" cy="419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3" descr="10%"/>
          <p:cNvSpPr>
            <a:spLocks noChangeArrowheads="1"/>
          </p:cNvSpPr>
          <p:nvPr/>
        </p:nvSpPr>
        <p:spPr bwMode="auto">
          <a:xfrm>
            <a:off x="1828800" y="1752600"/>
            <a:ext cx="33528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93988" y="2486025"/>
            <a:ext cx="1827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Recursive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67000" y="3857625"/>
            <a:ext cx="26106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Recursively</a:t>
            </a:r>
          </a:p>
          <a:p>
            <a:pPr algn="ctr"/>
            <a:r>
              <a:rPr lang="en-US" altLang="zh-TW" sz="2800" dirty="0">
                <a:ea typeface="新細明體" pitchFamily="18" charset="-120"/>
              </a:rPr>
              <a:t>Enumerable (RE)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53000" y="4997450"/>
            <a:ext cx="3558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ea typeface="新細明體" pitchFamily="18" charset="-120"/>
              </a:rPr>
              <a:t>Non-recursively</a:t>
            </a:r>
          </a:p>
          <a:p>
            <a:pPr algn="ctr"/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Enumerable</a:t>
            </a:r>
            <a:r>
              <a:rPr lang="en-US" altLang="zh-TW" sz="2800" dirty="0">
                <a:ea typeface="新細明體" pitchFamily="18" charset="-120"/>
              </a:rPr>
              <a:t> (Non-RE)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629400" y="133032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81800" y="1143000"/>
            <a:ext cx="5709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</a:t>
            </a:r>
            <a:endParaRPr lang="en-US" altLang="zh-TW" sz="3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842125" y="2251075"/>
            <a:ext cx="227254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We will now</a:t>
            </a:r>
          </a:p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look at an</a:t>
            </a:r>
          </a:p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 in</a:t>
            </a:r>
          </a:p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this region.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410200" y="28956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Non-recursive RE Language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Recall that we can encode each TM uniquely as a binary number and enumerate all TM’s as T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T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…,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</a:t>
            </a:r>
            <a:r>
              <a:rPr kumimoji="0" lang="en-US" altLang="zh-TW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… where the encoded value of the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kumimoji="0" lang="en-US" altLang="zh-TW" sz="32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TM, i.e.,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</a:t>
            </a:r>
            <a:r>
              <a:rPr kumimoji="0" lang="en-US" altLang="zh-TW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is k.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Consider the language L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{(k, w) |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</a:t>
            </a:r>
            <a:r>
              <a:rPr kumimoji="0" lang="en-US" altLang="zh-TW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accepts input w}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This is called the 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universal language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Universal Language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Note that designing a TM to recognize L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is the same as solving the problem of 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given k and w, decide whether </a:t>
            </a:r>
            <a:r>
              <a:rPr kumimoji="0" lang="en-US" altLang="zh-TW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</a:t>
            </a:r>
            <a:r>
              <a:rPr kumimoji="0" lang="en-US" altLang="zh-TW" sz="32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accepts w as its input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We are going to show that L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is RE but non-recursive, i.e., L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can be accepted by a TM, but there is no TM for L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that always halt.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1: UNSOLVABLE PROBLEMS AND COMPUTABLE FUNCTIONS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Primitive recursive functions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Recursive and recursively enumerable languages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Universal Turing machine.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2: MEASURING AND CLASSIFYING COMPLEXITY: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Tractable and Intractable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Tractable and possibly intractable problems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 and NP completeness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Polynomial time reductions.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Universal Turing Machine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46208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To show that L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is RE, we construct a TM U, called the </a:t>
            </a:r>
            <a:r>
              <a:rPr kumimoji="0" lang="en-US" altLang="zh-TW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universal Turing machine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such that L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L(U).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 is designed in such a way that given k and w, it will mimic the operation of T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on input w: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2600" y="4738688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505200" y="4738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733800" y="4738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62400" y="4738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91000" y="4738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419600" y="4738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648200" y="4738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876800" y="4738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105400" y="4738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334000" y="4738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562600" y="4738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702050" y="4738688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930650" y="4738688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59250" y="4738688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387850" y="4738688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616450" y="4738688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845050" y="4738688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073650" y="4738688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4" name="AutoShape 22"/>
          <p:cNvSpPr>
            <a:spLocks/>
          </p:cNvSpPr>
          <p:nvPr/>
        </p:nvSpPr>
        <p:spPr bwMode="auto">
          <a:xfrm rot="16200000">
            <a:off x="2552700" y="4395788"/>
            <a:ext cx="381000" cy="1981200"/>
          </a:xfrm>
          <a:prstGeom prst="leftBrace">
            <a:avLst>
              <a:gd name="adj1" fmla="val 4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23"/>
          <p:cNvSpPr>
            <a:spLocks/>
          </p:cNvSpPr>
          <p:nvPr/>
        </p:nvSpPr>
        <p:spPr bwMode="auto">
          <a:xfrm rot="16200000">
            <a:off x="6134100" y="4395788"/>
            <a:ext cx="381000" cy="1981200"/>
          </a:xfrm>
          <a:prstGeom prst="leftBrace">
            <a:avLst>
              <a:gd name="adj1" fmla="val 4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315200" y="47386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315200" y="51196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590800" y="5500688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172200" y="5500688"/>
            <a:ext cx="4812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28600" y="5805488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 will move back and forth to mimic </a:t>
            </a:r>
            <a:r>
              <a:rPr lang="en-US" altLang="zh-TW" sz="32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</a:t>
            </a:r>
            <a:r>
              <a:rPr lang="en-US" altLang="zh-TW" sz="3200" baseline="-250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on input w.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1371600" y="47386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1371600" y="51196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utoShape 31"/>
          <p:cNvSpPr>
            <a:spLocks/>
          </p:cNvSpPr>
          <p:nvPr/>
        </p:nvSpPr>
        <p:spPr bwMode="auto">
          <a:xfrm rot="16200000">
            <a:off x="4343400" y="4662488"/>
            <a:ext cx="381000" cy="1447800"/>
          </a:xfrm>
          <a:prstGeom prst="leftBrace">
            <a:avLst>
              <a:gd name="adj1" fmla="val 3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957638" y="5500688"/>
            <a:ext cx="16898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separator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294676" cy="11430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Universal Turing Machine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52934" y="2286000"/>
            <a:ext cx="442412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6591" y="3114675"/>
            <a:ext cx="11857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(k, w)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37618" y="2819400"/>
            <a:ext cx="1629939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23821" y="3038475"/>
            <a:ext cx="5816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</a:t>
            </a:r>
            <a:r>
              <a:rPr lang="en-US" altLang="zh-TW" sz="32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endParaRPr lang="en-US" altLang="zh-TW" sz="320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833979" y="3429000"/>
            <a:ext cx="6985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80961" y="3302000"/>
            <a:ext cx="4901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147366" y="3124200"/>
            <a:ext cx="3880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62600" y="2819400"/>
            <a:ext cx="13735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Accept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858000" y="3169917"/>
            <a:ext cx="4572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24203" y="2809875"/>
            <a:ext cx="13735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Accept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221036" y="3900488"/>
            <a:ext cx="4901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1" y="4997450"/>
            <a:ext cx="8458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Why cannot we use a similar method to construct</a:t>
            </a:r>
          </a:p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TM for L</a:t>
            </a:r>
            <a:r>
              <a:rPr lang="en-US" altLang="zh-TW" sz="32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</a:t>
            </a:r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62207" y="3581400"/>
            <a:ext cx="28044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i.e., k1111110w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580546" y="3429000"/>
            <a:ext cx="10866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Universal Language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Since there is a TM that accepts L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L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is RE. We are going to show that L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is non-recursive.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L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is recursive, there is a TM M for L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that always halt. Then, we can construct a TM M’ for L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as follows: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0200" y="4648200"/>
            <a:ext cx="563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33600" y="5181600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724400" y="4876800"/>
            <a:ext cx="990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295400" y="548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90600" y="5257800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93925" y="5257800"/>
            <a:ext cx="10743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Copy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124200" y="5486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24200" y="5070475"/>
            <a:ext cx="19550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k1111110k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86338" y="5195888"/>
            <a:ext cx="5501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715000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150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080125" y="4953000"/>
            <a:ext cx="1348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Accept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049963" y="5486400"/>
            <a:ext cx="12346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Reject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123113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7123113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7488238" y="4953000"/>
            <a:ext cx="12346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Reject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58075" y="5486400"/>
            <a:ext cx="1348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Accept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600200" y="5791200"/>
            <a:ext cx="6864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Non-recursive RE Language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Since we have already shown that L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is non-recursively enumerable, so M’ does not exist and there is no such 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Therefore the universal language is recursively enumerable but non-recursive.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Modified Post Correspondence Problem (MPC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1336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Given two lists A and B: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	A = w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w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…, w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B = x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x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…, x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endParaRPr kumimoji="0" lang="en-US" altLang="zh-TW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problem is to determine if there is a sequence of one or more integers i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i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…, i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such that: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0" lang="en-US" altLang="zh-TW" sz="3200" b="0" i="0" u="none" strike="noStrike" kern="1200" cap="none" spc="0" normalizeH="0" baseline="-4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0" lang="en-US" altLang="zh-TW" sz="3200" b="0" i="0" u="none" strike="noStrike" kern="1200" cap="none" spc="0" normalizeH="0" baseline="-4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…w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0" lang="en-US" altLang="zh-TW" sz="3200" b="0" i="0" u="none" strike="noStrike" kern="1200" cap="none" spc="0" normalizeH="0" baseline="-4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x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0" lang="en-US" altLang="zh-TW" sz="3200" b="0" i="0" u="none" strike="noStrike" kern="1200" cap="none" spc="0" normalizeH="0" baseline="-4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0" lang="en-US" altLang="zh-TW" sz="3200" b="0" i="0" u="none" strike="noStrike" kern="1200" cap="none" spc="0" normalizeH="0" baseline="-4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…x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0" lang="en-US" altLang="zh-TW" sz="3200" b="0" i="0" u="none" strike="noStrike" kern="1200" cap="none" spc="0" normalizeH="0" baseline="-4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0" lang="en-US" altLang="zh-TW" sz="3200" b="0" i="0" u="none" strike="noStrike" kern="1200" cap="none" spc="0" normalizeH="0" baseline="-4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(w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x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is called a corresponding pair.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981200" y="2209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81200" y="2743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981200" y="3276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981200" y="3810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981200" y="4343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971800" y="17526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105400" y="17526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810000" y="1706563"/>
            <a:ext cx="477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846763" y="17065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209800" y="2239963"/>
            <a:ext cx="296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209800" y="27733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209800" y="33067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209800" y="38401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810000" y="2239963"/>
            <a:ext cx="552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</a:t>
            </a:r>
            <a:r>
              <a:rPr lang="en-US" altLang="zh-TW" sz="32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endParaRPr lang="en-US" altLang="zh-TW" sz="320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879850" y="32766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505200" y="381000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0111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752850" y="4343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810250" y="2239963"/>
            <a:ext cx="461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32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endParaRPr lang="en-US" altLang="zh-TW" sz="320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83250" y="3276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111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791200" y="38100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918200" y="4343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708025" y="4797425"/>
            <a:ext cx="76730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altLang="zh-TW" sz="32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ctr"/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This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MPCP instance has a solution: 3, 2, 2, 4:</a:t>
            </a:r>
          </a:p>
          <a:p>
            <a:pPr algn="ctr"/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x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1101111110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1981200" y="480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209800" y="42973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733800" y="2743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11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867400" y="27432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Class Discussion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981200" y="2209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81200" y="2743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981200" y="3276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981200" y="3810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981200" y="4343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971800" y="1752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105400" y="1752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810000" y="1706563"/>
            <a:ext cx="477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846763" y="17065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209800" y="2239963"/>
            <a:ext cx="296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209800" y="27733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209800" y="33067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209800" y="38401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810000" y="2239963"/>
            <a:ext cx="552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</a:t>
            </a:r>
            <a:r>
              <a:rPr lang="en-US" altLang="zh-TW" sz="32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endParaRPr lang="en-US" altLang="zh-TW" sz="320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733800" y="27733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657600" y="33067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011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657600" y="38401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101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810250" y="2239963"/>
            <a:ext cx="461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32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endParaRPr lang="en-US" altLang="zh-TW" sz="320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83250" y="27733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101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810250" y="33067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11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715000" y="38401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011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295400" y="4972050"/>
            <a:ext cx="707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Does this MPCP instance have a solution?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192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Undecidability of PCP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8600" y="1676400"/>
            <a:ext cx="8458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To show that MPCP is undecidable, we will reduce the universal language problem (ULP) to MPCP: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MPCP can be solved, ULP can also be solved. Since we have already shown that ULP is un-decidable, MPCP must also be undecidable.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038600" y="3276600"/>
            <a:ext cx="1752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57912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352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828800" y="3276600"/>
            <a:ext cx="24112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Universal</a:t>
            </a:r>
          </a:p>
          <a:p>
            <a:r>
              <a:rPr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Language</a:t>
            </a:r>
          </a:p>
          <a:p>
            <a:r>
              <a:rPr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Problem (ULP)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927725" y="3505200"/>
            <a:ext cx="8691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MPCP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168775" y="3581400"/>
            <a:ext cx="1543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mapping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Mapping ULP to MPCP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Mapping a universal language problem instance to an MPCP instance is not as easy.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 a ULP instance, we are given a Turing machine M and an input w, we want to determine if M will accept w.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To map a ULP instance to an MPCP instance success-fully, the mapped MPCP instance should have a solution if and only if M accepts w.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Mapping ULP to MPCP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5400" y="2209800"/>
            <a:ext cx="1981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4963" y="2895600"/>
            <a:ext cx="12906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Given:</a:t>
            </a:r>
          </a:p>
          <a:p>
            <a:pPr algn="ctr"/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(T,w)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2200" y="2209800"/>
            <a:ext cx="1981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72200" y="3124200"/>
            <a:ext cx="1905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Two lists:</a:t>
            </a:r>
          </a:p>
          <a:p>
            <a:pPr algn="ctr"/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and B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276600" y="3428999"/>
            <a:ext cx="2971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52800" y="2286000"/>
            <a:ext cx="27133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Construct an</a:t>
            </a:r>
          </a:p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MPCP instance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87463" y="5029200"/>
            <a:ext cx="74494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T accepts w, the two lists can be matched.</a:t>
            </a:r>
          </a:p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Otherwise, the two lists cannot be matched. 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66800" y="1706563"/>
            <a:ext cx="2386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ULP instance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181600" y="1706563"/>
            <a:ext cx="27035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MPCP instance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UNDECIDABLE</a:t>
            </a:r>
            <a:endParaRPr lang="en-US" altLang="zh-TW" sz="4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problem is 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undecidable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if it cannot be solved by any Turing machine that halts on all inputs.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Note that the corresponding language of an undecidable problem is 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non-recursive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1"/>
            <a:ext cx="7772400" cy="5334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Mapping ULP to MPCP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883917"/>
            <a:ext cx="7924800" cy="411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We assume that the input Turing machine 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Never prints a blank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Never moves left from its initial head position.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These assumptions can be made because: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Theorem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(p.346 in Textbook): Every language accepted by a TM M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will also be accepted by a TM M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with the following restrictions: (1) M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’s head never moves left from its initial position. (2) M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never writes a blank.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5432"/>
            <a:ext cx="7772400" cy="1037167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Mapping ULP to MPCP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362200"/>
            <a:ext cx="77724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Given T and w, the idea is to map the transition function of T to strings in the two lists in such a way that a matching of the two lists will correspond to </a:t>
            </a:r>
            <a:r>
              <a:rPr kumimoji="0" lang="en-US" altLang="zh-TW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concatenation of the tape contents at each time step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We will illustrate this with an example first.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 of ULP to MPCP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9050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Consider the following Turing machine: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 = ({q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},{0,1},{0,1,#},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, 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, #, {q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})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0" lang="en-US" altLang="zh-TW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0" lang="en-US" altLang="zh-TW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0" lang="en-US" altLang="zh-TW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0" lang="en-US" altLang="zh-TW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(q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,1)=(q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,0,R)	 (q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,0)=(q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,0,L)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Consider input w=110.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4290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6388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114800" y="4038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49500" y="3479800"/>
            <a:ext cx="1155700" cy="952500"/>
          </a:xfrm>
          <a:custGeom>
            <a:avLst/>
            <a:gdLst/>
            <a:ahLst/>
            <a:cxnLst>
              <a:cxn ang="0">
                <a:pos x="728" y="448"/>
              </a:cxn>
              <a:cxn ang="0">
                <a:pos x="488" y="592"/>
              </a:cxn>
              <a:cxn ang="0">
                <a:pos x="104" y="496"/>
              </a:cxn>
              <a:cxn ang="0">
                <a:pos x="8" y="256"/>
              </a:cxn>
              <a:cxn ang="0">
                <a:pos x="152" y="64"/>
              </a:cxn>
              <a:cxn ang="0">
                <a:pos x="536" y="16"/>
              </a:cxn>
              <a:cxn ang="0">
                <a:pos x="728" y="160"/>
              </a:cxn>
            </a:cxnLst>
            <a:rect l="0" t="0" r="r" b="b"/>
            <a:pathLst>
              <a:path w="728" h="600">
                <a:moveTo>
                  <a:pt x="728" y="448"/>
                </a:moveTo>
                <a:cubicBezTo>
                  <a:pt x="660" y="516"/>
                  <a:pt x="592" y="584"/>
                  <a:pt x="488" y="592"/>
                </a:cubicBezTo>
                <a:cubicBezTo>
                  <a:pt x="384" y="600"/>
                  <a:pt x="184" y="552"/>
                  <a:pt x="104" y="496"/>
                </a:cubicBezTo>
                <a:cubicBezTo>
                  <a:pt x="24" y="440"/>
                  <a:pt x="0" y="328"/>
                  <a:pt x="8" y="256"/>
                </a:cubicBezTo>
                <a:cubicBezTo>
                  <a:pt x="16" y="184"/>
                  <a:pt x="64" y="104"/>
                  <a:pt x="152" y="64"/>
                </a:cubicBezTo>
                <a:cubicBezTo>
                  <a:pt x="240" y="24"/>
                  <a:pt x="440" y="0"/>
                  <a:pt x="536" y="16"/>
                </a:cubicBezTo>
                <a:cubicBezTo>
                  <a:pt x="632" y="32"/>
                  <a:pt x="680" y="96"/>
                  <a:pt x="728" y="1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343400" y="3606800"/>
            <a:ext cx="11641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0/0, L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514600" y="4357688"/>
            <a:ext cx="11881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1/0, R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150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524250" y="3648075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TW" sz="32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765800" y="3671888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TW" sz="32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 of ULP to MPCP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Now we will construct an MPCP instance from T and w. There are </a:t>
            </a:r>
            <a:r>
              <a:rPr kumimoji="0" lang="en-US" altLang="zh-TW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five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types of strings in list A and B: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Starting string (</a:t>
            </a:r>
            <a:r>
              <a:rPr kumimoji="0" lang="en-US" altLang="zh-TW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first pair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		List A		List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		#			#q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110#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 of ULP to MPCP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Strings from the transition function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: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List A	List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	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		0q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(from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(q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,1)=(q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,0,R))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 	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	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00	(from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(q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,0)=(q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,0,L))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	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	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	(from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(q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,0)=(q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,0,L))</a:t>
            </a:r>
            <a:endParaRPr kumimoji="0" lang="en-US" altLang="zh-TW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 of ULP to MPCP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Strings for copying: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List A		List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		#			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0			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1			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 of ULP to MPCP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050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Strings for consuming the tape symbols at the end: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List A	List B		 List A	List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0q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			 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		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1q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			 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	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			 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	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	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			 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	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 of ULP to MPCP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Ending string: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List A		List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		q</a:t>
            </a:r>
            <a:r>
              <a:rPr kumimoji="0" lang="en-US" altLang="zh-TW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##			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endParaRPr kumimoji="0" lang="en-US" altLang="zh-TW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Now, we have constructed an MPCP instance.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 of ULP to MPCP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90600"/>
            <a:ext cx="8153400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kumimoji="0" lang="en-US" altLang="zh-TW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List A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kumimoji="0" lang="en-US" altLang="zh-TW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List B	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    </a:t>
            </a:r>
            <a:r>
              <a:rPr kumimoji="0" lang="en-US" altLang="zh-TW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List A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kumimoji="0" lang="en-US" altLang="zh-TW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List B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1.	  #		#q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110#		9.    0q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   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2.	  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	0q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		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10.  1q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   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3.  0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00			11.  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   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4.  1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			12.  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	   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5.  #		#			13.  0q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	   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6.	  0		0			14.  1q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   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7.	  1		1			15.  0q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   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8.	  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##	#			16. 1q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	   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 of ULP to MPCP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295400"/>
            <a:ext cx="7772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This ULP instance has a solution: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 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110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 0q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10  00q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  0q</a:t>
            </a:r>
            <a:r>
              <a:rPr kumimoji="0" lang="en-US" altLang="zh-TW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00 (halt)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  <a:sym typeface="Symbol" pitchFamily="18" charset="2"/>
              </a:rPr>
              <a:t>Does this MPCP instance has a solution?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3505200"/>
            <a:ext cx="13129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List A: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4075" y="4419600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List B: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3824288"/>
            <a:ext cx="96171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 q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 1 0 # 0 q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 0 # 0 0 q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# 0 q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0 # q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# q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 #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4724400"/>
            <a:ext cx="96171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 q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 1 0 # 0 q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 0 # 0 0 q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# 0 q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0 # q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# q</a:t>
            </a:r>
            <a:r>
              <a:rPr lang="en-US" altLang="zh-TW" sz="32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 #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143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752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981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286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590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819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429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733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962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267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181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410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324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553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7467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7772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8610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858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2590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2004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4290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733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038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2672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4876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5181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54102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7150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66294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8580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72390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467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77724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0772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83820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8610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838200" y="5410200"/>
            <a:ext cx="73508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solution is the sequence of indices:</a:t>
            </a:r>
          </a:p>
          <a:p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2, 7, 6, 5, 6, 2, 6, 5, 6, 3, 5, 15, 6, 5, 11, 5, 8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Turing-Computable Functions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total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function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l-GR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Σ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* → </a:t>
            </a:r>
            <a:r>
              <a:rPr kumimoji="0" lang="el-GR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Σ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Turing-computable if there exists a DTM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such that for every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</a:t>
            </a:r>
            <a:r>
              <a:rPr kumimoji="0" lang="el-GR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Σ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s,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Bx</a:t>
            </a:r>
            <a:r>
              <a:rPr kumimoji="0" lang="en-US" sz="3200" b="0" i="1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├* 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h, Bf(x)</a:t>
            </a: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partial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l-GR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→ </a:t>
            </a:r>
            <a:r>
              <a:rPr kumimoji="0" lang="el-GR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Σ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is Turing-computable if there exists a DTM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such that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L(M)=</a:t>
            </a:r>
            <a:r>
              <a:rPr kumimoji="0" lang="el-GR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for every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</a:t>
            </a:r>
            <a:r>
              <a:rPr kumimoji="0" lang="el-GR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s,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Bx</a:t>
            </a:r>
            <a:r>
              <a:rPr kumimoji="0" lang="en-US" sz="3200" b="0" i="1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├* 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h, Bf(x)</a:t>
            </a: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2475" y="139700"/>
            <a:ext cx="803809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MEASURING TIME COMPLEXITY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8775" y="892175"/>
            <a:ext cx="838835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We measure time complexity by counting the elementary steps required for a machine to halt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8775" y="1949450"/>
            <a:ext cx="5516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Consider the language A = { 0</a:t>
            </a:r>
            <a:r>
              <a:rPr lang="en-US" sz="2400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| k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0 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68400" y="2581275"/>
            <a:ext cx="731678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1. Scan across the tape and reject if the string is not of the form 0</a:t>
            </a:r>
            <a:r>
              <a:rPr lang="en-US" sz="2400" baseline="30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aseline="3000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68400" y="3638550"/>
            <a:ext cx="748982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2. Repeat the following if both 0s and 1s remain on the tape: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	Scan across the tape, crossing off a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	single 0 and a single 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68400" y="5551488"/>
            <a:ext cx="787558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3. If 0s remain after all 1s have been crossed off, or vice-versa, reject. Otherwise accept.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6088" y="5716588"/>
            <a:ext cx="51007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2k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9413" y="4138613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2k</a:t>
            </a:r>
            <a:r>
              <a:rPr lang="en-US" sz="2400" baseline="30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6088" y="2828925"/>
            <a:ext cx="51007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2k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98475" y="534988"/>
            <a:ext cx="815022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40000"/>
              </a:spcBef>
              <a:buFontTx/>
              <a:buChar char="•"/>
            </a:pP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number of steps that an algorithm uses on a particular input may depend on several parameters.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8475" y="2152650"/>
            <a:ext cx="815022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40000"/>
              </a:spcBef>
              <a:buFontTx/>
              <a:buChar char="•"/>
            </a:pP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 instance, if the input is a graph, then the number of steps may depend on the number of nodes, the number of edges, </a:t>
            </a:r>
            <a:r>
              <a:rPr lang="en-US" sz="32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et cetera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8475" y="3746500"/>
            <a:ext cx="815022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40000"/>
              </a:spcBef>
              <a:buFontTx/>
              <a:buChar char="•"/>
            </a:pP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 simplicity, we compute the running time purely as a function of the length of the input string and don’t consider any other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534988"/>
            <a:ext cx="8356600" cy="5115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3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Let M be a TM that halts on all inputs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30000"/>
              </a:spcBef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3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Assume we compute the running time purely as a function of the length of the input string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algn="just">
              <a:spcBef>
                <a:spcPct val="30000"/>
              </a:spcBef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3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Definition: The running time or time-complexity function of M is the function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: N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N  such that f(n) is the maximum number of steps that M uses on any input of length 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2925" y="2535238"/>
            <a:ext cx="7891463" cy="197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7593013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3200">
                <a:latin typeface="Times New Roman" pitchFamily="18" charset="0"/>
                <a:cs typeface="Times New Roman" pitchFamily="18" charset="0"/>
              </a:rPr>
              <a:t>Definition: TIME(t(n)) is the set of languages decidable in O(t(n)) time by a Turing Machine.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917700" y="2865438"/>
            <a:ext cx="501669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sz="3200">
                <a:latin typeface="Times New Roman" pitchFamily="18" charset="0"/>
                <a:cs typeface="Times New Roman" pitchFamily="18" charset="0"/>
              </a:rPr>
              <a:t>{ 0</a:t>
            </a:r>
            <a:r>
              <a:rPr lang="en-US" sz="3200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| k 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0 }    TIME(n</a:t>
            </a:r>
            <a:r>
              <a:rPr lang="en-US" sz="32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1550" y="279400"/>
            <a:ext cx="634539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A = { 0</a:t>
            </a:r>
            <a:r>
              <a:rPr lang="en-US" sz="3200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| k 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0 }  TIME(n log n)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875" y="1128713"/>
            <a:ext cx="85217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Cross off every other 0 and every other 1. If the # of 0s and 1s left on the tape is odd, reject.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89038" y="2392363"/>
            <a:ext cx="533633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00000000000001111111111111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89038" y="3182938"/>
            <a:ext cx="55194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x0x0x0x0x0x0xx1x1x1x1x1x1x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89038" y="3973513"/>
            <a:ext cx="55194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xxx0xxx0xxx0xxxx1xxx1xxx1x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89038" y="4764088"/>
            <a:ext cx="55194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xxxxxxx0xxxxxxxxxxxx1xxxxx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189038" y="5554663"/>
            <a:ext cx="55194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xxxxxxxxxxxxxxxxxxxxxxxxxx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93713" y="544513"/>
            <a:ext cx="79914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Can A = { 0</a:t>
            </a:r>
            <a:r>
              <a:rPr lang="en-US" sz="3200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| k 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0 } be decided in time O(n) with a two-tape TM?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65238" y="1957388"/>
            <a:ext cx="7078662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5113" indent="-265113">
              <a:buFontTx/>
              <a:buChar char="•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Scan all 0s and copy them to the second tape.</a:t>
            </a:r>
          </a:p>
          <a:p>
            <a:pPr marL="265113" indent="-265113">
              <a:buFontTx/>
              <a:buChar char="•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Scan all 1s, crossing off a 0 from the second tape for each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835150" y="1046163"/>
            <a:ext cx="5900738" cy="2249487"/>
            <a:chOff x="660" y="1041"/>
            <a:chExt cx="3717" cy="1417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660" y="1482"/>
              <a:ext cx="3717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000" b="1">
                  <a:latin typeface="Times New Roman" pitchFamily="18" charset="0"/>
                  <a:cs typeface="Times New Roman" pitchFamily="18" charset="0"/>
                </a:rPr>
                <a:t>P =       TIME(n</a:t>
              </a:r>
              <a:r>
                <a:rPr lang="en-US" sz="6000" b="1" baseline="3000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6000" b="1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524" y="1041"/>
              <a:ext cx="854" cy="1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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62" y="1978"/>
              <a:ext cx="1013" cy="4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b="1">
                  <a:latin typeface="Times New Roman" pitchFamily="18" charset="0"/>
                  <a:cs typeface="Times New Roman" pitchFamily="18" charset="0"/>
                </a:rPr>
                <a:t>k </a:t>
              </a:r>
              <a:r>
                <a:rPr lang="en-US" sz="4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 N</a:t>
              </a:r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52475" y="123825"/>
            <a:ext cx="7708900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u="sng">
                <a:latin typeface="Times New Roman" pitchFamily="18" charset="0"/>
                <a:cs typeface="Times New Roman" pitchFamily="18" charset="0"/>
              </a:rPr>
              <a:t>Polynomial Time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200150" y="800100"/>
            <a:ext cx="7002463" cy="2249488"/>
            <a:chOff x="756" y="1041"/>
            <a:chExt cx="4411" cy="1417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756" y="1482"/>
              <a:ext cx="4411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000" b="1" dirty="0">
                  <a:latin typeface="Times New Roman" pitchFamily="18" charset="0"/>
                  <a:cs typeface="Times New Roman" pitchFamily="18" charset="0"/>
                </a:rPr>
                <a:t>NP =       NTIME(</a:t>
              </a:r>
              <a:r>
                <a:rPr lang="en-US" sz="6000" b="1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6000" b="1" baseline="30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6000" b="1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948" y="1041"/>
              <a:ext cx="854" cy="1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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870" y="1978"/>
              <a:ext cx="1013" cy="4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b="1">
                  <a:latin typeface="Times New Roman" pitchFamily="18" charset="0"/>
                  <a:cs typeface="Times New Roman" pitchFamily="18" charset="0"/>
                </a:rPr>
                <a:t>k </a:t>
              </a:r>
              <a:r>
                <a:rPr lang="en-US" sz="4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 N</a:t>
              </a:r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123825"/>
            <a:ext cx="9144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u="sng">
                <a:latin typeface="Times New Roman" pitchFamily="18" charset="0"/>
                <a:cs typeface="Times New Roman" pitchFamily="18" charset="0"/>
              </a:rPr>
              <a:t>Non-deterministic Polynomial Time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438" y="112713"/>
            <a:ext cx="83947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Theorem: L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NP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if and only if there exists a poly-time Turing machine V with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5138" y="1147763"/>
            <a:ext cx="83794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L = { x  |  </a:t>
            </a:r>
            <a:r>
              <a:rPr lang="en-US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y. |y| = poly(|x|) and V(x,y) accepts }</a:t>
            </a:r>
            <a:r>
              <a:rPr lang="en-US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438" y="1822450"/>
            <a:ext cx="12089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Proof: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8438" y="2513013"/>
            <a:ext cx="935884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 If L = { x  |  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y. |y| = poly(|x|) and V(x,y) accepts }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457200" indent="-457200"/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then L  NP.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93738" y="3495675"/>
            <a:ext cx="67303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Because we can guess y and then run V.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8438" y="4141788"/>
            <a:ext cx="9302739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(2) If 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  NP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 then</a:t>
            </a: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	L = { x  |  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y. |y| = poly(|x|) and V(x,y) accepts }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93738" y="5170488"/>
            <a:ext cx="7923212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Let N be a non-deterministic poly-time TM that decides L.  Define V(x,y) to accept if y is an accepting computation history of N on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8613" y="490538"/>
            <a:ext cx="15303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3SAT =</a:t>
            </a:r>
            <a:endParaRPr lang="en-US" sz="32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36725" y="490538"/>
            <a:ext cx="709136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 | y such that y is a satisfying</a:t>
            </a:r>
            <a:b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assignment to  and  is in 3cnf } 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3238" y="2020888"/>
            <a:ext cx="125253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SAT =</a:t>
            </a:r>
            <a:endParaRPr lang="en-US" sz="32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46250" y="2008188"/>
            <a:ext cx="709136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 | y such that y is a satisfying</a:t>
            </a:r>
            <a:b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assignment to  } 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381000"/>
            <a:ext cx="84582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following function f is Turing-computable: 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pl-PL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=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pl-PL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x = </a:t>
            </a:r>
            <a:r>
              <a:rPr kumimoji="0" lang="pl-PL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  </a:t>
            </a: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 ↑,   otherwise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(s, B0110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)├ (q, B011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B)├ (q0, B01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BB)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├* (q0, 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011B) ├ (p0, B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11B)├ (ok, B0’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1B) 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├* (ok, B0’11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├ (q, B0’1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B) ├ (q1, B0’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BB)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├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(q1, B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0’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1B) ├ (p1, B0’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B) ├ (ok, B0’1’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├  (q,   B0’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1’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B) ├ (r, B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0’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1B) ├* (r, 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01B)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├  (o, B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1B) ├* (o, B01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)├ (k, B01B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├  (h, B01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191000" y="838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04950" y="241300"/>
            <a:ext cx="699948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POLY-TIME REDUCIBILITY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3238" y="1069975"/>
            <a:ext cx="83581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 : 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 is a polynomial-time computable function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3238" y="2754313"/>
            <a:ext cx="8213725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Language A is polynomial time reducible to language B, written A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B, if there is a poly-time computable function 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 such that: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71813" y="4360863"/>
            <a:ext cx="312983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A    f(w)  B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3238" y="5243513"/>
            <a:ext cx="7236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f is called a polynomial-time reduction of A to B.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03238" y="1504950"/>
            <a:ext cx="835818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     if some poly-time Turing machine M, on every input w, halts with just f(w) on its tape.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081213" y="1044575"/>
            <a:ext cx="1577975" cy="34861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468938" y="1044575"/>
            <a:ext cx="1577975" cy="34861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73175" y="668338"/>
            <a:ext cx="6626225" cy="52085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17788" y="1263650"/>
            <a:ext cx="441325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/>
              <a:t>A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29325" y="1263650"/>
            <a:ext cx="441325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/>
              <a:t>B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744788" y="2820988"/>
            <a:ext cx="158750" cy="1603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130925" y="2820988"/>
            <a:ext cx="158750" cy="1603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771775" y="5319713"/>
            <a:ext cx="158750" cy="1603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183313" y="5319713"/>
            <a:ext cx="158750" cy="1603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3008313" y="2339975"/>
            <a:ext cx="3074987" cy="468313"/>
          </a:xfrm>
          <a:custGeom>
            <a:avLst/>
            <a:gdLst>
              <a:gd name="T0" fmla="*/ 0 w 1937"/>
              <a:gd name="T1" fmla="*/ 295 h 295"/>
              <a:gd name="T2" fmla="*/ 968 w 1937"/>
              <a:gd name="T3" fmla="*/ 3 h 295"/>
              <a:gd name="T4" fmla="*/ 1937 w 1937"/>
              <a:gd name="T5" fmla="*/ 278 h 295"/>
              <a:gd name="T6" fmla="*/ 0 60000 65536"/>
              <a:gd name="T7" fmla="*/ 0 60000 65536"/>
              <a:gd name="T8" fmla="*/ 0 60000 65536"/>
              <a:gd name="T9" fmla="*/ 0 w 1937"/>
              <a:gd name="T10" fmla="*/ 0 h 295"/>
              <a:gd name="T11" fmla="*/ 1937 w 1937"/>
              <a:gd name="T12" fmla="*/ 295 h 2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7" h="295">
                <a:moveTo>
                  <a:pt x="0" y="295"/>
                </a:moveTo>
                <a:cubicBezTo>
                  <a:pt x="322" y="150"/>
                  <a:pt x="645" y="6"/>
                  <a:pt x="968" y="3"/>
                </a:cubicBezTo>
                <a:cubicBezTo>
                  <a:pt x="1291" y="0"/>
                  <a:pt x="1776" y="232"/>
                  <a:pt x="1937" y="278"/>
                </a:cubicBez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041650" y="4770438"/>
            <a:ext cx="3074988" cy="468312"/>
          </a:xfrm>
          <a:custGeom>
            <a:avLst/>
            <a:gdLst>
              <a:gd name="T0" fmla="*/ 0 w 1937"/>
              <a:gd name="T1" fmla="*/ 295 h 295"/>
              <a:gd name="T2" fmla="*/ 968 w 1937"/>
              <a:gd name="T3" fmla="*/ 3 h 295"/>
              <a:gd name="T4" fmla="*/ 1937 w 1937"/>
              <a:gd name="T5" fmla="*/ 278 h 295"/>
              <a:gd name="T6" fmla="*/ 0 60000 65536"/>
              <a:gd name="T7" fmla="*/ 0 60000 65536"/>
              <a:gd name="T8" fmla="*/ 0 60000 65536"/>
              <a:gd name="T9" fmla="*/ 0 w 1937"/>
              <a:gd name="T10" fmla="*/ 0 h 295"/>
              <a:gd name="T11" fmla="*/ 1937 w 1937"/>
              <a:gd name="T12" fmla="*/ 295 h 2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7" h="295">
                <a:moveTo>
                  <a:pt x="0" y="295"/>
                </a:moveTo>
                <a:cubicBezTo>
                  <a:pt x="322" y="150"/>
                  <a:pt x="645" y="6"/>
                  <a:pt x="968" y="3"/>
                </a:cubicBezTo>
                <a:cubicBezTo>
                  <a:pt x="1291" y="0"/>
                  <a:pt x="1776" y="232"/>
                  <a:pt x="1937" y="278"/>
                </a:cubicBez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410075" y="1793875"/>
            <a:ext cx="258404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70400" y="4184650"/>
            <a:ext cx="258404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" name="Oval 16"/>
          <p:cNvSpPr/>
          <p:nvPr/>
        </p:nvSpPr>
        <p:spPr>
          <a:xfrm>
            <a:off x="2667000" y="2057400"/>
            <a:ext cx="685800" cy="388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96000" y="2286000"/>
            <a:ext cx="533400" cy="3429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" y="285750"/>
            <a:ext cx="963541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Theorem (Cook-Levin): SAT is NP-complete.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8963" y="930275"/>
            <a:ext cx="254268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Proof Outline: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8963" y="1574800"/>
            <a:ext cx="25705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(1) SAT 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NP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8963" y="2220913"/>
            <a:ext cx="799969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(2) Every language A in NP is polynomial time </a:t>
            </a:r>
          </a:p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reducible to SAT</a:t>
            </a:r>
            <a:endParaRPr lang="en-US" sz="32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8963" y="3292475"/>
            <a:ext cx="79771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We build a poly-time reduction from A to SAT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88963" y="5413375"/>
            <a:ext cx="80010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Let N be a non-deterministic TM that decides A in time n</a:t>
            </a:r>
            <a:r>
              <a:rPr lang="en-US" sz="3200" baseline="30000">
                <a:latin typeface="Times New Roman" pitchFamily="18" charset="0"/>
                <a:cs typeface="Times New Roman" pitchFamily="18" charset="0"/>
              </a:rPr>
              <a:t>k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933700" y="5840413"/>
            <a:ext cx="484780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How do we know N exists?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88963" y="3937000"/>
            <a:ext cx="804545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The reduction turns a string w into a 3-cnf formula 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 such that w  A iff  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3-SAT. </a:t>
            </a:r>
            <a:endParaRPr lang="en-US" sz="32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6263" y="4876800"/>
            <a:ext cx="816133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 will simulate the NP machine N for A on 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304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f(x) = w if x = ww   ;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↑, otherwise</a:t>
            </a:r>
          </a:p>
        </p:txBody>
      </p:sp>
      <p:pic>
        <p:nvPicPr>
          <p:cNvPr id="5" name="Picture 4" descr="f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00150"/>
            <a:ext cx="78486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94125" y="2651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Turing-decidable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47800"/>
            <a:ext cx="80772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language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Turing-decidable if its characteristic function is Turing-computable.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l-GR" sz="2800" b="0" i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Χ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(x) = </a:t>
            </a: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el-GR" sz="28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27125" y="3316288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74925" y="2759075"/>
            <a:ext cx="20102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1,  if  x </a:t>
            </a:r>
            <a:r>
              <a:rPr lang="el-GR" sz="320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A</a:t>
            </a:r>
            <a:endParaRPr lang="el-GR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74925" y="3292475"/>
            <a:ext cx="22595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0, otherwise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304800"/>
            <a:ext cx="8229600" cy="582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ww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| w </a:t>
            </a:r>
            <a:r>
              <a:rPr kumimoji="0" lang="el-G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(0+1)*} is Turing-decidable.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(s, B0110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)├ (q, B011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B)├ (q0, B01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BB)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├* (q0,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011B) ├ (p0, B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11B)├ (ok, B$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1B)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├* (ok, B$11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├ (q, B$1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B) ├ (q1, B$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BB)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├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(q1, B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1B) ├ (p1, B$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B) ├ (ok, B$$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├  (q,   B$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B) ├ (r, B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BB) ├* (r,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BB)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├  (o, B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B) ├* (h, B1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l-G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36725" y="8747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4000"/>
            <a:ext cx="86868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2600</Words>
  <Application>Microsoft Office PowerPoint</Application>
  <PresentationFormat>On-screen Show (4:3)</PresentationFormat>
  <Paragraphs>386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UNIT-V  UNSOLVABLE PROBLEMS AND COMPUTABLE FUNCTIONS</vt:lpstr>
      <vt:lpstr>PowerPoint Presentation</vt:lpstr>
      <vt:lpstr>UNDECIDABLE</vt:lpstr>
      <vt:lpstr>Turing-Computable Functions</vt:lpstr>
      <vt:lpstr>PowerPoint Presentation</vt:lpstr>
      <vt:lpstr>PowerPoint Presentation</vt:lpstr>
      <vt:lpstr>Turing-decidable</vt:lpstr>
      <vt:lpstr>PowerPoint Presentation</vt:lpstr>
      <vt:lpstr>PowerPoint Presentation</vt:lpstr>
      <vt:lpstr>Some Primitive Recursive Functions</vt:lpstr>
      <vt:lpstr>Some Primitive Recursive Functions</vt:lpstr>
      <vt:lpstr>Some Primitive Recursive Functions</vt:lpstr>
      <vt:lpstr>Some Primitive Recursive Functions</vt:lpstr>
      <vt:lpstr>Complements of Recursive Languages</vt:lpstr>
      <vt:lpstr>Complements of RE Languages</vt:lpstr>
      <vt:lpstr>A Non-recursive RE Language</vt:lpstr>
      <vt:lpstr>PowerPoint Presentation</vt:lpstr>
      <vt:lpstr>A Non-recursive RE Language</vt:lpstr>
      <vt:lpstr>Universal Language</vt:lpstr>
      <vt:lpstr>Universal Turing Machine</vt:lpstr>
      <vt:lpstr>Universal Turing Machine</vt:lpstr>
      <vt:lpstr>Universal Language</vt:lpstr>
      <vt:lpstr>A Non-recursive RE Language</vt:lpstr>
      <vt:lpstr>Modified Post Correspondence Problem (MPCP)</vt:lpstr>
      <vt:lpstr>Example</vt:lpstr>
      <vt:lpstr>Class Discussion</vt:lpstr>
      <vt:lpstr>Undecidability of PCP</vt:lpstr>
      <vt:lpstr>Mapping ULP to MPCP</vt:lpstr>
      <vt:lpstr>Mapping ULP to MPCP</vt:lpstr>
      <vt:lpstr>Mapping ULP to MPCP</vt:lpstr>
      <vt:lpstr>Mapping ULP to MPCP</vt:lpstr>
      <vt:lpstr>Example of ULP to MPCP</vt:lpstr>
      <vt:lpstr>Example of ULP to MPCP</vt:lpstr>
      <vt:lpstr>Example of ULP to MPCP</vt:lpstr>
      <vt:lpstr>Example of ULP to MPCP</vt:lpstr>
      <vt:lpstr>Example of ULP to MPCP</vt:lpstr>
      <vt:lpstr>Example of ULP to MPCP</vt:lpstr>
      <vt:lpstr>Example of ULP to MPCP</vt:lpstr>
      <vt:lpstr>Example of ULP to MPCP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UNIT-V  UNSOLVABLE PROBLEMS AND COMPUTABLE FUNCTIONS</dc:title>
  <dc:creator>Student</dc:creator>
  <cp:lastModifiedBy>admin</cp:lastModifiedBy>
  <cp:revision>8</cp:revision>
  <dcterms:created xsi:type="dcterms:W3CDTF">2015-06-11T05:44:24Z</dcterms:created>
  <dcterms:modified xsi:type="dcterms:W3CDTF">2017-10-03T05:45:26Z</dcterms:modified>
</cp:coreProperties>
</file>