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6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5" r:id="rId3"/>
    <p:sldId id="414" r:id="rId4"/>
    <p:sldId id="415" r:id="rId5"/>
    <p:sldId id="416" r:id="rId6"/>
    <p:sldId id="417" r:id="rId7"/>
    <p:sldId id="418" r:id="rId8"/>
    <p:sldId id="412" r:id="rId9"/>
    <p:sldId id="419" r:id="rId10"/>
    <p:sldId id="413" r:id="rId11"/>
    <p:sldId id="330" r:id="rId12"/>
    <p:sldId id="329" r:id="rId13"/>
    <p:sldId id="420" r:id="rId14"/>
    <p:sldId id="421" r:id="rId15"/>
    <p:sldId id="422" r:id="rId16"/>
    <p:sldId id="426" r:id="rId17"/>
    <p:sldId id="423" r:id="rId18"/>
    <p:sldId id="424" r:id="rId19"/>
    <p:sldId id="338" r:id="rId20"/>
    <p:sldId id="427" r:id="rId21"/>
    <p:sldId id="428" r:id="rId22"/>
    <p:sldId id="429" r:id="rId23"/>
    <p:sldId id="376" r:id="rId24"/>
    <p:sldId id="377" r:id="rId25"/>
    <p:sldId id="379" r:id="rId26"/>
    <p:sldId id="380" r:id="rId27"/>
    <p:sldId id="381" r:id="rId28"/>
    <p:sldId id="382" r:id="rId29"/>
    <p:sldId id="384" r:id="rId30"/>
    <p:sldId id="385" r:id="rId31"/>
    <p:sldId id="386" r:id="rId32"/>
    <p:sldId id="387" r:id="rId33"/>
    <p:sldId id="388" r:id="rId34"/>
    <p:sldId id="391" r:id="rId35"/>
    <p:sldId id="392" r:id="rId36"/>
    <p:sldId id="393" r:id="rId37"/>
    <p:sldId id="395" r:id="rId38"/>
    <p:sldId id="396" r:id="rId39"/>
    <p:sldId id="397" r:id="rId40"/>
    <p:sldId id="398" r:id="rId41"/>
    <p:sldId id="399" r:id="rId42"/>
    <p:sldId id="402" r:id="rId43"/>
    <p:sldId id="404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7" autoAdjust="0"/>
    <p:restoredTop sz="94667" autoAdjust="0"/>
  </p:normalViewPr>
  <p:slideViewPr>
    <p:cSldViewPr>
      <p:cViewPr varScale="1">
        <p:scale>
          <a:sx n="63" d="100"/>
          <a:sy n="63" d="100"/>
        </p:scale>
        <p:origin x="158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ECF2FE41-6A8C-41DC-AA4A-AB9D6D199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91CBBE2F-34C9-4E28-AF96-1E75B1FE9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F813C-3EFD-4265-8CCC-1834357CB23D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E7D72-3774-4892-9991-9902C7D4B4AA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11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19A7B-45C0-41AD-957D-2A514F22F852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12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98886-D48F-4806-89E0-07384D5941CE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19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89C2168C-B5E6-43F3-BD20-14466439CC50}" type="datetime1">
              <a:rPr lang="en-US" smtClean="0"/>
              <a:pPr>
                <a:defRPr/>
              </a:pPr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626B630D-E0E6-4BC9-9C60-D0E26AD75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092286A7-6870-41CE-A7F9-2D7AB9AC62C5}" type="datetime1">
              <a:rPr lang="en-US" smtClean="0"/>
              <a:pPr>
                <a:defRPr/>
              </a:pPr>
              <a:t>11/19/2020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59BD83B3-2AD5-46D5-BD81-1FF42F3D13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>
            <a:alpha val="8117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480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 descr="srm_log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228600"/>
            <a:ext cx="14287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80" r:id="rId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r>
              <a:rPr lang="en-US" sz="4000" dirty="0"/>
              <a:t>Undecidability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42995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Decidability vs. Undecidability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/>
              <a:t>There are two types of TMs (based on halting):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(</a:t>
            </a:r>
            <a:r>
              <a:rPr lang="en-US" sz="2000" i="1"/>
              <a:t>Recursive</a:t>
            </a:r>
            <a:r>
              <a:rPr lang="en-US" sz="2000"/>
              <a:t>)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b="1"/>
              <a:t>TMs that </a:t>
            </a:r>
            <a:r>
              <a:rPr lang="en-US" sz="2000" b="1" i="1"/>
              <a:t>always</a:t>
            </a:r>
            <a:r>
              <a:rPr lang="en-US" sz="2000" b="1"/>
              <a:t> halt</a:t>
            </a:r>
            <a:r>
              <a:rPr lang="en-US" sz="2000"/>
              <a:t>, no matter accepting or non-accepting </a:t>
            </a:r>
            <a:r>
              <a:rPr lang="en-US" sz="2000">
                <a:sym typeface="Symbol" pitchFamily="18" charset="2"/>
              </a:rPr>
              <a:t> </a:t>
            </a:r>
            <a:r>
              <a:rPr lang="en-US" sz="2000" b="1">
                <a:sym typeface="Symbol" pitchFamily="18" charset="2"/>
              </a:rPr>
              <a:t>DECIDABLE</a:t>
            </a:r>
            <a:r>
              <a:rPr lang="en-US" sz="2000">
                <a:sym typeface="Symbol" pitchFamily="18" charset="2"/>
              </a:rPr>
              <a:t> PROBLEMS</a:t>
            </a:r>
            <a:endParaRPr lang="en-US" sz="200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(</a:t>
            </a:r>
            <a:r>
              <a:rPr lang="en-US" sz="2000" i="1"/>
              <a:t>Recursively enumerable</a:t>
            </a:r>
            <a:r>
              <a:rPr lang="en-US" sz="2000"/>
              <a:t>)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b="1"/>
              <a:t>TMs that </a:t>
            </a:r>
            <a:r>
              <a:rPr lang="en-US" sz="2000" b="1" i="1"/>
              <a:t>are guaranteed to halt</a:t>
            </a:r>
            <a:r>
              <a:rPr lang="en-US" sz="2000" b="1"/>
              <a:t> only on acceptance</a:t>
            </a:r>
            <a:r>
              <a:rPr lang="en-US" sz="2000"/>
              <a:t>. If non-accepting, it may or may not halt (i.e., could loop forever).</a:t>
            </a:r>
            <a:endParaRPr lang="en-US" sz="2400"/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endParaRPr lang="en-US" sz="2400"/>
          </a:p>
          <a:p>
            <a:pPr marL="609600" indent="-609600">
              <a:lnSpc>
                <a:spcPct val="90000"/>
              </a:lnSpc>
            </a:pPr>
            <a:r>
              <a:rPr lang="en-US" sz="2800" b="1" u="sng"/>
              <a:t>Undecidability:</a:t>
            </a:r>
            <a:endParaRPr lang="en-US" sz="2800" u="sng"/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Undecidable problems are those that  are </a:t>
            </a:r>
            <a:r>
              <a:rPr lang="en-US" sz="2400" u="sng">
                <a:solidFill>
                  <a:srgbClr val="FF0000"/>
                </a:solidFill>
              </a:rPr>
              <a:t>not</a:t>
            </a:r>
            <a:r>
              <a:rPr lang="en-US" sz="2400"/>
              <a:t> recursive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r>
              <a:rPr lang="en-US" sz="3400"/>
              <a:t>Recursive, RE, Undecidable languages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04840" name="Oval 8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04842" name="Oval 10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04846" name="Text Box 14"/>
          <p:cNvSpPr txBox="1">
            <a:spLocks noChangeArrowheads="1"/>
          </p:cNvSpPr>
          <p:nvPr/>
        </p:nvSpPr>
        <p:spPr bwMode="auto">
          <a:xfrm>
            <a:off x="381000" y="2133600"/>
            <a:ext cx="3603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  <a:br>
              <a:rPr lang="en-US"/>
            </a:br>
            <a:r>
              <a:rPr lang="en-US"/>
              <a:t>(all other languages for which </a:t>
            </a:r>
            <a:br>
              <a:rPr lang="en-US"/>
            </a:br>
            <a:r>
              <a:rPr lang="en-US"/>
              <a:t>no TMs can be built)</a:t>
            </a:r>
          </a:p>
        </p:txBody>
      </p:sp>
      <p:sp>
        <p:nvSpPr>
          <p:cNvPr id="504847" name="Rectangle 15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4648200" y="1828800"/>
            <a:ext cx="669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LBA</a:t>
            </a:r>
          </a:p>
        </p:txBody>
      </p:sp>
      <p:sp>
        <p:nvSpPr>
          <p:cNvPr id="504850" name="Text Box 18"/>
          <p:cNvSpPr txBox="1">
            <a:spLocks noChangeArrowheads="1"/>
          </p:cNvSpPr>
          <p:nvPr/>
        </p:nvSpPr>
        <p:spPr bwMode="auto">
          <a:xfrm>
            <a:off x="5334000" y="1600200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TMs that always halt</a:t>
            </a:r>
          </a:p>
        </p:txBody>
      </p:sp>
      <p:sp>
        <p:nvSpPr>
          <p:cNvPr id="504851" name="Text Box 19"/>
          <p:cNvSpPr txBox="1">
            <a:spLocks noChangeArrowheads="1"/>
          </p:cNvSpPr>
          <p:nvPr/>
        </p:nvSpPr>
        <p:spPr bwMode="auto">
          <a:xfrm>
            <a:off x="6569075" y="2117725"/>
            <a:ext cx="2103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TMs that may or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may not halt</a:t>
            </a:r>
          </a:p>
        </p:txBody>
      </p:sp>
      <p:sp>
        <p:nvSpPr>
          <p:cNvPr id="8209" name="Line 20"/>
          <p:cNvSpPr>
            <a:spLocks noChangeShapeType="1"/>
          </p:cNvSpPr>
          <p:nvPr/>
        </p:nvSpPr>
        <p:spPr bwMode="auto">
          <a:xfrm>
            <a:off x="4876800" y="22098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3" name="Line 21"/>
          <p:cNvSpPr>
            <a:spLocks noChangeShapeType="1"/>
          </p:cNvSpPr>
          <p:nvPr/>
        </p:nvSpPr>
        <p:spPr bwMode="auto">
          <a:xfrm>
            <a:off x="6096000" y="19812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4" name="Line 22"/>
          <p:cNvSpPr>
            <a:spLocks noChangeShapeType="1"/>
          </p:cNvSpPr>
          <p:nvPr/>
        </p:nvSpPr>
        <p:spPr bwMode="auto">
          <a:xfrm>
            <a:off x="7467600" y="28956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3276600" y="1371600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TMs exist</a:t>
            </a:r>
          </a:p>
        </p:txBody>
      </p:sp>
      <p:sp>
        <p:nvSpPr>
          <p:cNvPr id="504856" name="Line 24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7" name="Text Box 25"/>
          <p:cNvSpPr txBox="1">
            <a:spLocks noChangeArrowheads="1"/>
          </p:cNvSpPr>
          <p:nvPr/>
        </p:nvSpPr>
        <p:spPr bwMode="auto">
          <a:xfrm>
            <a:off x="6019800" y="6096000"/>
            <a:ext cx="316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“Undecidable” problems</a:t>
            </a:r>
          </a:p>
        </p:txBody>
      </p:sp>
      <p:sp>
        <p:nvSpPr>
          <p:cNvPr id="504858" name="Line 26"/>
          <p:cNvSpPr>
            <a:spLocks noChangeShapeType="1"/>
          </p:cNvSpPr>
          <p:nvPr/>
        </p:nvSpPr>
        <p:spPr bwMode="auto">
          <a:xfrm flipV="1">
            <a:off x="7543800" y="56388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9" name="Line 27"/>
          <p:cNvSpPr>
            <a:spLocks noChangeShapeType="1"/>
          </p:cNvSpPr>
          <p:nvPr/>
        </p:nvSpPr>
        <p:spPr bwMode="auto">
          <a:xfrm flipV="1">
            <a:off x="7620000" y="5943600"/>
            <a:ext cx="838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60" name="Text Box 28"/>
          <p:cNvSpPr txBox="1">
            <a:spLocks noChangeArrowheads="1"/>
          </p:cNvSpPr>
          <p:nvPr/>
        </p:nvSpPr>
        <p:spPr bwMode="auto">
          <a:xfrm>
            <a:off x="609600" y="62484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“Decidable” problems</a:t>
            </a:r>
          </a:p>
        </p:txBody>
      </p:sp>
      <p:sp>
        <p:nvSpPr>
          <p:cNvPr id="504862" name="Line 30"/>
          <p:cNvSpPr>
            <a:spLocks noChangeShapeType="1"/>
          </p:cNvSpPr>
          <p:nvPr/>
        </p:nvSpPr>
        <p:spPr bwMode="auto">
          <a:xfrm flipV="1">
            <a:off x="3200400" y="5715000"/>
            <a:ext cx="2895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124200" y="5410200"/>
            <a:ext cx="19050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2895600" y="5410200"/>
            <a:ext cx="10668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2743200" y="5029200"/>
            <a:ext cx="152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/>
      <p:bldP spid="504842" grpId="0" animBg="1"/>
      <p:bldP spid="504844" grpId="0"/>
      <p:bldP spid="504846" grpId="0"/>
      <p:bldP spid="504847" grpId="0" animBg="1"/>
      <p:bldP spid="504850" grpId="0"/>
      <p:bldP spid="504851" grpId="0"/>
      <p:bldP spid="504853" grpId="0" animBg="1"/>
      <p:bldP spid="504854" grpId="0" animBg="1"/>
      <p:bldP spid="504855" grpId="0"/>
      <p:bldP spid="504856" grpId="0" animBg="1"/>
      <p:bldP spid="504857" grpId="0"/>
      <p:bldP spid="504858" grpId="0" animBg="1"/>
      <p:bldP spid="504859" grpId="0" animBg="1"/>
      <p:bldP spid="504860" grpId="0"/>
      <p:bldP spid="504862" grpId="0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30973"/>
          <a:stretch>
            <a:fillRect/>
          </a:stretch>
        </p:blipFill>
        <p:spPr bwMode="auto">
          <a:xfrm>
            <a:off x="381000" y="838200"/>
            <a:ext cx="594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76400"/>
            <a:ext cx="886535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7666133" cy="259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32090"/>
          <a:stretch>
            <a:fillRect/>
          </a:stretch>
        </p:blipFill>
        <p:spPr bwMode="auto">
          <a:xfrm>
            <a:off x="0" y="304800"/>
            <a:ext cx="917398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75702"/>
          <a:stretch>
            <a:fillRect/>
          </a:stretch>
        </p:blipFill>
        <p:spPr bwMode="auto">
          <a:xfrm>
            <a:off x="-1" y="2057400"/>
            <a:ext cx="925907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000" t="39960" r="25926" b="11393"/>
          <a:stretch>
            <a:fillRect/>
          </a:stretch>
        </p:blipFill>
        <p:spPr bwMode="auto">
          <a:xfrm>
            <a:off x="380999" y="1143000"/>
            <a:ext cx="865414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000" t="29676" r="26852" b="9515"/>
          <a:stretch>
            <a:fillRect/>
          </a:stretch>
        </p:blipFill>
        <p:spPr bwMode="auto">
          <a:xfrm>
            <a:off x="457200" y="1219200"/>
            <a:ext cx="803801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/>
              <a:t>The Halting Problem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An example of a </a:t>
            </a:r>
            <a:r>
              <a:rPr lang="en-US" b="1" u="sng"/>
              <a:t>recursive enumerable</a:t>
            </a:r>
            <a:r>
              <a:rPr lang="en-US" b="1"/>
              <a:t> problem that is also </a:t>
            </a:r>
            <a:r>
              <a:rPr lang="en-US" b="1" u="sng"/>
              <a:t>undecidable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computability theory and computational complexity theory, an </a:t>
            </a:r>
            <a:r>
              <a:rPr lang="en-US" b="1" dirty="0" err="1"/>
              <a:t>undecidable</a:t>
            </a:r>
            <a:r>
              <a:rPr lang="en-US" dirty="0"/>
              <a:t> problem is a decision problem for which it is known to be impossible to construct a single algorithm that always leads to a correct yes-or-no answer.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295-8BF6-439E-AC8E-8F0AD13D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altLang="en-US" dirty="0"/>
              <a:t>Time and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A610-D752-4B23-8334-DC2D510E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PH" altLang="en-US" sz="2800" dirty="0"/>
              <a:t>Running time (or time complexity) for a TM</a:t>
            </a:r>
            <a:br>
              <a:rPr lang="en-PH" altLang="en-US" sz="2800" dirty="0"/>
            </a:br>
            <a:r>
              <a:rPr lang="en-PH" altLang="en-US" sz="2800" dirty="0"/>
              <a:t>is f(n),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PH" altLang="en-US" sz="2400" dirty="0"/>
              <a:t>n is the length of the input tape</a:t>
            </a:r>
          </a:p>
          <a:p>
            <a:pPr lvl="1" eaLnBrk="1" hangingPunct="1">
              <a:lnSpc>
                <a:spcPct val="90000"/>
              </a:lnSpc>
            </a:pPr>
            <a:r>
              <a:rPr lang="en-PH" altLang="en-US" sz="2400" dirty="0"/>
              <a:t>f(n) maximum number of steps/transitions the TM makes before halting</a:t>
            </a:r>
          </a:p>
          <a:p>
            <a:pPr lvl="1" eaLnBrk="1" hangingPunct="1">
              <a:lnSpc>
                <a:spcPct val="90000"/>
              </a:lnSpc>
            </a:pPr>
            <a:r>
              <a:rPr lang="en-PH" altLang="en-US" sz="2400" dirty="0"/>
              <a:t>Could be infinite if the TM does not halt on some inputs</a:t>
            </a:r>
          </a:p>
          <a:p>
            <a:pPr eaLnBrk="1" hangingPunct="1">
              <a:lnSpc>
                <a:spcPct val="90000"/>
              </a:lnSpc>
            </a:pPr>
            <a:r>
              <a:rPr lang="en-PH" altLang="en-US" sz="2800" dirty="0"/>
              <a:t>Space complexity is the maximum number of cells on the tape used/encountered by the TM during execution</a:t>
            </a:r>
            <a:endParaRPr lang="en-GB" alt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8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5432-6701-4DE8-8BBE-6DC65D5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DA56ADFB-2B03-44AD-B0A9-1C47D2606AA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062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b="1" dirty="0"/>
              <a:t>Definition         </a:t>
            </a:r>
            <a:r>
              <a:rPr lang="en-GB" dirty="0"/>
              <a:t>  The  </a:t>
            </a:r>
            <a:r>
              <a:rPr lang="en-GB" dirty="0">
                <a:solidFill>
                  <a:srgbClr val="FF0000"/>
                </a:solidFill>
              </a:rPr>
              <a:t>time complexity</a:t>
            </a:r>
            <a:r>
              <a:rPr lang="en-GB" dirty="0"/>
              <a:t>  of a Turing Machine  </a:t>
            </a:r>
            <a:r>
              <a:rPr lang="en-GB" i="1" dirty="0">
                <a:latin typeface="Times New Roman" pitchFamily="18" charset="0"/>
              </a:rPr>
              <a:t>T</a:t>
            </a:r>
            <a:r>
              <a:rPr lang="en-GB" dirty="0"/>
              <a:t>  is the function such that                        is the number of steps taken by the computation  </a:t>
            </a:r>
            <a:r>
              <a:rPr lang="en-GB" i="1" dirty="0">
                <a:latin typeface="Times New Roman" pitchFamily="18" charset="0"/>
              </a:rPr>
              <a:t>T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</a:rPr>
              <a:t>x</a:t>
            </a:r>
            <a:r>
              <a:rPr lang="en-GB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23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FBA7-736E-464E-A858-C38F75FD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EB1E4F9-AFF0-4705-B766-FC856B31B636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062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b="1" dirty="0"/>
              <a:t>Definition         </a:t>
            </a:r>
            <a:r>
              <a:rPr lang="en-GB" dirty="0"/>
              <a:t>  The  </a:t>
            </a:r>
            <a:r>
              <a:rPr lang="en-GB" dirty="0">
                <a:solidFill>
                  <a:srgbClr val="FF0000"/>
                </a:solidFill>
              </a:rPr>
              <a:t>space complexity</a:t>
            </a:r>
            <a:r>
              <a:rPr lang="en-GB" dirty="0"/>
              <a:t>  of a Turing Machine  </a:t>
            </a:r>
            <a:r>
              <a:rPr lang="en-GB" i="1" dirty="0">
                <a:latin typeface="Times New Roman" pitchFamily="18" charset="0"/>
              </a:rPr>
              <a:t>T</a:t>
            </a:r>
            <a:r>
              <a:rPr lang="en-GB" dirty="0"/>
              <a:t>  is the function such that                        is the number of </a:t>
            </a:r>
            <a:r>
              <a:rPr lang="en-GB" dirty="0">
                <a:solidFill>
                  <a:srgbClr val="FF0000"/>
                </a:solidFill>
              </a:rPr>
              <a:t>distinct</a:t>
            </a:r>
            <a:r>
              <a:rPr lang="en-GB" dirty="0"/>
              <a:t> tape cells visited during the computation  </a:t>
            </a:r>
            <a:r>
              <a:rPr lang="en-GB" i="1" dirty="0">
                <a:latin typeface="Times New Roman" pitchFamily="18" charset="0"/>
              </a:rPr>
              <a:t>T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</a:rPr>
              <a:t>x</a:t>
            </a:r>
            <a:r>
              <a:rPr lang="en-GB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191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600"/>
              <a:t>NP-complete Problem</a:t>
            </a: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8" charset="2"/>
              <a:buNone/>
              <a:defRPr/>
            </a:pPr>
            <a:endParaRPr 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762000"/>
            <a:ext cx="5438775" cy="53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762000"/>
            <a:ext cx="8402638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Decision Problems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To keep things simple, we will mainly concern ourselves with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decision problems. These problems only require a single bit output: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``yes'' and ``no''.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How would you solve the following decision problems?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Is this directed graph acyclic?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Is there a spanning tree of this undirected graph with total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weight less than w?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Does this bipartite graph have a perfect (all nodes matched)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matching?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Does the pattern p appear as a substring in text t?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1219200"/>
            <a:ext cx="6134649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304800" y="990600"/>
            <a:ext cx="134461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P is the set of decision problems that can be solved in worst-case 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polynomial time: </a:t>
            </a:r>
          </a:p>
          <a:p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    If the input is of size n, the running time must be O(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</a:rPr>
              <a:t>nk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). 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    Note that k can depend on the problem class, but not the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particular instance. </a:t>
            </a:r>
          </a:p>
          <a:p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All the decision problems mentioned above are in P.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81000" y="533400"/>
            <a:ext cx="230092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Nice Puzzle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The class NP (meaning non-deterministic polynomial time) is the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set of problems that might appear in a puzzle magazine: ``Nice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puzzle.''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What makes these problems special is that they might be hard to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solve, but a short answer can always be printed in the back, and it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is easy to see that the answer is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correct once you see it.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Example... Does matrix A have an LU decomposition?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No guarantee if answer is ``no''.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609600" y="685800"/>
            <a:ext cx="1775777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NP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Technically speaking: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A problem is in NP if it has a short accepting certificate.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An accepting certificate is something that we can use to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quickly show that the answer is ``yes'' (if it is yes).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Quickly means in polynomial time.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Short means polynomial size.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This means that all problems in P are in NP (since we don't even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need a certificate to quickly show the answer is ``yes'').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But other problems in NP may not be in P. Given an integer x, is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it composite? How do we know this is in NP?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304800" y="990600"/>
            <a:ext cx="860107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Good Guessing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Another way of thinking of NP is it is the set of problems that can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solved efficiently by a really good guesser.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The guesser essentially picks the accepting certificate out of the air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(Non-deterministic Polynomial time). It can then convince itself that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it is correct using a polynomial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time algorithm. (Like a right-brain, left-brain sort of thing.)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Clearly this isn't a practically useful characterization: how could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we build such a machine?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57200" y="990600"/>
            <a:ext cx="20381913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Exponential Upperbound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Another useful property of the class NP is that all NP problems can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be solved in exponential time (EXP).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This is because we can always list out all short certificates in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exponential time and check all O(2nk) of them.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Thus, P is in NP, and NP is in EXP. Although we know that P is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not equal to EXP, it is possible that NP = P, or EXP, or neither.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Frustrating!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457200" y="990600"/>
            <a:ext cx="82534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NP-hardness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As we will see, some problems are at least as hard to solve as any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problem in NP. We call such problems NP-hard.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How might we argue that problem X is at least as hard (to within 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a polynomial factor) as problem Y? </a:t>
            </a:r>
          </a:p>
          <a:p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If X is at least as hard as Y, how would we expect an algorithm</a:t>
            </a:r>
          </a:p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that is able to solve X to behave?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04024"/>
            <a:ext cx="7543800" cy="605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6934721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55563" y="1946275"/>
            <a:ext cx="9034462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One of the central (and widely and intensively studied 30 years) problems of (theoretical) computer science is to prove that </a:t>
            </a:r>
          </a:p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P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  <a:sym typeface="tci2"/>
              </a:rPr>
              <a:t>NP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tci2"/>
              </a:rPr>
              <a:t>        (b)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  <a:sym typeface="tci2"/>
              </a:rPr>
              <a:t>NP  co-NP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tci2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宋体" pitchFamily="2" charset="-122"/>
                <a:sym typeface="Marlett" pitchFamily="2" charset="2"/>
              </a:rPr>
              <a:t>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tci2"/>
              </a:rPr>
              <a:t>All evidence indicates that these conjectures are true. 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Times New Roman" pitchFamily="18" charset="0"/>
                <a:ea typeface="宋体" pitchFamily="2" charset="-122"/>
                <a:sym typeface="Marlett" pitchFamily="2" charset="2"/>
              </a:rPr>
              <a:t>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tci2"/>
              </a:rPr>
              <a:t> Disproving any of these two conjectures would not only be considered truly spectacular, but would also come as a tremendous surprise (with a variety of far-reaching counterintuitive consequences).</a:t>
            </a:r>
          </a:p>
          <a:p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NP-complete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: Collection Z of problems is NP-complete if (a) it is NP and (b) if polynomial-time algorithm existed for solving problems in Z, then P=NP. </a:t>
            </a:r>
          </a:p>
        </p:txBody>
      </p:sp>
      <p:sp>
        <p:nvSpPr>
          <p:cNvPr id="40965" name="Oval 3"/>
          <p:cNvSpPr>
            <a:spLocks noChangeArrowheads="1"/>
          </p:cNvSpPr>
          <p:nvPr/>
        </p:nvSpPr>
        <p:spPr bwMode="auto">
          <a:xfrm>
            <a:off x="2624138" y="266700"/>
            <a:ext cx="2184400" cy="167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Oval 4"/>
          <p:cNvSpPr>
            <a:spLocks noChangeArrowheads="1"/>
          </p:cNvSpPr>
          <p:nvPr/>
        </p:nvSpPr>
        <p:spPr bwMode="auto">
          <a:xfrm>
            <a:off x="3522663" y="266700"/>
            <a:ext cx="2184400" cy="167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5"/>
          <p:cNvSpPr>
            <a:spLocks noChangeArrowheads="1"/>
          </p:cNvSpPr>
          <p:nvPr/>
        </p:nvSpPr>
        <p:spPr bwMode="auto">
          <a:xfrm>
            <a:off x="3986213" y="904875"/>
            <a:ext cx="533400" cy="5175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pitchFamily="2" charset="-122"/>
              </a:rPr>
              <a:t>P</a:t>
            </a:r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2395538" y="2667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NP</a:t>
            </a: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5189538" y="-3175"/>
            <a:ext cx="130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co-NP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207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3" y="1151820"/>
            <a:ext cx="6840537" cy="548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762000"/>
            <a:ext cx="6972991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6545262" cy="552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50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1063" y="0"/>
            <a:ext cx="7721600" cy="1143000"/>
          </a:xfrm>
        </p:spPr>
        <p:txBody>
          <a:bodyPr/>
          <a:lstStyle/>
          <a:p>
            <a:r>
              <a:rPr lang="en-US" altLang="zh-CN" u="sng"/>
              <a:t>NP-Complete Problems</a:t>
            </a:r>
          </a:p>
        </p:txBody>
      </p:sp>
      <p:pic>
        <p:nvPicPr>
          <p:cNvPr id="47109" name="Picture 3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63" y="1066800"/>
            <a:ext cx="7518400" cy="56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63614"/>
            <a:ext cx="7772400" cy="583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7936856" cy="557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2" descr="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63" y="850054"/>
            <a:ext cx="6789737" cy="608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9145386" cy="227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745202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02778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/>
          <a:lstStyle/>
          <a:p>
            <a:r>
              <a:rPr lang="en-US" dirty="0" err="1"/>
              <a:t>Undecidable</a:t>
            </a:r>
            <a:r>
              <a:rPr lang="en-US" dirty="0"/>
              <a:t> problems about Turing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1. Given a Turing machine M and an input string </a:t>
            </a:r>
            <a:r>
              <a:rPr lang="en-US" sz="2400" i="1" dirty="0"/>
              <a:t>w</a:t>
            </a:r>
            <a:r>
              <a:rPr lang="en-US" sz="2400" dirty="0"/>
              <a:t>, will M eventually halt on the input </a:t>
            </a:r>
            <a:r>
              <a:rPr lang="en-US" sz="2400" i="1" dirty="0"/>
              <a:t>w</a:t>
            </a:r>
            <a:r>
              <a:rPr lang="en-US" sz="2400" dirty="0"/>
              <a:t>?</a:t>
            </a:r>
          </a:p>
          <a:p>
            <a:pPr>
              <a:buNone/>
            </a:pPr>
            <a:r>
              <a:rPr lang="en-US" sz="2400" dirty="0"/>
              <a:t>2. Given a Turing machine M, will M halt on empty tape?</a:t>
            </a:r>
          </a:p>
          <a:p>
            <a:pPr>
              <a:buNone/>
            </a:pPr>
            <a:r>
              <a:rPr lang="en-US" sz="2400" dirty="0"/>
              <a:t>3. Given a Turing machine M, is there any string at all on which M halts?</a:t>
            </a:r>
          </a:p>
          <a:p>
            <a:pPr>
              <a:buNone/>
            </a:pPr>
            <a:r>
              <a:rPr lang="en-US" sz="2400" dirty="0"/>
              <a:t>4. Given a Turing machine M, will M halt on every input string?</a:t>
            </a:r>
          </a:p>
          <a:p>
            <a:pPr>
              <a:buNone/>
            </a:pPr>
            <a:r>
              <a:rPr lang="en-US" sz="2400" dirty="0"/>
              <a:t>5. Given two Turing machines M</a:t>
            </a:r>
            <a:r>
              <a:rPr lang="en-US" sz="2400" baseline="-25000" dirty="0"/>
              <a:t>1</a:t>
            </a:r>
            <a:r>
              <a:rPr lang="en-US" sz="2400" dirty="0"/>
              <a:t> and M</a:t>
            </a:r>
            <a:r>
              <a:rPr lang="en-US" sz="2400" baseline="-25000" dirty="0"/>
              <a:t>2</a:t>
            </a:r>
            <a:r>
              <a:rPr lang="en-US" sz="2400" dirty="0"/>
              <a:t>, will they halt on same input strings?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50104" cy="235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920455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RMTempla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SRMTemplate1</Template>
  <TotalTime>4215</TotalTime>
  <Words>1192</Words>
  <Application>Microsoft Office PowerPoint</Application>
  <PresentationFormat>On-screen Show (4:3)</PresentationFormat>
  <Paragraphs>152</Paragraphs>
  <Slides>43</Slides>
  <Notes>4</Notes>
  <HiddenSlides>19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SRMTemplate1</vt:lpstr>
      <vt:lpstr>Undecidability</vt:lpstr>
      <vt:lpstr>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Undecidable problems about Turing machines</vt:lpstr>
      <vt:lpstr>PowerPoint Presentation</vt:lpstr>
      <vt:lpstr>PowerPoint Presentation</vt:lpstr>
      <vt:lpstr>Decidability vs. Undecidability</vt:lpstr>
      <vt:lpstr>Recursive, RE, Undecidable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Halting Problem</vt:lpstr>
      <vt:lpstr>Time and space complexity</vt:lpstr>
      <vt:lpstr>PowerPoint Presentation</vt:lpstr>
      <vt:lpstr>PowerPoint Presentation</vt:lpstr>
      <vt:lpstr>NP-complete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NP-Complete Problems</vt:lpstr>
      <vt:lpstr>PowerPoint Presentation</vt:lpstr>
      <vt:lpstr>PowerPoint Presentation</vt:lpstr>
      <vt:lpstr>PowerPoint Presentation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hr.ravibalaji@gmail.com</cp:lastModifiedBy>
  <cp:revision>793</cp:revision>
  <cp:lastPrinted>2007-08-15T03:01:31Z</cp:lastPrinted>
  <dcterms:created xsi:type="dcterms:W3CDTF">2007-08-14T22:08:29Z</dcterms:created>
  <dcterms:modified xsi:type="dcterms:W3CDTF">2020-11-19T07:24:45Z</dcterms:modified>
</cp:coreProperties>
</file>