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60" r:id="rId10"/>
    <p:sldId id="261" r:id="rId11"/>
    <p:sldId id="262" r:id="rId12"/>
    <p:sldId id="273" r:id="rId13"/>
    <p:sldId id="274" r:id="rId14"/>
    <p:sldId id="275" r:id="rId15"/>
    <p:sldId id="263" r:id="rId16"/>
    <p:sldId id="264" r:id="rId17"/>
    <p:sldId id="265" r:id="rId18"/>
    <p:sldId id="266" r:id="rId19"/>
    <p:sldId id="267" r:id="rId20"/>
    <p:sldId id="276" r:id="rId21"/>
    <p:sldId id="443" r:id="rId22"/>
    <p:sldId id="469" r:id="rId23"/>
    <p:sldId id="476" r:id="rId24"/>
    <p:sldId id="470" r:id="rId25"/>
    <p:sldId id="477" r:id="rId26"/>
    <p:sldId id="472" r:id="rId27"/>
    <p:sldId id="444" r:id="rId28"/>
    <p:sldId id="471" r:id="rId29"/>
    <p:sldId id="446" r:id="rId30"/>
    <p:sldId id="448" r:id="rId31"/>
    <p:sldId id="449" r:id="rId32"/>
    <p:sldId id="450" r:id="rId33"/>
    <p:sldId id="474" r:id="rId34"/>
    <p:sldId id="473" r:id="rId35"/>
    <p:sldId id="478" r:id="rId36"/>
    <p:sldId id="479" r:id="rId37"/>
    <p:sldId id="480" r:id="rId38"/>
    <p:sldId id="290" r:id="rId39"/>
    <p:sldId id="481" r:id="rId40"/>
    <p:sldId id="482" r:id="rId41"/>
    <p:sldId id="483" r:id="rId42"/>
    <p:sldId id="484" r:id="rId43"/>
    <p:sldId id="485" r:id="rId44"/>
    <p:sldId id="486" r:id="rId45"/>
    <p:sldId id="487" r:id="rId46"/>
    <p:sldId id="488" r:id="rId47"/>
    <p:sldId id="489" r:id="rId48"/>
    <p:sldId id="490" r:id="rId49"/>
    <p:sldId id="491" r:id="rId50"/>
    <p:sldId id="492" r:id="rId51"/>
    <p:sldId id="493" r:id="rId52"/>
    <p:sldId id="494" r:id="rId53"/>
    <p:sldId id="495" r:id="rId54"/>
    <p:sldId id="496" r:id="rId55"/>
    <p:sldId id="497" r:id="rId56"/>
    <p:sldId id="498" r:id="rId57"/>
    <p:sldId id="277" r:id="rId58"/>
    <p:sldId id="278" r:id="rId59"/>
    <p:sldId id="279" r:id="rId60"/>
    <p:sldId id="280" r:id="rId61"/>
    <p:sldId id="281" r:id="rId62"/>
    <p:sldId id="282" r:id="rId63"/>
    <p:sldId id="500" r:id="rId64"/>
    <p:sldId id="501" r:id="rId65"/>
    <p:sldId id="502" r:id="rId66"/>
    <p:sldId id="503" r:id="rId67"/>
    <p:sldId id="504" r:id="rId68"/>
    <p:sldId id="505" r:id="rId69"/>
    <p:sldId id="506" r:id="rId70"/>
    <p:sldId id="509" r:id="rId71"/>
    <p:sldId id="510" r:id="rId72"/>
    <p:sldId id="511" r:id="rId73"/>
    <p:sldId id="512" r:id="rId74"/>
    <p:sldId id="513" r:id="rId75"/>
    <p:sldId id="514" r:id="rId76"/>
    <p:sldId id="515" r:id="rId77"/>
    <p:sldId id="516" r:id="rId78"/>
    <p:sldId id="517" r:id="rId79"/>
    <p:sldId id="518" r:id="rId80"/>
    <p:sldId id="519" r:id="rId81"/>
    <p:sldId id="520" r:id="rId82"/>
    <p:sldId id="521" r:id="rId83"/>
    <p:sldId id="522" r:id="rId84"/>
    <p:sldId id="523" r:id="rId85"/>
    <p:sldId id="524" r:id="rId86"/>
    <p:sldId id="525" r:id="rId87"/>
    <p:sldId id="526" r:id="rId88"/>
    <p:sldId id="527" r:id="rId89"/>
    <p:sldId id="528" r:id="rId90"/>
    <p:sldId id="529" r:id="rId91"/>
    <p:sldId id="530" r:id="rId92"/>
    <p:sldId id="531" r:id="rId93"/>
    <p:sldId id="532" r:id="rId94"/>
    <p:sldId id="533" r:id="rId95"/>
    <p:sldId id="534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51196-F7F1-42F1-AD22-935504B8CAC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6C98E-EC07-44F6-B1EE-97902302397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Unit 5</a:t>
          </a:r>
        </a:p>
      </dgm:t>
    </dgm:pt>
    <dgm:pt modelId="{51CB42DE-7928-42E5-8632-474F7C475A16}" type="parTrans" cxnId="{47BD35C1-5B79-4E71-A1BB-253D647C87B8}">
      <dgm:prSet/>
      <dgm:spPr/>
      <dgm:t>
        <a:bodyPr/>
        <a:lstStyle/>
        <a:p>
          <a:endParaRPr lang="en-US"/>
        </a:p>
      </dgm:t>
    </dgm:pt>
    <dgm:pt modelId="{F8ABEE2C-9DA6-4980-85F6-688FAA018C14}" type="sibTrans" cxnId="{47BD35C1-5B79-4E71-A1BB-253D647C87B8}">
      <dgm:prSet/>
      <dgm:spPr/>
      <dgm:t>
        <a:bodyPr/>
        <a:lstStyle/>
        <a:p>
          <a:endParaRPr lang="en-US"/>
        </a:p>
      </dgm:t>
    </dgm:pt>
    <dgm:pt modelId="{785628DF-6C11-4CBE-80F8-3A8DFD4572CF}" type="asst">
      <dgm:prSet phldrT="[Text]"/>
      <dgm:spPr/>
      <dgm:t>
        <a:bodyPr/>
        <a:lstStyle/>
        <a:p>
          <a:r>
            <a:rPr lang="en-US" dirty="0"/>
            <a:t>Undecidability </a:t>
          </a:r>
        </a:p>
      </dgm:t>
    </dgm:pt>
    <dgm:pt modelId="{F1429907-AE60-4776-A261-35DB381BDB11}" type="parTrans" cxnId="{1833EC86-D4F4-4598-BE64-B005ADEF92B2}">
      <dgm:prSet/>
      <dgm:spPr/>
      <dgm:t>
        <a:bodyPr/>
        <a:lstStyle/>
        <a:p>
          <a:endParaRPr lang="en-US"/>
        </a:p>
      </dgm:t>
    </dgm:pt>
    <dgm:pt modelId="{1FF4589E-856C-44B9-97E3-C01E0227E467}" type="sibTrans" cxnId="{1833EC86-D4F4-4598-BE64-B005ADEF92B2}">
      <dgm:prSet/>
      <dgm:spPr/>
      <dgm:t>
        <a:bodyPr/>
        <a:lstStyle/>
        <a:p>
          <a:endParaRPr lang="en-US"/>
        </a:p>
      </dgm:t>
    </dgm:pt>
    <dgm:pt modelId="{5FB310AB-A372-462E-8EAB-29FF7C65FC05}">
      <dgm:prSet phldrT="[Text]"/>
      <dgm:spPr/>
      <dgm:t>
        <a:bodyPr/>
        <a:lstStyle/>
        <a:p>
          <a:r>
            <a:rPr lang="en-US" dirty="0"/>
            <a:t>Decidability vs Undecidability</a:t>
          </a:r>
        </a:p>
      </dgm:t>
    </dgm:pt>
    <dgm:pt modelId="{A1D498AE-41C2-4373-994C-BB8F81C652B0}" type="parTrans" cxnId="{8B213BDA-2A99-43EA-9B8E-D9EAC96A52FE}">
      <dgm:prSet/>
      <dgm:spPr/>
      <dgm:t>
        <a:bodyPr/>
        <a:lstStyle/>
        <a:p>
          <a:endParaRPr lang="en-US"/>
        </a:p>
      </dgm:t>
    </dgm:pt>
    <dgm:pt modelId="{B63C02FF-C456-49C1-9500-B07D22636EE6}" type="sibTrans" cxnId="{8B213BDA-2A99-43EA-9B8E-D9EAC96A52FE}">
      <dgm:prSet/>
      <dgm:spPr/>
      <dgm:t>
        <a:bodyPr/>
        <a:lstStyle/>
        <a:p>
          <a:endParaRPr lang="en-US"/>
        </a:p>
      </dgm:t>
    </dgm:pt>
    <dgm:pt modelId="{4ABCE748-0BFA-4FAC-B85A-204C0AD1A603}">
      <dgm:prSet phldrT="[Text]"/>
      <dgm:spPr/>
      <dgm:t>
        <a:bodyPr/>
        <a:lstStyle/>
        <a:p>
          <a:r>
            <a:rPr lang="en-US" dirty="0"/>
            <a:t>Examples of Undecidable Problem</a:t>
          </a:r>
        </a:p>
      </dgm:t>
    </dgm:pt>
    <dgm:pt modelId="{2C1DD761-14F8-4291-A19E-91CE01CD2D16}" type="parTrans" cxnId="{5A21BF06-F48E-47B6-B9B6-F3728D6FE9F5}">
      <dgm:prSet/>
      <dgm:spPr/>
      <dgm:t>
        <a:bodyPr/>
        <a:lstStyle/>
        <a:p>
          <a:endParaRPr lang="en-US"/>
        </a:p>
      </dgm:t>
    </dgm:pt>
    <dgm:pt modelId="{7D79FD3D-D8F7-4CF7-AE6A-E9B8E6B0594B}" type="sibTrans" cxnId="{5A21BF06-F48E-47B6-B9B6-F3728D6FE9F5}">
      <dgm:prSet/>
      <dgm:spPr/>
      <dgm:t>
        <a:bodyPr/>
        <a:lstStyle/>
        <a:p>
          <a:endParaRPr lang="en-US"/>
        </a:p>
      </dgm:t>
    </dgm:pt>
    <dgm:pt modelId="{6CB808ED-5E1A-40D7-83CE-253EFDECF440}">
      <dgm:prSet phldrT="[Text]"/>
      <dgm:spPr/>
      <dgm:t>
        <a:bodyPr/>
        <a:lstStyle/>
        <a:p>
          <a:r>
            <a:rPr lang="en-US" dirty="0"/>
            <a:t>Rice Theorem</a:t>
          </a:r>
        </a:p>
      </dgm:t>
    </dgm:pt>
    <dgm:pt modelId="{66921D6F-55B0-4E19-830B-E3A1CD43A1C5}" type="parTrans" cxnId="{C3543D76-5F1E-47AD-8C75-650F5B34B110}">
      <dgm:prSet/>
      <dgm:spPr/>
      <dgm:t>
        <a:bodyPr/>
        <a:lstStyle/>
        <a:p>
          <a:endParaRPr lang="en-US"/>
        </a:p>
      </dgm:t>
    </dgm:pt>
    <dgm:pt modelId="{97160E23-082E-410B-921E-EC9091CA8F5B}" type="sibTrans" cxnId="{C3543D76-5F1E-47AD-8C75-650F5B34B110}">
      <dgm:prSet/>
      <dgm:spPr/>
      <dgm:t>
        <a:bodyPr/>
        <a:lstStyle/>
        <a:p>
          <a:endParaRPr lang="en-US"/>
        </a:p>
      </dgm:t>
    </dgm:pt>
    <dgm:pt modelId="{BE01FF4F-DFB0-4721-B3C9-9435D1A0585E}">
      <dgm:prSet phldrT="[Text]"/>
      <dgm:spPr/>
      <dgm:t>
        <a:bodyPr/>
        <a:lstStyle/>
        <a:p>
          <a:r>
            <a:rPr lang="en-US" dirty="0"/>
            <a:t>Post Correspondence Problem</a:t>
          </a:r>
        </a:p>
      </dgm:t>
    </dgm:pt>
    <dgm:pt modelId="{694BA77C-AB72-495E-A91A-1726A00C4752}" type="parTrans" cxnId="{A5055E53-1D52-4FBA-A5D2-BC6D9AC06AEC}">
      <dgm:prSet/>
      <dgm:spPr/>
      <dgm:t>
        <a:bodyPr/>
        <a:lstStyle/>
        <a:p>
          <a:endParaRPr lang="en-US"/>
        </a:p>
      </dgm:t>
    </dgm:pt>
    <dgm:pt modelId="{AEEF3472-2119-4943-9F89-D2DAA31BB0DD}" type="sibTrans" cxnId="{A5055E53-1D52-4FBA-A5D2-BC6D9AC06AEC}">
      <dgm:prSet/>
      <dgm:spPr/>
      <dgm:t>
        <a:bodyPr/>
        <a:lstStyle/>
        <a:p>
          <a:endParaRPr lang="en-US"/>
        </a:p>
      </dgm:t>
    </dgm:pt>
    <dgm:pt modelId="{0B403345-A0D9-442A-875C-85463ACB27AF}">
      <dgm:prSet phldrT="[Text]"/>
      <dgm:spPr/>
      <dgm:t>
        <a:bodyPr/>
        <a:lstStyle/>
        <a:p>
          <a:r>
            <a:rPr lang="en-US" dirty="0"/>
            <a:t>Undecidable problems about Turing  Machine- Post’s Correspondence Problem</a:t>
          </a:r>
        </a:p>
      </dgm:t>
    </dgm:pt>
    <dgm:pt modelId="{8C3453CA-CC43-488F-A0DF-A9BC7B2DDE12}" type="parTrans" cxnId="{90ED37CF-E142-4A01-A126-5442DB660A02}">
      <dgm:prSet/>
      <dgm:spPr/>
      <dgm:t>
        <a:bodyPr/>
        <a:lstStyle/>
        <a:p>
          <a:endParaRPr lang="en-US"/>
        </a:p>
      </dgm:t>
    </dgm:pt>
    <dgm:pt modelId="{1C9738A9-C33E-47AF-BEBC-61F2DE38C305}" type="sibTrans" cxnId="{90ED37CF-E142-4A01-A126-5442DB660A02}">
      <dgm:prSet/>
      <dgm:spPr/>
      <dgm:t>
        <a:bodyPr/>
        <a:lstStyle/>
        <a:p>
          <a:endParaRPr lang="en-US"/>
        </a:p>
      </dgm:t>
    </dgm:pt>
    <dgm:pt modelId="{DF5D6024-9F9B-426F-AA9B-2A4E2101A5A9}">
      <dgm:prSet phldrT="[Text]"/>
      <dgm:spPr/>
      <dgm:t>
        <a:bodyPr/>
        <a:lstStyle/>
        <a:p>
          <a:r>
            <a:rPr lang="en-US" dirty="0"/>
            <a:t>Properties of Recursive and Recursively enumerable languages</a:t>
          </a:r>
        </a:p>
      </dgm:t>
    </dgm:pt>
    <dgm:pt modelId="{6BB9B778-C587-479B-995D-C08C34C39067}" type="parTrans" cxnId="{80E3CB47-CCDC-40A5-86F4-2A27F0BEB35A}">
      <dgm:prSet/>
      <dgm:spPr/>
      <dgm:t>
        <a:bodyPr/>
        <a:lstStyle/>
        <a:p>
          <a:endParaRPr lang="en-US"/>
        </a:p>
      </dgm:t>
    </dgm:pt>
    <dgm:pt modelId="{1997B695-716E-4603-AF90-CC0CE503B579}" type="sibTrans" cxnId="{80E3CB47-CCDC-40A5-86F4-2A27F0BEB35A}">
      <dgm:prSet/>
      <dgm:spPr/>
      <dgm:t>
        <a:bodyPr/>
        <a:lstStyle/>
        <a:p>
          <a:endParaRPr lang="en-US"/>
        </a:p>
      </dgm:t>
    </dgm:pt>
    <dgm:pt modelId="{58C717D7-3800-4843-AF1A-5E2C9EE8DC01}">
      <dgm:prSet phldrT="[Text]"/>
      <dgm:spPr/>
      <dgm:t>
        <a:bodyPr/>
        <a:lstStyle/>
        <a:p>
          <a:r>
            <a:rPr lang="en-US" dirty="0"/>
            <a:t>Introduction to Computational Complexity</a:t>
          </a:r>
        </a:p>
      </dgm:t>
    </dgm:pt>
    <dgm:pt modelId="{3E84AC1F-1231-4F55-A827-2BF59EB9E083}" type="parTrans" cxnId="{6AE2D7A6-243E-4CEF-80B3-7FDBD49DF8BC}">
      <dgm:prSet/>
      <dgm:spPr/>
      <dgm:t>
        <a:bodyPr/>
        <a:lstStyle/>
        <a:p>
          <a:endParaRPr lang="en-US"/>
        </a:p>
      </dgm:t>
    </dgm:pt>
    <dgm:pt modelId="{0163EE5F-42CF-4A66-A66A-985930A0822C}" type="sibTrans" cxnId="{6AE2D7A6-243E-4CEF-80B3-7FDBD49DF8BC}">
      <dgm:prSet/>
      <dgm:spPr/>
      <dgm:t>
        <a:bodyPr/>
        <a:lstStyle/>
        <a:p>
          <a:endParaRPr lang="en-US"/>
        </a:p>
      </dgm:t>
    </dgm:pt>
    <dgm:pt modelId="{7E44D09C-6886-4236-AA3B-23A4EF9E3C0E}">
      <dgm:prSet phldrT="[Text]"/>
      <dgm:spPr/>
      <dgm:t>
        <a:bodyPr/>
        <a:lstStyle/>
        <a:p>
          <a:r>
            <a:rPr lang="en-US" dirty="0"/>
            <a:t>Time and Space complexity of TMs</a:t>
          </a:r>
        </a:p>
      </dgm:t>
    </dgm:pt>
    <dgm:pt modelId="{52BE494E-16CA-42BA-8D8D-9AE48BC0B218}" type="parTrans" cxnId="{D8E98806-4214-44E4-9F23-916D4363E9E9}">
      <dgm:prSet/>
      <dgm:spPr/>
      <dgm:t>
        <a:bodyPr/>
        <a:lstStyle/>
        <a:p>
          <a:endParaRPr lang="en-US"/>
        </a:p>
      </dgm:t>
    </dgm:pt>
    <dgm:pt modelId="{78D492F7-FCA4-47B1-AF2A-28C996AAEBEF}" type="sibTrans" cxnId="{D8E98806-4214-44E4-9F23-916D4363E9E9}">
      <dgm:prSet/>
      <dgm:spPr/>
      <dgm:t>
        <a:bodyPr/>
        <a:lstStyle/>
        <a:p>
          <a:endParaRPr lang="en-US"/>
        </a:p>
      </dgm:t>
    </dgm:pt>
    <dgm:pt modelId="{8A2E0EEC-9627-400C-864C-14EC7F7C80D6}">
      <dgm:prSet phldrT="[Text]"/>
      <dgm:spPr/>
      <dgm:t>
        <a:bodyPr/>
        <a:lstStyle/>
        <a:p>
          <a:r>
            <a:rPr lang="en-US" dirty="0"/>
            <a:t>Complexity classes: Class P, Class NP</a:t>
          </a:r>
        </a:p>
      </dgm:t>
    </dgm:pt>
    <dgm:pt modelId="{9560231D-A801-4DBE-84FF-ADC0E2759142}" type="parTrans" cxnId="{32A9FBF2-02DE-4311-A5C1-8A61D0F01D5C}">
      <dgm:prSet/>
      <dgm:spPr/>
      <dgm:t>
        <a:bodyPr/>
        <a:lstStyle/>
        <a:p>
          <a:endParaRPr lang="en-US"/>
        </a:p>
      </dgm:t>
    </dgm:pt>
    <dgm:pt modelId="{CC7AFF41-5524-40E9-852E-4BAEF591E511}" type="sibTrans" cxnId="{32A9FBF2-02DE-4311-A5C1-8A61D0F01D5C}">
      <dgm:prSet/>
      <dgm:spPr/>
      <dgm:t>
        <a:bodyPr/>
        <a:lstStyle/>
        <a:p>
          <a:endParaRPr lang="en-US"/>
        </a:p>
      </dgm:t>
    </dgm:pt>
    <dgm:pt modelId="{E71AC193-5ACA-49CA-BA57-21CD3797DB44}">
      <dgm:prSet phldrT="[Text]"/>
      <dgm:spPr/>
      <dgm:t>
        <a:bodyPr/>
        <a:lstStyle/>
        <a:p>
          <a:r>
            <a:rPr lang="en-US" dirty="0"/>
            <a:t>NP hardness</a:t>
          </a:r>
        </a:p>
      </dgm:t>
    </dgm:pt>
    <dgm:pt modelId="{9C8ACE40-A913-4E7C-B6FE-B038B1F8E544}" type="parTrans" cxnId="{841A0DE8-BEA3-46EC-AEB0-D5B74C579E91}">
      <dgm:prSet/>
      <dgm:spPr/>
      <dgm:t>
        <a:bodyPr/>
        <a:lstStyle/>
        <a:p>
          <a:endParaRPr lang="en-US"/>
        </a:p>
      </dgm:t>
    </dgm:pt>
    <dgm:pt modelId="{95A899B6-97E5-40D1-9F27-E1A16C741DA5}" type="sibTrans" cxnId="{841A0DE8-BEA3-46EC-AEB0-D5B74C579E91}">
      <dgm:prSet/>
      <dgm:spPr/>
      <dgm:t>
        <a:bodyPr/>
        <a:lstStyle/>
        <a:p>
          <a:endParaRPr lang="en-US"/>
        </a:p>
      </dgm:t>
    </dgm:pt>
    <dgm:pt modelId="{D4FAA2FB-F17E-46E5-9B7E-A6FD83E1D7B4}">
      <dgm:prSet phldrT="[Text]"/>
      <dgm:spPr/>
      <dgm:t>
        <a:bodyPr/>
        <a:lstStyle/>
        <a:p>
          <a:r>
            <a:rPr lang="en-US" dirty="0"/>
            <a:t>NP Completeness</a:t>
          </a:r>
        </a:p>
      </dgm:t>
    </dgm:pt>
    <dgm:pt modelId="{19C9B530-F484-4752-B339-55EB68CF8506}" type="parTrans" cxnId="{19EDD483-9C3D-447A-A754-20B40D25DE7E}">
      <dgm:prSet/>
      <dgm:spPr/>
      <dgm:t>
        <a:bodyPr/>
        <a:lstStyle/>
        <a:p>
          <a:endParaRPr lang="en-US"/>
        </a:p>
      </dgm:t>
    </dgm:pt>
    <dgm:pt modelId="{7F376F72-8B2C-43FC-9586-5918E81465DA}" type="sibTrans" cxnId="{19EDD483-9C3D-447A-A754-20B40D25DE7E}">
      <dgm:prSet/>
      <dgm:spPr/>
      <dgm:t>
        <a:bodyPr/>
        <a:lstStyle/>
        <a:p>
          <a:endParaRPr lang="en-US"/>
        </a:p>
      </dgm:t>
    </dgm:pt>
    <dgm:pt modelId="{02EA4B4B-E629-4A48-AE2E-96E398D9A0E7}" type="pres">
      <dgm:prSet presAssocID="{1FF51196-F7F1-42F1-AD22-935504B8CAC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3C6DEB-F7C2-4617-8CF9-9E234814B735}" type="pres">
      <dgm:prSet presAssocID="{4C76C98E-EC07-44F6-B1EE-979023023975}" presName="vertOne" presStyleCnt="0"/>
      <dgm:spPr/>
    </dgm:pt>
    <dgm:pt modelId="{3ED493E9-26EF-4805-A125-27E77A8F6EEB}" type="pres">
      <dgm:prSet presAssocID="{4C76C98E-EC07-44F6-B1EE-979023023975}" presName="txOne" presStyleLbl="node0" presStyleIdx="0" presStyleCnt="1">
        <dgm:presLayoutVars>
          <dgm:chPref val="3"/>
        </dgm:presLayoutVars>
      </dgm:prSet>
      <dgm:spPr/>
    </dgm:pt>
    <dgm:pt modelId="{038EB00B-E606-4799-A856-E242332810B0}" type="pres">
      <dgm:prSet presAssocID="{4C76C98E-EC07-44F6-B1EE-979023023975}" presName="parTransOne" presStyleCnt="0"/>
      <dgm:spPr/>
    </dgm:pt>
    <dgm:pt modelId="{BADC5027-4EDA-4471-9D23-7695A18D34DE}" type="pres">
      <dgm:prSet presAssocID="{4C76C98E-EC07-44F6-B1EE-979023023975}" presName="horzOne" presStyleCnt="0"/>
      <dgm:spPr/>
    </dgm:pt>
    <dgm:pt modelId="{13D611D5-1F0E-445E-8785-02A63D7DE320}" type="pres">
      <dgm:prSet presAssocID="{785628DF-6C11-4CBE-80F8-3A8DFD4572CF}" presName="vertTwo" presStyleCnt="0"/>
      <dgm:spPr/>
    </dgm:pt>
    <dgm:pt modelId="{FEBFA642-B8F9-4871-940F-F964E4489C64}" type="pres">
      <dgm:prSet presAssocID="{785628DF-6C11-4CBE-80F8-3A8DFD4572CF}" presName="txTwo" presStyleLbl="asst1" presStyleIdx="0" presStyleCnt="1">
        <dgm:presLayoutVars>
          <dgm:chPref val="3"/>
        </dgm:presLayoutVars>
      </dgm:prSet>
      <dgm:spPr/>
    </dgm:pt>
    <dgm:pt modelId="{85ADEF47-45D2-434B-A772-DA073B55624C}" type="pres">
      <dgm:prSet presAssocID="{785628DF-6C11-4CBE-80F8-3A8DFD4572CF}" presName="parTransTwo" presStyleCnt="0"/>
      <dgm:spPr/>
    </dgm:pt>
    <dgm:pt modelId="{2DD8C0DA-0612-49B5-AE99-74BA64C11B3F}" type="pres">
      <dgm:prSet presAssocID="{785628DF-6C11-4CBE-80F8-3A8DFD4572CF}" presName="horzTwo" presStyleCnt="0"/>
      <dgm:spPr/>
    </dgm:pt>
    <dgm:pt modelId="{520184DE-B01B-4ED3-A4F5-BFCD4323F922}" type="pres">
      <dgm:prSet presAssocID="{5FB310AB-A372-462E-8EAB-29FF7C65FC05}" presName="vertThree" presStyleCnt="0"/>
      <dgm:spPr/>
    </dgm:pt>
    <dgm:pt modelId="{4672FFF1-9DA5-4936-8701-D31813FD8211}" type="pres">
      <dgm:prSet presAssocID="{5FB310AB-A372-462E-8EAB-29FF7C65FC05}" presName="txThree" presStyleLbl="node3" presStyleIdx="0" presStyleCnt="8">
        <dgm:presLayoutVars>
          <dgm:chPref val="3"/>
        </dgm:presLayoutVars>
      </dgm:prSet>
      <dgm:spPr/>
    </dgm:pt>
    <dgm:pt modelId="{199A188F-AFA1-4F35-934D-3A8C9F03B98A}" type="pres">
      <dgm:prSet presAssocID="{5FB310AB-A372-462E-8EAB-29FF7C65FC05}" presName="horzThree" presStyleCnt="0"/>
      <dgm:spPr/>
    </dgm:pt>
    <dgm:pt modelId="{8D371F32-0263-4F80-A6E8-156D85A4C41C}" type="pres">
      <dgm:prSet presAssocID="{B63C02FF-C456-49C1-9500-B07D22636EE6}" presName="sibSpaceThree" presStyleCnt="0"/>
      <dgm:spPr/>
    </dgm:pt>
    <dgm:pt modelId="{FFF12A7A-345A-4671-99C6-3323D69D5A11}" type="pres">
      <dgm:prSet presAssocID="{4ABCE748-0BFA-4FAC-B85A-204C0AD1A603}" presName="vertThree" presStyleCnt="0"/>
      <dgm:spPr/>
    </dgm:pt>
    <dgm:pt modelId="{CE6AA34C-81BA-40B5-8BB5-86A2D955B5CE}" type="pres">
      <dgm:prSet presAssocID="{4ABCE748-0BFA-4FAC-B85A-204C0AD1A603}" presName="txThree" presStyleLbl="node3" presStyleIdx="1" presStyleCnt="8">
        <dgm:presLayoutVars>
          <dgm:chPref val="3"/>
        </dgm:presLayoutVars>
      </dgm:prSet>
      <dgm:spPr/>
    </dgm:pt>
    <dgm:pt modelId="{7C0C18E2-3740-4704-8A56-5E0F3E150B05}" type="pres">
      <dgm:prSet presAssocID="{4ABCE748-0BFA-4FAC-B85A-204C0AD1A603}" presName="horzThree" presStyleCnt="0"/>
      <dgm:spPr/>
    </dgm:pt>
    <dgm:pt modelId="{0D0926A7-BDF5-49EB-AEE2-BD4629BA2C90}" type="pres">
      <dgm:prSet presAssocID="{7D79FD3D-D8F7-4CF7-AE6A-E9B8E6B0594B}" presName="sibSpaceThree" presStyleCnt="0"/>
      <dgm:spPr/>
    </dgm:pt>
    <dgm:pt modelId="{A8FDC135-818C-4A91-BB71-4045C792E79B}" type="pres">
      <dgm:prSet presAssocID="{6CB808ED-5E1A-40D7-83CE-253EFDECF440}" presName="vertThree" presStyleCnt="0"/>
      <dgm:spPr/>
    </dgm:pt>
    <dgm:pt modelId="{4109F0E6-07CD-4CE7-860F-116AAA719DC1}" type="pres">
      <dgm:prSet presAssocID="{6CB808ED-5E1A-40D7-83CE-253EFDECF440}" presName="txThree" presStyleLbl="node3" presStyleIdx="2" presStyleCnt="8">
        <dgm:presLayoutVars>
          <dgm:chPref val="3"/>
        </dgm:presLayoutVars>
      </dgm:prSet>
      <dgm:spPr/>
    </dgm:pt>
    <dgm:pt modelId="{97EEE366-B495-486D-ABC4-BBA952D8E3EA}" type="pres">
      <dgm:prSet presAssocID="{6CB808ED-5E1A-40D7-83CE-253EFDECF440}" presName="horzThree" presStyleCnt="0"/>
      <dgm:spPr/>
    </dgm:pt>
    <dgm:pt modelId="{875B16FC-AEC8-4F2C-9CF5-B28A59A5ABE3}" type="pres">
      <dgm:prSet presAssocID="{97160E23-082E-410B-921E-EC9091CA8F5B}" presName="sibSpaceThree" presStyleCnt="0"/>
      <dgm:spPr/>
    </dgm:pt>
    <dgm:pt modelId="{D2A87397-549A-40D5-9873-06404C92330C}" type="pres">
      <dgm:prSet presAssocID="{BE01FF4F-DFB0-4721-B3C9-9435D1A0585E}" presName="vertThree" presStyleCnt="0"/>
      <dgm:spPr/>
    </dgm:pt>
    <dgm:pt modelId="{53354B72-F85D-483F-94F7-4C333B8E603A}" type="pres">
      <dgm:prSet presAssocID="{BE01FF4F-DFB0-4721-B3C9-9435D1A0585E}" presName="txThree" presStyleLbl="node3" presStyleIdx="3" presStyleCnt="8">
        <dgm:presLayoutVars>
          <dgm:chPref val="3"/>
        </dgm:presLayoutVars>
      </dgm:prSet>
      <dgm:spPr/>
    </dgm:pt>
    <dgm:pt modelId="{CAFF33F2-2987-4371-A626-B976FC94F039}" type="pres">
      <dgm:prSet presAssocID="{BE01FF4F-DFB0-4721-B3C9-9435D1A0585E}" presName="parTransThree" presStyleCnt="0"/>
      <dgm:spPr/>
    </dgm:pt>
    <dgm:pt modelId="{46F0CE2E-17A5-4B3D-A294-85DD665C1073}" type="pres">
      <dgm:prSet presAssocID="{BE01FF4F-DFB0-4721-B3C9-9435D1A0585E}" presName="horzThree" presStyleCnt="0"/>
      <dgm:spPr/>
    </dgm:pt>
    <dgm:pt modelId="{0AB69C40-FAE3-442F-AD4B-E68E80BF7BA7}" type="pres">
      <dgm:prSet presAssocID="{0B403345-A0D9-442A-875C-85463ACB27AF}" presName="vertFour" presStyleCnt="0">
        <dgm:presLayoutVars>
          <dgm:chPref val="3"/>
        </dgm:presLayoutVars>
      </dgm:prSet>
      <dgm:spPr/>
    </dgm:pt>
    <dgm:pt modelId="{527AD6B1-8A0F-424B-911B-DC6F2B4C3DF9}" type="pres">
      <dgm:prSet presAssocID="{0B403345-A0D9-442A-875C-85463ACB27AF}" presName="txFour" presStyleLbl="node4" presStyleIdx="0" presStyleCnt="1">
        <dgm:presLayoutVars>
          <dgm:chPref val="3"/>
        </dgm:presLayoutVars>
      </dgm:prSet>
      <dgm:spPr/>
    </dgm:pt>
    <dgm:pt modelId="{BDB15D5D-CE9F-40BB-97E9-A74A0A7D2D07}" type="pres">
      <dgm:prSet presAssocID="{0B403345-A0D9-442A-875C-85463ACB27AF}" presName="horzFour" presStyleCnt="0"/>
      <dgm:spPr/>
    </dgm:pt>
    <dgm:pt modelId="{0BF33EBD-1793-4085-8E0D-F9362F04F621}" type="pres">
      <dgm:prSet presAssocID="{1FF4589E-856C-44B9-97E3-C01E0227E467}" presName="sibSpaceTwo" presStyleCnt="0"/>
      <dgm:spPr/>
    </dgm:pt>
    <dgm:pt modelId="{5AEC581F-E702-4B89-8DC6-782C22262239}" type="pres">
      <dgm:prSet presAssocID="{DF5D6024-9F9B-426F-AA9B-2A4E2101A5A9}" presName="vertTwo" presStyleCnt="0"/>
      <dgm:spPr/>
    </dgm:pt>
    <dgm:pt modelId="{E710449C-F5D4-4042-957F-418E6AE76491}" type="pres">
      <dgm:prSet presAssocID="{DF5D6024-9F9B-426F-AA9B-2A4E2101A5A9}" presName="txTwo" presStyleLbl="node2" presStyleIdx="0" presStyleCnt="2">
        <dgm:presLayoutVars>
          <dgm:chPref val="3"/>
        </dgm:presLayoutVars>
      </dgm:prSet>
      <dgm:spPr/>
    </dgm:pt>
    <dgm:pt modelId="{AED7094A-15B0-4D5A-B52C-47D5F812517F}" type="pres">
      <dgm:prSet presAssocID="{DF5D6024-9F9B-426F-AA9B-2A4E2101A5A9}" presName="horzTwo" presStyleCnt="0"/>
      <dgm:spPr/>
    </dgm:pt>
    <dgm:pt modelId="{0E427F65-074B-4EF5-821B-1992784CC4AF}" type="pres">
      <dgm:prSet presAssocID="{1997B695-716E-4603-AF90-CC0CE503B579}" presName="sibSpaceTwo" presStyleCnt="0"/>
      <dgm:spPr/>
    </dgm:pt>
    <dgm:pt modelId="{89B41639-2473-49C5-9BE9-6C08014D1887}" type="pres">
      <dgm:prSet presAssocID="{58C717D7-3800-4843-AF1A-5E2C9EE8DC01}" presName="vertTwo" presStyleCnt="0"/>
      <dgm:spPr/>
    </dgm:pt>
    <dgm:pt modelId="{BE70C1F6-DB38-4746-98DA-74C8C97E11B0}" type="pres">
      <dgm:prSet presAssocID="{58C717D7-3800-4843-AF1A-5E2C9EE8DC01}" presName="txTwo" presStyleLbl="node2" presStyleIdx="1" presStyleCnt="2">
        <dgm:presLayoutVars>
          <dgm:chPref val="3"/>
        </dgm:presLayoutVars>
      </dgm:prSet>
      <dgm:spPr/>
    </dgm:pt>
    <dgm:pt modelId="{17B11FA4-FF07-4AEB-8357-9104305E6A2A}" type="pres">
      <dgm:prSet presAssocID="{58C717D7-3800-4843-AF1A-5E2C9EE8DC01}" presName="parTransTwo" presStyleCnt="0"/>
      <dgm:spPr/>
    </dgm:pt>
    <dgm:pt modelId="{497F8CEF-0B18-4A9E-940E-65ECA2EB23AF}" type="pres">
      <dgm:prSet presAssocID="{58C717D7-3800-4843-AF1A-5E2C9EE8DC01}" presName="horzTwo" presStyleCnt="0"/>
      <dgm:spPr/>
    </dgm:pt>
    <dgm:pt modelId="{37F33064-9802-4501-965E-169DA1473583}" type="pres">
      <dgm:prSet presAssocID="{7E44D09C-6886-4236-AA3B-23A4EF9E3C0E}" presName="vertThree" presStyleCnt="0"/>
      <dgm:spPr/>
    </dgm:pt>
    <dgm:pt modelId="{EAF77BEA-1464-4008-BAF0-749291540417}" type="pres">
      <dgm:prSet presAssocID="{7E44D09C-6886-4236-AA3B-23A4EF9E3C0E}" presName="txThree" presStyleLbl="node3" presStyleIdx="4" presStyleCnt="8">
        <dgm:presLayoutVars>
          <dgm:chPref val="3"/>
        </dgm:presLayoutVars>
      </dgm:prSet>
      <dgm:spPr/>
    </dgm:pt>
    <dgm:pt modelId="{DC3E3952-DC82-41B0-8B5C-A6F41043B750}" type="pres">
      <dgm:prSet presAssocID="{7E44D09C-6886-4236-AA3B-23A4EF9E3C0E}" presName="horzThree" presStyleCnt="0"/>
      <dgm:spPr/>
    </dgm:pt>
    <dgm:pt modelId="{2CDC5608-247F-4FD1-829E-9458435B387F}" type="pres">
      <dgm:prSet presAssocID="{78D492F7-FCA4-47B1-AF2A-28C996AAEBEF}" presName="sibSpaceThree" presStyleCnt="0"/>
      <dgm:spPr/>
    </dgm:pt>
    <dgm:pt modelId="{996F9E8B-C8B5-4E99-B5DE-A7C4184DF534}" type="pres">
      <dgm:prSet presAssocID="{8A2E0EEC-9627-400C-864C-14EC7F7C80D6}" presName="vertThree" presStyleCnt="0"/>
      <dgm:spPr/>
    </dgm:pt>
    <dgm:pt modelId="{CD7502E5-75AD-41D8-A103-C8DC2634F20A}" type="pres">
      <dgm:prSet presAssocID="{8A2E0EEC-9627-400C-864C-14EC7F7C80D6}" presName="txThree" presStyleLbl="node3" presStyleIdx="5" presStyleCnt="8">
        <dgm:presLayoutVars>
          <dgm:chPref val="3"/>
        </dgm:presLayoutVars>
      </dgm:prSet>
      <dgm:spPr/>
    </dgm:pt>
    <dgm:pt modelId="{E2F267FA-16AB-4375-B46D-8ADDE1847854}" type="pres">
      <dgm:prSet presAssocID="{8A2E0EEC-9627-400C-864C-14EC7F7C80D6}" presName="horzThree" presStyleCnt="0"/>
      <dgm:spPr/>
    </dgm:pt>
    <dgm:pt modelId="{DAEBD65A-C005-4F3F-BA40-CA7834BA0327}" type="pres">
      <dgm:prSet presAssocID="{CC7AFF41-5524-40E9-852E-4BAEF591E511}" presName="sibSpaceThree" presStyleCnt="0"/>
      <dgm:spPr/>
    </dgm:pt>
    <dgm:pt modelId="{115E8BA7-57AB-47E9-9A84-3F04DBEF0EA2}" type="pres">
      <dgm:prSet presAssocID="{E71AC193-5ACA-49CA-BA57-21CD3797DB44}" presName="vertThree" presStyleCnt="0"/>
      <dgm:spPr/>
    </dgm:pt>
    <dgm:pt modelId="{C768418B-AFA8-4E18-920D-8E0CCB2A7AFC}" type="pres">
      <dgm:prSet presAssocID="{E71AC193-5ACA-49CA-BA57-21CD3797DB44}" presName="txThree" presStyleLbl="node3" presStyleIdx="6" presStyleCnt="8">
        <dgm:presLayoutVars>
          <dgm:chPref val="3"/>
        </dgm:presLayoutVars>
      </dgm:prSet>
      <dgm:spPr/>
    </dgm:pt>
    <dgm:pt modelId="{3C389198-6700-4CFF-9EC8-7A795A12C175}" type="pres">
      <dgm:prSet presAssocID="{E71AC193-5ACA-49CA-BA57-21CD3797DB44}" presName="horzThree" presStyleCnt="0"/>
      <dgm:spPr/>
    </dgm:pt>
    <dgm:pt modelId="{EE906ACD-7E3C-47E8-BF90-118588DCDC58}" type="pres">
      <dgm:prSet presAssocID="{95A899B6-97E5-40D1-9F27-E1A16C741DA5}" presName="sibSpaceThree" presStyleCnt="0"/>
      <dgm:spPr/>
    </dgm:pt>
    <dgm:pt modelId="{36A77DAD-F986-46B7-937D-25442AB3BE38}" type="pres">
      <dgm:prSet presAssocID="{D4FAA2FB-F17E-46E5-9B7E-A6FD83E1D7B4}" presName="vertThree" presStyleCnt="0"/>
      <dgm:spPr/>
    </dgm:pt>
    <dgm:pt modelId="{9C4094AF-DA92-4659-89C7-6BC1441D4F35}" type="pres">
      <dgm:prSet presAssocID="{D4FAA2FB-F17E-46E5-9B7E-A6FD83E1D7B4}" presName="txThree" presStyleLbl="node3" presStyleIdx="7" presStyleCnt="8">
        <dgm:presLayoutVars>
          <dgm:chPref val="3"/>
        </dgm:presLayoutVars>
      </dgm:prSet>
      <dgm:spPr/>
    </dgm:pt>
    <dgm:pt modelId="{71D77C5A-42E7-43AC-97FA-A25EEDE7B391}" type="pres">
      <dgm:prSet presAssocID="{D4FAA2FB-F17E-46E5-9B7E-A6FD83E1D7B4}" presName="horzThree" presStyleCnt="0"/>
      <dgm:spPr/>
    </dgm:pt>
  </dgm:ptLst>
  <dgm:cxnLst>
    <dgm:cxn modelId="{D8E98806-4214-44E4-9F23-916D4363E9E9}" srcId="{58C717D7-3800-4843-AF1A-5E2C9EE8DC01}" destId="{7E44D09C-6886-4236-AA3B-23A4EF9E3C0E}" srcOrd="0" destOrd="0" parTransId="{52BE494E-16CA-42BA-8D8D-9AE48BC0B218}" sibTransId="{78D492F7-FCA4-47B1-AF2A-28C996AAEBEF}"/>
    <dgm:cxn modelId="{5A21BF06-F48E-47B6-B9B6-F3728D6FE9F5}" srcId="{785628DF-6C11-4CBE-80F8-3A8DFD4572CF}" destId="{4ABCE748-0BFA-4FAC-B85A-204C0AD1A603}" srcOrd="1" destOrd="0" parTransId="{2C1DD761-14F8-4291-A19E-91CE01CD2D16}" sibTransId="{7D79FD3D-D8F7-4CF7-AE6A-E9B8E6B0594B}"/>
    <dgm:cxn modelId="{C7496021-6B6D-466F-9EF2-097BBCC7BF5F}" type="presOf" srcId="{785628DF-6C11-4CBE-80F8-3A8DFD4572CF}" destId="{FEBFA642-B8F9-4871-940F-F964E4489C64}" srcOrd="0" destOrd="0" presId="urn:microsoft.com/office/officeart/2005/8/layout/hierarchy4"/>
    <dgm:cxn modelId="{BC642F2D-64B3-4524-AB5E-0FE52E81A9A4}" type="presOf" srcId="{8A2E0EEC-9627-400C-864C-14EC7F7C80D6}" destId="{CD7502E5-75AD-41D8-A103-C8DC2634F20A}" srcOrd="0" destOrd="0" presId="urn:microsoft.com/office/officeart/2005/8/layout/hierarchy4"/>
    <dgm:cxn modelId="{E2CDC637-1EF3-4A6D-8DCD-6160B66D3BDF}" type="presOf" srcId="{7E44D09C-6886-4236-AA3B-23A4EF9E3C0E}" destId="{EAF77BEA-1464-4008-BAF0-749291540417}" srcOrd="0" destOrd="0" presId="urn:microsoft.com/office/officeart/2005/8/layout/hierarchy4"/>
    <dgm:cxn modelId="{32137B60-082F-4F01-A8CB-41B507D7ABB5}" type="presOf" srcId="{E71AC193-5ACA-49CA-BA57-21CD3797DB44}" destId="{C768418B-AFA8-4E18-920D-8E0CCB2A7AFC}" srcOrd="0" destOrd="0" presId="urn:microsoft.com/office/officeart/2005/8/layout/hierarchy4"/>
    <dgm:cxn modelId="{C6BF7E42-1FEF-4711-81C3-458E76BE6412}" type="presOf" srcId="{4C76C98E-EC07-44F6-B1EE-979023023975}" destId="{3ED493E9-26EF-4805-A125-27E77A8F6EEB}" srcOrd="0" destOrd="0" presId="urn:microsoft.com/office/officeart/2005/8/layout/hierarchy4"/>
    <dgm:cxn modelId="{9FEBED43-DF37-4DFB-8AF4-A720DEA5C31F}" type="presOf" srcId="{58C717D7-3800-4843-AF1A-5E2C9EE8DC01}" destId="{BE70C1F6-DB38-4746-98DA-74C8C97E11B0}" srcOrd="0" destOrd="0" presId="urn:microsoft.com/office/officeart/2005/8/layout/hierarchy4"/>
    <dgm:cxn modelId="{80E3CB47-CCDC-40A5-86F4-2A27F0BEB35A}" srcId="{4C76C98E-EC07-44F6-B1EE-979023023975}" destId="{DF5D6024-9F9B-426F-AA9B-2A4E2101A5A9}" srcOrd="1" destOrd="0" parTransId="{6BB9B778-C587-479B-995D-C08C34C39067}" sibTransId="{1997B695-716E-4603-AF90-CC0CE503B579}"/>
    <dgm:cxn modelId="{A590326B-F04F-4F4F-9854-32B0D1A91329}" type="presOf" srcId="{4ABCE748-0BFA-4FAC-B85A-204C0AD1A603}" destId="{CE6AA34C-81BA-40B5-8BB5-86A2D955B5CE}" srcOrd="0" destOrd="0" presId="urn:microsoft.com/office/officeart/2005/8/layout/hierarchy4"/>
    <dgm:cxn modelId="{40DF5C6B-0B7B-425A-BD19-D4655E7DD30C}" type="presOf" srcId="{1FF51196-F7F1-42F1-AD22-935504B8CAC7}" destId="{02EA4B4B-E629-4A48-AE2E-96E398D9A0E7}" srcOrd="0" destOrd="0" presId="urn:microsoft.com/office/officeart/2005/8/layout/hierarchy4"/>
    <dgm:cxn modelId="{888DFD4B-9A5A-48F5-99DE-F564EE70962F}" type="presOf" srcId="{5FB310AB-A372-462E-8EAB-29FF7C65FC05}" destId="{4672FFF1-9DA5-4936-8701-D31813FD8211}" srcOrd="0" destOrd="0" presId="urn:microsoft.com/office/officeart/2005/8/layout/hierarchy4"/>
    <dgm:cxn modelId="{A5055E53-1D52-4FBA-A5D2-BC6D9AC06AEC}" srcId="{785628DF-6C11-4CBE-80F8-3A8DFD4572CF}" destId="{BE01FF4F-DFB0-4721-B3C9-9435D1A0585E}" srcOrd="3" destOrd="0" parTransId="{694BA77C-AB72-495E-A91A-1726A00C4752}" sibTransId="{AEEF3472-2119-4943-9F89-D2DAA31BB0DD}"/>
    <dgm:cxn modelId="{C3543D76-5F1E-47AD-8C75-650F5B34B110}" srcId="{785628DF-6C11-4CBE-80F8-3A8DFD4572CF}" destId="{6CB808ED-5E1A-40D7-83CE-253EFDECF440}" srcOrd="2" destOrd="0" parTransId="{66921D6F-55B0-4E19-830B-E3A1CD43A1C5}" sibTransId="{97160E23-082E-410B-921E-EC9091CA8F5B}"/>
    <dgm:cxn modelId="{19EDD483-9C3D-447A-A754-20B40D25DE7E}" srcId="{58C717D7-3800-4843-AF1A-5E2C9EE8DC01}" destId="{D4FAA2FB-F17E-46E5-9B7E-A6FD83E1D7B4}" srcOrd="3" destOrd="0" parTransId="{19C9B530-F484-4752-B339-55EB68CF8506}" sibTransId="{7F376F72-8B2C-43FC-9586-5918E81465DA}"/>
    <dgm:cxn modelId="{1833EC86-D4F4-4598-BE64-B005ADEF92B2}" srcId="{4C76C98E-EC07-44F6-B1EE-979023023975}" destId="{785628DF-6C11-4CBE-80F8-3A8DFD4572CF}" srcOrd="0" destOrd="0" parTransId="{F1429907-AE60-4776-A261-35DB381BDB11}" sibTransId="{1FF4589E-856C-44B9-97E3-C01E0227E467}"/>
    <dgm:cxn modelId="{5BF972A4-35E0-45D1-A563-A0CAB7E6D5C9}" type="presOf" srcId="{DF5D6024-9F9B-426F-AA9B-2A4E2101A5A9}" destId="{E710449C-F5D4-4042-957F-418E6AE76491}" srcOrd="0" destOrd="0" presId="urn:microsoft.com/office/officeart/2005/8/layout/hierarchy4"/>
    <dgm:cxn modelId="{6AE2D7A6-243E-4CEF-80B3-7FDBD49DF8BC}" srcId="{4C76C98E-EC07-44F6-B1EE-979023023975}" destId="{58C717D7-3800-4843-AF1A-5E2C9EE8DC01}" srcOrd="2" destOrd="0" parTransId="{3E84AC1F-1231-4F55-A827-2BF59EB9E083}" sibTransId="{0163EE5F-42CF-4A66-A66A-985930A0822C}"/>
    <dgm:cxn modelId="{EF1D92A9-7E6B-4B0D-8A6E-EC1628F8570E}" type="presOf" srcId="{D4FAA2FB-F17E-46E5-9B7E-A6FD83E1D7B4}" destId="{9C4094AF-DA92-4659-89C7-6BC1441D4F35}" srcOrd="0" destOrd="0" presId="urn:microsoft.com/office/officeart/2005/8/layout/hierarchy4"/>
    <dgm:cxn modelId="{47BD35C1-5B79-4E71-A1BB-253D647C87B8}" srcId="{1FF51196-F7F1-42F1-AD22-935504B8CAC7}" destId="{4C76C98E-EC07-44F6-B1EE-979023023975}" srcOrd="0" destOrd="0" parTransId="{51CB42DE-7928-42E5-8632-474F7C475A16}" sibTransId="{F8ABEE2C-9DA6-4980-85F6-688FAA018C14}"/>
    <dgm:cxn modelId="{90ED37CF-E142-4A01-A126-5442DB660A02}" srcId="{BE01FF4F-DFB0-4721-B3C9-9435D1A0585E}" destId="{0B403345-A0D9-442A-875C-85463ACB27AF}" srcOrd="0" destOrd="0" parTransId="{8C3453CA-CC43-488F-A0DF-A9BC7B2DDE12}" sibTransId="{1C9738A9-C33E-47AF-BEBC-61F2DE38C305}"/>
    <dgm:cxn modelId="{B51CC7D2-AB41-4C40-B9E2-46F90E6E0986}" type="presOf" srcId="{0B403345-A0D9-442A-875C-85463ACB27AF}" destId="{527AD6B1-8A0F-424B-911B-DC6F2B4C3DF9}" srcOrd="0" destOrd="0" presId="urn:microsoft.com/office/officeart/2005/8/layout/hierarchy4"/>
    <dgm:cxn modelId="{2967A2D5-09DC-4DB9-B3F6-CE5058FF1172}" type="presOf" srcId="{BE01FF4F-DFB0-4721-B3C9-9435D1A0585E}" destId="{53354B72-F85D-483F-94F7-4C333B8E603A}" srcOrd="0" destOrd="0" presId="urn:microsoft.com/office/officeart/2005/8/layout/hierarchy4"/>
    <dgm:cxn modelId="{8B213BDA-2A99-43EA-9B8E-D9EAC96A52FE}" srcId="{785628DF-6C11-4CBE-80F8-3A8DFD4572CF}" destId="{5FB310AB-A372-462E-8EAB-29FF7C65FC05}" srcOrd="0" destOrd="0" parTransId="{A1D498AE-41C2-4373-994C-BB8F81C652B0}" sibTransId="{B63C02FF-C456-49C1-9500-B07D22636EE6}"/>
    <dgm:cxn modelId="{841A0DE8-BEA3-46EC-AEB0-D5B74C579E91}" srcId="{58C717D7-3800-4843-AF1A-5E2C9EE8DC01}" destId="{E71AC193-5ACA-49CA-BA57-21CD3797DB44}" srcOrd="2" destOrd="0" parTransId="{9C8ACE40-A913-4E7C-B6FE-B038B1F8E544}" sibTransId="{95A899B6-97E5-40D1-9F27-E1A16C741DA5}"/>
    <dgm:cxn modelId="{6F5F71ED-892E-4249-8F2F-119AA35F6296}" type="presOf" srcId="{6CB808ED-5E1A-40D7-83CE-253EFDECF440}" destId="{4109F0E6-07CD-4CE7-860F-116AAA719DC1}" srcOrd="0" destOrd="0" presId="urn:microsoft.com/office/officeart/2005/8/layout/hierarchy4"/>
    <dgm:cxn modelId="{32A9FBF2-02DE-4311-A5C1-8A61D0F01D5C}" srcId="{58C717D7-3800-4843-AF1A-5E2C9EE8DC01}" destId="{8A2E0EEC-9627-400C-864C-14EC7F7C80D6}" srcOrd="1" destOrd="0" parTransId="{9560231D-A801-4DBE-84FF-ADC0E2759142}" sibTransId="{CC7AFF41-5524-40E9-852E-4BAEF591E511}"/>
    <dgm:cxn modelId="{2D0CF13F-0576-4E03-967C-012836AD6BF5}" type="presParOf" srcId="{02EA4B4B-E629-4A48-AE2E-96E398D9A0E7}" destId="{103C6DEB-F7C2-4617-8CF9-9E234814B735}" srcOrd="0" destOrd="0" presId="urn:microsoft.com/office/officeart/2005/8/layout/hierarchy4"/>
    <dgm:cxn modelId="{93D2D0A6-5155-4634-8002-D3C9C3B77C09}" type="presParOf" srcId="{103C6DEB-F7C2-4617-8CF9-9E234814B735}" destId="{3ED493E9-26EF-4805-A125-27E77A8F6EEB}" srcOrd="0" destOrd="0" presId="urn:microsoft.com/office/officeart/2005/8/layout/hierarchy4"/>
    <dgm:cxn modelId="{984E9D75-23FD-4AAA-B950-734FC87D92A0}" type="presParOf" srcId="{103C6DEB-F7C2-4617-8CF9-9E234814B735}" destId="{038EB00B-E606-4799-A856-E242332810B0}" srcOrd="1" destOrd="0" presId="urn:microsoft.com/office/officeart/2005/8/layout/hierarchy4"/>
    <dgm:cxn modelId="{8EC5B73D-FE5F-433E-8E2B-8740F3D0BF8A}" type="presParOf" srcId="{103C6DEB-F7C2-4617-8CF9-9E234814B735}" destId="{BADC5027-4EDA-4471-9D23-7695A18D34DE}" srcOrd="2" destOrd="0" presId="urn:microsoft.com/office/officeart/2005/8/layout/hierarchy4"/>
    <dgm:cxn modelId="{169C1307-A14E-437A-944C-7C53EACEC158}" type="presParOf" srcId="{BADC5027-4EDA-4471-9D23-7695A18D34DE}" destId="{13D611D5-1F0E-445E-8785-02A63D7DE320}" srcOrd="0" destOrd="0" presId="urn:microsoft.com/office/officeart/2005/8/layout/hierarchy4"/>
    <dgm:cxn modelId="{A9933ED8-7DEF-419C-A7FE-DC63502E4C3B}" type="presParOf" srcId="{13D611D5-1F0E-445E-8785-02A63D7DE320}" destId="{FEBFA642-B8F9-4871-940F-F964E4489C64}" srcOrd="0" destOrd="0" presId="urn:microsoft.com/office/officeart/2005/8/layout/hierarchy4"/>
    <dgm:cxn modelId="{658C57BF-BD98-4996-886D-82E92243630F}" type="presParOf" srcId="{13D611D5-1F0E-445E-8785-02A63D7DE320}" destId="{85ADEF47-45D2-434B-A772-DA073B55624C}" srcOrd="1" destOrd="0" presId="urn:microsoft.com/office/officeart/2005/8/layout/hierarchy4"/>
    <dgm:cxn modelId="{6CE88CAC-3086-46FA-9F27-59D6EE93D1BF}" type="presParOf" srcId="{13D611D5-1F0E-445E-8785-02A63D7DE320}" destId="{2DD8C0DA-0612-49B5-AE99-74BA64C11B3F}" srcOrd="2" destOrd="0" presId="urn:microsoft.com/office/officeart/2005/8/layout/hierarchy4"/>
    <dgm:cxn modelId="{7BA60CA2-58CF-4777-8E10-821DEA3B6985}" type="presParOf" srcId="{2DD8C0DA-0612-49B5-AE99-74BA64C11B3F}" destId="{520184DE-B01B-4ED3-A4F5-BFCD4323F922}" srcOrd="0" destOrd="0" presId="urn:microsoft.com/office/officeart/2005/8/layout/hierarchy4"/>
    <dgm:cxn modelId="{88AE34C1-7252-45D4-B599-FF77F85FD41E}" type="presParOf" srcId="{520184DE-B01B-4ED3-A4F5-BFCD4323F922}" destId="{4672FFF1-9DA5-4936-8701-D31813FD8211}" srcOrd="0" destOrd="0" presId="urn:microsoft.com/office/officeart/2005/8/layout/hierarchy4"/>
    <dgm:cxn modelId="{F0FF1147-6014-4166-97D6-1AC4514F0F5A}" type="presParOf" srcId="{520184DE-B01B-4ED3-A4F5-BFCD4323F922}" destId="{199A188F-AFA1-4F35-934D-3A8C9F03B98A}" srcOrd="1" destOrd="0" presId="urn:microsoft.com/office/officeart/2005/8/layout/hierarchy4"/>
    <dgm:cxn modelId="{781BF9E0-07F9-4D9E-997A-2B0F109A8B35}" type="presParOf" srcId="{2DD8C0DA-0612-49B5-AE99-74BA64C11B3F}" destId="{8D371F32-0263-4F80-A6E8-156D85A4C41C}" srcOrd="1" destOrd="0" presId="urn:microsoft.com/office/officeart/2005/8/layout/hierarchy4"/>
    <dgm:cxn modelId="{460E4EF8-9500-4662-9B8B-2894720506A5}" type="presParOf" srcId="{2DD8C0DA-0612-49B5-AE99-74BA64C11B3F}" destId="{FFF12A7A-345A-4671-99C6-3323D69D5A11}" srcOrd="2" destOrd="0" presId="urn:microsoft.com/office/officeart/2005/8/layout/hierarchy4"/>
    <dgm:cxn modelId="{4D843E89-4FC2-49AA-B37D-97B98BF7FD43}" type="presParOf" srcId="{FFF12A7A-345A-4671-99C6-3323D69D5A11}" destId="{CE6AA34C-81BA-40B5-8BB5-86A2D955B5CE}" srcOrd="0" destOrd="0" presId="urn:microsoft.com/office/officeart/2005/8/layout/hierarchy4"/>
    <dgm:cxn modelId="{9E255D70-8F88-4CEB-8A77-5BF4536CA631}" type="presParOf" srcId="{FFF12A7A-345A-4671-99C6-3323D69D5A11}" destId="{7C0C18E2-3740-4704-8A56-5E0F3E150B05}" srcOrd="1" destOrd="0" presId="urn:microsoft.com/office/officeart/2005/8/layout/hierarchy4"/>
    <dgm:cxn modelId="{1A028D0C-AA7A-4F10-B2F6-2C5472C9AA43}" type="presParOf" srcId="{2DD8C0DA-0612-49B5-AE99-74BA64C11B3F}" destId="{0D0926A7-BDF5-49EB-AEE2-BD4629BA2C90}" srcOrd="3" destOrd="0" presId="urn:microsoft.com/office/officeart/2005/8/layout/hierarchy4"/>
    <dgm:cxn modelId="{C25918E5-713F-43B4-90EB-A2065B5712ED}" type="presParOf" srcId="{2DD8C0DA-0612-49B5-AE99-74BA64C11B3F}" destId="{A8FDC135-818C-4A91-BB71-4045C792E79B}" srcOrd="4" destOrd="0" presId="urn:microsoft.com/office/officeart/2005/8/layout/hierarchy4"/>
    <dgm:cxn modelId="{04647320-0136-4387-83C2-B64B5A636DD6}" type="presParOf" srcId="{A8FDC135-818C-4A91-BB71-4045C792E79B}" destId="{4109F0E6-07CD-4CE7-860F-116AAA719DC1}" srcOrd="0" destOrd="0" presId="urn:microsoft.com/office/officeart/2005/8/layout/hierarchy4"/>
    <dgm:cxn modelId="{B65B8694-771D-4ED9-8275-7BF95A641F8E}" type="presParOf" srcId="{A8FDC135-818C-4A91-BB71-4045C792E79B}" destId="{97EEE366-B495-486D-ABC4-BBA952D8E3EA}" srcOrd="1" destOrd="0" presId="urn:microsoft.com/office/officeart/2005/8/layout/hierarchy4"/>
    <dgm:cxn modelId="{847D7AFB-E774-4843-B623-C978AE42D7B9}" type="presParOf" srcId="{2DD8C0DA-0612-49B5-AE99-74BA64C11B3F}" destId="{875B16FC-AEC8-4F2C-9CF5-B28A59A5ABE3}" srcOrd="5" destOrd="0" presId="urn:microsoft.com/office/officeart/2005/8/layout/hierarchy4"/>
    <dgm:cxn modelId="{E8EA152D-89CA-4CEA-997D-D80B6BA755A1}" type="presParOf" srcId="{2DD8C0DA-0612-49B5-AE99-74BA64C11B3F}" destId="{D2A87397-549A-40D5-9873-06404C92330C}" srcOrd="6" destOrd="0" presId="urn:microsoft.com/office/officeart/2005/8/layout/hierarchy4"/>
    <dgm:cxn modelId="{FD8E9BBB-650B-4368-A03B-61ED85CE5C34}" type="presParOf" srcId="{D2A87397-549A-40D5-9873-06404C92330C}" destId="{53354B72-F85D-483F-94F7-4C333B8E603A}" srcOrd="0" destOrd="0" presId="urn:microsoft.com/office/officeart/2005/8/layout/hierarchy4"/>
    <dgm:cxn modelId="{6A2CFDC9-4A0A-48E7-AEB7-6BFFE5BE8142}" type="presParOf" srcId="{D2A87397-549A-40D5-9873-06404C92330C}" destId="{CAFF33F2-2987-4371-A626-B976FC94F039}" srcOrd="1" destOrd="0" presId="urn:microsoft.com/office/officeart/2005/8/layout/hierarchy4"/>
    <dgm:cxn modelId="{8B7F5B50-D264-4A81-83A5-F355360FE7CD}" type="presParOf" srcId="{D2A87397-549A-40D5-9873-06404C92330C}" destId="{46F0CE2E-17A5-4B3D-A294-85DD665C1073}" srcOrd="2" destOrd="0" presId="urn:microsoft.com/office/officeart/2005/8/layout/hierarchy4"/>
    <dgm:cxn modelId="{66C62010-7426-4D8E-AD54-AE9586EFE6A7}" type="presParOf" srcId="{46F0CE2E-17A5-4B3D-A294-85DD665C1073}" destId="{0AB69C40-FAE3-442F-AD4B-E68E80BF7BA7}" srcOrd="0" destOrd="0" presId="urn:microsoft.com/office/officeart/2005/8/layout/hierarchy4"/>
    <dgm:cxn modelId="{7E1587CC-DFDE-4A11-8C37-A7C60FBF7E66}" type="presParOf" srcId="{0AB69C40-FAE3-442F-AD4B-E68E80BF7BA7}" destId="{527AD6B1-8A0F-424B-911B-DC6F2B4C3DF9}" srcOrd="0" destOrd="0" presId="urn:microsoft.com/office/officeart/2005/8/layout/hierarchy4"/>
    <dgm:cxn modelId="{00F66165-C10C-4399-AD06-AE3A4DDE29C9}" type="presParOf" srcId="{0AB69C40-FAE3-442F-AD4B-E68E80BF7BA7}" destId="{BDB15D5D-CE9F-40BB-97E9-A74A0A7D2D07}" srcOrd="1" destOrd="0" presId="urn:microsoft.com/office/officeart/2005/8/layout/hierarchy4"/>
    <dgm:cxn modelId="{B34C934F-D238-4626-B920-56D4AA8EB9FB}" type="presParOf" srcId="{BADC5027-4EDA-4471-9D23-7695A18D34DE}" destId="{0BF33EBD-1793-4085-8E0D-F9362F04F621}" srcOrd="1" destOrd="0" presId="urn:microsoft.com/office/officeart/2005/8/layout/hierarchy4"/>
    <dgm:cxn modelId="{C09CEF2F-7C68-425C-9B6E-DC6C4B677705}" type="presParOf" srcId="{BADC5027-4EDA-4471-9D23-7695A18D34DE}" destId="{5AEC581F-E702-4B89-8DC6-782C22262239}" srcOrd="2" destOrd="0" presId="urn:microsoft.com/office/officeart/2005/8/layout/hierarchy4"/>
    <dgm:cxn modelId="{95FED33A-DD04-412A-BB73-215C8F406821}" type="presParOf" srcId="{5AEC581F-E702-4B89-8DC6-782C22262239}" destId="{E710449C-F5D4-4042-957F-418E6AE76491}" srcOrd="0" destOrd="0" presId="urn:microsoft.com/office/officeart/2005/8/layout/hierarchy4"/>
    <dgm:cxn modelId="{965DB152-D619-43E9-9FEE-BFC8427DA9A3}" type="presParOf" srcId="{5AEC581F-E702-4B89-8DC6-782C22262239}" destId="{AED7094A-15B0-4D5A-B52C-47D5F812517F}" srcOrd="1" destOrd="0" presId="urn:microsoft.com/office/officeart/2005/8/layout/hierarchy4"/>
    <dgm:cxn modelId="{493E8691-50DB-4829-AB3F-D1CEE4159198}" type="presParOf" srcId="{BADC5027-4EDA-4471-9D23-7695A18D34DE}" destId="{0E427F65-074B-4EF5-821B-1992784CC4AF}" srcOrd="3" destOrd="0" presId="urn:microsoft.com/office/officeart/2005/8/layout/hierarchy4"/>
    <dgm:cxn modelId="{2DB61C6D-87B5-48BB-8749-43C973C38219}" type="presParOf" srcId="{BADC5027-4EDA-4471-9D23-7695A18D34DE}" destId="{89B41639-2473-49C5-9BE9-6C08014D1887}" srcOrd="4" destOrd="0" presId="urn:microsoft.com/office/officeart/2005/8/layout/hierarchy4"/>
    <dgm:cxn modelId="{6255C03D-9FE5-486F-AC21-E61183BD8C70}" type="presParOf" srcId="{89B41639-2473-49C5-9BE9-6C08014D1887}" destId="{BE70C1F6-DB38-4746-98DA-74C8C97E11B0}" srcOrd="0" destOrd="0" presId="urn:microsoft.com/office/officeart/2005/8/layout/hierarchy4"/>
    <dgm:cxn modelId="{10880C52-4CD9-4EE9-B13E-806A3D9B321F}" type="presParOf" srcId="{89B41639-2473-49C5-9BE9-6C08014D1887}" destId="{17B11FA4-FF07-4AEB-8357-9104305E6A2A}" srcOrd="1" destOrd="0" presId="urn:microsoft.com/office/officeart/2005/8/layout/hierarchy4"/>
    <dgm:cxn modelId="{228B64A0-2FDA-4FD9-AC35-B8235CAC7C98}" type="presParOf" srcId="{89B41639-2473-49C5-9BE9-6C08014D1887}" destId="{497F8CEF-0B18-4A9E-940E-65ECA2EB23AF}" srcOrd="2" destOrd="0" presId="urn:microsoft.com/office/officeart/2005/8/layout/hierarchy4"/>
    <dgm:cxn modelId="{EEEDC0C7-0E0F-40D3-B7C8-45791C4C3501}" type="presParOf" srcId="{497F8CEF-0B18-4A9E-940E-65ECA2EB23AF}" destId="{37F33064-9802-4501-965E-169DA1473583}" srcOrd="0" destOrd="0" presId="urn:microsoft.com/office/officeart/2005/8/layout/hierarchy4"/>
    <dgm:cxn modelId="{6E535851-AC63-4AB7-A9FA-D763D1C15F58}" type="presParOf" srcId="{37F33064-9802-4501-965E-169DA1473583}" destId="{EAF77BEA-1464-4008-BAF0-749291540417}" srcOrd="0" destOrd="0" presId="urn:microsoft.com/office/officeart/2005/8/layout/hierarchy4"/>
    <dgm:cxn modelId="{AD37B992-EFC5-422B-AA3A-90300CD15AE9}" type="presParOf" srcId="{37F33064-9802-4501-965E-169DA1473583}" destId="{DC3E3952-DC82-41B0-8B5C-A6F41043B750}" srcOrd="1" destOrd="0" presId="urn:microsoft.com/office/officeart/2005/8/layout/hierarchy4"/>
    <dgm:cxn modelId="{F5B5ACA6-32EF-4EE1-8A4D-A544F1D28759}" type="presParOf" srcId="{497F8CEF-0B18-4A9E-940E-65ECA2EB23AF}" destId="{2CDC5608-247F-4FD1-829E-9458435B387F}" srcOrd="1" destOrd="0" presId="urn:microsoft.com/office/officeart/2005/8/layout/hierarchy4"/>
    <dgm:cxn modelId="{53A22DBC-72DF-4E39-B4D8-5C565B96B319}" type="presParOf" srcId="{497F8CEF-0B18-4A9E-940E-65ECA2EB23AF}" destId="{996F9E8B-C8B5-4E99-B5DE-A7C4184DF534}" srcOrd="2" destOrd="0" presId="urn:microsoft.com/office/officeart/2005/8/layout/hierarchy4"/>
    <dgm:cxn modelId="{A4351328-E2EA-4DE8-9974-75A23590CC24}" type="presParOf" srcId="{996F9E8B-C8B5-4E99-B5DE-A7C4184DF534}" destId="{CD7502E5-75AD-41D8-A103-C8DC2634F20A}" srcOrd="0" destOrd="0" presId="urn:microsoft.com/office/officeart/2005/8/layout/hierarchy4"/>
    <dgm:cxn modelId="{C828B2C9-F266-4C29-9989-850C2E159B46}" type="presParOf" srcId="{996F9E8B-C8B5-4E99-B5DE-A7C4184DF534}" destId="{E2F267FA-16AB-4375-B46D-8ADDE1847854}" srcOrd="1" destOrd="0" presId="urn:microsoft.com/office/officeart/2005/8/layout/hierarchy4"/>
    <dgm:cxn modelId="{93642446-742A-4179-899F-EBCA418F5EE4}" type="presParOf" srcId="{497F8CEF-0B18-4A9E-940E-65ECA2EB23AF}" destId="{DAEBD65A-C005-4F3F-BA40-CA7834BA0327}" srcOrd="3" destOrd="0" presId="urn:microsoft.com/office/officeart/2005/8/layout/hierarchy4"/>
    <dgm:cxn modelId="{12AC6DBE-06B8-4B8E-8EF7-D37EE5E6006E}" type="presParOf" srcId="{497F8CEF-0B18-4A9E-940E-65ECA2EB23AF}" destId="{115E8BA7-57AB-47E9-9A84-3F04DBEF0EA2}" srcOrd="4" destOrd="0" presId="urn:microsoft.com/office/officeart/2005/8/layout/hierarchy4"/>
    <dgm:cxn modelId="{AEAD7827-51C1-4334-BACF-D66BE1AD1CD1}" type="presParOf" srcId="{115E8BA7-57AB-47E9-9A84-3F04DBEF0EA2}" destId="{C768418B-AFA8-4E18-920D-8E0CCB2A7AFC}" srcOrd="0" destOrd="0" presId="urn:microsoft.com/office/officeart/2005/8/layout/hierarchy4"/>
    <dgm:cxn modelId="{D7C8B636-B811-4902-83B3-3245F21B0398}" type="presParOf" srcId="{115E8BA7-57AB-47E9-9A84-3F04DBEF0EA2}" destId="{3C389198-6700-4CFF-9EC8-7A795A12C175}" srcOrd="1" destOrd="0" presId="urn:microsoft.com/office/officeart/2005/8/layout/hierarchy4"/>
    <dgm:cxn modelId="{042E969C-000C-482B-9B5B-898FFF247071}" type="presParOf" srcId="{497F8CEF-0B18-4A9E-940E-65ECA2EB23AF}" destId="{EE906ACD-7E3C-47E8-BF90-118588DCDC58}" srcOrd="5" destOrd="0" presId="urn:microsoft.com/office/officeart/2005/8/layout/hierarchy4"/>
    <dgm:cxn modelId="{D6EB2993-836B-48AA-811B-47F664EBF62D}" type="presParOf" srcId="{497F8CEF-0B18-4A9E-940E-65ECA2EB23AF}" destId="{36A77DAD-F986-46B7-937D-25442AB3BE38}" srcOrd="6" destOrd="0" presId="urn:microsoft.com/office/officeart/2005/8/layout/hierarchy4"/>
    <dgm:cxn modelId="{015DF9C7-A827-422A-B863-DC36FA772178}" type="presParOf" srcId="{36A77DAD-F986-46B7-937D-25442AB3BE38}" destId="{9C4094AF-DA92-4659-89C7-6BC1441D4F35}" srcOrd="0" destOrd="0" presId="urn:microsoft.com/office/officeart/2005/8/layout/hierarchy4"/>
    <dgm:cxn modelId="{60C71483-6F91-4578-A5D8-163C8D64CDFD}" type="presParOf" srcId="{36A77DAD-F986-46B7-937D-25442AB3BE38}" destId="{71D77C5A-42E7-43AC-97FA-A25EEDE7B39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493E9-26EF-4805-A125-27E77A8F6EEB}">
      <dsp:nvSpPr>
        <dsp:cNvPr id="0" name=""/>
        <dsp:cNvSpPr/>
      </dsp:nvSpPr>
      <dsp:spPr>
        <a:xfrm>
          <a:off x="4392" y="3075"/>
          <a:ext cx="11944677" cy="134405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Unit 5</a:t>
          </a:r>
        </a:p>
      </dsp:txBody>
      <dsp:txXfrm>
        <a:off x="43758" y="42441"/>
        <a:ext cx="11865945" cy="1265321"/>
      </dsp:txXfrm>
    </dsp:sp>
    <dsp:sp modelId="{FEBFA642-B8F9-4871-940F-F964E4489C64}">
      <dsp:nvSpPr>
        <dsp:cNvPr id="0" name=""/>
        <dsp:cNvSpPr/>
      </dsp:nvSpPr>
      <dsp:spPr>
        <a:xfrm>
          <a:off x="4392" y="1501076"/>
          <a:ext cx="5231819" cy="134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Undecidability </a:t>
          </a:r>
        </a:p>
      </dsp:txBody>
      <dsp:txXfrm>
        <a:off x="43758" y="1540442"/>
        <a:ext cx="5153087" cy="1265321"/>
      </dsp:txXfrm>
    </dsp:sp>
    <dsp:sp modelId="{4672FFF1-9DA5-4936-8701-D31813FD8211}">
      <dsp:nvSpPr>
        <dsp:cNvPr id="0" name=""/>
        <dsp:cNvSpPr/>
      </dsp:nvSpPr>
      <dsp:spPr>
        <a:xfrm>
          <a:off x="4392" y="2999078"/>
          <a:ext cx="1268012" cy="134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Decidability vs Undecidability</a:t>
          </a:r>
        </a:p>
      </dsp:txBody>
      <dsp:txXfrm>
        <a:off x="41531" y="3036217"/>
        <a:ext cx="1193734" cy="1269775"/>
      </dsp:txXfrm>
    </dsp:sp>
    <dsp:sp modelId="{CE6AA34C-81BA-40B5-8BB5-86A2D955B5CE}">
      <dsp:nvSpPr>
        <dsp:cNvPr id="0" name=""/>
        <dsp:cNvSpPr/>
      </dsp:nvSpPr>
      <dsp:spPr>
        <a:xfrm>
          <a:off x="1325661" y="2999078"/>
          <a:ext cx="1268012" cy="134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Examples of Undecidable Problem</a:t>
          </a:r>
        </a:p>
      </dsp:txBody>
      <dsp:txXfrm>
        <a:off x="1362800" y="3036217"/>
        <a:ext cx="1193734" cy="1269775"/>
      </dsp:txXfrm>
    </dsp:sp>
    <dsp:sp modelId="{4109F0E6-07CD-4CE7-860F-116AAA719DC1}">
      <dsp:nvSpPr>
        <dsp:cNvPr id="0" name=""/>
        <dsp:cNvSpPr/>
      </dsp:nvSpPr>
      <dsp:spPr>
        <a:xfrm>
          <a:off x="2646930" y="2999078"/>
          <a:ext cx="1268012" cy="134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Rice Theorem</a:t>
          </a:r>
        </a:p>
      </dsp:txBody>
      <dsp:txXfrm>
        <a:off x="2684069" y="3036217"/>
        <a:ext cx="1193734" cy="1269775"/>
      </dsp:txXfrm>
    </dsp:sp>
    <dsp:sp modelId="{53354B72-F85D-483F-94F7-4C333B8E603A}">
      <dsp:nvSpPr>
        <dsp:cNvPr id="0" name=""/>
        <dsp:cNvSpPr/>
      </dsp:nvSpPr>
      <dsp:spPr>
        <a:xfrm>
          <a:off x="3968199" y="2999078"/>
          <a:ext cx="1268012" cy="134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Post Correspondence Problem</a:t>
          </a:r>
        </a:p>
      </dsp:txBody>
      <dsp:txXfrm>
        <a:off x="4005338" y="3036217"/>
        <a:ext cx="1193734" cy="1269775"/>
      </dsp:txXfrm>
    </dsp:sp>
    <dsp:sp modelId="{527AD6B1-8A0F-424B-911B-DC6F2B4C3DF9}">
      <dsp:nvSpPr>
        <dsp:cNvPr id="0" name=""/>
        <dsp:cNvSpPr/>
      </dsp:nvSpPr>
      <dsp:spPr>
        <a:xfrm>
          <a:off x="3968199" y="4497079"/>
          <a:ext cx="1268012" cy="134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Undecidable problems about Turing  Machine- Post’s Correspondence Problem</a:t>
          </a:r>
        </a:p>
      </dsp:txBody>
      <dsp:txXfrm>
        <a:off x="4005338" y="4534218"/>
        <a:ext cx="1193734" cy="1269775"/>
      </dsp:txXfrm>
    </dsp:sp>
    <dsp:sp modelId="{E710449C-F5D4-4042-957F-418E6AE76491}">
      <dsp:nvSpPr>
        <dsp:cNvPr id="0" name=""/>
        <dsp:cNvSpPr/>
      </dsp:nvSpPr>
      <dsp:spPr>
        <a:xfrm>
          <a:off x="5342724" y="1501076"/>
          <a:ext cx="1268012" cy="134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Properties of Recursive and Recursively enumerable languages</a:t>
          </a:r>
        </a:p>
      </dsp:txBody>
      <dsp:txXfrm>
        <a:off x="5379863" y="1538215"/>
        <a:ext cx="1193734" cy="1269775"/>
      </dsp:txXfrm>
    </dsp:sp>
    <dsp:sp modelId="{BE70C1F6-DB38-4746-98DA-74C8C97E11B0}">
      <dsp:nvSpPr>
        <dsp:cNvPr id="0" name=""/>
        <dsp:cNvSpPr/>
      </dsp:nvSpPr>
      <dsp:spPr>
        <a:xfrm>
          <a:off x="6717250" y="1501076"/>
          <a:ext cx="5231819" cy="134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Introduction to Computational Complexity</a:t>
          </a:r>
        </a:p>
      </dsp:txBody>
      <dsp:txXfrm>
        <a:off x="6756616" y="1540442"/>
        <a:ext cx="5153087" cy="1265321"/>
      </dsp:txXfrm>
    </dsp:sp>
    <dsp:sp modelId="{EAF77BEA-1464-4008-BAF0-749291540417}">
      <dsp:nvSpPr>
        <dsp:cNvPr id="0" name=""/>
        <dsp:cNvSpPr/>
      </dsp:nvSpPr>
      <dsp:spPr>
        <a:xfrm>
          <a:off x="6717250" y="2999078"/>
          <a:ext cx="1268012" cy="134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Time and Space complexity of TMs</a:t>
          </a:r>
        </a:p>
      </dsp:txBody>
      <dsp:txXfrm>
        <a:off x="6754389" y="3036217"/>
        <a:ext cx="1193734" cy="1269775"/>
      </dsp:txXfrm>
    </dsp:sp>
    <dsp:sp modelId="{CD7502E5-75AD-41D8-A103-C8DC2634F20A}">
      <dsp:nvSpPr>
        <dsp:cNvPr id="0" name=""/>
        <dsp:cNvSpPr/>
      </dsp:nvSpPr>
      <dsp:spPr>
        <a:xfrm>
          <a:off x="8038519" y="2999078"/>
          <a:ext cx="1268012" cy="134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Complexity classes: Class P, Class NP</a:t>
          </a:r>
        </a:p>
      </dsp:txBody>
      <dsp:txXfrm>
        <a:off x="8075658" y="3036217"/>
        <a:ext cx="1193734" cy="1269775"/>
      </dsp:txXfrm>
    </dsp:sp>
    <dsp:sp modelId="{C768418B-AFA8-4E18-920D-8E0CCB2A7AFC}">
      <dsp:nvSpPr>
        <dsp:cNvPr id="0" name=""/>
        <dsp:cNvSpPr/>
      </dsp:nvSpPr>
      <dsp:spPr>
        <a:xfrm>
          <a:off x="9359788" y="2999078"/>
          <a:ext cx="1268012" cy="134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NP hardness</a:t>
          </a:r>
        </a:p>
      </dsp:txBody>
      <dsp:txXfrm>
        <a:off x="9396927" y="3036217"/>
        <a:ext cx="1193734" cy="1269775"/>
      </dsp:txXfrm>
    </dsp:sp>
    <dsp:sp modelId="{9C4094AF-DA92-4659-89C7-6BC1441D4F35}">
      <dsp:nvSpPr>
        <dsp:cNvPr id="0" name=""/>
        <dsp:cNvSpPr/>
      </dsp:nvSpPr>
      <dsp:spPr>
        <a:xfrm>
          <a:off x="10681057" y="2999078"/>
          <a:ext cx="1268012" cy="134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NP Completeness</a:t>
          </a:r>
        </a:p>
      </dsp:txBody>
      <dsp:txXfrm>
        <a:off x="10718196" y="3036217"/>
        <a:ext cx="1193734" cy="1269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2.emf"/><Relationship Id="rId1" Type="http://schemas.openxmlformats.org/officeDocument/2006/relationships/image" Target="../media/image27.emf"/><Relationship Id="rId4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22.emf"/><Relationship Id="rId1" Type="http://schemas.openxmlformats.org/officeDocument/2006/relationships/image" Target="../media/image32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10" Type="http://schemas.openxmlformats.org/officeDocument/2006/relationships/image" Target="../media/image4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52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2" Type="http://schemas.openxmlformats.org/officeDocument/2006/relationships/image" Target="../media/image41.emf"/><Relationship Id="rId16" Type="http://schemas.openxmlformats.org/officeDocument/2006/relationships/image" Target="../media/image55.emf"/><Relationship Id="rId1" Type="http://schemas.openxmlformats.org/officeDocument/2006/relationships/image" Target="../media/image22.emf"/><Relationship Id="rId6" Type="http://schemas.openxmlformats.org/officeDocument/2006/relationships/image" Target="../media/image45.emf"/><Relationship Id="rId11" Type="http://schemas.openxmlformats.org/officeDocument/2006/relationships/image" Target="../media/image50.emf"/><Relationship Id="rId5" Type="http://schemas.openxmlformats.org/officeDocument/2006/relationships/image" Target="../media/image44.emf"/><Relationship Id="rId15" Type="http://schemas.openxmlformats.org/officeDocument/2006/relationships/image" Target="../media/image54.emf"/><Relationship Id="rId10" Type="http://schemas.openxmlformats.org/officeDocument/2006/relationships/image" Target="../media/image49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Relationship Id="rId14" Type="http://schemas.openxmlformats.org/officeDocument/2006/relationships/image" Target="../media/image5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94CEC-4C24-400E-ABC4-A9CD72210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54E76-690F-441C-B822-D1CDE83C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DEB149CA-4172-414E-8AA5-A55125BAE0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61F7455E-0F7B-4C47-8889-8E72261E8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BF5BA0EE-11E4-014E-9915-F41CE4F18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fld id="{7D565765-3344-B04E-847E-711372A994A2}" type="slidenum"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13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30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779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This algorithm can be used for research work so that in future this non deterministic  parts can be converted into deterministic polynomial Algorithms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Choice might be obtained in constant time in future they may figure out a better algorithm for 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This Non Deterministic Algorithm may become a Deterministic Algorithm in future</a:t>
            </a:r>
            <a:endParaRPr/>
          </a:p>
        </p:txBody>
      </p:sp>
      <p:sp>
        <p:nvSpPr>
          <p:cNvPr id="158" name="Google Shape;15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941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5415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575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Here SAT is a NP Complete problem since it has Non Deterministic Algorithm</a:t>
            </a:r>
            <a:endParaRPr/>
          </a:p>
        </p:txBody>
      </p:sp>
      <p:sp>
        <p:nvSpPr>
          <p:cNvPr id="214" name="Google Shape;21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6446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8964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390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17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7672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416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1610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5860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89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403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0108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942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87E0-2534-4F1F-B48B-59D3DA078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28832-F83F-4E4F-ADAF-93FA3AC07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F607-0A9A-4E50-ACFA-4282362E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B84-3FBA-4EA5-B1A7-D34454FCFB2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659D6-DC02-4B7B-9134-5D00B211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31B9-8DC7-4C03-959D-129DBBE0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E05B-CC51-4C90-B58E-E591429C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7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7E18-376D-4D5F-A542-713863D2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B438B-6BD6-4B7A-B15C-4AB9315B9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75FEB-DBA5-4149-AD9A-8B1C1C98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B84-3FBA-4EA5-B1A7-D34454FCFB2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B4770-F7EB-42C8-BB0B-954B608C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26E6D-A21D-42B1-84EE-2D2A16BF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E05B-CC51-4C90-B58E-E591429C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9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46BF5-3A6A-4227-842D-02E5A0C2C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0D346-E4A9-41CF-A3C4-2AB6B549A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64618-9EAF-4D8A-A86C-9C090F2C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B84-3FBA-4EA5-B1A7-D34454FCFB2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60E1-8464-4B75-A7AE-90C443EE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A294A-40C7-44F6-9165-85473912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E05B-CC51-4C90-B58E-E591429C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0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727C-D4D0-49E3-91A0-019A01D3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1D7F-119E-4812-8CEF-AD1F2CBBA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A3153-4674-4FAE-9D5B-D1B28371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B84-3FBA-4EA5-B1A7-D34454FCFB2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974C-833D-4C79-BF62-C3CC458F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6B36-B4D4-481E-9ECB-D972C511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E05B-CC51-4C90-B58E-E591429C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6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9B45-DE0E-4052-8F50-95FD5AA2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3F396-E349-417D-8865-7FF3D410E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AD28C-EB15-4F75-AF81-6B66B99F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B84-3FBA-4EA5-B1A7-D34454FCFB2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14AA2-0344-4047-A7B3-B4B13F34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42298-058B-4740-9B84-045E4580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E05B-CC51-4C90-B58E-E591429C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6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D146-9861-4473-95B0-D7AD10D1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B8D3-E671-45FD-916D-DB6C5243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720B9-FB91-4D42-8DAA-EA8A72A41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7A0BA-0A44-4808-9F6A-B9B12946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B84-3FBA-4EA5-B1A7-D34454FCFB2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12508-F84B-45E0-AC69-E4E6AB26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395C-488F-4D15-8405-5EB29456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E05B-CC51-4C90-B58E-E591429C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3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30B2-7CE0-4DD3-97CC-7DED323E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1A787-5C2C-45E1-8729-FCFF66E24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A1125-4164-42DC-BF8A-3FFBED8B6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A6B46-DB9C-473E-942A-83EA025C6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AA648-AF8C-4A32-8AC8-CA6858A32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48DFB-1C3E-4B65-B919-7C1EA092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B84-3FBA-4EA5-B1A7-D34454FCFB2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90A33-76BA-4EBA-9F42-57F375DD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61AA6-D348-46D0-8B48-0F003AA0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E05B-CC51-4C90-B58E-E591429C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A1B5-EC84-49B1-8AA7-F753425F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DD72E-D9D8-432B-9C5B-7EDEBAA7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B84-3FBA-4EA5-B1A7-D34454FCFB2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6335C-4559-4D5A-B480-F3A8C522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124E3-2F26-4743-A1C3-2D85EBCD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E05B-CC51-4C90-B58E-E591429C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8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DAA82-B4C5-4C2A-87B2-818492EC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B84-3FBA-4EA5-B1A7-D34454FCFB2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0C948-A98B-4234-A8D3-E96B220E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8AF1B-3C35-428C-A27B-622013AE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E05B-CC51-4C90-B58E-E591429C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0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1D66-4CF9-4189-8504-76210E4B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7913-1428-4DFD-8C05-2A0C5013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DE427-5A95-420E-AF05-C4B4C9EE0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AD30F-41FD-48EC-BBE1-5F23C0E3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B84-3FBA-4EA5-B1A7-D34454FCFB2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F1EA4-E256-4F7D-AF2A-23CADA56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8AB79-9190-4DB9-9EE2-8C519128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E05B-CC51-4C90-B58E-E591429C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1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3681-C6A1-4D16-A401-02A9BBC2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08483-553E-49E4-8FFA-8C459D7F4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2A8A1-AEBF-4416-A0B5-FD2F5EF2D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B2D76-5CFD-4E0F-B637-119F07DF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B84-3FBA-4EA5-B1A7-D34454FCFB2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934C2-7AF7-428F-9F71-28939E0F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86669-8AFF-45BB-AE1B-D1CA9B0E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E05B-CC51-4C90-B58E-E591429C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1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3A9EE-2EB3-48EC-B01E-7B6E5885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9DFAB-1A18-4872-9E98-41DE52A51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2146-9B04-4D58-9DA8-CD3B39E24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96B84-3FBA-4EA5-B1A7-D34454FCFB2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AD65-8405-45CC-BC8A-E73AB129D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8115A-9400-4D6D-A115-A52FC612B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E05B-CC51-4C90-B58E-E591429C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6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11" Type="http://schemas.openxmlformats.org/officeDocument/2006/relationships/image" Target="../media/image31.e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27.emf"/><Relationship Id="rId9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38.e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5.e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emf"/><Relationship Id="rId20" Type="http://schemas.openxmlformats.org/officeDocument/2006/relationships/image" Target="../media/image39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34.e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32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36.emf"/><Relationship Id="rId22" Type="http://schemas.openxmlformats.org/officeDocument/2006/relationships/image" Target="../media/image40.emf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.bin"/><Relationship Id="rId18" Type="http://schemas.openxmlformats.org/officeDocument/2006/relationships/image" Target="../media/image47.emf"/><Relationship Id="rId26" Type="http://schemas.openxmlformats.org/officeDocument/2006/relationships/image" Target="../media/image51.e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34" Type="http://schemas.openxmlformats.org/officeDocument/2006/relationships/image" Target="../media/image55.emf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4.e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3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emf"/><Relationship Id="rId20" Type="http://schemas.openxmlformats.org/officeDocument/2006/relationships/image" Target="../media/image48.emf"/><Relationship Id="rId29" Type="http://schemas.openxmlformats.org/officeDocument/2006/relationships/oleObject" Target="../embeddings/oleObject38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50.emf"/><Relationship Id="rId32" Type="http://schemas.openxmlformats.org/officeDocument/2006/relationships/image" Target="../media/image54.e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52.emf"/><Relationship Id="rId10" Type="http://schemas.openxmlformats.org/officeDocument/2006/relationships/image" Target="../media/image43.emf"/><Relationship Id="rId19" Type="http://schemas.openxmlformats.org/officeDocument/2006/relationships/oleObject" Target="../embeddings/oleObject33.bin"/><Relationship Id="rId31" Type="http://schemas.openxmlformats.org/officeDocument/2006/relationships/oleObject" Target="../embeddings/oleObject39.bin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45.emf"/><Relationship Id="rId22" Type="http://schemas.openxmlformats.org/officeDocument/2006/relationships/image" Target="../media/image49.emf"/><Relationship Id="rId27" Type="http://schemas.openxmlformats.org/officeDocument/2006/relationships/oleObject" Target="../embeddings/oleObject37.bin"/><Relationship Id="rId30" Type="http://schemas.openxmlformats.org/officeDocument/2006/relationships/image" Target="../media/image53.emf"/><Relationship Id="rId35" Type="http://schemas.openxmlformats.org/officeDocument/2006/relationships/oleObject" Target="../embeddings/oleObject41.bin"/><Relationship Id="rId8" Type="http://schemas.openxmlformats.org/officeDocument/2006/relationships/image" Target="../media/image4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6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9.emf"/><Relationship Id="rId4" Type="http://schemas.openxmlformats.org/officeDocument/2006/relationships/image" Target="../media/image56.emf"/><Relationship Id="rId9" Type="http://schemas.openxmlformats.org/officeDocument/2006/relationships/oleObject" Target="../embeddings/oleObject4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0BD7-6DD3-499F-AA92-71EE28C59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Unit</a:t>
            </a:r>
            <a:r>
              <a:rPr lang="en-IN"/>
              <a:t> 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0F8B2-248B-493C-86E4-9C195CCDB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Theorem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6152" y="1905001"/>
            <a:ext cx="9226296" cy="4322063"/>
          </a:xfrm>
          <a:noFill/>
        </p:spPr>
      </p:pic>
    </p:spTree>
    <p:extLst>
      <p:ext uri="{BB962C8B-B14F-4D97-AF65-F5344CB8AC3E}">
        <p14:creationId xmlns:p14="http://schemas.microsoft.com/office/powerpoint/2010/main" val="311019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Theorem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9888" y="1600201"/>
            <a:ext cx="9025128" cy="4526279"/>
          </a:xfrm>
          <a:noFill/>
        </p:spPr>
      </p:pic>
    </p:spTree>
    <p:extLst>
      <p:ext uri="{BB962C8B-B14F-4D97-AF65-F5344CB8AC3E}">
        <p14:creationId xmlns:p14="http://schemas.microsoft.com/office/powerpoint/2010/main" val="386636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Undecidable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undecidable language 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not decidable language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There is no decider:</a:t>
            </a:r>
          </a:p>
          <a:p>
            <a:r>
              <a:rPr lang="en-US" altLang="en-US" dirty="0"/>
              <a:t>there is no Turing Machine which accepts the language and makes a decision (halts) for every input string</a:t>
            </a:r>
          </a:p>
          <a:p>
            <a:r>
              <a:rPr lang="en-US" altLang="en-US" dirty="0"/>
              <a:t>(machine may make decision for some input strings)</a:t>
            </a:r>
          </a:p>
          <a:p>
            <a:r>
              <a:rPr lang="en-US" altLang="en-US" dirty="0"/>
              <a:t>there is no Turing Machine (Algorithm) that gives an answer (yes or no) for every input instance</a:t>
            </a:r>
          </a:p>
          <a:p>
            <a:r>
              <a:rPr lang="en-US" altLang="en-US" dirty="0"/>
              <a:t>(answer may be given for some input instances)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9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Undecidable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876" y="2230596"/>
            <a:ext cx="90963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77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3413"/>
            <a:ext cx="10515599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1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Halting Problem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5336" y="1981200"/>
            <a:ext cx="9171431" cy="4026408"/>
          </a:xfrm>
          <a:noFill/>
        </p:spPr>
      </p:pic>
    </p:spTree>
    <p:extLst>
      <p:ext uri="{BB962C8B-B14F-4D97-AF65-F5344CB8AC3E}">
        <p14:creationId xmlns:p14="http://schemas.microsoft.com/office/powerpoint/2010/main" val="1174360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65376" y="2668588"/>
            <a:ext cx="8037575" cy="3412172"/>
          </a:xfrm>
          <a:noFill/>
        </p:spPr>
      </p:pic>
    </p:spTree>
    <p:extLst>
      <p:ext uri="{BB962C8B-B14F-4D97-AF65-F5344CB8AC3E}">
        <p14:creationId xmlns:p14="http://schemas.microsoft.com/office/powerpoint/2010/main" val="250212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2768" y="2196804"/>
            <a:ext cx="8494776" cy="3975395"/>
          </a:xfrm>
          <a:noFill/>
        </p:spPr>
      </p:pic>
    </p:spTree>
    <p:extLst>
      <p:ext uri="{BB962C8B-B14F-4D97-AF65-F5344CB8AC3E}">
        <p14:creationId xmlns:p14="http://schemas.microsoft.com/office/powerpoint/2010/main" val="3504660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Turing Machines are countable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9696" y="2453640"/>
            <a:ext cx="7068312" cy="1597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4956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7904" y="1874520"/>
            <a:ext cx="8101584" cy="2852928"/>
          </a:xfrm>
          <a:noFill/>
        </p:spPr>
      </p:pic>
    </p:spTree>
    <p:extLst>
      <p:ext uri="{BB962C8B-B14F-4D97-AF65-F5344CB8AC3E}">
        <p14:creationId xmlns:p14="http://schemas.microsoft.com/office/powerpoint/2010/main" val="405545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81790D-085E-4CDF-875D-A68474A5A66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09865699"/>
              </p:ext>
            </p:extLst>
          </p:nvPr>
        </p:nvGraphicFramePr>
        <p:xfrm>
          <a:off x="106016" y="331304"/>
          <a:ext cx="11953462" cy="5844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7204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735723"/>
            <a:ext cx="10058400" cy="1366345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en-US" sz="4000" b="1" dirty="0">
                <a:solidFill>
                  <a:schemeClr val="accent1"/>
                </a:solidFill>
              </a:rPr>
            </a:br>
            <a:br>
              <a:rPr lang="en-US" altLang="en-US" sz="4000" b="1" dirty="0">
                <a:solidFill>
                  <a:schemeClr val="accent1"/>
                </a:solidFill>
              </a:rPr>
            </a:br>
            <a:br>
              <a:rPr lang="en-US" altLang="en-US" sz="4000" b="1" dirty="0">
                <a:solidFill>
                  <a:schemeClr val="accent1"/>
                </a:solidFill>
              </a:rPr>
            </a:br>
            <a:br>
              <a:rPr lang="en-US" altLang="en-US" sz="4000" b="1" dirty="0">
                <a:solidFill>
                  <a:schemeClr val="accent1"/>
                </a:solidFill>
              </a:rPr>
            </a:br>
            <a:br>
              <a:rPr lang="en-US" altLang="en-US" sz="4000" b="1" dirty="0">
                <a:solidFill>
                  <a:schemeClr val="accent1"/>
                </a:solidFill>
              </a:rPr>
            </a:br>
            <a:r>
              <a:rPr lang="en-US" altLang="en-US" sz="4000" b="1" dirty="0">
                <a:solidFill>
                  <a:schemeClr val="accent1"/>
                </a:solidFill>
              </a:rPr>
              <a:t>Turing machines and computability</a:t>
            </a:r>
            <a:br>
              <a:rPr lang="en-US" altLang="en-US" sz="4000" b="1" dirty="0">
                <a:solidFill>
                  <a:schemeClr val="accent1"/>
                </a:solidFill>
              </a:rPr>
            </a:br>
            <a:br>
              <a:rPr lang="en-US" altLang="en-US" sz="3800" dirty="0"/>
            </a:br>
            <a:endParaRPr lang="en-US" altLang="en-US" sz="3800" dirty="0"/>
          </a:p>
        </p:txBody>
      </p:sp>
      <p:sp>
        <p:nvSpPr>
          <p:cNvPr id="1853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Recap 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Deﬁnition of Turing machines: high level and low-level descriptions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Variants of Turing machines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Decidable and Turing recognizable languages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Church-Turing Hypothesis UNDECIDABILITY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Undecidability and a proof technique by diagonalization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Unit 5 / SRMIST / KTR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F86E26-2B1B-4C0F-8AE6-EF0AC922C1E5}" type="slidenum">
              <a:rPr lang="en-US" altLang="en-US">
                <a:latin typeface="Garamond" panose="02020404030301010803" pitchFamily="18" charset="0"/>
              </a:rPr>
              <a:pPr eaLnBrk="1" hangingPunct="1"/>
              <a:t>20</a:t>
            </a:fld>
            <a:endParaRPr lang="en-US" altLang="en-US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E4D4C-BE12-9A49-9F14-D50C187AA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89" y="4677220"/>
            <a:ext cx="6324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95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>
            <a:extLst>
              <a:ext uri="{FF2B5EF4-FFF2-40B4-BE49-F238E27FC236}">
                <a16:creationId xmlns:a16="http://schemas.microsoft.com/office/drawing/2014/main" id="{5E8B9DA3-3C81-064A-B1B5-B8483D54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5 / SRMIST / KTR </a:t>
            </a:r>
          </a:p>
        </p:txBody>
      </p:sp>
      <p:sp>
        <p:nvSpPr>
          <p:cNvPr id="4099" name="Slide Number Placeholder 4">
            <a:extLst>
              <a:ext uri="{FF2B5EF4-FFF2-40B4-BE49-F238E27FC236}">
                <a16:creationId xmlns:a16="http://schemas.microsoft.com/office/drawing/2014/main" id="{B084A72A-01DC-AD45-9545-C559DFAE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F41353-C971-E446-B845-8CFB7115FDA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0C5C119E-A09A-9A45-A81A-A6C26BED2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6" y="1803400"/>
            <a:ext cx="25298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is empty?</a:t>
            </a:r>
          </a:p>
        </p:txBody>
      </p:sp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id="{336CEE19-5C79-0D43-B7FC-4507B2B4F1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6" y="1879600"/>
          <a:ext cx="3032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7023100" imgH="8483600" progId="Equation.3">
                  <p:embed/>
                </p:oleObj>
              </mc:Choice>
              <mc:Fallback>
                <p:oleObj name="Equation" r:id="rId4" imgW="7023100" imgH="8483600" progId="Equation.3">
                  <p:embed/>
                  <p:pic>
                    <p:nvPicPr>
                      <p:cNvPr id="4102" name="Object 6">
                        <a:extLst>
                          <a:ext uri="{FF2B5EF4-FFF2-40B4-BE49-F238E27FC236}">
                            <a16:creationId xmlns:a16="http://schemas.microsoft.com/office/drawing/2014/main" id="{336CEE19-5C79-0D43-B7FC-4507B2B4F1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1879600"/>
                        <a:ext cx="3032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49D839E1-343E-7B48-BFCB-6F98654C5D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2151" y="2768600"/>
          <a:ext cx="3032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6" imgW="7023100" imgH="8483600" progId="Equation.3">
                  <p:embed/>
                </p:oleObj>
              </mc:Choice>
              <mc:Fallback>
                <p:oleObj name="Equation" r:id="rId6" imgW="7023100" imgH="8483600" progId="Equation.3">
                  <p:embed/>
                  <p:pic>
                    <p:nvPicPr>
                      <p:cNvPr id="4103" name="Object 7">
                        <a:extLst>
                          <a:ext uri="{FF2B5EF4-FFF2-40B4-BE49-F238E27FC236}">
                            <a16:creationId xmlns:a16="http://schemas.microsoft.com/office/drawing/2014/main" id="{49D839E1-343E-7B48-BFCB-6F98654C5D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1" y="2768600"/>
                        <a:ext cx="3032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8">
            <a:extLst>
              <a:ext uri="{FF2B5EF4-FFF2-40B4-BE49-F238E27FC236}">
                <a16:creationId xmlns:a16="http://schemas.microsoft.com/office/drawing/2014/main" id="{EDEFFA8F-8176-D646-BC73-2A3175DE8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717800"/>
            <a:ext cx="2666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is regular?</a:t>
            </a:r>
          </a:p>
        </p:txBody>
      </p:sp>
      <p:graphicFrame>
        <p:nvGraphicFramePr>
          <p:cNvPr id="4105" name="Object 9">
            <a:extLst>
              <a:ext uri="{FF2B5EF4-FFF2-40B4-BE49-F238E27FC236}">
                <a16:creationId xmlns:a16="http://schemas.microsoft.com/office/drawing/2014/main" id="{637F8728-3A50-894C-AEAA-80A6C4195A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2151" y="3759200"/>
          <a:ext cx="3032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7" imgW="7023100" imgH="8483600" progId="Equation.3">
                  <p:embed/>
                </p:oleObj>
              </mc:Choice>
              <mc:Fallback>
                <p:oleObj name="Equation" r:id="rId7" imgW="7023100" imgH="8483600" progId="Equation.3">
                  <p:embed/>
                  <p:pic>
                    <p:nvPicPr>
                      <p:cNvPr id="4105" name="Object 9">
                        <a:extLst>
                          <a:ext uri="{FF2B5EF4-FFF2-40B4-BE49-F238E27FC236}">
                            <a16:creationId xmlns:a16="http://schemas.microsoft.com/office/drawing/2014/main" id="{637F8728-3A50-894C-AEAA-80A6C4195A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1" y="3759200"/>
                        <a:ext cx="3032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10">
            <a:extLst>
              <a:ext uri="{FF2B5EF4-FFF2-40B4-BE49-F238E27FC236}">
                <a16:creationId xmlns:a16="http://schemas.microsoft.com/office/drawing/2014/main" id="{849627EE-8975-9B43-AEB1-9E953293D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3708400"/>
            <a:ext cx="27254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has size 2?</a:t>
            </a:r>
          </a:p>
        </p:txBody>
      </p:sp>
      <p:sp>
        <p:nvSpPr>
          <p:cNvPr id="4107" name="Text Box 11">
            <a:extLst>
              <a:ext uri="{FF2B5EF4-FFF2-40B4-BE49-F238E27FC236}">
                <a16:creationId xmlns:a16="http://schemas.microsoft.com/office/drawing/2014/main" id="{57B25179-1FED-544A-9C7E-8177D4F28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355" y="827002"/>
            <a:ext cx="3890809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Undecidable problems</a:t>
            </a:r>
          </a:p>
          <a:p>
            <a:pPr>
              <a:buFontTx/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8" name="Text Box 14">
            <a:extLst>
              <a:ext uri="{FF2B5EF4-FFF2-40B4-BE49-F238E27FC236}">
                <a16:creationId xmlns:a16="http://schemas.microsoft.com/office/drawing/2014/main" id="{4A8B918F-0A3F-564C-A1F1-733858B88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97" y="4914814"/>
            <a:ext cx="106469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generalized to all non-trivial properties of Turing-acceptable languages</a:t>
            </a:r>
          </a:p>
        </p:txBody>
      </p:sp>
    </p:spTree>
    <p:extLst>
      <p:ext uri="{BB962C8B-B14F-4D97-AF65-F5344CB8AC3E}">
        <p14:creationId xmlns:p14="http://schemas.microsoft.com/office/powerpoint/2010/main" val="3963867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9B6020-663F-5C4F-92BF-7CC24720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Rice’s theorem (1953)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55546-5000-424A-A426-C666B59AF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 non-trivial property of R.E languages is undecidable!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 Property P ≡ set of languages satisfying 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Property of </a:t>
            </a:r>
            <a:r>
              <a:rPr lang="en-US" dirty="0" err="1">
                <a:solidFill>
                  <a:schemeClr val="tx1"/>
                </a:solidFill>
              </a:rPr>
              <a:t>r.e</a:t>
            </a:r>
            <a:r>
              <a:rPr lang="en-US" dirty="0">
                <a:solidFill>
                  <a:schemeClr val="tx1"/>
                </a:solidFill>
              </a:rPr>
              <a:t> languages: membership of M in P depends only on the language of M.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             If L(M) = L(M ’), then &lt;M&gt; ∈ P if  &lt;M’&gt;   ∈ P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4.  Non-trivial: It holds for some but not all TMs.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0E00-53B0-E340-9044-33293D70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5 / SRMIST / KTR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4D0F9-15C1-5047-A025-0E990673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CA14-EF50-4263-AC48-D5DB53425E3D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701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EEB-65EC-924D-8CF0-4CA570EE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 Languages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D93D1D-224D-474D-BC5D-F5754D1E8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351" y="1846263"/>
            <a:ext cx="6889624" cy="40227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A0DBF-294F-D04F-AE53-41E9F0FB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5 / SRMIST / KTR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4DCC2-9572-8B40-BCE6-67801919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CA14-EF50-4263-AC48-D5DB53425E3D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017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7C16-1559-1641-9B8B-3B163590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:  Set of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F4F18-C130-5A47-851B-034ABA50C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686" y="1887775"/>
            <a:ext cx="10058400" cy="34514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Just a subset of </a:t>
            </a:r>
            <a:r>
              <a:rPr lang="en-US" sz="1800" dirty="0" err="1"/>
              <a:t>r.e</a:t>
            </a:r>
            <a:r>
              <a:rPr lang="en-US" sz="1800" dirty="0"/>
              <a:t>. languages. Thus, </a:t>
            </a:r>
            <a:r>
              <a:rPr lang="en-US" sz="1800" b="1" dirty="0"/>
              <a:t>L satisﬁes a property P if L ∈ 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Examples: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Set of regular languages I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Set of context-free languages I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Set of all languages I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{∅} I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 ∅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So decidability of property P is decidability of language L P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E55D8-866B-9A4B-8840-58067A851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86" y="4125311"/>
            <a:ext cx="5486400" cy="4572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E4AE3-4831-8441-B878-54C355CA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5 / SRMIST / KTR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96012-18E0-8948-9FD1-97C0AE17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CA14-EF50-4263-AC48-D5DB53425E3D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577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AE0B-026E-7A4B-AD50-FBD51CFB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Property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0EB318-144F-514F-A2C5-1A717B843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83" y="1846263"/>
            <a:ext cx="8702565" cy="415514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1F90B-63F6-2C45-BC5A-AFCF0DA0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5 / SRMIST / KTR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3455C-DB9E-1D44-9196-183CD0FA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CA14-EF50-4263-AC48-D5DB53425E3D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79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7C16-1559-1641-9B8B-3B163590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altLang="en-US" dirty="0">
                <a:solidFill>
                  <a:srgbClr val="D60093"/>
                </a:solidFill>
              </a:rPr>
            </a:br>
            <a:r>
              <a:rPr lang="en-US" altLang="en-US" dirty="0">
                <a:solidFill>
                  <a:srgbClr val="D60093"/>
                </a:solidFill>
              </a:rPr>
              <a:t>Non-trivial property</a:t>
            </a:r>
            <a:br>
              <a:rPr lang="en-US" altLang="en-US" dirty="0">
                <a:solidFill>
                  <a:srgbClr val="D60093"/>
                </a:solidFill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CE1179-8B13-704F-8D57-8B0471203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87" y="2053459"/>
            <a:ext cx="6881867" cy="1816100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19BE8F-071C-5941-A001-8B87594F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5 / SRMIST / KTR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81570E-AB7E-4042-B4E8-1EEB56BA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CA14-EF50-4263-AC48-D5DB53425E3D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378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>
            <a:extLst>
              <a:ext uri="{FF2B5EF4-FFF2-40B4-BE49-F238E27FC236}">
                <a16:creationId xmlns:a16="http://schemas.microsoft.com/office/drawing/2014/main" id="{BE760377-131F-DC40-BEE0-62EE3CD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Unit 5 / SRMIST / KTR </a:t>
            </a:r>
          </a:p>
        </p:txBody>
      </p:sp>
      <p:sp>
        <p:nvSpPr>
          <p:cNvPr id="6147" name="Slide Number Placeholder 3">
            <a:extLst>
              <a:ext uri="{FF2B5EF4-FFF2-40B4-BE49-F238E27FC236}">
                <a16:creationId xmlns:a16="http://schemas.microsoft.com/office/drawing/2014/main" id="{F51D898E-A2ED-0E40-8663-5BC35303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B8776-1A06-2D4E-ABAC-F0ACA237571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0015BCC8-C5F2-744E-8B1D-CF01A85BE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7088" y="400598"/>
            <a:ext cx="4148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rgbClr val="D60093"/>
                </a:solidFill>
              </a:rPr>
              <a:t>Non-trivial property: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38919EE1-A285-FD40-8921-875EFE068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197" y="2090003"/>
            <a:ext cx="104242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A property       possessed by some Turing-acceptable languages but not all </a:t>
            </a: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4222FF8E-FB4F-964A-ACFE-FFBC4DE10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95600"/>
            <a:ext cx="2846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:      is empty?</a:t>
            </a:r>
          </a:p>
        </p:txBody>
      </p:sp>
      <p:graphicFrame>
        <p:nvGraphicFramePr>
          <p:cNvPr id="6151" name="Object 7">
            <a:extLst>
              <a:ext uri="{FF2B5EF4-FFF2-40B4-BE49-F238E27FC236}">
                <a16:creationId xmlns:a16="http://schemas.microsoft.com/office/drawing/2014/main" id="{4AEB1E26-3D80-884C-BBC9-A0028319F0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89560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2921000" imgH="4102100" progId="Equation.3">
                  <p:embed/>
                </p:oleObj>
              </mc:Choice>
              <mc:Fallback>
                <p:oleObj name="Equation" r:id="rId3" imgW="2921000" imgH="4102100" progId="Equation.3">
                  <p:embed/>
                  <p:pic>
                    <p:nvPicPr>
                      <p:cNvPr id="6151" name="Object 7">
                        <a:extLst>
                          <a:ext uri="{FF2B5EF4-FFF2-40B4-BE49-F238E27FC236}">
                            <a16:creationId xmlns:a16="http://schemas.microsoft.com/office/drawing/2014/main" id="{4AEB1E26-3D80-884C-BBC9-A0028319F0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895600"/>
                        <a:ext cx="38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12">
            <a:extLst>
              <a:ext uri="{FF2B5EF4-FFF2-40B4-BE49-F238E27FC236}">
                <a16:creationId xmlns:a16="http://schemas.microsoft.com/office/drawing/2014/main" id="{3702526F-EE9A-144B-97B8-34FFC5A4F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2921000"/>
            <a:ext cx="1874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Example:</a:t>
            </a:r>
          </a:p>
        </p:txBody>
      </p:sp>
      <p:graphicFrame>
        <p:nvGraphicFramePr>
          <p:cNvPr id="6153" name="Object 13">
            <a:extLst>
              <a:ext uri="{FF2B5EF4-FFF2-40B4-BE49-F238E27FC236}">
                <a16:creationId xmlns:a16="http://schemas.microsoft.com/office/drawing/2014/main" id="{E2498782-387A-4340-8B52-906CE1BB50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657600"/>
          <a:ext cx="1295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5" imgW="9944100" imgH="4102100" progId="Equation.3">
                  <p:embed/>
                </p:oleObj>
              </mc:Choice>
              <mc:Fallback>
                <p:oleObj name="Equation" r:id="rId5" imgW="9944100" imgH="4102100" progId="Equation.3">
                  <p:embed/>
                  <p:pic>
                    <p:nvPicPr>
                      <p:cNvPr id="6153" name="Object 13">
                        <a:extLst>
                          <a:ext uri="{FF2B5EF4-FFF2-40B4-BE49-F238E27FC236}">
                            <a16:creationId xmlns:a16="http://schemas.microsoft.com/office/drawing/2014/main" id="{E2498782-387A-4340-8B52-906CE1BB50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657600"/>
                        <a:ext cx="1295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4">
            <a:extLst>
              <a:ext uri="{FF2B5EF4-FFF2-40B4-BE49-F238E27FC236}">
                <a16:creationId xmlns:a16="http://schemas.microsoft.com/office/drawing/2014/main" id="{42D974CE-C13A-504A-906F-C089305E7D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5450" y="4343400"/>
          <a:ext cx="3200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7" imgW="24574500" imgH="4978400" progId="Equation.3">
                  <p:embed/>
                </p:oleObj>
              </mc:Choice>
              <mc:Fallback>
                <p:oleObj name="Equation" r:id="rId7" imgW="24574500" imgH="4978400" progId="Equation.3">
                  <p:embed/>
                  <p:pic>
                    <p:nvPicPr>
                      <p:cNvPr id="6154" name="Object 14">
                        <a:extLst>
                          <a:ext uri="{FF2B5EF4-FFF2-40B4-BE49-F238E27FC236}">
                            <a16:creationId xmlns:a16="http://schemas.microsoft.com/office/drawing/2014/main" id="{42D974CE-C13A-504A-906F-C089305E7D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4343400"/>
                        <a:ext cx="3200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5">
            <a:extLst>
              <a:ext uri="{FF2B5EF4-FFF2-40B4-BE49-F238E27FC236}">
                <a16:creationId xmlns:a16="http://schemas.microsoft.com/office/drawing/2014/main" id="{9FE222D9-E604-6A4F-A050-0FF14A097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657600"/>
            <a:ext cx="979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YES</a:t>
            </a:r>
          </a:p>
        </p:txBody>
      </p:sp>
      <p:sp>
        <p:nvSpPr>
          <p:cNvPr id="6156" name="Text Box 16">
            <a:extLst>
              <a:ext uri="{FF2B5EF4-FFF2-40B4-BE49-F238E27FC236}">
                <a16:creationId xmlns:a16="http://schemas.microsoft.com/office/drawing/2014/main" id="{1182B95C-E3F7-594E-9775-B6199AFD8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419600"/>
            <a:ext cx="831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NO</a:t>
            </a:r>
          </a:p>
        </p:txBody>
      </p:sp>
      <p:graphicFrame>
        <p:nvGraphicFramePr>
          <p:cNvPr id="6157" name="Object 19">
            <a:extLst>
              <a:ext uri="{FF2B5EF4-FFF2-40B4-BE49-F238E27FC236}">
                <a16:creationId xmlns:a16="http://schemas.microsoft.com/office/drawing/2014/main" id="{E4BD139D-D3F6-6B4B-B3C6-E886ED3B77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5257800"/>
          <a:ext cx="3924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9" imgW="30137100" imgH="5270500" progId="Equation.3">
                  <p:embed/>
                </p:oleObj>
              </mc:Choice>
              <mc:Fallback>
                <p:oleObj name="Equation" r:id="rId9" imgW="30137100" imgH="5270500" progId="Equation.3">
                  <p:embed/>
                  <p:pic>
                    <p:nvPicPr>
                      <p:cNvPr id="6157" name="Object 19">
                        <a:extLst>
                          <a:ext uri="{FF2B5EF4-FFF2-40B4-BE49-F238E27FC236}">
                            <a16:creationId xmlns:a16="http://schemas.microsoft.com/office/drawing/2014/main" id="{E4BD139D-D3F6-6B4B-B3C6-E886ED3B77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257800"/>
                        <a:ext cx="3924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Text Box 20">
            <a:extLst>
              <a:ext uri="{FF2B5EF4-FFF2-40B4-BE49-F238E27FC236}">
                <a16:creationId xmlns:a16="http://schemas.microsoft.com/office/drawing/2014/main" id="{81A2D6AB-C617-EF42-8260-160966D9D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334000"/>
            <a:ext cx="831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NO</a:t>
            </a:r>
          </a:p>
        </p:txBody>
      </p:sp>
      <p:graphicFrame>
        <p:nvGraphicFramePr>
          <p:cNvPr id="6160" name="Object 22">
            <a:extLst>
              <a:ext uri="{FF2B5EF4-FFF2-40B4-BE49-F238E27FC236}">
                <a16:creationId xmlns:a16="http://schemas.microsoft.com/office/drawing/2014/main" id="{ED802DE2-08FA-1144-BE3D-8E36683EB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1" y="2913064"/>
          <a:ext cx="4683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11" imgW="3505200" imgH="4978400" progId="Equation.3">
                  <p:embed/>
                </p:oleObj>
              </mc:Choice>
              <mc:Fallback>
                <p:oleObj name="Equation" r:id="rId11" imgW="3505200" imgH="4978400" progId="Equation.3">
                  <p:embed/>
                  <p:pic>
                    <p:nvPicPr>
                      <p:cNvPr id="6160" name="Object 22">
                        <a:extLst>
                          <a:ext uri="{FF2B5EF4-FFF2-40B4-BE49-F238E27FC236}">
                            <a16:creationId xmlns:a16="http://schemas.microsoft.com/office/drawing/2014/main" id="{ED802DE2-08FA-1144-BE3D-8E36683EBC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2913064"/>
                        <a:ext cx="46831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1">
            <a:extLst>
              <a:ext uri="{FF2B5EF4-FFF2-40B4-BE49-F238E27FC236}">
                <a16:creationId xmlns:a16="http://schemas.microsoft.com/office/drawing/2014/main" id="{34E374A4-7809-EA4E-AA57-005F63871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3788" y="2118228"/>
          <a:ext cx="4683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13" imgW="3505200" imgH="4102100" progId="Equation.3">
                  <p:embed/>
                </p:oleObj>
              </mc:Choice>
              <mc:Fallback>
                <p:oleObj name="Equation" r:id="rId13" imgW="3505200" imgH="4102100" progId="Equation.3">
                  <p:embed/>
                  <p:pic>
                    <p:nvPicPr>
                      <p:cNvPr id="17" name="Object 21">
                        <a:extLst>
                          <a:ext uri="{FF2B5EF4-FFF2-40B4-BE49-F238E27FC236}">
                            <a16:creationId xmlns:a16="http://schemas.microsoft.com/office/drawing/2014/main" id="{34E374A4-7809-EA4E-AA57-005F63871D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788" y="2118228"/>
                        <a:ext cx="4683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080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A6CC-DD2F-7D40-A208-9E7FFA65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More examples of non-trivial properties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37F707-4A5F-3D4C-B3CB-8977D2CA3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6" y="2247134"/>
            <a:ext cx="5652868" cy="3136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6F003-27DF-6841-99C7-326FB7407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56" y="2247134"/>
            <a:ext cx="4778484" cy="28956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9B293-8681-7444-BE19-5E7A6772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5 / SRMIST / KTR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19F1B-8AC7-8A4C-8F8B-8E98AE2A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CA14-EF50-4263-AC48-D5DB53425E3D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966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>
            <a:extLst>
              <a:ext uri="{FF2B5EF4-FFF2-40B4-BE49-F238E27FC236}">
                <a16:creationId xmlns:a16="http://schemas.microsoft.com/office/drawing/2014/main" id="{7FAA2F20-6BA9-9C4A-90FC-03A2C283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Unit 5 / SRMIST / KTR </a:t>
            </a:r>
          </a:p>
        </p:txBody>
      </p:sp>
      <p:sp>
        <p:nvSpPr>
          <p:cNvPr id="8195" name="Slide Number Placeholder 3">
            <a:extLst>
              <a:ext uri="{FF2B5EF4-FFF2-40B4-BE49-F238E27FC236}">
                <a16:creationId xmlns:a16="http://schemas.microsoft.com/office/drawing/2014/main" id="{4E299ABF-2EF5-2C44-816F-B9E2DAFA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DF22A7-9EF6-D64E-B2AA-A6BA18C50A0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9CA5897C-ABA9-4546-8596-5B4FB7D3C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0"/>
            <a:ext cx="3311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D60093"/>
                </a:solidFill>
              </a:rPr>
              <a:t>Trivial property: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4323C447-3DBF-9B41-807E-D6E004024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660400"/>
            <a:ext cx="6659195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A property       possessed by ALL </a:t>
            </a:r>
          </a:p>
          <a:p>
            <a:pPr>
              <a:buFontTx/>
              <a:buNone/>
            </a:pPr>
            <a:r>
              <a:rPr lang="en-US" altLang="en-US"/>
              <a:t>Turing-acceptable languages </a:t>
            </a:r>
          </a:p>
        </p:txBody>
      </p:sp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F3B47E07-9C84-6F41-AB41-A78065365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1" y="685800"/>
          <a:ext cx="4683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3505200" imgH="4102100" progId="Equation.3">
                  <p:embed/>
                </p:oleObj>
              </mc:Choice>
              <mc:Fallback>
                <p:oleObj name="Equation" r:id="rId3" imgW="3505200" imgH="4102100" progId="Equation.3">
                  <p:embed/>
                  <p:pic>
                    <p:nvPicPr>
                      <p:cNvPr id="8198" name="Object 6">
                        <a:extLst>
                          <a:ext uri="{FF2B5EF4-FFF2-40B4-BE49-F238E27FC236}">
                            <a16:creationId xmlns:a16="http://schemas.microsoft.com/office/drawing/2014/main" id="{F3B47E07-9C84-6F41-AB41-A78065365A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685800"/>
                        <a:ext cx="4683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>
            <a:extLst>
              <a:ext uri="{FF2B5EF4-FFF2-40B4-BE49-F238E27FC236}">
                <a16:creationId xmlns:a16="http://schemas.microsoft.com/office/drawing/2014/main" id="{9675B2E6-FCF0-BA40-AB88-12A544F72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2438400"/>
            <a:ext cx="47164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:      has size at least 0?</a:t>
            </a:r>
          </a:p>
        </p:txBody>
      </p:sp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37E38966-B38A-BF46-8444-F2151BBAC0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43840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2921000" imgH="4102100" progId="Equation.3">
                  <p:embed/>
                </p:oleObj>
              </mc:Choice>
              <mc:Fallback>
                <p:oleObj name="Equation" r:id="rId5" imgW="2921000" imgH="4102100" progId="Equation.3">
                  <p:embed/>
                  <p:pic>
                    <p:nvPicPr>
                      <p:cNvPr id="8200" name="Object 8">
                        <a:extLst>
                          <a:ext uri="{FF2B5EF4-FFF2-40B4-BE49-F238E27FC236}">
                            <a16:creationId xmlns:a16="http://schemas.microsoft.com/office/drawing/2014/main" id="{37E38966-B38A-BF46-8444-F2151BBAC0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438400"/>
                        <a:ext cx="38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>
            <a:extLst>
              <a:ext uri="{FF2B5EF4-FFF2-40B4-BE49-F238E27FC236}">
                <a16:creationId xmlns:a16="http://schemas.microsoft.com/office/drawing/2014/main" id="{2DF306A9-DE18-344D-B7F1-90867C309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438400"/>
            <a:ext cx="2073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bg2"/>
                </a:solidFill>
              </a:rPr>
              <a:t>Examples:</a:t>
            </a:r>
          </a:p>
        </p:txBody>
      </p:sp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C54DE95D-03E4-594D-B593-43FCE35A04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9550" y="2455864"/>
          <a:ext cx="5080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7" imgW="3797300" imgH="4978400" progId="Equation.3">
                  <p:embed/>
                </p:oleObj>
              </mc:Choice>
              <mc:Fallback>
                <p:oleObj name="Equation" r:id="rId7" imgW="3797300" imgH="4978400" progId="Equation.3">
                  <p:embed/>
                  <p:pic>
                    <p:nvPicPr>
                      <p:cNvPr id="8202" name="Object 10">
                        <a:extLst>
                          <a:ext uri="{FF2B5EF4-FFF2-40B4-BE49-F238E27FC236}">
                            <a16:creationId xmlns:a16="http://schemas.microsoft.com/office/drawing/2014/main" id="{C54DE95D-03E4-594D-B593-43FCE35A04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2455864"/>
                        <a:ext cx="5080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>
            <a:extLst>
              <a:ext uri="{FF2B5EF4-FFF2-40B4-BE49-F238E27FC236}">
                <a16:creationId xmlns:a16="http://schemas.microsoft.com/office/drawing/2014/main" id="{B2F88948-CAB0-FB44-A787-2C78DF2D4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71800"/>
            <a:ext cx="4305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True for all languages</a:t>
            </a:r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0F64A0E9-FB1B-6A4C-A113-15326F32B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810000"/>
            <a:ext cx="5011308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:      is accepted by some 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      Turing machine?</a:t>
            </a:r>
          </a:p>
        </p:txBody>
      </p:sp>
      <p:graphicFrame>
        <p:nvGraphicFramePr>
          <p:cNvPr id="8205" name="Object 13">
            <a:extLst>
              <a:ext uri="{FF2B5EF4-FFF2-40B4-BE49-F238E27FC236}">
                <a16:creationId xmlns:a16="http://schemas.microsoft.com/office/drawing/2014/main" id="{CA2D301E-D974-7948-8156-6C6696E579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81000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9" imgW="2921000" imgH="4102100" progId="Equation.3">
                  <p:embed/>
                </p:oleObj>
              </mc:Choice>
              <mc:Fallback>
                <p:oleObj name="Equation" r:id="rId9" imgW="2921000" imgH="4102100" progId="Equation.3">
                  <p:embed/>
                  <p:pic>
                    <p:nvPicPr>
                      <p:cNvPr id="8205" name="Object 13">
                        <a:extLst>
                          <a:ext uri="{FF2B5EF4-FFF2-40B4-BE49-F238E27FC236}">
                            <a16:creationId xmlns:a16="http://schemas.microsoft.com/office/drawing/2014/main" id="{CA2D301E-D974-7948-8156-6C6696E579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10000"/>
                        <a:ext cx="38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>
            <a:extLst>
              <a:ext uri="{FF2B5EF4-FFF2-40B4-BE49-F238E27FC236}">
                <a16:creationId xmlns:a16="http://schemas.microsoft.com/office/drawing/2014/main" id="{13EFFFB0-4419-394C-A611-58C10C2D5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1" y="3733801"/>
          <a:ext cx="4683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10" imgW="3505200" imgH="4978400" progId="Equation.3">
                  <p:embed/>
                </p:oleObj>
              </mc:Choice>
              <mc:Fallback>
                <p:oleObj name="Equation" r:id="rId10" imgW="3505200" imgH="4978400" progId="Equation.3">
                  <p:embed/>
                  <p:pic>
                    <p:nvPicPr>
                      <p:cNvPr id="8206" name="Object 14">
                        <a:extLst>
                          <a:ext uri="{FF2B5EF4-FFF2-40B4-BE49-F238E27FC236}">
                            <a16:creationId xmlns:a16="http://schemas.microsoft.com/office/drawing/2014/main" id="{13EFFFB0-4419-394C-A611-58C10C2D5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1" y="3733801"/>
                        <a:ext cx="46831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Text Box 15">
            <a:extLst>
              <a:ext uri="{FF2B5EF4-FFF2-40B4-BE49-F238E27FC236}">
                <a16:creationId xmlns:a16="http://schemas.microsoft.com/office/drawing/2014/main" id="{1FC720CF-3ACC-3C44-84F7-89395224E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05400"/>
            <a:ext cx="5599610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True for all</a:t>
            </a:r>
          </a:p>
          <a:p>
            <a:pPr>
              <a:buFontTx/>
              <a:buNone/>
            </a:pPr>
            <a:r>
              <a:rPr lang="en-US" altLang="en-US"/>
              <a:t>Turing-acceptable languages</a:t>
            </a:r>
          </a:p>
        </p:txBody>
      </p:sp>
    </p:spTree>
    <p:extLst>
      <p:ext uri="{BB962C8B-B14F-4D97-AF65-F5344CB8AC3E}">
        <p14:creationId xmlns:p14="http://schemas.microsoft.com/office/powerpoint/2010/main" val="401056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0CCE3B-815D-46DE-8B7F-B8716130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1040E1-A858-4DA8-A08C-BCF88B43D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93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2">
            <a:extLst>
              <a:ext uri="{FF2B5EF4-FFF2-40B4-BE49-F238E27FC236}">
                <a16:creationId xmlns:a16="http://schemas.microsoft.com/office/drawing/2014/main" id="{20010864-6269-AB4F-A74B-E200D477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Unit 5 / SRMIST / KTR </a:t>
            </a: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D4540E8C-B587-8B45-8984-880150BC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7F1C67-B3D8-AD4D-880C-14F28915536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05636057-D186-5349-8576-6F0E8558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101600"/>
            <a:ext cx="8310288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We can describe a property       as the set</a:t>
            </a:r>
          </a:p>
          <a:p>
            <a:pPr>
              <a:buFontTx/>
              <a:buNone/>
            </a:pPr>
            <a:r>
              <a:rPr lang="en-US" altLang="en-US" dirty="0"/>
              <a:t>of languages  that possess the property</a:t>
            </a:r>
          </a:p>
        </p:txBody>
      </p:sp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5E4E3972-CF4F-FA49-A2C2-43E7CCCEED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152400"/>
          <a:ext cx="45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3505200" imgH="4102100" progId="Equation.3">
                  <p:embed/>
                </p:oleObj>
              </mc:Choice>
              <mc:Fallback>
                <p:oleObj name="Equation" r:id="rId3" imgW="3505200" imgH="4102100" progId="Equation.3">
                  <p:embed/>
                  <p:pic>
                    <p:nvPicPr>
                      <p:cNvPr id="9221" name="Object 5">
                        <a:extLst>
                          <a:ext uri="{FF2B5EF4-FFF2-40B4-BE49-F238E27FC236}">
                            <a16:creationId xmlns:a16="http://schemas.microsoft.com/office/drawing/2014/main" id="{5E4E3972-CF4F-FA49-A2C2-43E7CCCEE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52400"/>
                        <a:ext cx="45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>
            <a:extLst>
              <a:ext uri="{FF2B5EF4-FFF2-40B4-BE49-F238E27FC236}">
                <a16:creationId xmlns:a16="http://schemas.microsoft.com/office/drawing/2014/main" id="{28D5D08F-E81E-B74B-95B2-0C93AB37C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971800"/>
            <a:ext cx="2846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:      is empty?</a:t>
            </a:r>
          </a:p>
        </p:txBody>
      </p:sp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6C4B8CAD-5A05-874C-9FA6-13ED828AC1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97180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5" imgW="2921000" imgH="4102100" progId="Equation.3">
                  <p:embed/>
                </p:oleObj>
              </mc:Choice>
              <mc:Fallback>
                <p:oleObj name="Equation" r:id="rId5" imgW="2921000" imgH="4102100" progId="Equation.3">
                  <p:embed/>
                  <p:pic>
                    <p:nvPicPr>
                      <p:cNvPr id="9223" name="Object 7">
                        <a:extLst>
                          <a:ext uri="{FF2B5EF4-FFF2-40B4-BE49-F238E27FC236}">
                            <a16:creationId xmlns:a16="http://schemas.microsoft.com/office/drawing/2014/main" id="{6C4B8CAD-5A05-874C-9FA6-13ED828AC1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971800"/>
                        <a:ext cx="38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>
            <a:extLst>
              <a:ext uri="{FF2B5EF4-FFF2-40B4-BE49-F238E27FC236}">
                <a16:creationId xmlns:a16="http://schemas.microsoft.com/office/drawing/2014/main" id="{7C3A3950-D4D2-704A-8D1E-81E6EBB6F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2997200"/>
            <a:ext cx="1874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Example:</a:t>
            </a:r>
          </a:p>
        </p:txBody>
      </p:sp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296EF21B-9283-0745-A011-BBACC49562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9750" y="3676650"/>
          <a:ext cx="1333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7" imgW="10236200" imgH="4978400" progId="Equation.3">
                  <p:embed/>
                </p:oleObj>
              </mc:Choice>
              <mc:Fallback>
                <p:oleObj name="Equation" r:id="rId7" imgW="10236200" imgH="4978400" progId="Equation.3">
                  <p:embed/>
                  <p:pic>
                    <p:nvPicPr>
                      <p:cNvPr id="9225" name="Object 9">
                        <a:extLst>
                          <a:ext uri="{FF2B5EF4-FFF2-40B4-BE49-F238E27FC236}">
                            <a16:creationId xmlns:a16="http://schemas.microsoft.com/office/drawing/2014/main" id="{296EF21B-9283-0745-A011-BBACC49562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3676650"/>
                        <a:ext cx="1333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11">
            <a:extLst>
              <a:ext uri="{FF2B5EF4-FFF2-40B4-BE49-F238E27FC236}">
                <a16:creationId xmlns:a16="http://schemas.microsoft.com/office/drawing/2014/main" id="{1C79563F-0430-6A47-9AB6-4DBFE9CFE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733800"/>
            <a:ext cx="979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YES</a:t>
            </a:r>
          </a:p>
        </p:txBody>
      </p:sp>
      <p:sp>
        <p:nvSpPr>
          <p:cNvPr id="9227" name="Text Box 12">
            <a:extLst>
              <a:ext uri="{FF2B5EF4-FFF2-40B4-BE49-F238E27FC236}">
                <a16:creationId xmlns:a16="http://schemas.microsoft.com/office/drawing/2014/main" id="{3C97C477-CFCB-6345-B669-ECE085350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495800"/>
            <a:ext cx="831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NO</a:t>
            </a:r>
          </a:p>
        </p:txBody>
      </p:sp>
      <p:sp>
        <p:nvSpPr>
          <p:cNvPr id="9228" name="Text Box 14">
            <a:extLst>
              <a:ext uri="{FF2B5EF4-FFF2-40B4-BE49-F238E27FC236}">
                <a16:creationId xmlns:a16="http://schemas.microsoft.com/office/drawing/2014/main" id="{028C2468-1570-9348-B457-70B0E1E1E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410200"/>
            <a:ext cx="831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NO</a:t>
            </a:r>
          </a:p>
        </p:txBody>
      </p:sp>
      <p:graphicFrame>
        <p:nvGraphicFramePr>
          <p:cNvPr id="9229" name="Object 15">
            <a:extLst>
              <a:ext uri="{FF2B5EF4-FFF2-40B4-BE49-F238E27FC236}">
                <a16:creationId xmlns:a16="http://schemas.microsoft.com/office/drawing/2014/main" id="{32A147D3-8310-314B-8C3C-EBBB60E24B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1" y="2971800"/>
          <a:ext cx="4683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9" imgW="3505200" imgH="4102100" progId="Equation.3">
                  <p:embed/>
                </p:oleObj>
              </mc:Choice>
              <mc:Fallback>
                <p:oleObj name="Equation" r:id="rId9" imgW="3505200" imgH="4102100" progId="Equation.3">
                  <p:embed/>
                  <p:pic>
                    <p:nvPicPr>
                      <p:cNvPr id="9229" name="Object 15">
                        <a:extLst>
                          <a:ext uri="{FF2B5EF4-FFF2-40B4-BE49-F238E27FC236}">
                            <a16:creationId xmlns:a16="http://schemas.microsoft.com/office/drawing/2014/main" id="{32A147D3-8310-314B-8C3C-EBBB60E24B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2971800"/>
                        <a:ext cx="4683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6">
            <a:extLst>
              <a:ext uri="{FF2B5EF4-FFF2-40B4-BE49-F238E27FC236}">
                <a16:creationId xmlns:a16="http://schemas.microsoft.com/office/drawing/2014/main" id="{880B762D-B384-5D42-A318-A40FD4893E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6414" y="4167189"/>
          <a:ext cx="20859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11" imgW="12877800" imgH="5270500" progId="Equation.3">
                  <p:embed/>
                </p:oleObj>
              </mc:Choice>
              <mc:Fallback>
                <p:oleObj name="Equation" r:id="rId11" imgW="12877800" imgH="5270500" progId="Equation.3">
                  <p:embed/>
                  <p:pic>
                    <p:nvPicPr>
                      <p:cNvPr id="9230" name="Object 16">
                        <a:extLst>
                          <a:ext uri="{FF2B5EF4-FFF2-40B4-BE49-F238E27FC236}">
                            <a16:creationId xmlns:a16="http://schemas.microsoft.com/office/drawing/2014/main" id="{880B762D-B384-5D42-A318-A40FD4893E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4" y="4167189"/>
                        <a:ext cx="20859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Line 17">
            <a:extLst>
              <a:ext uri="{FF2B5EF4-FFF2-40B4-BE49-F238E27FC236}">
                <a16:creationId xmlns:a16="http://schemas.microsoft.com/office/drawing/2014/main" id="{A3C97DD3-9D7C-5045-BDFA-F1034C0B6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895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2" name="Text Box 18">
            <a:extLst>
              <a:ext uri="{FF2B5EF4-FFF2-40B4-BE49-F238E27FC236}">
                <a16:creationId xmlns:a16="http://schemas.microsoft.com/office/drawing/2014/main" id="{573D6167-172D-ED4D-ACBB-C62F31978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1905000"/>
            <a:ext cx="7464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If language       has property       then </a:t>
            </a:r>
          </a:p>
        </p:txBody>
      </p:sp>
      <p:graphicFrame>
        <p:nvGraphicFramePr>
          <p:cNvPr id="9233" name="Object 19">
            <a:extLst>
              <a:ext uri="{FF2B5EF4-FFF2-40B4-BE49-F238E27FC236}">
                <a16:creationId xmlns:a16="http://schemas.microsoft.com/office/drawing/2014/main" id="{2B5BB129-1CE4-2C43-AA8E-2E484E1A61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1828800"/>
          <a:ext cx="5222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13" imgW="3505200" imgH="4102100" progId="Equation.3">
                  <p:embed/>
                </p:oleObj>
              </mc:Choice>
              <mc:Fallback>
                <p:oleObj name="Equation" r:id="rId13" imgW="3505200" imgH="4102100" progId="Equation.3">
                  <p:embed/>
                  <p:pic>
                    <p:nvPicPr>
                      <p:cNvPr id="9233" name="Object 19">
                        <a:extLst>
                          <a:ext uri="{FF2B5EF4-FFF2-40B4-BE49-F238E27FC236}">
                            <a16:creationId xmlns:a16="http://schemas.microsoft.com/office/drawing/2014/main" id="{2B5BB129-1CE4-2C43-AA8E-2E484E1A61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828800"/>
                        <a:ext cx="5222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20">
            <a:extLst>
              <a:ext uri="{FF2B5EF4-FFF2-40B4-BE49-F238E27FC236}">
                <a16:creationId xmlns:a16="http://schemas.microsoft.com/office/drawing/2014/main" id="{96EC542F-37E9-B043-A200-F5D2B67C5A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1" y="1905000"/>
          <a:ext cx="3984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15" imgW="2921000" imgH="4102100" progId="Equation.3">
                  <p:embed/>
                </p:oleObj>
              </mc:Choice>
              <mc:Fallback>
                <p:oleObj name="Equation" r:id="rId15" imgW="2921000" imgH="4102100" progId="Equation.3">
                  <p:embed/>
                  <p:pic>
                    <p:nvPicPr>
                      <p:cNvPr id="9234" name="Object 20">
                        <a:extLst>
                          <a:ext uri="{FF2B5EF4-FFF2-40B4-BE49-F238E27FC236}">
                            <a16:creationId xmlns:a16="http://schemas.microsoft.com/office/drawing/2014/main" id="{96EC542F-37E9-B043-A200-F5D2B67C5A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1905000"/>
                        <a:ext cx="3984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21">
            <a:extLst>
              <a:ext uri="{FF2B5EF4-FFF2-40B4-BE49-F238E27FC236}">
                <a16:creationId xmlns:a16="http://schemas.microsoft.com/office/drawing/2014/main" id="{2A00F135-2B65-924C-B858-6AAC0BE412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96400" y="1905001"/>
          <a:ext cx="12192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17" imgW="9067800" imgH="4102100" progId="Equation.3">
                  <p:embed/>
                </p:oleObj>
              </mc:Choice>
              <mc:Fallback>
                <p:oleObj name="Equation" r:id="rId17" imgW="9067800" imgH="4102100" progId="Equation.3">
                  <p:embed/>
                  <p:pic>
                    <p:nvPicPr>
                      <p:cNvPr id="9235" name="Object 21">
                        <a:extLst>
                          <a:ext uri="{FF2B5EF4-FFF2-40B4-BE49-F238E27FC236}">
                            <a16:creationId xmlns:a16="http://schemas.microsoft.com/office/drawing/2014/main" id="{2A00F135-2B65-924C-B858-6AAC0BE412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1905001"/>
                        <a:ext cx="12192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14">
            <a:extLst>
              <a:ext uri="{FF2B5EF4-FFF2-40B4-BE49-F238E27FC236}">
                <a16:creationId xmlns:a16="http://schemas.microsoft.com/office/drawing/2014/main" id="{97A66CFE-7A9C-DA46-AD80-38F20ADA87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0" y="4476750"/>
          <a:ext cx="331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19" imgW="25450800" imgH="5270500" progId="Equation.3">
                  <p:embed/>
                </p:oleObj>
              </mc:Choice>
              <mc:Fallback>
                <p:oleObj name="Equation" r:id="rId19" imgW="25450800" imgH="5270500" progId="Equation.3">
                  <p:embed/>
                  <p:pic>
                    <p:nvPicPr>
                      <p:cNvPr id="9236" name="Object 14">
                        <a:extLst>
                          <a:ext uri="{FF2B5EF4-FFF2-40B4-BE49-F238E27FC236}">
                            <a16:creationId xmlns:a16="http://schemas.microsoft.com/office/drawing/2014/main" id="{97A66CFE-7A9C-DA46-AD80-38F20ADA87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4476750"/>
                        <a:ext cx="3314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3">
            <a:extLst>
              <a:ext uri="{FF2B5EF4-FFF2-40B4-BE49-F238E27FC236}">
                <a16:creationId xmlns:a16="http://schemas.microsoft.com/office/drawing/2014/main" id="{2591698F-C028-3E40-AB44-4533DCFF8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4500" y="5410200"/>
          <a:ext cx="4000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21" imgW="30721300" imgH="5270500" progId="Equation.3">
                  <p:embed/>
                </p:oleObj>
              </mc:Choice>
              <mc:Fallback>
                <p:oleObj name="Equation" r:id="rId21" imgW="30721300" imgH="5270500" progId="Equation.3">
                  <p:embed/>
                  <p:pic>
                    <p:nvPicPr>
                      <p:cNvPr id="9237" name="Object 23">
                        <a:extLst>
                          <a:ext uri="{FF2B5EF4-FFF2-40B4-BE49-F238E27FC236}">
                            <a16:creationId xmlns:a16="http://schemas.microsoft.com/office/drawing/2014/main" id="{2591698F-C028-3E40-AB44-4533DCFF89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5410200"/>
                        <a:ext cx="4000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530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>
            <a:extLst>
              <a:ext uri="{FF2B5EF4-FFF2-40B4-BE49-F238E27FC236}">
                <a16:creationId xmlns:a16="http://schemas.microsoft.com/office/drawing/2014/main" id="{75FD951B-4753-8D42-884D-7AD136B0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Unit 5 / SRMIST / KTR </a:t>
            </a:r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24AC04E5-09D2-7942-B6FF-011400F2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CF684B-08EC-F24B-9371-4453BAF8D80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35785493-3304-DC44-8DE8-6BB9FE6F6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676400"/>
            <a:ext cx="3074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:      has size 1?</a:t>
            </a:r>
          </a:p>
        </p:txBody>
      </p:sp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1BC79395-3085-2842-B2E8-0F74AECF69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67640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2921000" imgH="4102100" progId="Equation.3">
                  <p:embed/>
                </p:oleObj>
              </mc:Choice>
              <mc:Fallback>
                <p:oleObj name="Equation" r:id="rId3" imgW="2921000" imgH="4102100" progId="Equation.3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1BC79395-3085-2842-B2E8-0F74AECF69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76400"/>
                        <a:ext cx="38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B961B9FE-C890-BE4D-A283-1B894A8214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1" y="1676400"/>
          <a:ext cx="4683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5" imgW="3505200" imgH="4102100" progId="Equation.3">
                  <p:embed/>
                </p:oleObj>
              </mc:Choice>
              <mc:Fallback>
                <p:oleObj name="Equation" r:id="rId5" imgW="3505200" imgH="4102100" progId="Equation.3">
                  <p:embed/>
                  <p:pic>
                    <p:nvPicPr>
                      <p:cNvPr id="10246" name="Object 6">
                        <a:extLst>
                          <a:ext uri="{FF2B5EF4-FFF2-40B4-BE49-F238E27FC236}">
                            <a16:creationId xmlns:a16="http://schemas.microsoft.com/office/drawing/2014/main" id="{B961B9FE-C890-BE4D-A283-1B894A8214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1676400"/>
                        <a:ext cx="4683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27FD163E-1A24-8745-909B-5453D383D1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514600"/>
          <a:ext cx="495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7" imgW="3797300" imgH="4102100" progId="Equation.3">
                  <p:embed/>
                </p:oleObj>
              </mc:Choice>
              <mc:Fallback>
                <p:oleObj name="Equation" r:id="rId7" imgW="3797300" imgH="4102100" progId="Equation.3">
                  <p:embed/>
                  <p:pic>
                    <p:nvPicPr>
                      <p:cNvPr id="10247" name="Object 7">
                        <a:extLst>
                          <a:ext uri="{FF2B5EF4-FFF2-40B4-BE49-F238E27FC236}">
                            <a16:creationId xmlns:a16="http://schemas.microsoft.com/office/drawing/2014/main" id="{27FD163E-1A24-8745-909B-5453D383D1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514600"/>
                        <a:ext cx="495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3C3539D5-7ED0-7144-B208-5FC7DF8BFE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3048000"/>
          <a:ext cx="800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9" imgW="6146800" imgH="4978400" progId="Equation.3">
                  <p:embed/>
                </p:oleObj>
              </mc:Choice>
              <mc:Fallback>
                <p:oleObj name="Equation" r:id="rId9" imgW="6146800" imgH="4978400" progId="Equation.3">
                  <p:embed/>
                  <p:pic>
                    <p:nvPicPr>
                      <p:cNvPr id="10248" name="Object 8">
                        <a:extLst>
                          <a:ext uri="{FF2B5EF4-FFF2-40B4-BE49-F238E27FC236}">
                            <a16:creationId xmlns:a16="http://schemas.microsoft.com/office/drawing/2014/main" id="{3C3539D5-7ED0-7144-B208-5FC7DF8BFE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048000"/>
                        <a:ext cx="8001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E96395B4-A919-C447-A187-1F9709B413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2450" y="3657600"/>
          <a:ext cx="1219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11" imgW="9359900" imgH="4978400" progId="Equation.3">
                  <p:embed/>
                </p:oleObj>
              </mc:Choice>
              <mc:Fallback>
                <p:oleObj name="Equation" r:id="rId11" imgW="9359900" imgH="4978400" progId="Equation.3">
                  <p:embed/>
                  <p:pic>
                    <p:nvPicPr>
                      <p:cNvPr id="10249" name="Object 9">
                        <a:extLst>
                          <a:ext uri="{FF2B5EF4-FFF2-40B4-BE49-F238E27FC236}">
                            <a16:creationId xmlns:a16="http://schemas.microsoft.com/office/drawing/2014/main" id="{E96395B4-A919-C447-A187-1F9709B413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3657600"/>
                        <a:ext cx="1219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>
            <a:extLst>
              <a:ext uri="{FF2B5EF4-FFF2-40B4-BE49-F238E27FC236}">
                <a16:creationId xmlns:a16="http://schemas.microsoft.com/office/drawing/2014/main" id="{1E1F6989-B5BA-694A-AEBF-1D675B764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438400"/>
            <a:ext cx="831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NO</a:t>
            </a:r>
          </a:p>
        </p:txBody>
      </p:sp>
      <p:sp>
        <p:nvSpPr>
          <p:cNvPr id="10251" name="Text Box 11">
            <a:extLst>
              <a:ext uri="{FF2B5EF4-FFF2-40B4-BE49-F238E27FC236}">
                <a16:creationId xmlns:a16="http://schemas.microsoft.com/office/drawing/2014/main" id="{3B837765-1CE4-8345-9EE9-B028EB73B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733800"/>
            <a:ext cx="831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NO</a:t>
            </a:r>
          </a:p>
        </p:txBody>
      </p:sp>
      <p:sp>
        <p:nvSpPr>
          <p:cNvPr id="10252" name="Text Box 12">
            <a:extLst>
              <a:ext uri="{FF2B5EF4-FFF2-40B4-BE49-F238E27FC236}">
                <a16:creationId xmlns:a16="http://schemas.microsoft.com/office/drawing/2014/main" id="{DD72E788-A6C7-1246-A815-DD179E613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48000"/>
            <a:ext cx="979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YES</a:t>
            </a:r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EC119C65-813B-0A4E-A9F7-0692C1CD6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8600"/>
            <a:ext cx="1874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C30EB709-698F-934D-A386-A07FE3D37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1" y="228600"/>
            <a:ext cx="3940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Suppose alphabet is</a:t>
            </a:r>
          </a:p>
        </p:txBody>
      </p:sp>
      <p:graphicFrame>
        <p:nvGraphicFramePr>
          <p:cNvPr id="10255" name="Object 15">
            <a:extLst>
              <a:ext uri="{FF2B5EF4-FFF2-40B4-BE49-F238E27FC236}">
                <a16:creationId xmlns:a16="http://schemas.microsoft.com/office/drawing/2014/main" id="{8ACBAF93-2756-0F4F-8C4B-FFABE3F8A8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228600"/>
          <a:ext cx="1600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13" imgW="12293600" imgH="4978400" progId="Equation.3">
                  <p:embed/>
                </p:oleObj>
              </mc:Choice>
              <mc:Fallback>
                <p:oleObj name="Equation" r:id="rId13" imgW="12293600" imgH="4978400" progId="Equation.3">
                  <p:embed/>
                  <p:pic>
                    <p:nvPicPr>
                      <p:cNvPr id="10255" name="Object 15">
                        <a:extLst>
                          <a:ext uri="{FF2B5EF4-FFF2-40B4-BE49-F238E27FC236}">
                            <a16:creationId xmlns:a16="http://schemas.microsoft.com/office/drawing/2014/main" id="{8ACBAF93-2756-0F4F-8C4B-FFABE3F8A8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28600"/>
                        <a:ext cx="1600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>
            <a:extLst>
              <a:ext uri="{FF2B5EF4-FFF2-40B4-BE49-F238E27FC236}">
                <a16:creationId xmlns:a16="http://schemas.microsoft.com/office/drawing/2014/main" id="{A0C9BDCE-67D8-1C42-9CB5-09B4904B5E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3048000"/>
          <a:ext cx="102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15" imgW="7899400" imgH="4978400" progId="Equation.3">
                  <p:embed/>
                </p:oleObj>
              </mc:Choice>
              <mc:Fallback>
                <p:oleObj name="Equation" r:id="rId15" imgW="7899400" imgH="4978400" progId="Equation.3">
                  <p:embed/>
                  <p:pic>
                    <p:nvPicPr>
                      <p:cNvPr id="10256" name="Object 16">
                        <a:extLst>
                          <a:ext uri="{FF2B5EF4-FFF2-40B4-BE49-F238E27FC236}">
                            <a16:creationId xmlns:a16="http://schemas.microsoft.com/office/drawing/2014/main" id="{A0C9BDCE-67D8-1C42-9CB5-09B4904B5E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48000"/>
                        <a:ext cx="1028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>
            <a:extLst>
              <a:ext uri="{FF2B5EF4-FFF2-40B4-BE49-F238E27FC236}">
                <a16:creationId xmlns:a16="http://schemas.microsoft.com/office/drawing/2014/main" id="{A3DC209D-2F2F-DC42-AEC4-BF415E59A2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3100" y="3657600"/>
          <a:ext cx="1485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17" imgW="11404600" imgH="4978400" progId="Equation.3">
                  <p:embed/>
                </p:oleObj>
              </mc:Choice>
              <mc:Fallback>
                <p:oleObj name="Equation" r:id="rId17" imgW="11404600" imgH="4978400" progId="Equation.3">
                  <p:embed/>
                  <p:pic>
                    <p:nvPicPr>
                      <p:cNvPr id="10257" name="Object 17">
                        <a:extLst>
                          <a:ext uri="{FF2B5EF4-FFF2-40B4-BE49-F238E27FC236}">
                            <a16:creationId xmlns:a16="http://schemas.microsoft.com/office/drawing/2014/main" id="{A3DC209D-2F2F-DC42-AEC4-BF415E59A2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3657600"/>
                        <a:ext cx="1485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>
            <a:extLst>
              <a:ext uri="{FF2B5EF4-FFF2-40B4-BE49-F238E27FC236}">
                <a16:creationId xmlns:a16="http://schemas.microsoft.com/office/drawing/2014/main" id="{CCC208BD-BFB0-794F-A35E-2ED549CF83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3048000"/>
          <a:ext cx="1257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19" imgW="9652000" imgH="4978400" progId="Equation.3">
                  <p:embed/>
                </p:oleObj>
              </mc:Choice>
              <mc:Fallback>
                <p:oleObj name="Equation" r:id="rId19" imgW="9652000" imgH="4978400" progId="Equation.3">
                  <p:embed/>
                  <p:pic>
                    <p:nvPicPr>
                      <p:cNvPr id="10258" name="Object 18">
                        <a:extLst>
                          <a:ext uri="{FF2B5EF4-FFF2-40B4-BE49-F238E27FC236}">
                            <a16:creationId xmlns:a16="http://schemas.microsoft.com/office/drawing/2014/main" id="{CCC208BD-BFB0-794F-A35E-2ED549CF83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048000"/>
                        <a:ext cx="1257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9">
            <a:extLst>
              <a:ext uri="{FF2B5EF4-FFF2-40B4-BE49-F238E27FC236}">
                <a16:creationId xmlns:a16="http://schemas.microsoft.com/office/drawing/2014/main" id="{2EC62CF1-9A9D-DD4C-8C33-A3B6502BE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048000"/>
          <a:ext cx="800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21" imgW="6146800" imgH="4978400" progId="Equation.3">
                  <p:embed/>
                </p:oleObj>
              </mc:Choice>
              <mc:Fallback>
                <p:oleObj name="Equation" r:id="rId21" imgW="6146800" imgH="4978400" progId="Equation.3">
                  <p:embed/>
                  <p:pic>
                    <p:nvPicPr>
                      <p:cNvPr id="10259" name="Object 19">
                        <a:extLst>
                          <a:ext uri="{FF2B5EF4-FFF2-40B4-BE49-F238E27FC236}">
                            <a16:creationId xmlns:a16="http://schemas.microsoft.com/office/drawing/2014/main" id="{2EC62CF1-9A9D-DD4C-8C33-A3B6502BE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048000"/>
                        <a:ext cx="8001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20">
            <a:extLst>
              <a:ext uri="{FF2B5EF4-FFF2-40B4-BE49-F238E27FC236}">
                <a16:creationId xmlns:a16="http://schemas.microsoft.com/office/drawing/2014/main" id="{E5EF3D18-CAE4-D54A-8C77-ACFC7F8B95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3733800"/>
          <a:ext cx="1485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23" imgW="11404600" imgH="4978400" progId="Equation.3">
                  <p:embed/>
                </p:oleObj>
              </mc:Choice>
              <mc:Fallback>
                <p:oleObj name="Equation" r:id="rId23" imgW="11404600" imgH="4978400" progId="Equation.3">
                  <p:embed/>
                  <p:pic>
                    <p:nvPicPr>
                      <p:cNvPr id="10260" name="Object 20">
                        <a:extLst>
                          <a:ext uri="{FF2B5EF4-FFF2-40B4-BE49-F238E27FC236}">
                            <a16:creationId xmlns:a16="http://schemas.microsoft.com/office/drawing/2014/main" id="{E5EF3D18-CAE4-D54A-8C77-ACFC7F8B95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733800"/>
                        <a:ext cx="1485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>
            <a:extLst>
              <a:ext uri="{FF2B5EF4-FFF2-40B4-BE49-F238E27FC236}">
                <a16:creationId xmlns:a16="http://schemas.microsoft.com/office/drawing/2014/main" id="{3387604F-D459-5547-9EDF-AFBCB2F58C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20200" y="3200400"/>
          <a:ext cx="6985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25" imgW="4102100" imgH="1752600" progId="Equation.3">
                  <p:embed/>
                </p:oleObj>
              </mc:Choice>
              <mc:Fallback>
                <p:oleObj name="Equation" r:id="rId25" imgW="4102100" imgH="1752600" progId="Equation.3">
                  <p:embed/>
                  <p:pic>
                    <p:nvPicPr>
                      <p:cNvPr id="10261" name="Object 21">
                        <a:extLst>
                          <a:ext uri="{FF2B5EF4-FFF2-40B4-BE49-F238E27FC236}">
                            <a16:creationId xmlns:a16="http://schemas.microsoft.com/office/drawing/2014/main" id="{3387604F-D459-5547-9EDF-AFBCB2F58C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3200400"/>
                        <a:ext cx="6985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2">
            <a:extLst>
              <a:ext uri="{FF2B5EF4-FFF2-40B4-BE49-F238E27FC236}">
                <a16:creationId xmlns:a16="http://schemas.microsoft.com/office/drawing/2014/main" id="{D97E9B00-DF17-014D-9D05-80AC52EEA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96400" y="3962400"/>
          <a:ext cx="6985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27" imgW="4102100" imgH="1752600" progId="Equation.3">
                  <p:embed/>
                </p:oleObj>
              </mc:Choice>
              <mc:Fallback>
                <p:oleObj name="Equation" r:id="rId27" imgW="4102100" imgH="1752600" progId="Equation.3">
                  <p:embed/>
                  <p:pic>
                    <p:nvPicPr>
                      <p:cNvPr id="10262" name="Object 22">
                        <a:extLst>
                          <a:ext uri="{FF2B5EF4-FFF2-40B4-BE49-F238E27FC236}">
                            <a16:creationId xmlns:a16="http://schemas.microsoft.com/office/drawing/2014/main" id="{D97E9B00-DF17-014D-9D05-80AC52EEA8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3962400"/>
                        <a:ext cx="6985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>
            <a:extLst>
              <a:ext uri="{FF2B5EF4-FFF2-40B4-BE49-F238E27FC236}">
                <a16:creationId xmlns:a16="http://schemas.microsoft.com/office/drawing/2014/main" id="{D2CC6A59-2D62-5844-9E59-286F50C98F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1" y="5562601"/>
          <a:ext cx="74152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29" imgW="55587900" imgH="4978400" progId="Equation.3">
                  <p:embed/>
                </p:oleObj>
              </mc:Choice>
              <mc:Fallback>
                <p:oleObj name="Equation" r:id="rId29" imgW="55587900" imgH="4978400" progId="Equation.3">
                  <p:embed/>
                  <p:pic>
                    <p:nvPicPr>
                      <p:cNvPr id="10263" name="Object 23">
                        <a:extLst>
                          <a:ext uri="{FF2B5EF4-FFF2-40B4-BE49-F238E27FC236}">
                            <a16:creationId xmlns:a16="http://schemas.microsoft.com/office/drawing/2014/main" id="{D2CC6A59-2D62-5844-9E59-286F50C98F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5562601"/>
                        <a:ext cx="741521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24">
            <a:extLst>
              <a:ext uri="{FF2B5EF4-FFF2-40B4-BE49-F238E27FC236}">
                <a16:creationId xmlns:a16="http://schemas.microsoft.com/office/drawing/2014/main" id="{87CA878F-52DB-2A45-A090-815C4DB1DA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343400"/>
          <a:ext cx="1905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31" imgW="14630400" imgH="4978400" progId="Equation.3">
                  <p:embed/>
                </p:oleObj>
              </mc:Choice>
              <mc:Fallback>
                <p:oleObj name="Equation" r:id="rId31" imgW="14630400" imgH="4978400" progId="Equation.3">
                  <p:embed/>
                  <p:pic>
                    <p:nvPicPr>
                      <p:cNvPr id="10264" name="Object 24">
                        <a:extLst>
                          <a:ext uri="{FF2B5EF4-FFF2-40B4-BE49-F238E27FC236}">
                            <a16:creationId xmlns:a16="http://schemas.microsoft.com/office/drawing/2014/main" id="{87CA878F-52DB-2A45-A090-815C4DB1DA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43400"/>
                        <a:ext cx="1905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Text Box 25">
            <a:extLst>
              <a:ext uri="{FF2B5EF4-FFF2-40B4-BE49-F238E27FC236}">
                <a16:creationId xmlns:a16="http://schemas.microsoft.com/office/drawing/2014/main" id="{6BE8CA5D-0BAE-9945-A7CD-21C40186D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4343400"/>
            <a:ext cx="831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NO</a:t>
            </a:r>
          </a:p>
        </p:txBody>
      </p:sp>
      <p:graphicFrame>
        <p:nvGraphicFramePr>
          <p:cNvPr id="10266" name="Object 26">
            <a:extLst>
              <a:ext uri="{FF2B5EF4-FFF2-40B4-BE49-F238E27FC236}">
                <a16:creationId xmlns:a16="http://schemas.microsoft.com/office/drawing/2014/main" id="{D55B9AB4-84C5-4348-9A5F-A17D574CC1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4343400"/>
          <a:ext cx="3086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33" imgW="23698200" imgH="4978400" progId="Equation.3">
                  <p:embed/>
                </p:oleObj>
              </mc:Choice>
              <mc:Fallback>
                <p:oleObj name="Equation" r:id="rId33" imgW="23698200" imgH="4978400" progId="Equation.3">
                  <p:embed/>
                  <p:pic>
                    <p:nvPicPr>
                      <p:cNvPr id="10266" name="Object 26">
                        <a:extLst>
                          <a:ext uri="{FF2B5EF4-FFF2-40B4-BE49-F238E27FC236}">
                            <a16:creationId xmlns:a16="http://schemas.microsoft.com/office/drawing/2014/main" id="{D55B9AB4-84C5-4348-9A5F-A17D574CC1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343400"/>
                        <a:ext cx="30861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7" name="Object 28">
            <a:extLst>
              <a:ext uri="{FF2B5EF4-FFF2-40B4-BE49-F238E27FC236}">
                <a16:creationId xmlns:a16="http://schemas.microsoft.com/office/drawing/2014/main" id="{9BAF3BBC-4F8B-7F44-B979-ADC1BD427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4500" y="4572000"/>
          <a:ext cx="6985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35" imgW="4102100" imgH="1752600" progId="Equation.3">
                  <p:embed/>
                </p:oleObj>
              </mc:Choice>
              <mc:Fallback>
                <p:oleObj name="Equation" r:id="rId35" imgW="4102100" imgH="1752600" progId="Equation.3">
                  <p:embed/>
                  <p:pic>
                    <p:nvPicPr>
                      <p:cNvPr id="10267" name="Object 28">
                        <a:extLst>
                          <a:ext uri="{FF2B5EF4-FFF2-40B4-BE49-F238E27FC236}">
                            <a16:creationId xmlns:a16="http://schemas.microsoft.com/office/drawing/2014/main" id="{9BAF3BBC-4F8B-7F44-B979-ADC1BD4278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0" y="4572000"/>
                        <a:ext cx="6985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5275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>
            <a:extLst>
              <a:ext uri="{FF2B5EF4-FFF2-40B4-BE49-F238E27FC236}">
                <a16:creationId xmlns:a16="http://schemas.microsoft.com/office/drawing/2014/main" id="{C3016870-4ED1-814E-9EB3-BBDD24B4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Unit 5 / SRMIST / KTR </a:t>
            </a: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7FD70DCA-A1A9-0D4E-9000-BC6A8E42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76244E-5955-4845-983C-62DF1CD249F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5B2DA0A4-B4C9-4243-A038-151D59351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152401"/>
            <a:ext cx="5675313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Non-trivial property problem</a:t>
            </a:r>
          </a:p>
        </p:txBody>
      </p:sp>
      <p:sp>
        <p:nvSpPr>
          <p:cNvPr id="11269" name="Text Box 6">
            <a:extLst>
              <a:ext uri="{FF2B5EF4-FFF2-40B4-BE49-F238E27FC236}">
                <a16:creationId xmlns:a16="http://schemas.microsoft.com/office/drawing/2014/main" id="{756DD7EE-0FAE-E94C-90EB-2458B87D6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828800"/>
            <a:ext cx="6216766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Does          have the non-trivial </a:t>
            </a:r>
          </a:p>
          <a:p>
            <a:pPr>
              <a:buFontTx/>
              <a:buNone/>
            </a:pPr>
            <a:r>
              <a:rPr lang="en-US" altLang="en-US" dirty="0"/>
              <a:t>property     ?</a:t>
            </a:r>
          </a:p>
        </p:txBody>
      </p:sp>
      <p:sp>
        <p:nvSpPr>
          <p:cNvPr id="11270" name="Text Box 7">
            <a:extLst>
              <a:ext uri="{FF2B5EF4-FFF2-40B4-BE49-F238E27FC236}">
                <a16:creationId xmlns:a16="http://schemas.microsoft.com/office/drawing/2014/main" id="{B7D7DD1A-677E-E743-B4DA-1895A5C10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838200"/>
            <a:ext cx="1362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009900"/>
                </a:solidFill>
              </a:rPr>
              <a:t>Input:</a:t>
            </a:r>
          </a:p>
        </p:txBody>
      </p:sp>
      <p:graphicFrame>
        <p:nvGraphicFramePr>
          <p:cNvPr id="11271" name="Object 8">
            <a:extLst>
              <a:ext uri="{FF2B5EF4-FFF2-40B4-BE49-F238E27FC236}">
                <a16:creationId xmlns:a16="http://schemas.microsoft.com/office/drawing/2014/main" id="{570439F4-303B-F948-AEA3-4CACD45A22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1" y="9906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12585700" imgH="9067800" progId="Equation.3">
                  <p:embed/>
                </p:oleObj>
              </mc:Choice>
              <mc:Fallback>
                <p:oleObj name="Equation" r:id="rId3" imgW="12585700" imgH="9067800" progId="Equation.3">
                  <p:embed/>
                  <p:pic>
                    <p:nvPicPr>
                      <p:cNvPr id="11271" name="Object 8">
                        <a:extLst>
                          <a:ext uri="{FF2B5EF4-FFF2-40B4-BE49-F238E27FC236}">
                            <a16:creationId xmlns:a16="http://schemas.microsoft.com/office/drawing/2014/main" id="{570439F4-303B-F948-AEA3-4CACD45A22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9906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9">
            <a:extLst>
              <a:ext uri="{FF2B5EF4-FFF2-40B4-BE49-F238E27FC236}">
                <a16:creationId xmlns:a16="http://schemas.microsoft.com/office/drawing/2014/main" id="{A7FE6469-5F37-E746-8DF0-8C9208EC5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14400"/>
            <a:ext cx="3092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Turing Machine</a:t>
            </a:r>
          </a:p>
        </p:txBody>
      </p:sp>
      <p:sp>
        <p:nvSpPr>
          <p:cNvPr id="11273" name="Text Box 10">
            <a:extLst>
              <a:ext uri="{FF2B5EF4-FFF2-40B4-BE49-F238E27FC236}">
                <a16:creationId xmlns:a16="http://schemas.microsoft.com/office/drawing/2014/main" id="{17D8B8F3-DF27-5549-B18A-FA9970A01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828800"/>
            <a:ext cx="2027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009900"/>
                </a:solidFill>
              </a:rPr>
              <a:t>Question:</a:t>
            </a:r>
          </a:p>
        </p:txBody>
      </p:sp>
      <p:graphicFrame>
        <p:nvGraphicFramePr>
          <p:cNvPr id="11274" name="Object 11">
            <a:extLst>
              <a:ext uri="{FF2B5EF4-FFF2-40B4-BE49-F238E27FC236}">
                <a16:creationId xmlns:a16="http://schemas.microsoft.com/office/drawing/2014/main" id="{130F1946-A4A3-8744-B055-74A67C138F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828801"/>
          <a:ext cx="990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9067800" imgH="4978400" progId="Equation.3">
                  <p:embed/>
                </p:oleObj>
              </mc:Choice>
              <mc:Fallback>
                <p:oleObj name="Equation" r:id="rId5" imgW="9067800" imgH="4978400" progId="Equation.3">
                  <p:embed/>
                  <p:pic>
                    <p:nvPicPr>
                      <p:cNvPr id="11274" name="Object 11">
                        <a:extLst>
                          <a:ext uri="{FF2B5EF4-FFF2-40B4-BE49-F238E27FC236}">
                            <a16:creationId xmlns:a16="http://schemas.microsoft.com/office/drawing/2014/main" id="{130F1946-A4A3-8744-B055-74A67C138F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828801"/>
                        <a:ext cx="9906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12">
            <a:extLst>
              <a:ext uri="{FF2B5EF4-FFF2-40B4-BE49-F238E27FC236}">
                <a16:creationId xmlns:a16="http://schemas.microsoft.com/office/drawing/2014/main" id="{1BC39369-C660-B442-BF1C-D5C234B94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3733800"/>
            <a:ext cx="4729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rgbClr val="D60093"/>
                </a:solidFill>
              </a:rPr>
              <a:t>Corresponding language:</a:t>
            </a:r>
          </a:p>
        </p:txBody>
      </p:sp>
      <p:graphicFrame>
        <p:nvGraphicFramePr>
          <p:cNvPr id="11276" name="Object 13">
            <a:extLst>
              <a:ext uri="{FF2B5EF4-FFF2-40B4-BE49-F238E27FC236}">
                <a16:creationId xmlns:a16="http://schemas.microsoft.com/office/drawing/2014/main" id="{6875598D-F40A-B841-A131-C7CCB0AE9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4895" y="4384772"/>
          <a:ext cx="87915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7" imgW="81622900" imgH="16675100" progId="Equation.3">
                  <p:embed/>
                </p:oleObj>
              </mc:Choice>
              <mc:Fallback>
                <p:oleObj name="Equation" r:id="rId7" imgW="81622900" imgH="16675100" progId="Equation.3">
                  <p:embed/>
                  <p:pic>
                    <p:nvPicPr>
                      <p:cNvPr id="11276" name="Object 13">
                        <a:extLst>
                          <a:ext uri="{FF2B5EF4-FFF2-40B4-BE49-F238E27FC236}">
                            <a16:creationId xmlns:a16="http://schemas.microsoft.com/office/drawing/2014/main" id="{6875598D-F40A-B841-A131-C7CCB0AE9D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4895" y="4384772"/>
                        <a:ext cx="879157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4">
            <a:extLst>
              <a:ext uri="{FF2B5EF4-FFF2-40B4-BE49-F238E27FC236}">
                <a16:creationId xmlns:a16="http://schemas.microsoft.com/office/drawing/2014/main" id="{49F4F33E-1727-4A43-8662-D47FBA93C0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2438401"/>
          <a:ext cx="18859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9" imgW="17259300" imgH="4978400" progId="Equation.3">
                  <p:embed/>
                </p:oleObj>
              </mc:Choice>
              <mc:Fallback>
                <p:oleObj name="Equation" r:id="rId9" imgW="17259300" imgH="4978400" progId="Equation.3">
                  <p:embed/>
                  <p:pic>
                    <p:nvPicPr>
                      <p:cNvPr id="11277" name="Object 14">
                        <a:extLst>
                          <a:ext uri="{FF2B5EF4-FFF2-40B4-BE49-F238E27FC236}">
                            <a16:creationId xmlns:a16="http://schemas.microsoft.com/office/drawing/2014/main" id="{49F4F33E-1727-4A43-8662-D47FBA93C0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438401"/>
                        <a:ext cx="18859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6">
            <a:extLst>
              <a:ext uri="{FF2B5EF4-FFF2-40B4-BE49-F238E27FC236}">
                <a16:creationId xmlns:a16="http://schemas.microsoft.com/office/drawing/2014/main" id="{CE907C2E-6974-234A-8FA1-641AFF1FD8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1" y="2438400"/>
          <a:ext cx="523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11" imgW="3505200" imgH="4102100" progId="Equation.3">
                  <p:embed/>
                </p:oleObj>
              </mc:Choice>
              <mc:Fallback>
                <p:oleObj name="Equation" r:id="rId11" imgW="3505200" imgH="4102100" progId="Equation.3">
                  <p:embed/>
                  <p:pic>
                    <p:nvPicPr>
                      <p:cNvPr id="11278" name="Object 16">
                        <a:extLst>
                          <a:ext uri="{FF2B5EF4-FFF2-40B4-BE49-F238E27FC236}">
                            <a16:creationId xmlns:a16="http://schemas.microsoft.com/office/drawing/2014/main" id="{CE907C2E-6974-234A-8FA1-641AFF1FD8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2438400"/>
                        <a:ext cx="5238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Line 17">
            <a:extLst>
              <a:ext uri="{FF2B5EF4-FFF2-40B4-BE49-F238E27FC236}">
                <a16:creationId xmlns:a16="http://schemas.microsoft.com/office/drawing/2014/main" id="{00EB371C-C829-044C-833D-F1D025357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352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03E8-98F4-DD45-86BA-8F4C122A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Can u apply rice theorem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5D2A90-81BB-B348-9A7B-722F4C9A7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45" y="1985715"/>
            <a:ext cx="8471338" cy="329766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12AF45-5970-5C42-AFEF-38D9AB0CCCAD}"/>
              </a:ext>
            </a:extLst>
          </p:cNvPr>
          <p:cNvSpPr/>
          <p:nvPr/>
        </p:nvSpPr>
        <p:spPr>
          <a:xfrm>
            <a:off x="2411073" y="5070071"/>
            <a:ext cx="8744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 each of No answers above, is the language decidable?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What do you do when Rice’s theorem does not apply? Fall back on reductions!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3FB1AE-BBE3-2A45-8802-F15FBE77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5 / SRMIST / KTR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B96F80-3D5F-124D-8114-A2F1070E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CA14-EF50-4263-AC48-D5DB53425E3D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358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BE58-CAF5-7B49-B041-414CD0306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Rice Theorem ( Part 1 )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05BB6-B1CB-1748-8E68-2CCBF6B0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757" y="2540658"/>
            <a:ext cx="4051300" cy="3683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C1923-8D8C-A647-88F9-3A4E9AF0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5 / SRMIST / KTR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D39B5-E9A8-C240-9CA6-9FD265D1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CA14-EF50-4263-AC48-D5DB53425E3D}" type="slidenum">
              <a:rPr lang="en-IN" smtClean="0"/>
              <a:t>34</a:t>
            </a:fld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24F7FB7-95B1-2B46-AA9F-2E1678C5D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95" y="1846263"/>
            <a:ext cx="9029336" cy="4022725"/>
          </a:xfrm>
        </p:spPr>
      </p:pic>
    </p:spTree>
    <p:extLst>
      <p:ext uri="{BB962C8B-B14F-4D97-AF65-F5344CB8AC3E}">
        <p14:creationId xmlns:p14="http://schemas.microsoft.com/office/powerpoint/2010/main" val="2088544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2337-1716-EB48-8072-D0F51CEA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Rice Theorem – The reduction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2966B4-18E9-9043-BE59-6D6B1DF41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68" y="1814732"/>
            <a:ext cx="7909086" cy="40227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76035-85CA-9E42-85B9-9EB69993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5 / SRMIST / KTR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F3DAC-AF9B-3A47-BF51-EAB31DF6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CA14-EF50-4263-AC48-D5DB53425E3D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298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BA49-C2EC-5A45-B854-DD6BE852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Rice Theorem ( Part 2 )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59ACDC-2609-D140-8044-75B742B1A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59" y="1846263"/>
            <a:ext cx="8433607" cy="40227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C50E7-C46C-4F44-9F1F-D5397167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5 / SRMIST / KTR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74854-FF84-8742-B3EB-E2E19215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CA14-EF50-4263-AC48-D5DB53425E3D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218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B30F-3B15-2C45-B8FF-7C8D767E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Rice Theorem (Part 2) – The reduction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DF12D7-7B00-D141-8787-B4D665DC1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35752"/>
            <a:ext cx="9024182" cy="40227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C054E-BFB6-0047-9914-14B1C95C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5 / SRMIST / KTR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290EF-9606-7345-A02B-B61694BB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CA14-EF50-4263-AC48-D5DB53425E3D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250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6519" y="2767329"/>
            <a:ext cx="691007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9" dirty="0"/>
              <a:t>POST’s </a:t>
            </a:r>
            <a:r>
              <a:rPr sz="3600" spc="-550" dirty="0"/>
              <a:t>CORRESPONDENCE</a:t>
            </a:r>
            <a:r>
              <a:rPr sz="3600" spc="-495" dirty="0"/>
              <a:t> </a:t>
            </a:r>
            <a:r>
              <a:rPr sz="3600" spc="-450" dirty="0"/>
              <a:t>PROBLEM</a:t>
            </a:r>
            <a:endParaRPr sz="3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Post Correspondence Problem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Post Correspondence Problem (PCP), introduced by Emil Post in 1946, is an </a:t>
            </a:r>
            <a:r>
              <a:rPr lang="en-IN" dirty="0" err="1"/>
              <a:t>undecidable</a:t>
            </a:r>
            <a:r>
              <a:rPr lang="en-IN" dirty="0"/>
              <a:t> decision problem. </a:t>
            </a:r>
          </a:p>
          <a:p>
            <a:pPr algn="just"/>
            <a:r>
              <a:rPr lang="en-IN" dirty="0"/>
              <a:t>The PCP problem over an alphabet ∑ is stated as follows −</a:t>
            </a:r>
          </a:p>
          <a:p>
            <a:pPr algn="just"/>
            <a:r>
              <a:rPr lang="en-IN" dirty="0"/>
              <a:t>Given the following two lists, </a:t>
            </a:r>
            <a:r>
              <a:rPr lang="en-IN" b="1" dirty="0"/>
              <a:t>M</a:t>
            </a:r>
            <a:r>
              <a:rPr lang="en-IN" dirty="0"/>
              <a:t> and </a:t>
            </a:r>
            <a:r>
              <a:rPr lang="en-IN" b="1" dirty="0"/>
              <a:t>N</a:t>
            </a:r>
            <a:r>
              <a:rPr lang="en-IN" dirty="0"/>
              <a:t> of non-empty strings over ∑ −</a:t>
            </a:r>
          </a:p>
          <a:p>
            <a:pPr algn="just"/>
            <a:r>
              <a:rPr lang="en-IN" dirty="0"/>
              <a:t>M = (x</a:t>
            </a:r>
            <a:r>
              <a:rPr lang="en-IN" baseline="-25000" dirty="0"/>
              <a:t>1</a:t>
            </a:r>
            <a:r>
              <a:rPr lang="en-IN" dirty="0"/>
              <a:t>, x</a:t>
            </a:r>
            <a:r>
              <a:rPr lang="en-IN" baseline="-25000" dirty="0"/>
              <a:t>2</a:t>
            </a:r>
            <a:r>
              <a:rPr lang="en-IN" dirty="0"/>
              <a:t>, x</a:t>
            </a:r>
            <a:r>
              <a:rPr lang="en-IN" baseline="-25000" dirty="0"/>
              <a:t>3</a:t>
            </a:r>
            <a:r>
              <a:rPr lang="en-IN" dirty="0"/>
              <a:t>,………, </a:t>
            </a:r>
            <a:r>
              <a:rPr lang="en-IN" dirty="0" err="1"/>
              <a:t>x</a:t>
            </a:r>
            <a:r>
              <a:rPr lang="en-IN" baseline="-25000" dirty="0" err="1"/>
              <a:t>n</a:t>
            </a:r>
            <a:r>
              <a:rPr lang="en-IN" dirty="0"/>
              <a:t>)</a:t>
            </a:r>
          </a:p>
          <a:p>
            <a:pPr algn="just"/>
            <a:r>
              <a:rPr lang="en-IN" dirty="0"/>
              <a:t>N = (y</a:t>
            </a:r>
            <a:r>
              <a:rPr lang="en-IN" baseline="-25000" dirty="0"/>
              <a:t>1</a:t>
            </a:r>
            <a:r>
              <a:rPr lang="en-IN" dirty="0"/>
              <a:t>, y</a:t>
            </a:r>
            <a:r>
              <a:rPr lang="en-IN" baseline="-25000" dirty="0"/>
              <a:t>2</a:t>
            </a:r>
            <a:r>
              <a:rPr lang="en-IN" dirty="0"/>
              <a:t>, y</a:t>
            </a:r>
            <a:r>
              <a:rPr lang="en-IN" baseline="-25000" dirty="0"/>
              <a:t>3</a:t>
            </a:r>
            <a:r>
              <a:rPr lang="en-IN" dirty="0"/>
              <a:t>,………, </a:t>
            </a:r>
            <a:r>
              <a:rPr lang="en-IN" dirty="0" err="1"/>
              <a:t>y</a:t>
            </a:r>
            <a:r>
              <a:rPr lang="en-IN" baseline="-25000" dirty="0" err="1"/>
              <a:t>n</a:t>
            </a:r>
            <a:r>
              <a:rPr lang="en-IN" dirty="0"/>
              <a:t>)</a:t>
            </a:r>
          </a:p>
          <a:p>
            <a:pPr algn="just"/>
            <a:r>
              <a:rPr lang="en-IN" dirty="0"/>
              <a:t>We can say that there is a Post Correspondence Solution, if for some i</a:t>
            </a:r>
            <a:r>
              <a:rPr lang="en-IN" baseline="-25000" dirty="0"/>
              <a:t>1</a:t>
            </a:r>
            <a:r>
              <a:rPr lang="en-IN" dirty="0"/>
              <a:t>,i</a:t>
            </a:r>
            <a:r>
              <a:rPr lang="en-IN" baseline="-25000" dirty="0"/>
              <a:t>2</a:t>
            </a:r>
            <a:r>
              <a:rPr lang="en-IN" dirty="0"/>
              <a:t>,………… </a:t>
            </a:r>
            <a:r>
              <a:rPr lang="en-IN" dirty="0" err="1"/>
              <a:t>i</a:t>
            </a:r>
            <a:r>
              <a:rPr lang="en-IN" baseline="-25000" dirty="0" err="1"/>
              <a:t>k</a:t>
            </a:r>
            <a:r>
              <a:rPr lang="en-IN" dirty="0"/>
              <a:t>, where 1 ≤ </a:t>
            </a:r>
            <a:r>
              <a:rPr lang="en-IN" dirty="0" err="1"/>
              <a:t>i</a:t>
            </a:r>
            <a:r>
              <a:rPr lang="en-IN" baseline="-25000" dirty="0" err="1"/>
              <a:t>j</a:t>
            </a:r>
            <a:r>
              <a:rPr lang="en-IN" dirty="0"/>
              <a:t> ≤ n, the condition x</a:t>
            </a:r>
            <a:r>
              <a:rPr lang="en-IN" baseline="-25000" dirty="0"/>
              <a:t>i1</a:t>
            </a:r>
            <a:r>
              <a:rPr lang="en-IN" dirty="0"/>
              <a:t> …….</a:t>
            </a:r>
            <a:r>
              <a:rPr lang="en-IN" dirty="0" err="1"/>
              <a:t>x</a:t>
            </a:r>
            <a:r>
              <a:rPr lang="en-IN" baseline="-25000" dirty="0" err="1"/>
              <a:t>ik</a:t>
            </a:r>
            <a:r>
              <a:rPr lang="en-IN" dirty="0"/>
              <a:t> = y</a:t>
            </a:r>
            <a:r>
              <a:rPr lang="en-IN" baseline="-25000" dirty="0"/>
              <a:t>i1</a:t>
            </a:r>
            <a:r>
              <a:rPr lang="en-IN" dirty="0"/>
              <a:t> …….</a:t>
            </a:r>
            <a:r>
              <a:rPr lang="en-IN" dirty="0" err="1"/>
              <a:t>y</a:t>
            </a:r>
            <a:r>
              <a:rPr lang="en-IN" baseline="-25000" dirty="0" err="1"/>
              <a:t>ik</a:t>
            </a:r>
            <a:r>
              <a:rPr lang="en-IN" dirty="0"/>
              <a:t> satisfies.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981"/>
            <a:ext cx="10515600" cy="105219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Decidable Languages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4351338"/>
          </a:xfrm>
        </p:spPr>
        <p:txBody>
          <a:bodyPr/>
          <a:lstStyle/>
          <a:p>
            <a:r>
              <a:rPr lang="en-US" altLang="en-US" dirty="0"/>
              <a:t>A language is </a:t>
            </a:r>
            <a:r>
              <a:rPr lang="en-US" altLang="en-US" dirty="0">
                <a:solidFill>
                  <a:srgbClr val="FF0000"/>
                </a:solidFill>
              </a:rPr>
              <a:t>decidable</a:t>
            </a:r>
            <a:r>
              <a:rPr lang="en-US" altLang="en-US" dirty="0"/>
              <a:t>,</a:t>
            </a:r>
          </a:p>
          <a:p>
            <a:r>
              <a:rPr lang="en-US" altLang="en-US" dirty="0"/>
              <a:t>    if there is a Turing machine (</a:t>
            </a:r>
            <a:r>
              <a:rPr lang="en-US" altLang="en-US" dirty="0">
                <a:solidFill>
                  <a:srgbClr val="FF0000"/>
                </a:solidFill>
              </a:rPr>
              <a:t>decider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    that accepts the language and</a:t>
            </a:r>
          </a:p>
          <a:p>
            <a:r>
              <a:rPr lang="en-US" altLang="en-US" dirty="0"/>
              <a:t>    halts on every input string</a:t>
            </a:r>
          </a:p>
          <a:p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72" y="3346704"/>
            <a:ext cx="8915400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80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 1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Find whether the lists</a:t>
            </a:r>
          </a:p>
          <a:p>
            <a:pPr>
              <a:buNone/>
            </a:pPr>
            <a:r>
              <a:rPr lang="en-IN" dirty="0"/>
              <a:t>M = (</a:t>
            </a:r>
            <a:r>
              <a:rPr lang="en-IN" dirty="0" err="1"/>
              <a:t>abb</a:t>
            </a:r>
            <a:r>
              <a:rPr lang="en-IN" dirty="0"/>
              <a:t>, </a:t>
            </a:r>
            <a:r>
              <a:rPr lang="en-IN" dirty="0" err="1"/>
              <a:t>aa</a:t>
            </a:r>
            <a:r>
              <a:rPr lang="en-IN" dirty="0"/>
              <a:t>, </a:t>
            </a:r>
            <a:r>
              <a:rPr lang="en-IN" dirty="0" err="1"/>
              <a:t>aaa</a:t>
            </a:r>
            <a:r>
              <a:rPr lang="en-IN" dirty="0"/>
              <a:t>) and N = (</a:t>
            </a:r>
            <a:r>
              <a:rPr lang="en-IN" dirty="0" err="1"/>
              <a:t>bba</a:t>
            </a:r>
            <a:r>
              <a:rPr lang="en-IN" dirty="0"/>
              <a:t>, </a:t>
            </a:r>
            <a:r>
              <a:rPr lang="en-IN" dirty="0" err="1"/>
              <a:t>aaa</a:t>
            </a:r>
            <a:r>
              <a:rPr lang="en-IN" dirty="0"/>
              <a:t>, </a:t>
            </a:r>
            <a:r>
              <a:rPr lang="en-IN" dirty="0" err="1"/>
              <a:t>aa</a:t>
            </a:r>
            <a:r>
              <a:rPr lang="en-IN" dirty="0"/>
              <a:t>)</a:t>
            </a:r>
          </a:p>
          <a:p>
            <a:pPr>
              <a:buNone/>
            </a:pPr>
            <a:r>
              <a:rPr lang="en-IN" dirty="0"/>
              <a:t>have a Post Correspondence Solution?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for Example 1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66910" y="1500175"/>
            <a:ext cx="63627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66910" y="3389186"/>
            <a:ext cx="65008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Here,</a:t>
            </a:r>
          </a:p>
          <a:p>
            <a:r>
              <a:rPr lang="en-IN" b="1" dirty="0"/>
              <a:t>x</a:t>
            </a:r>
            <a:r>
              <a:rPr lang="en-IN" b="1" baseline="-25000" dirty="0"/>
              <a:t>2</a:t>
            </a:r>
            <a:r>
              <a:rPr lang="en-IN" b="1" dirty="0"/>
              <a:t>x</a:t>
            </a:r>
            <a:r>
              <a:rPr lang="en-IN" b="1" baseline="-25000" dirty="0"/>
              <a:t>1</a:t>
            </a:r>
            <a:r>
              <a:rPr lang="en-IN" b="1" dirty="0"/>
              <a:t>x</a:t>
            </a:r>
            <a:r>
              <a:rPr lang="en-IN" b="1" baseline="-25000" dirty="0"/>
              <a:t>3</a:t>
            </a:r>
            <a:r>
              <a:rPr lang="en-IN" b="1" dirty="0"/>
              <a:t> = ‘</a:t>
            </a:r>
            <a:r>
              <a:rPr lang="en-IN" b="1" dirty="0" err="1"/>
              <a:t>aaabbaaa</a:t>
            </a:r>
            <a:r>
              <a:rPr lang="en-IN" b="1" dirty="0"/>
              <a:t>’</a:t>
            </a:r>
            <a:endParaRPr lang="en-IN" dirty="0"/>
          </a:p>
          <a:p>
            <a:r>
              <a:rPr lang="en-IN" dirty="0"/>
              <a:t>and </a:t>
            </a:r>
            <a:r>
              <a:rPr lang="en-IN" b="1" dirty="0"/>
              <a:t>y</a:t>
            </a:r>
            <a:r>
              <a:rPr lang="en-IN" b="1" baseline="-25000" dirty="0"/>
              <a:t>2</a:t>
            </a:r>
            <a:r>
              <a:rPr lang="en-IN" b="1" dirty="0"/>
              <a:t>y</a:t>
            </a:r>
            <a:r>
              <a:rPr lang="en-IN" b="1" baseline="-25000" dirty="0"/>
              <a:t>1</a:t>
            </a:r>
            <a:r>
              <a:rPr lang="en-IN" b="1" dirty="0"/>
              <a:t>y</a:t>
            </a:r>
            <a:r>
              <a:rPr lang="en-IN" b="1" baseline="-25000" dirty="0"/>
              <a:t>3</a:t>
            </a:r>
            <a:r>
              <a:rPr lang="en-IN" b="1" dirty="0"/>
              <a:t> = ‘</a:t>
            </a:r>
            <a:r>
              <a:rPr lang="en-IN" b="1" dirty="0" err="1"/>
              <a:t>aaabbaaa</a:t>
            </a:r>
            <a:r>
              <a:rPr lang="en-IN" b="1" dirty="0"/>
              <a:t>’</a:t>
            </a:r>
            <a:endParaRPr lang="en-IN" dirty="0"/>
          </a:p>
          <a:p>
            <a:r>
              <a:rPr lang="en-IN" dirty="0"/>
              <a:t>We can see that</a:t>
            </a:r>
          </a:p>
          <a:p>
            <a:r>
              <a:rPr lang="en-IN" b="1" dirty="0"/>
              <a:t>x</a:t>
            </a:r>
            <a:r>
              <a:rPr lang="en-IN" b="1" baseline="-25000" dirty="0"/>
              <a:t>2</a:t>
            </a:r>
            <a:r>
              <a:rPr lang="en-IN" b="1" dirty="0"/>
              <a:t>x</a:t>
            </a:r>
            <a:r>
              <a:rPr lang="en-IN" b="1" baseline="-25000" dirty="0"/>
              <a:t>1</a:t>
            </a:r>
            <a:r>
              <a:rPr lang="en-IN" b="1" dirty="0"/>
              <a:t>x</a:t>
            </a:r>
            <a:r>
              <a:rPr lang="en-IN" b="1" baseline="-25000" dirty="0"/>
              <a:t>3</a:t>
            </a:r>
            <a:r>
              <a:rPr lang="en-IN" b="1" dirty="0"/>
              <a:t> = y</a:t>
            </a:r>
            <a:r>
              <a:rPr lang="en-IN" b="1" baseline="-25000" dirty="0"/>
              <a:t>2</a:t>
            </a:r>
            <a:r>
              <a:rPr lang="en-IN" b="1" dirty="0"/>
              <a:t>y</a:t>
            </a:r>
            <a:r>
              <a:rPr lang="en-IN" b="1" baseline="-25000" dirty="0"/>
              <a:t>1</a:t>
            </a:r>
            <a:r>
              <a:rPr lang="en-IN" b="1" dirty="0"/>
              <a:t>y</a:t>
            </a:r>
            <a:r>
              <a:rPr lang="en-IN" b="1" baseline="-25000" dirty="0"/>
              <a:t>3</a:t>
            </a:r>
            <a:endParaRPr lang="en-IN" dirty="0"/>
          </a:p>
          <a:p>
            <a:r>
              <a:rPr lang="en-IN" dirty="0"/>
              <a:t>Hence, the solution is </a:t>
            </a:r>
            <a:r>
              <a:rPr lang="en-IN" b="1" dirty="0" err="1"/>
              <a:t>i</a:t>
            </a:r>
            <a:r>
              <a:rPr lang="en-IN" b="1" dirty="0"/>
              <a:t> = 2, j = 1, and k = 3.</a:t>
            </a: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 2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 whether the lists </a:t>
            </a:r>
            <a:r>
              <a:rPr lang="en-IN" b="1" dirty="0"/>
              <a:t>M = (</a:t>
            </a:r>
            <a:r>
              <a:rPr lang="en-IN" b="1" dirty="0" err="1"/>
              <a:t>ab</a:t>
            </a:r>
            <a:r>
              <a:rPr lang="en-IN" b="1" dirty="0"/>
              <a:t>, </a:t>
            </a:r>
            <a:r>
              <a:rPr lang="en-IN" b="1" dirty="0" err="1"/>
              <a:t>bab</a:t>
            </a:r>
            <a:r>
              <a:rPr lang="en-IN" b="1" dirty="0"/>
              <a:t>, </a:t>
            </a:r>
            <a:r>
              <a:rPr lang="en-IN" b="1" dirty="0" err="1"/>
              <a:t>bbaaa</a:t>
            </a:r>
            <a:r>
              <a:rPr lang="en-IN" b="1" dirty="0"/>
              <a:t>)</a:t>
            </a:r>
            <a:r>
              <a:rPr lang="en-IN" dirty="0"/>
              <a:t> and </a:t>
            </a:r>
            <a:r>
              <a:rPr lang="en-IN" b="1" dirty="0"/>
              <a:t>N = (a, </a:t>
            </a:r>
            <a:r>
              <a:rPr lang="en-IN" b="1" dirty="0" err="1"/>
              <a:t>ba</a:t>
            </a:r>
            <a:r>
              <a:rPr lang="en-IN" b="1" dirty="0"/>
              <a:t>, </a:t>
            </a:r>
            <a:r>
              <a:rPr lang="en-IN" b="1" dirty="0" err="1"/>
              <a:t>bab</a:t>
            </a:r>
            <a:r>
              <a:rPr lang="en-IN" b="1" dirty="0"/>
              <a:t>)</a:t>
            </a:r>
            <a:r>
              <a:rPr lang="en-IN" dirty="0"/>
              <a:t> have a Post Correspondence Solution?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for Example 2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38348" y="1785926"/>
            <a:ext cx="807249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6553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0" y="673100"/>
            <a:ext cx="7484745" cy="476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60" dirty="0">
                <a:solidFill>
                  <a:srgbClr val="BF0000"/>
                </a:solidFill>
                <a:latin typeface="Arial"/>
                <a:cs typeface="Arial"/>
              </a:rPr>
              <a:t>General</a:t>
            </a:r>
            <a:r>
              <a:rPr sz="2400" b="1" spc="-13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BF0000"/>
                </a:solidFill>
                <a:latin typeface="Arial"/>
                <a:cs typeface="Arial"/>
              </a:rPr>
              <a:t>Objective:</a:t>
            </a:r>
            <a:endParaRPr sz="2400">
              <a:latin typeface="Arial"/>
              <a:cs typeface="Arial"/>
            </a:endParaRPr>
          </a:p>
          <a:p>
            <a:pPr marL="481330" indent="-354330">
              <a:spcBef>
                <a:spcPts val="2039"/>
              </a:spcBef>
              <a:buChar char="–"/>
              <a:tabLst>
                <a:tab pos="480695" algn="l"/>
                <a:tab pos="481330" algn="l"/>
              </a:tabLst>
            </a:pP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85" dirty="0">
                <a:latin typeface="Arial"/>
                <a:cs typeface="Arial"/>
              </a:rPr>
              <a:t>understand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concept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400" dirty="0">
                <a:latin typeface="Arial"/>
                <a:cs typeface="Arial"/>
              </a:rPr>
              <a:t>PCP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2030"/>
              </a:spcBef>
            </a:pPr>
            <a:r>
              <a:rPr sz="2400" b="1" spc="-210" dirty="0">
                <a:solidFill>
                  <a:srgbClr val="BF0000"/>
                </a:solidFill>
                <a:latin typeface="Arial"/>
                <a:cs typeface="Arial"/>
              </a:rPr>
              <a:t>Specific</a:t>
            </a:r>
            <a:r>
              <a:rPr sz="2400" b="1" spc="-13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BF0000"/>
                </a:solidFill>
                <a:latin typeface="Arial"/>
                <a:cs typeface="Arial"/>
              </a:rPr>
              <a:t>Objectives</a:t>
            </a:r>
            <a:endParaRPr sz="2400">
              <a:latin typeface="Arial"/>
              <a:cs typeface="Arial"/>
            </a:endParaRPr>
          </a:p>
          <a:p>
            <a:pPr marL="412750" indent="-285750">
              <a:spcBef>
                <a:spcPts val="2040"/>
              </a:spcBef>
              <a:buChar char="–"/>
              <a:tabLst>
                <a:tab pos="412750" algn="l"/>
              </a:tabLst>
            </a:pPr>
            <a:r>
              <a:rPr sz="2400" spc="-114" dirty="0">
                <a:latin typeface="Arial"/>
                <a:cs typeface="Arial"/>
              </a:rPr>
              <a:t>State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objective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400" dirty="0">
                <a:latin typeface="Arial"/>
                <a:cs typeface="Arial"/>
              </a:rPr>
              <a:t>PCP</a:t>
            </a:r>
            <a:endParaRPr sz="2400">
              <a:latin typeface="Arial"/>
              <a:cs typeface="Arial"/>
            </a:endParaRPr>
          </a:p>
          <a:p>
            <a:pPr marL="412750" indent="-285750">
              <a:spcBef>
                <a:spcPts val="2039"/>
              </a:spcBef>
              <a:buChar char="–"/>
              <a:tabLst>
                <a:tab pos="412750" algn="l"/>
              </a:tabLst>
            </a:pPr>
            <a:r>
              <a:rPr sz="2400" spc="-95" dirty="0">
                <a:latin typeface="Arial"/>
                <a:cs typeface="Arial"/>
              </a:rPr>
              <a:t>Define </a:t>
            </a:r>
            <a:r>
              <a:rPr sz="2400" spc="-400" dirty="0">
                <a:latin typeface="Arial"/>
                <a:cs typeface="Arial"/>
              </a:rPr>
              <a:t>PCP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481330" indent="-354330">
              <a:spcBef>
                <a:spcPts val="2040"/>
              </a:spcBef>
              <a:buChar char="–"/>
              <a:tabLst>
                <a:tab pos="480695" algn="l"/>
                <a:tab pos="481330" algn="l"/>
              </a:tabLst>
            </a:pPr>
            <a:r>
              <a:rPr sz="2400" spc="-195" dirty="0">
                <a:latin typeface="Arial"/>
                <a:cs typeface="Arial"/>
              </a:rPr>
              <a:t>Check </a:t>
            </a:r>
            <a:r>
              <a:rPr sz="2400" spc="-40" dirty="0">
                <a:latin typeface="Arial"/>
                <a:cs typeface="Arial"/>
              </a:rPr>
              <a:t>whether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0" dirty="0">
                <a:latin typeface="Arial"/>
                <a:cs typeface="Arial"/>
              </a:rPr>
              <a:t>PCP </a:t>
            </a:r>
            <a:r>
              <a:rPr sz="2400" spc="-100" dirty="0">
                <a:latin typeface="Arial"/>
                <a:cs typeface="Arial"/>
              </a:rPr>
              <a:t>instance </a:t>
            </a:r>
            <a:r>
              <a:rPr sz="2400" spc="-135" dirty="0">
                <a:latin typeface="Arial"/>
                <a:cs typeface="Arial"/>
              </a:rPr>
              <a:t>have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55" dirty="0">
                <a:latin typeface="Arial"/>
                <a:cs typeface="Arial"/>
              </a:rPr>
              <a:t>solution </a:t>
            </a:r>
            <a:r>
              <a:rPr sz="2400" spc="-25" dirty="0">
                <a:latin typeface="Arial"/>
                <a:cs typeface="Arial"/>
              </a:rPr>
              <a:t>or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not.</a:t>
            </a:r>
            <a:endParaRPr sz="2400">
              <a:latin typeface="Arial"/>
              <a:cs typeface="Arial"/>
            </a:endParaRPr>
          </a:p>
          <a:p>
            <a:pPr marL="412750" indent="-285750">
              <a:spcBef>
                <a:spcPts val="2039"/>
              </a:spcBef>
              <a:buChar char="–"/>
              <a:tabLst>
                <a:tab pos="412750" algn="l"/>
              </a:tabLst>
            </a:pPr>
            <a:r>
              <a:rPr sz="2400" spc="-95" dirty="0">
                <a:latin typeface="Arial"/>
                <a:cs typeface="Arial"/>
              </a:rPr>
              <a:t>Define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90" dirty="0">
                <a:latin typeface="Arial"/>
                <a:cs typeface="Arial"/>
              </a:rPr>
              <a:t>MPCP</a:t>
            </a:r>
            <a:endParaRPr sz="2400">
              <a:latin typeface="Arial"/>
              <a:cs typeface="Arial"/>
            </a:endParaRPr>
          </a:p>
          <a:p>
            <a:pPr marL="412750" indent="-285750">
              <a:spcBef>
                <a:spcPts val="2030"/>
              </a:spcBef>
              <a:buChar char="–"/>
              <a:tabLst>
                <a:tab pos="412750" algn="l"/>
              </a:tabLst>
            </a:pPr>
            <a:r>
              <a:rPr sz="2400" spc="-45" dirty="0">
                <a:latin typeface="Arial"/>
                <a:cs typeface="Arial"/>
              </a:rPr>
              <a:t>Illustrate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conversion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30" dirty="0">
                <a:latin typeface="Arial"/>
                <a:cs typeface="Arial"/>
              </a:rPr>
              <a:t>TM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285" dirty="0">
                <a:latin typeface="Arial"/>
                <a:cs typeface="Arial"/>
              </a:rPr>
              <a:t>MPCP </a:t>
            </a:r>
            <a:r>
              <a:rPr sz="2400" spc="10" dirty="0">
                <a:latin typeface="Arial"/>
                <a:cs typeface="Arial"/>
              </a:rPr>
              <a:t>with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114" dirty="0"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1" y="19050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2550" y="497840"/>
            <a:ext cx="693420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Post </a:t>
            </a:r>
            <a:r>
              <a:rPr spc="-225" dirty="0"/>
              <a:t>Correspondence</a:t>
            </a:r>
            <a:r>
              <a:rPr spc="-250" dirty="0"/>
              <a:t> </a:t>
            </a:r>
            <a:r>
              <a:rPr spc="-18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633220"/>
            <a:ext cx="6744970" cy="2672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45" dirty="0">
                <a:latin typeface="Arial"/>
                <a:cs typeface="Arial"/>
              </a:rPr>
              <a:t>It </a:t>
            </a:r>
            <a:r>
              <a:rPr sz="3200" spc="-125" dirty="0">
                <a:latin typeface="Arial"/>
                <a:cs typeface="Arial"/>
              </a:rPr>
              <a:t>involves </a:t>
            </a:r>
            <a:r>
              <a:rPr sz="3200" spc="15" dirty="0">
                <a:latin typeface="Arial"/>
                <a:cs typeface="Arial"/>
              </a:rPr>
              <a:t>with</a:t>
            </a:r>
            <a:r>
              <a:rPr sz="3200" spc="-47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strings</a:t>
            </a:r>
            <a:endParaRPr sz="3200">
              <a:latin typeface="Arial"/>
              <a:cs typeface="Arial"/>
            </a:endParaRPr>
          </a:p>
          <a:p>
            <a:pPr>
              <a:spcBef>
                <a:spcPts val="35"/>
              </a:spcBef>
              <a:buFont typeface="Arial"/>
              <a:buChar char="•"/>
            </a:pPr>
            <a:endParaRPr sz="4700">
              <a:latin typeface="Arial"/>
              <a:cs typeface="Arial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3200" spc="-170" dirty="0">
                <a:latin typeface="Arial"/>
                <a:cs typeface="Arial"/>
              </a:rPr>
              <a:t>Goal:</a:t>
            </a:r>
            <a:endParaRPr sz="3200">
              <a:latin typeface="Arial"/>
              <a:cs typeface="Arial"/>
            </a:endParaRPr>
          </a:p>
          <a:p>
            <a:pPr marL="755650" marR="5080" indent="-285750">
              <a:spcBef>
                <a:spcPts val="690"/>
              </a:spcBef>
            </a:pPr>
            <a:r>
              <a:rPr sz="4200" baseline="2976" dirty="0">
                <a:latin typeface="Arial"/>
                <a:cs typeface="Arial"/>
              </a:rPr>
              <a:t>– </a:t>
            </a:r>
            <a:r>
              <a:rPr sz="2800" spc="-215" dirty="0">
                <a:latin typeface="Arial"/>
                <a:cs typeface="Arial"/>
              </a:rPr>
              <a:t>To </a:t>
            </a:r>
            <a:r>
              <a:rPr sz="2800" spc="-95" dirty="0">
                <a:latin typeface="Arial"/>
                <a:cs typeface="Arial"/>
              </a:rPr>
              <a:t>prove </a:t>
            </a:r>
            <a:r>
              <a:rPr sz="2800" spc="-65" dirty="0">
                <a:latin typeface="Arial"/>
                <a:cs typeface="Arial"/>
              </a:rPr>
              <a:t>this </a:t>
            </a:r>
            <a:r>
              <a:rPr sz="2800" spc="-75" dirty="0">
                <a:latin typeface="Arial"/>
                <a:cs typeface="Arial"/>
              </a:rPr>
              <a:t>problem </a:t>
            </a:r>
            <a:r>
              <a:rPr sz="2800" spc="-70" dirty="0">
                <a:latin typeface="Arial"/>
                <a:cs typeface="Arial"/>
              </a:rPr>
              <a:t>about </a:t>
            </a:r>
            <a:r>
              <a:rPr sz="2800" spc="-110" dirty="0">
                <a:latin typeface="Arial"/>
                <a:cs typeface="Arial"/>
              </a:rPr>
              <a:t>strings </a:t>
            </a:r>
            <a:r>
              <a:rPr sz="2800" spc="35" dirty="0">
                <a:latin typeface="Arial"/>
                <a:cs typeface="Arial"/>
              </a:rPr>
              <a:t>to</a:t>
            </a:r>
            <a:r>
              <a:rPr sz="2800" spc="-484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be  </a:t>
            </a:r>
            <a:r>
              <a:rPr sz="2800" spc="-114" dirty="0">
                <a:latin typeface="Arial"/>
                <a:cs typeface="Arial"/>
              </a:rPr>
              <a:t>undecidable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2550" y="497840"/>
            <a:ext cx="693420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Post </a:t>
            </a:r>
            <a:r>
              <a:rPr spc="-225" dirty="0"/>
              <a:t>Correspondence</a:t>
            </a:r>
            <a:r>
              <a:rPr spc="-250" dirty="0"/>
              <a:t> </a:t>
            </a:r>
            <a:r>
              <a:rPr spc="-18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61290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2040" y="1633220"/>
            <a:ext cx="7732395" cy="262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spcBef>
                <a:spcPts val="100"/>
              </a:spcBef>
            </a:pPr>
            <a:r>
              <a:rPr sz="2800" spc="-310" dirty="0">
                <a:latin typeface="Arial"/>
                <a:cs typeface="Arial"/>
              </a:rPr>
              <a:t>FORMAL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260" dirty="0">
                <a:latin typeface="Arial"/>
                <a:cs typeface="Arial"/>
              </a:rPr>
              <a:t>DEFINITION</a:t>
            </a:r>
            <a:endParaRPr sz="2800">
              <a:latin typeface="Arial"/>
              <a:cs typeface="Arial"/>
            </a:endParaRPr>
          </a:p>
          <a:p>
            <a:pPr marL="177800">
              <a:spcBef>
                <a:spcPts val="2040"/>
              </a:spcBef>
            </a:pPr>
            <a:r>
              <a:rPr sz="3600" spc="622" baseline="5787" dirty="0">
                <a:latin typeface="OpenSymbol"/>
                <a:cs typeface="OpenSymbol"/>
              </a:rPr>
              <a:t></a:t>
            </a:r>
            <a:r>
              <a:rPr sz="2400" spc="415" dirty="0">
                <a:latin typeface="Arial"/>
                <a:cs typeface="Arial"/>
              </a:rPr>
              <a:t>Given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two </a:t>
            </a:r>
            <a:r>
              <a:rPr sz="2400" spc="-75" dirty="0">
                <a:latin typeface="Arial"/>
                <a:cs typeface="Arial"/>
              </a:rPr>
              <a:t>lists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90" dirty="0">
                <a:latin typeface="Arial"/>
                <a:cs typeface="Arial"/>
              </a:rPr>
              <a:t>strings </a:t>
            </a: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300" dirty="0">
                <a:latin typeface="Arial"/>
                <a:cs typeface="Arial"/>
              </a:rPr>
              <a:t>B </a:t>
            </a:r>
            <a:r>
              <a:rPr sz="2400" spc="-75" dirty="0">
                <a:latin typeface="Arial"/>
                <a:cs typeface="Arial"/>
              </a:rPr>
              <a:t>( </a:t>
            </a:r>
            <a:r>
              <a:rPr sz="2400" spc="-95" dirty="0">
                <a:latin typeface="Arial"/>
                <a:cs typeface="Arial"/>
              </a:rPr>
              <a:t>equal </a:t>
            </a:r>
            <a:r>
              <a:rPr sz="2400" spc="-65" dirty="0">
                <a:latin typeface="Arial"/>
                <a:cs typeface="Arial"/>
              </a:rPr>
              <a:t>length)</a:t>
            </a:r>
            <a:endParaRPr sz="2400">
              <a:latin typeface="Arial"/>
              <a:cs typeface="Arial"/>
            </a:endParaRPr>
          </a:p>
          <a:p>
            <a:pPr marL="635000">
              <a:spcBef>
                <a:spcPts val="2610"/>
              </a:spcBef>
              <a:tabLst>
                <a:tab pos="3377565" algn="l"/>
              </a:tabLst>
            </a:pPr>
            <a:r>
              <a:rPr sz="2800" spc="-250" dirty="0">
                <a:solidFill>
                  <a:srgbClr val="006FBF"/>
                </a:solidFill>
                <a:latin typeface="Arial"/>
                <a:cs typeface="Arial"/>
              </a:rPr>
              <a:t>A </a:t>
            </a:r>
            <a:r>
              <a:rPr sz="2800" spc="-245" dirty="0">
                <a:solidFill>
                  <a:srgbClr val="006FBF"/>
                </a:solidFill>
                <a:latin typeface="Arial"/>
                <a:cs typeface="Arial"/>
              </a:rPr>
              <a:t>= </a:t>
            </a:r>
            <a:r>
              <a:rPr sz="2800" spc="-175" dirty="0">
                <a:solidFill>
                  <a:srgbClr val="006FBF"/>
                </a:solidFill>
                <a:latin typeface="Arial"/>
                <a:cs typeface="Arial"/>
              </a:rPr>
              <a:t>w</a:t>
            </a:r>
            <a:r>
              <a:rPr sz="2400" spc="-262" baseline="-24305" dirty="0">
                <a:solidFill>
                  <a:srgbClr val="006FBF"/>
                </a:solidFill>
                <a:latin typeface="Arial"/>
                <a:cs typeface="Arial"/>
              </a:rPr>
              <a:t>1</a:t>
            </a:r>
            <a:r>
              <a:rPr sz="2800" spc="-175" dirty="0">
                <a:solidFill>
                  <a:srgbClr val="006FBF"/>
                </a:solidFill>
                <a:latin typeface="Arial"/>
                <a:cs typeface="Arial"/>
              </a:rPr>
              <a:t>, w</a:t>
            </a:r>
            <a:r>
              <a:rPr sz="2400" spc="-262" baseline="-24305" dirty="0">
                <a:solidFill>
                  <a:srgbClr val="006FBF"/>
                </a:solidFill>
                <a:latin typeface="Arial"/>
                <a:cs typeface="Arial"/>
              </a:rPr>
              <a:t>2</a:t>
            </a:r>
            <a:r>
              <a:rPr sz="2800" spc="-175" dirty="0">
                <a:solidFill>
                  <a:srgbClr val="006FBF"/>
                </a:solidFill>
                <a:latin typeface="Arial"/>
                <a:cs typeface="Arial"/>
              </a:rPr>
              <a:t>,</a:t>
            </a:r>
            <a:r>
              <a:rPr sz="2800" spc="85" dirty="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sz="2800" spc="-480" dirty="0">
                <a:solidFill>
                  <a:srgbClr val="006FBF"/>
                </a:solidFill>
                <a:latin typeface="Arial"/>
                <a:cs typeface="Arial"/>
              </a:rPr>
              <a:t>…, </a:t>
            </a:r>
            <a:r>
              <a:rPr sz="2800" spc="-450" dirty="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006FBF"/>
                </a:solidFill>
                <a:latin typeface="Arial"/>
                <a:cs typeface="Arial"/>
              </a:rPr>
              <a:t>w</a:t>
            </a:r>
            <a:r>
              <a:rPr sz="2400" spc="-284" baseline="-24305" dirty="0">
                <a:solidFill>
                  <a:srgbClr val="006FBF"/>
                </a:solidFill>
                <a:latin typeface="Arial"/>
                <a:cs typeface="Arial"/>
              </a:rPr>
              <a:t>k	</a:t>
            </a:r>
            <a:r>
              <a:rPr sz="2800" spc="-345" dirty="0">
                <a:solidFill>
                  <a:srgbClr val="006FBF"/>
                </a:solidFill>
                <a:latin typeface="Arial"/>
                <a:cs typeface="Arial"/>
              </a:rPr>
              <a:t>B </a:t>
            </a:r>
            <a:r>
              <a:rPr sz="2800" spc="-245" dirty="0">
                <a:solidFill>
                  <a:srgbClr val="006FBF"/>
                </a:solidFill>
                <a:latin typeface="Arial"/>
                <a:cs typeface="Arial"/>
              </a:rPr>
              <a:t>= </a:t>
            </a:r>
            <a:r>
              <a:rPr sz="2800" spc="-225" dirty="0">
                <a:solidFill>
                  <a:srgbClr val="006FBF"/>
                </a:solidFill>
                <a:latin typeface="Arial"/>
                <a:cs typeface="Arial"/>
              </a:rPr>
              <a:t>x</a:t>
            </a:r>
            <a:r>
              <a:rPr sz="2400" spc="-337" baseline="-24305" dirty="0">
                <a:solidFill>
                  <a:srgbClr val="006FBF"/>
                </a:solidFill>
                <a:latin typeface="Arial"/>
                <a:cs typeface="Arial"/>
              </a:rPr>
              <a:t>1</a:t>
            </a:r>
            <a:r>
              <a:rPr sz="2800" spc="-225" dirty="0">
                <a:solidFill>
                  <a:srgbClr val="006FBF"/>
                </a:solidFill>
                <a:latin typeface="Arial"/>
                <a:cs typeface="Arial"/>
              </a:rPr>
              <a:t>, </a:t>
            </a:r>
            <a:r>
              <a:rPr sz="2800" spc="-229" dirty="0">
                <a:solidFill>
                  <a:srgbClr val="006FBF"/>
                </a:solidFill>
                <a:latin typeface="Arial"/>
                <a:cs typeface="Arial"/>
              </a:rPr>
              <a:t>x</a:t>
            </a:r>
            <a:r>
              <a:rPr sz="2400" spc="-345" baseline="-24305" dirty="0">
                <a:solidFill>
                  <a:srgbClr val="006FBF"/>
                </a:solidFill>
                <a:latin typeface="Arial"/>
                <a:cs typeface="Arial"/>
              </a:rPr>
              <a:t>2</a:t>
            </a:r>
            <a:r>
              <a:rPr sz="2800" spc="-229" dirty="0">
                <a:solidFill>
                  <a:srgbClr val="006FBF"/>
                </a:solidFill>
                <a:latin typeface="Arial"/>
                <a:cs typeface="Arial"/>
              </a:rPr>
              <a:t>, </a:t>
            </a:r>
            <a:r>
              <a:rPr sz="2800" spc="-480" dirty="0">
                <a:solidFill>
                  <a:srgbClr val="006FBF"/>
                </a:solidFill>
                <a:latin typeface="Arial"/>
                <a:cs typeface="Arial"/>
              </a:rPr>
              <a:t>…,</a:t>
            </a:r>
            <a:r>
              <a:rPr sz="2800" spc="-455" dirty="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sz="2800" spc="-275" dirty="0">
                <a:solidFill>
                  <a:srgbClr val="006FBF"/>
                </a:solidFill>
                <a:latin typeface="Arial"/>
                <a:cs typeface="Arial"/>
              </a:rPr>
              <a:t>x</a:t>
            </a:r>
            <a:r>
              <a:rPr sz="2400" spc="-412" baseline="-24305" dirty="0">
                <a:solidFill>
                  <a:srgbClr val="006FBF"/>
                </a:solidFill>
                <a:latin typeface="Arial"/>
                <a:cs typeface="Arial"/>
              </a:rPr>
              <a:t>k</a:t>
            </a:r>
            <a:endParaRPr sz="2400" baseline="-24305">
              <a:latin typeface="Arial"/>
              <a:cs typeface="Arial"/>
            </a:endParaRPr>
          </a:p>
          <a:p>
            <a:pPr marL="63500">
              <a:spcBef>
                <a:spcPts val="2840"/>
              </a:spcBef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problem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35" dirty="0">
                <a:latin typeface="Arial"/>
                <a:cs typeface="Arial"/>
              </a:rPr>
              <a:t>to </a:t>
            </a:r>
            <a:r>
              <a:rPr sz="2800" spc="-70" dirty="0">
                <a:latin typeface="Arial"/>
                <a:cs typeface="Arial"/>
              </a:rPr>
              <a:t>determine </a:t>
            </a:r>
            <a:r>
              <a:rPr sz="2800" spc="40" dirty="0">
                <a:latin typeface="Arial"/>
                <a:cs typeface="Arial"/>
              </a:rPr>
              <a:t>if </a:t>
            </a:r>
            <a:r>
              <a:rPr sz="2800" spc="-50" dirty="0">
                <a:latin typeface="Arial"/>
                <a:cs typeface="Arial"/>
              </a:rPr>
              <a:t>there</a:t>
            </a:r>
            <a:r>
              <a:rPr sz="2800" spc="-54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65" dirty="0">
                <a:latin typeface="Arial"/>
                <a:cs typeface="Arial"/>
              </a:rPr>
              <a:t>sequence </a:t>
            </a:r>
            <a:r>
              <a:rPr sz="2800" spc="-5" dirty="0"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2039" y="4471671"/>
            <a:ext cx="5974080" cy="2444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spcBef>
                <a:spcPts val="100"/>
              </a:spcBef>
            </a:pPr>
            <a:r>
              <a:rPr sz="2800" spc="-120" dirty="0">
                <a:latin typeface="Arial"/>
                <a:cs typeface="Arial"/>
              </a:rPr>
              <a:t>one </a:t>
            </a:r>
            <a:r>
              <a:rPr sz="2800" spc="-25" dirty="0">
                <a:latin typeface="Arial"/>
                <a:cs typeface="Arial"/>
              </a:rPr>
              <a:t>or </a:t>
            </a:r>
            <a:r>
              <a:rPr sz="2800" spc="-80" dirty="0">
                <a:latin typeface="Arial"/>
                <a:cs typeface="Arial"/>
              </a:rPr>
              <a:t>more </a:t>
            </a:r>
            <a:r>
              <a:rPr sz="2800" spc="-100" dirty="0">
                <a:latin typeface="Arial"/>
                <a:cs typeface="Arial"/>
              </a:rPr>
              <a:t>integers </a:t>
            </a:r>
            <a:r>
              <a:rPr sz="2800" spc="-155" dirty="0">
                <a:latin typeface="Arial"/>
                <a:cs typeface="Arial"/>
              </a:rPr>
              <a:t>i</a:t>
            </a:r>
            <a:r>
              <a:rPr sz="2400" spc="-232" baseline="-24305" dirty="0">
                <a:latin typeface="Arial"/>
                <a:cs typeface="Arial"/>
              </a:rPr>
              <a:t>1</a:t>
            </a:r>
            <a:r>
              <a:rPr sz="2800" spc="-155" dirty="0">
                <a:latin typeface="Arial"/>
                <a:cs typeface="Arial"/>
              </a:rPr>
              <a:t>, </a:t>
            </a:r>
            <a:r>
              <a:rPr sz="2800" spc="-165" dirty="0">
                <a:latin typeface="Arial"/>
                <a:cs typeface="Arial"/>
              </a:rPr>
              <a:t>i</a:t>
            </a:r>
            <a:r>
              <a:rPr sz="2400" spc="-247" baseline="-24305" dirty="0">
                <a:latin typeface="Arial"/>
                <a:cs typeface="Arial"/>
              </a:rPr>
              <a:t>2</a:t>
            </a:r>
            <a:r>
              <a:rPr sz="2800" spc="-165" dirty="0">
                <a:latin typeface="Arial"/>
                <a:cs typeface="Arial"/>
              </a:rPr>
              <a:t>, </a:t>
            </a:r>
            <a:r>
              <a:rPr sz="2800" spc="-480" dirty="0">
                <a:latin typeface="Arial"/>
                <a:cs typeface="Arial"/>
              </a:rPr>
              <a:t>…, </a:t>
            </a:r>
            <a:r>
              <a:rPr sz="2800" spc="-285" dirty="0">
                <a:latin typeface="Arial"/>
                <a:cs typeface="Arial"/>
              </a:rPr>
              <a:t>i</a:t>
            </a:r>
            <a:r>
              <a:rPr sz="2400" spc="-427" baseline="-24305" dirty="0">
                <a:latin typeface="Arial"/>
                <a:cs typeface="Arial"/>
              </a:rPr>
              <a:t>m </a:t>
            </a:r>
            <a:r>
              <a:rPr sz="2800" spc="-180" dirty="0">
                <a:latin typeface="Arial"/>
                <a:cs typeface="Arial"/>
              </a:rPr>
              <a:t>such</a:t>
            </a:r>
            <a:r>
              <a:rPr sz="2800" spc="-3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that: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2850">
              <a:latin typeface="Arial"/>
              <a:cs typeface="Arial"/>
            </a:endParaRPr>
          </a:p>
          <a:p>
            <a:pPr marR="680720" algn="r"/>
            <a:r>
              <a:rPr sz="2800" b="1" spc="-325" dirty="0">
                <a:solidFill>
                  <a:srgbClr val="BF0000"/>
                </a:solidFill>
                <a:latin typeface="Arial"/>
                <a:cs typeface="Arial"/>
              </a:rPr>
              <a:t>w</a:t>
            </a:r>
            <a:r>
              <a:rPr sz="2400" b="1" spc="-487" baseline="-24305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400" b="1" spc="-487" baseline="-38194" dirty="0">
                <a:solidFill>
                  <a:srgbClr val="BF0000"/>
                </a:solidFill>
                <a:latin typeface="Arial"/>
                <a:cs typeface="Arial"/>
              </a:rPr>
              <a:t>1</a:t>
            </a:r>
            <a:r>
              <a:rPr sz="2800" b="1" spc="-325" dirty="0">
                <a:solidFill>
                  <a:srgbClr val="BF0000"/>
                </a:solidFill>
                <a:latin typeface="Arial"/>
                <a:cs typeface="Arial"/>
              </a:rPr>
              <a:t>w</a:t>
            </a:r>
            <a:r>
              <a:rPr sz="2400" b="1" spc="-487" baseline="-24305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400" b="1" spc="-487" baseline="-38194" dirty="0">
                <a:solidFill>
                  <a:srgbClr val="BF0000"/>
                </a:solidFill>
                <a:latin typeface="Arial"/>
                <a:cs typeface="Arial"/>
              </a:rPr>
              <a:t>2</a:t>
            </a:r>
            <a:r>
              <a:rPr sz="2800" b="1" spc="-325" dirty="0">
                <a:solidFill>
                  <a:srgbClr val="BF0000"/>
                </a:solidFill>
                <a:latin typeface="Arial"/>
                <a:cs typeface="Arial"/>
              </a:rPr>
              <a:t>…w</a:t>
            </a:r>
            <a:r>
              <a:rPr sz="2400" b="1" spc="-487" baseline="-24305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400" b="1" spc="-487" baseline="-38194" dirty="0">
                <a:solidFill>
                  <a:srgbClr val="BF0000"/>
                </a:solidFill>
                <a:latin typeface="Arial"/>
                <a:cs typeface="Arial"/>
              </a:rPr>
              <a:t>m     </a:t>
            </a:r>
            <a:r>
              <a:rPr sz="2800" b="1" spc="-245" dirty="0">
                <a:solidFill>
                  <a:srgbClr val="BF0000"/>
                </a:solidFill>
                <a:latin typeface="Arial"/>
                <a:cs typeface="Arial"/>
              </a:rPr>
              <a:t>=</a:t>
            </a:r>
            <a:r>
              <a:rPr sz="2800" b="1" spc="-204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800" b="1" spc="-380" dirty="0">
                <a:solidFill>
                  <a:srgbClr val="BF0000"/>
                </a:solidFill>
                <a:latin typeface="Arial"/>
                <a:cs typeface="Arial"/>
              </a:rPr>
              <a:t>x</a:t>
            </a:r>
            <a:r>
              <a:rPr sz="2400" b="1" spc="-569" baseline="-24305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400" b="1" spc="-569" baseline="-38194" dirty="0">
                <a:solidFill>
                  <a:srgbClr val="BF0000"/>
                </a:solidFill>
                <a:latin typeface="Arial"/>
                <a:cs typeface="Arial"/>
              </a:rPr>
              <a:t>1</a:t>
            </a:r>
            <a:r>
              <a:rPr sz="2800" b="1" spc="-380" dirty="0">
                <a:solidFill>
                  <a:srgbClr val="BF0000"/>
                </a:solidFill>
                <a:latin typeface="Arial"/>
                <a:cs typeface="Arial"/>
              </a:rPr>
              <a:t>x</a:t>
            </a:r>
            <a:r>
              <a:rPr sz="2400" b="1" spc="-569" baseline="-24305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400" b="1" spc="-569" baseline="-38194" dirty="0">
                <a:solidFill>
                  <a:srgbClr val="BF0000"/>
                </a:solidFill>
                <a:latin typeface="Arial"/>
                <a:cs typeface="Arial"/>
              </a:rPr>
              <a:t>2</a:t>
            </a:r>
            <a:r>
              <a:rPr sz="2800" b="1" spc="-380" dirty="0">
                <a:solidFill>
                  <a:srgbClr val="BF0000"/>
                </a:solidFill>
                <a:latin typeface="Arial"/>
                <a:cs typeface="Arial"/>
              </a:rPr>
              <a:t>…x</a:t>
            </a:r>
            <a:r>
              <a:rPr sz="2400" b="1" spc="-569" baseline="-24305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400" b="1" spc="-569" baseline="-38194" dirty="0">
                <a:solidFill>
                  <a:srgbClr val="BF0000"/>
                </a:solidFill>
                <a:latin typeface="Arial"/>
                <a:cs typeface="Arial"/>
              </a:rPr>
              <a:t>m</a:t>
            </a:r>
            <a:endParaRPr sz="2400" baseline="-38194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4550">
              <a:latin typeface="Arial"/>
              <a:cs typeface="Arial"/>
            </a:endParaRPr>
          </a:p>
          <a:p>
            <a:pPr marR="685800" algn="r"/>
            <a:r>
              <a:rPr sz="2800" spc="-85" dirty="0">
                <a:latin typeface="Arial"/>
                <a:cs typeface="Arial"/>
              </a:rPr>
              <a:t>(w</a:t>
            </a:r>
            <a:r>
              <a:rPr sz="2400" spc="-127" baseline="-24305" dirty="0">
                <a:latin typeface="Arial"/>
                <a:cs typeface="Arial"/>
              </a:rPr>
              <a:t>i</a:t>
            </a:r>
            <a:r>
              <a:rPr sz="2800" spc="-85" dirty="0">
                <a:latin typeface="Arial"/>
                <a:cs typeface="Arial"/>
              </a:rPr>
              <a:t>, </a:t>
            </a:r>
            <a:r>
              <a:rPr sz="2800" spc="-140" dirty="0">
                <a:latin typeface="Arial"/>
                <a:cs typeface="Arial"/>
              </a:rPr>
              <a:t>x</a:t>
            </a:r>
            <a:r>
              <a:rPr sz="2400" spc="-209" baseline="-24305" dirty="0">
                <a:latin typeface="Arial"/>
                <a:cs typeface="Arial"/>
              </a:rPr>
              <a:t>i</a:t>
            </a:r>
            <a:r>
              <a:rPr sz="2800" spc="-140" dirty="0">
                <a:latin typeface="Arial"/>
                <a:cs typeface="Arial"/>
              </a:rPr>
              <a:t>)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110" dirty="0">
                <a:latin typeface="Arial"/>
                <a:cs typeface="Arial"/>
              </a:rPr>
              <a:t>called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10" dirty="0">
                <a:latin typeface="Arial"/>
                <a:cs typeface="Arial"/>
              </a:rPr>
              <a:t>corresponding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pair.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8101" y="497840"/>
            <a:ext cx="195389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25" dirty="0"/>
              <a:t>E</a:t>
            </a:r>
            <a:r>
              <a:rPr spc="-475" dirty="0"/>
              <a:t>x</a:t>
            </a:r>
            <a:r>
              <a:rPr spc="-335" dirty="0"/>
              <a:t>a</a:t>
            </a:r>
            <a:r>
              <a:rPr spc="-180" dirty="0"/>
              <a:t>m</a:t>
            </a:r>
            <a:r>
              <a:rPr spc="-114" dirty="0"/>
              <a:t>p</a:t>
            </a:r>
            <a:r>
              <a:rPr spc="-120" dirty="0"/>
              <a:t>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00527" y="1752600"/>
          <a:ext cx="51054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3500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ts val="3500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19405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i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 algn="ctr">
                        <a:lnSpc>
                          <a:spcPts val="3490"/>
                        </a:lnSpc>
                        <a:spcBef>
                          <a:spcPts val="61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775" baseline="-24024" dirty="0">
                          <a:latin typeface="Times New Roman"/>
                          <a:cs typeface="Times New Roman"/>
                        </a:rPr>
                        <a:t>i</a:t>
                      </a:r>
                      <a:endParaRPr sz="2775" baseline="-24024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2870" algn="ctr">
                        <a:lnSpc>
                          <a:spcPts val="3490"/>
                        </a:lnSpc>
                        <a:spcBef>
                          <a:spcPts val="610"/>
                        </a:spcBef>
                      </a:pPr>
                      <a:r>
                        <a:rPr sz="3200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775" spc="7" baseline="-24024" dirty="0">
                          <a:latin typeface="Times New Roman"/>
                          <a:cs typeface="Times New Roman"/>
                        </a:rPr>
                        <a:t>i</a:t>
                      </a:r>
                      <a:endParaRPr sz="2775" baseline="-24024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18135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18135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10111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18135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454911" y="4831079"/>
            <a:ext cx="715581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5810" marR="30480" indent="-727710"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This PCP </a:t>
            </a:r>
            <a:r>
              <a:rPr sz="3200" spc="-5" dirty="0">
                <a:latin typeface="Times New Roman"/>
                <a:cs typeface="Times New Roman"/>
              </a:rPr>
              <a:t>instance </a:t>
            </a:r>
            <a:r>
              <a:rPr sz="3200" dirty="0">
                <a:latin typeface="Times New Roman"/>
                <a:cs typeface="Times New Roman"/>
              </a:rPr>
              <a:t>has a </a:t>
            </a:r>
            <a:r>
              <a:rPr sz="3200" spc="-5" dirty="0">
                <a:latin typeface="Times New Roman"/>
                <a:cs typeface="Times New Roman"/>
              </a:rPr>
              <a:t>solution: </a:t>
            </a:r>
            <a:r>
              <a:rPr sz="3200" dirty="0">
                <a:latin typeface="Times New Roman"/>
                <a:cs typeface="Times New Roman"/>
              </a:rPr>
              <a:t>2, 1, 1, 3:  w</a:t>
            </a:r>
            <a:r>
              <a:rPr sz="2775" baseline="-24024" dirty="0"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w</a:t>
            </a:r>
            <a:r>
              <a:rPr sz="2775" baseline="-24024" dirty="0">
                <a:latin typeface="Times New Roman"/>
                <a:cs typeface="Times New Roman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w</a:t>
            </a:r>
            <a:r>
              <a:rPr sz="2775" baseline="-24024" dirty="0">
                <a:latin typeface="Times New Roman"/>
                <a:cs typeface="Times New Roman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w</a:t>
            </a:r>
            <a:r>
              <a:rPr sz="2775" baseline="-24024" dirty="0">
                <a:latin typeface="Times New Roman"/>
                <a:cs typeface="Times New Roman"/>
              </a:rPr>
              <a:t>3 </a:t>
            </a:r>
            <a:r>
              <a:rPr sz="3200" dirty="0">
                <a:latin typeface="Times New Roman"/>
                <a:cs typeface="Times New Roman"/>
              </a:rPr>
              <a:t>= x</a:t>
            </a:r>
            <a:r>
              <a:rPr sz="2775" baseline="-24024" dirty="0"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x</a:t>
            </a:r>
            <a:r>
              <a:rPr sz="2775" baseline="-24024" dirty="0">
                <a:latin typeface="Times New Roman"/>
                <a:cs typeface="Times New Roman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x</a:t>
            </a:r>
            <a:r>
              <a:rPr sz="2775" baseline="-24024" dirty="0">
                <a:latin typeface="Times New Roman"/>
                <a:cs typeface="Times New Roman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x</a:t>
            </a:r>
            <a:r>
              <a:rPr sz="2775" baseline="-24024" dirty="0">
                <a:latin typeface="Times New Roman"/>
                <a:cs typeface="Times New Roman"/>
              </a:rPr>
              <a:t>3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2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101111110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533400"/>
            <a:ext cx="734695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80" dirty="0"/>
              <a:t>Does </a:t>
            </a:r>
            <a:r>
              <a:rPr sz="3600" spc="-70" dirty="0"/>
              <a:t>this </a:t>
            </a:r>
            <a:r>
              <a:rPr sz="3600" spc="-595" dirty="0"/>
              <a:t>PCP </a:t>
            </a:r>
            <a:r>
              <a:rPr sz="3600" spc="-150" dirty="0"/>
              <a:t>instance </a:t>
            </a:r>
            <a:r>
              <a:rPr sz="3600" spc="-195" dirty="0"/>
              <a:t>have </a:t>
            </a:r>
            <a:r>
              <a:rPr sz="3600" spc="-280" dirty="0"/>
              <a:t>a</a:t>
            </a:r>
            <a:r>
              <a:rPr sz="3600" spc="-295" dirty="0"/>
              <a:t> </a:t>
            </a:r>
            <a:r>
              <a:rPr sz="3600" spc="-105" dirty="0"/>
              <a:t>solution?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00527" y="1689100"/>
          <a:ext cx="5105400" cy="257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3500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ts val="3500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19405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i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 algn="ctr">
                        <a:lnSpc>
                          <a:spcPts val="3490"/>
                        </a:lnSpc>
                        <a:spcBef>
                          <a:spcPts val="61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775" baseline="-24024" dirty="0">
                          <a:latin typeface="Times New Roman"/>
                          <a:cs typeface="Times New Roman"/>
                        </a:rPr>
                        <a:t>i</a:t>
                      </a:r>
                      <a:endParaRPr sz="2775" baseline="-24024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2870" algn="ctr">
                        <a:lnSpc>
                          <a:spcPts val="3490"/>
                        </a:lnSpc>
                        <a:spcBef>
                          <a:spcPts val="610"/>
                        </a:spcBef>
                      </a:pPr>
                      <a:r>
                        <a:rPr sz="3200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775" spc="7" baseline="-24024" dirty="0">
                          <a:latin typeface="Times New Roman"/>
                          <a:cs typeface="Times New Roman"/>
                        </a:rPr>
                        <a:t>i</a:t>
                      </a:r>
                      <a:endParaRPr sz="2775" baseline="-24024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18135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2169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0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110110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18135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5940" algn="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spc="5" dirty="0">
                          <a:latin typeface="Times New Roman"/>
                          <a:cs typeface="Times New Roman"/>
                        </a:rPr>
                        <a:t>001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00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18135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5940" algn="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spc="5" dirty="0">
                          <a:latin typeface="Times New Roman"/>
                          <a:cs typeface="Times New Roman"/>
                        </a:rPr>
                        <a:t>011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9770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71470" y="4390392"/>
            <a:ext cx="6882131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0" marR="30480" indent="-596900"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This PCP instance has a solution: 2,3,1  w2w3w1 = x2x3x1 = 00110110110</a:t>
            </a:r>
            <a:endParaRPr sz="3200" spc="-5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3200" spc="-5">
              <a:latin typeface="Times New Roman"/>
              <a:cs typeface="Times New Roman"/>
            </a:endParaRPr>
          </a:p>
          <a:p>
            <a:pPr marL="123189"/>
            <a:r>
              <a:rPr sz="3200" spc="-5" dirty="0">
                <a:latin typeface="Times New Roman"/>
                <a:cs typeface="Times New Roman"/>
              </a:rPr>
              <a:t>One more solution:</a:t>
            </a:r>
            <a:endParaRPr sz="3200" spc="-5">
              <a:latin typeface="Times New Roman"/>
              <a:cs typeface="Times New Roman"/>
            </a:endParaRPr>
          </a:p>
          <a:p>
            <a:pPr marL="976630"/>
            <a:r>
              <a:rPr sz="3200" spc="-5" dirty="0">
                <a:latin typeface="Times New Roman"/>
                <a:cs typeface="Times New Roman"/>
              </a:rPr>
              <a:t>2,1,1,3,2,1,1,3</a:t>
            </a:r>
            <a:endParaRPr sz="3200" spc="-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3581"/>
            <a:ext cx="10515600" cy="688650"/>
          </a:xfrm>
          <a:prstGeom prst="rect">
            <a:avLst/>
          </a:prstGeom>
        </p:spPr>
        <p:txBody>
          <a:bodyPr vert="horz" wrap="square" lIns="0" tIns="72390" rIns="0" bIns="0" rtlCol="0" anchor="ctr">
            <a:spAutoFit/>
          </a:bodyPr>
          <a:lstStyle/>
          <a:p>
            <a:pPr marL="1607185" marR="5080" indent="-1501140">
              <a:lnSpc>
                <a:spcPct val="100000"/>
              </a:lnSpc>
              <a:spcBef>
                <a:spcPts val="100"/>
              </a:spcBef>
            </a:pPr>
            <a:r>
              <a:rPr sz="4000" spc="-50" dirty="0"/>
              <a:t>Modified </a:t>
            </a:r>
            <a:r>
              <a:rPr sz="4000" spc="-235" dirty="0"/>
              <a:t>Post</a:t>
            </a:r>
            <a:r>
              <a:rPr sz="4000" spc="-400" dirty="0"/>
              <a:t> </a:t>
            </a:r>
            <a:r>
              <a:rPr sz="4000" spc="-210" dirty="0"/>
              <a:t>Correspondence  </a:t>
            </a:r>
            <a:r>
              <a:rPr sz="4000" spc="-165" dirty="0"/>
              <a:t>Problem</a:t>
            </a:r>
            <a:r>
              <a:rPr sz="4000" spc="-229" dirty="0"/>
              <a:t> </a:t>
            </a:r>
            <a:r>
              <a:rPr sz="4000" spc="-360" dirty="0"/>
              <a:t>(MPCP)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12340" y="2242820"/>
            <a:ext cx="7332980" cy="275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spcBef>
                <a:spcPts val="100"/>
              </a:spcBef>
            </a:pPr>
            <a:r>
              <a:rPr sz="3200" spc="-55" dirty="0">
                <a:latin typeface="Arial"/>
                <a:cs typeface="Arial"/>
              </a:rPr>
              <a:t>Definition:</a:t>
            </a:r>
            <a:endParaRPr sz="3200">
              <a:latin typeface="Arial"/>
              <a:cs typeface="Arial"/>
            </a:endParaRPr>
          </a:p>
          <a:p>
            <a:pPr marL="450850" marR="43180" indent="-285750">
              <a:lnSpc>
                <a:spcPct val="153300"/>
              </a:lnSpc>
              <a:spcBef>
                <a:spcPts val="505"/>
              </a:spcBef>
            </a:pPr>
            <a:r>
              <a:rPr sz="3600" spc="787" baseline="5787" dirty="0">
                <a:latin typeface="OpenSymbol"/>
                <a:cs typeface="OpenSymbol"/>
              </a:rPr>
              <a:t></a:t>
            </a:r>
            <a:r>
              <a:rPr sz="2400" spc="525" dirty="0">
                <a:latin typeface="Arial"/>
                <a:cs typeface="Arial"/>
              </a:rPr>
              <a:t>first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pair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0" dirty="0">
                <a:latin typeface="Arial"/>
                <a:cs typeface="Arial"/>
              </a:rPr>
              <a:t>B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lists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must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first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pair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  </a:t>
            </a:r>
            <a:r>
              <a:rPr sz="2400" spc="-1019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solution, </a:t>
            </a:r>
            <a:r>
              <a:rPr sz="2400" spc="-70" dirty="0">
                <a:latin typeface="Arial"/>
                <a:cs typeface="Arial"/>
              </a:rPr>
              <a:t>i.e.,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problem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55" dirty="0">
                <a:latin typeface="Arial"/>
                <a:cs typeface="Arial"/>
              </a:rPr>
              <a:t>determine </a:t>
            </a:r>
            <a:r>
              <a:rPr sz="2400" spc="35" dirty="0">
                <a:latin typeface="Arial"/>
                <a:cs typeface="Arial"/>
              </a:rPr>
              <a:t>if </a:t>
            </a:r>
            <a:r>
              <a:rPr sz="2400" spc="-40" dirty="0">
                <a:latin typeface="Arial"/>
                <a:cs typeface="Arial"/>
              </a:rPr>
              <a:t>there </a:t>
            </a:r>
            <a:r>
              <a:rPr sz="2400" spc="-120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 </a:t>
            </a:r>
            <a:r>
              <a:rPr sz="2400" spc="-140" dirty="0">
                <a:latin typeface="Arial"/>
                <a:cs typeface="Arial"/>
              </a:rPr>
              <a:t>sequence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10" dirty="0">
                <a:latin typeface="Arial"/>
                <a:cs typeface="Arial"/>
              </a:rPr>
              <a:t>zero </a:t>
            </a:r>
            <a:r>
              <a:rPr sz="2400" spc="-25" dirty="0">
                <a:latin typeface="Arial"/>
                <a:cs typeface="Arial"/>
              </a:rPr>
              <a:t>or </a:t>
            </a:r>
            <a:r>
              <a:rPr sz="2400" spc="-70" dirty="0">
                <a:latin typeface="Arial"/>
                <a:cs typeface="Arial"/>
              </a:rPr>
              <a:t>more </a:t>
            </a:r>
            <a:r>
              <a:rPr sz="2400" spc="-80" dirty="0">
                <a:latin typeface="Arial"/>
                <a:cs typeface="Arial"/>
              </a:rPr>
              <a:t>integers </a:t>
            </a:r>
            <a:r>
              <a:rPr sz="2400" spc="-130" dirty="0">
                <a:latin typeface="Arial"/>
                <a:cs typeface="Arial"/>
              </a:rPr>
              <a:t>i</a:t>
            </a:r>
            <a:r>
              <a:rPr sz="2100" spc="-195" baseline="-23809" dirty="0">
                <a:latin typeface="Arial"/>
                <a:cs typeface="Arial"/>
              </a:rPr>
              <a:t>1</a:t>
            </a:r>
            <a:r>
              <a:rPr sz="2400" spc="-130" dirty="0">
                <a:latin typeface="Arial"/>
                <a:cs typeface="Arial"/>
              </a:rPr>
              <a:t>, </a:t>
            </a:r>
            <a:r>
              <a:rPr sz="2400" spc="-140" dirty="0">
                <a:latin typeface="Arial"/>
                <a:cs typeface="Arial"/>
              </a:rPr>
              <a:t>i</a:t>
            </a:r>
            <a:r>
              <a:rPr sz="2100" spc="-209" baseline="-23809" dirty="0">
                <a:latin typeface="Arial"/>
                <a:cs typeface="Arial"/>
              </a:rPr>
              <a:t>2</a:t>
            </a:r>
            <a:r>
              <a:rPr sz="2400" spc="-140" dirty="0">
                <a:latin typeface="Arial"/>
                <a:cs typeface="Arial"/>
              </a:rPr>
              <a:t>, </a:t>
            </a:r>
            <a:r>
              <a:rPr sz="2400" spc="-409" dirty="0">
                <a:latin typeface="Arial"/>
                <a:cs typeface="Arial"/>
              </a:rPr>
              <a:t>…, </a:t>
            </a:r>
            <a:r>
              <a:rPr sz="2400" spc="-250" dirty="0">
                <a:latin typeface="Arial"/>
                <a:cs typeface="Arial"/>
              </a:rPr>
              <a:t>i</a:t>
            </a:r>
            <a:r>
              <a:rPr sz="2100" spc="-375" baseline="-23809" dirty="0">
                <a:latin typeface="Arial"/>
                <a:cs typeface="Arial"/>
              </a:rPr>
              <a:t>m </a:t>
            </a:r>
            <a:r>
              <a:rPr sz="2400" spc="-150" dirty="0">
                <a:latin typeface="Arial"/>
                <a:cs typeface="Arial"/>
              </a:rPr>
              <a:t>such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that:</a:t>
            </a:r>
            <a:endParaRPr sz="2400">
              <a:latin typeface="Arial"/>
              <a:cs typeface="Arial"/>
            </a:endParaRPr>
          </a:p>
          <a:p>
            <a:pPr marL="2496820">
              <a:spcBef>
                <a:spcPts val="1000"/>
              </a:spcBef>
            </a:pPr>
            <a:r>
              <a:rPr sz="2400" b="1" spc="-280" dirty="0">
                <a:solidFill>
                  <a:srgbClr val="BF0000"/>
                </a:solidFill>
                <a:latin typeface="Arial"/>
                <a:cs typeface="Arial"/>
              </a:rPr>
              <a:t>w</a:t>
            </a:r>
            <a:r>
              <a:rPr sz="2100" b="1" spc="-419" baseline="-23809" dirty="0">
                <a:solidFill>
                  <a:srgbClr val="BF0000"/>
                </a:solidFill>
                <a:latin typeface="Arial"/>
                <a:cs typeface="Arial"/>
              </a:rPr>
              <a:t>1</a:t>
            </a:r>
            <a:r>
              <a:rPr sz="2400" b="1" spc="-280" dirty="0">
                <a:solidFill>
                  <a:srgbClr val="BF0000"/>
                </a:solidFill>
                <a:latin typeface="Arial"/>
                <a:cs typeface="Arial"/>
              </a:rPr>
              <a:t>w</a:t>
            </a:r>
            <a:r>
              <a:rPr sz="2100" b="1" spc="-419" baseline="-23809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100" b="1" spc="-419" baseline="-37698" dirty="0">
                <a:solidFill>
                  <a:srgbClr val="BF0000"/>
                </a:solidFill>
                <a:latin typeface="Arial"/>
                <a:cs typeface="Arial"/>
              </a:rPr>
              <a:t>1</a:t>
            </a:r>
            <a:r>
              <a:rPr sz="2400" b="1" spc="-280" dirty="0">
                <a:solidFill>
                  <a:srgbClr val="BF0000"/>
                </a:solidFill>
                <a:latin typeface="Arial"/>
                <a:cs typeface="Arial"/>
              </a:rPr>
              <a:t>w</a:t>
            </a:r>
            <a:r>
              <a:rPr sz="2100" b="1" spc="-419" baseline="-23809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100" b="1" spc="-419" baseline="-37698" dirty="0">
                <a:solidFill>
                  <a:srgbClr val="BF0000"/>
                </a:solidFill>
                <a:latin typeface="Arial"/>
                <a:cs typeface="Arial"/>
              </a:rPr>
              <a:t>2</a:t>
            </a:r>
            <a:r>
              <a:rPr sz="2400" b="1" spc="-280" dirty="0">
                <a:solidFill>
                  <a:srgbClr val="BF0000"/>
                </a:solidFill>
                <a:latin typeface="Arial"/>
                <a:cs typeface="Arial"/>
              </a:rPr>
              <a:t>…w</a:t>
            </a:r>
            <a:r>
              <a:rPr sz="2100" b="1" spc="-419" baseline="-23809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100" b="1" spc="-419" baseline="-37698" dirty="0">
                <a:solidFill>
                  <a:srgbClr val="BF0000"/>
                </a:solidFill>
                <a:latin typeface="Arial"/>
                <a:cs typeface="Arial"/>
              </a:rPr>
              <a:t>m </a:t>
            </a:r>
            <a:r>
              <a:rPr sz="2400" b="1" spc="-210" dirty="0">
                <a:solidFill>
                  <a:srgbClr val="BF0000"/>
                </a:solidFill>
                <a:latin typeface="Arial"/>
                <a:cs typeface="Arial"/>
              </a:rPr>
              <a:t>=</a:t>
            </a:r>
            <a:r>
              <a:rPr sz="2400" b="1" spc="-13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330" dirty="0">
                <a:solidFill>
                  <a:srgbClr val="BF0000"/>
                </a:solidFill>
                <a:latin typeface="Arial"/>
                <a:cs typeface="Arial"/>
              </a:rPr>
              <a:t>x</a:t>
            </a:r>
            <a:r>
              <a:rPr sz="2100" b="1" spc="-494" baseline="-23809" dirty="0">
                <a:solidFill>
                  <a:srgbClr val="BF0000"/>
                </a:solidFill>
                <a:latin typeface="Arial"/>
                <a:cs typeface="Arial"/>
              </a:rPr>
              <a:t>1</a:t>
            </a:r>
            <a:r>
              <a:rPr sz="2400" b="1" spc="-330" dirty="0">
                <a:solidFill>
                  <a:srgbClr val="BF0000"/>
                </a:solidFill>
                <a:latin typeface="Arial"/>
                <a:cs typeface="Arial"/>
              </a:rPr>
              <a:t>x</a:t>
            </a:r>
            <a:r>
              <a:rPr sz="2100" b="1" spc="-494" baseline="-23809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100" b="1" spc="-494" baseline="-37698" dirty="0">
                <a:solidFill>
                  <a:srgbClr val="BF0000"/>
                </a:solidFill>
                <a:latin typeface="Arial"/>
                <a:cs typeface="Arial"/>
              </a:rPr>
              <a:t>1</a:t>
            </a:r>
            <a:r>
              <a:rPr sz="2400" b="1" spc="-330" dirty="0">
                <a:solidFill>
                  <a:srgbClr val="BF0000"/>
                </a:solidFill>
                <a:latin typeface="Arial"/>
                <a:cs typeface="Arial"/>
              </a:rPr>
              <a:t>x</a:t>
            </a:r>
            <a:r>
              <a:rPr sz="2100" b="1" spc="-494" baseline="-23809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100" b="1" spc="-494" baseline="-37698" dirty="0">
                <a:solidFill>
                  <a:srgbClr val="BF0000"/>
                </a:solidFill>
                <a:latin typeface="Arial"/>
                <a:cs typeface="Arial"/>
              </a:rPr>
              <a:t>2</a:t>
            </a:r>
            <a:r>
              <a:rPr sz="2400" b="1" spc="-330" dirty="0">
                <a:solidFill>
                  <a:srgbClr val="BF0000"/>
                </a:solidFill>
                <a:latin typeface="Arial"/>
                <a:cs typeface="Arial"/>
              </a:rPr>
              <a:t>…x</a:t>
            </a:r>
            <a:r>
              <a:rPr sz="2100" b="1" spc="-494" baseline="-23809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100" b="1" spc="-494" baseline="-37698" dirty="0">
                <a:solidFill>
                  <a:srgbClr val="BF0000"/>
                </a:solidFill>
                <a:latin typeface="Arial"/>
                <a:cs typeface="Arial"/>
              </a:rPr>
              <a:t>m</a:t>
            </a:r>
            <a:endParaRPr sz="2100" baseline="-3769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947800"/>
            <a:ext cx="10515600" cy="53707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752475"/>
            <a:ext cx="102774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59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630" y="361950"/>
            <a:ext cx="6419850" cy="12446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513205" marR="5080" indent="-1501140">
              <a:lnSpc>
                <a:spcPct val="100000"/>
              </a:lnSpc>
              <a:spcBef>
                <a:spcPts val="100"/>
              </a:spcBef>
            </a:pPr>
            <a:r>
              <a:rPr sz="4000" spc="-50" dirty="0"/>
              <a:t>Modified </a:t>
            </a:r>
            <a:r>
              <a:rPr sz="4000" spc="-235" dirty="0"/>
              <a:t>Post</a:t>
            </a:r>
            <a:r>
              <a:rPr sz="4000" spc="-400" dirty="0"/>
              <a:t> </a:t>
            </a:r>
            <a:r>
              <a:rPr sz="4000" spc="-210" dirty="0"/>
              <a:t>Correspondence  </a:t>
            </a:r>
            <a:r>
              <a:rPr sz="4000" spc="-165" dirty="0"/>
              <a:t>Problem</a:t>
            </a:r>
            <a:r>
              <a:rPr sz="4000" spc="-229" dirty="0"/>
              <a:t> </a:t>
            </a:r>
            <a:r>
              <a:rPr sz="4000" spc="-360" dirty="0"/>
              <a:t>(MPCP)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77690" y="1951638"/>
          <a:ext cx="3706495" cy="2737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11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Arial Black"/>
                          <a:cs typeface="Arial Black"/>
                        </a:rPr>
                        <a:t>i</a:t>
                      </a:r>
                      <a:endParaRPr sz="2800">
                        <a:latin typeface="Arial Black"/>
                        <a:cs typeface="Arial Black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spc="-355" dirty="0">
                          <a:latin typeface="Arial Black"/>
                          <a:cs typeface="Arial Black"/>
                        </a:rPr>
                        <a:t>List</a:t>
                      </a:r>
                      <a:r>
                        <a:rPr sz="2800" spc="-175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800" spc="-315" dirty="0">
                          <a:latin typeface="Arial Black"/>
                          <a:cs typeface="Arial Black"/>
                        </a:rPr>
                        <a:t>A</a:t>
                      </a:r>
                      <a:endParaRPr sz="2800">
                        <a:latin typeface="Arial Black"/>
                        <a:cs typeface="Arial Black"/>
                      </a:endParaRPr>
                    </a:p>
                    <a:p>
                      <a:pPr marL="17208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800" spc="-400" dirty="0">
                          <a:latin typeface="Arial Black"/>
                          <a:cs typeface="Arial Black"/>
                        </a:rPr>
                        <a:t>w</a:t>
                      </a:r>
                      <a:r>
                        <a:rPr sz="2400" spc="-600" baseline="-24305" dirty="0">
                          <a:latin typeface="Arial Black"/>
                          <a:cs typeface="Arial Black"/>
                        </a:rPr>
                        <a:t>i</a:t>
                      </a:r>
                      <a:endParaRPr sz="2400" baseline="-24305">
                        <a:latin typeface="Arial Black"/>
                        <a:cs typeface="Arial Black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29781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spc="-355" dirty="0">
                          <a:latin typeface="Arial Black"/>
                          <a:cs typeface="Arial Black"/>
                        </a:rPr>
                        <a:t>List</a:t>
                      </a:r>
                      <a:r>
                        <a:rPr sz="2800" spc="-22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800" spc="-315" dirty="0">
                          <a:latin typeface="Arial Black"/>
                          <a:cs typeface="Arial Black"/>
                        </a:rPr>
                        <a:t>B</a:t>
                      </a:r>
                      <a:endParaRPr sz="2800">
                        <a:latin typeface="Arial Black"/>
                        <a:cs typeface="Arial Black"/>
                      </a:endParaRPr>
                    </a:p>
                    <a:p>
                      <a:pPr marL="29781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800" spc="-325" dirty="0">
                          <a:latin typeface="Arial Black"/>
                          <a:cs typeface="Arial Black"/>
                        </a:rPr>
                        <a:t>x</a:t>
                      </a:r>
                      <a:r>
                        <a:rPr sz="2400" spc="-487" baseline="-24305" dirty="0">
                          <a:latin typeface="Arial Black"/>
                          <a:cs typeface="Arial Black"/>
                        </a:rPr>
                        <a:t>i</a:t>
                      </a:r>
                      <a:endParaRPr sz="2400" baseline="-24305">
                        <a:latin typeface="Arial Black"/>
                        <a:cs typeface="Arial Black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800" dirty="0">
                          <a:latin typeface="Arial Black"/>
                          <a:cs typeface="Arial Black"/>
                        </a:rPr>
                        <a:t>1</a:t>
                      </a:r>
                      <a:endParaRPr sz="2800">
                        <a:latin typeface="Arial Black"/>
                        <a:cs typeface="Arial Black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17145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800" spc="-320" dirty="0">
                          <a:latin typeface="Arial Black"/>
                          <a:cs typeface="Arial Black"/>
                        </a:rPr>
                        <a:t>10</a:t>
                      </a:r>
                      <a:endParaRPr sz="2800">
                        <a:latin typeface="Arial Black"/>
                        <a:cs typeface="Arial Black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29654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800" spc="-320" dirty="0">
                          <a:latin typeface="Arial Black"/>
                          <a:cs typeface="Arial Black"/>
                        </a:rPr>
                        <a:t>10</a:t>
                      </a:r>
                      <a:endParaRPr sz="2800">
                        <a:latin typeface="Arial Black"/>
                        <a:cs typeface="Arial Black"/>
                      </a:endParaRPr>
                    </a:p>
                  </a:txBody>
                  <a:tcPr marL="0" marR="0" marT="514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800" dirty="0">
                          <a:latin typeface="Arial Black"/>
                          <a:cs typeface="Arial Black"/>
                        </a:rPr>
                        <a:t>2</a:t>
                      </a:r>
                      <a:endParaRPr sz="2800">
                        <a:latin typeface="Arial Black"/>
                        <a:cs typeface="Arial Black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17081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800" spc="-320" dirty="0">
                          <a:latin typeface="Arial Black"/>
                          <a:cs typeface="Arial Black"/>
                        </a:rPr>
                        <a:t>110</a:t>
                      </a:r>
                      <a:endParaRPr sz="2800">
                        <a:latin typeface="Arial Black"/>
                        <a:cs typeface="Arial Black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29654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800" spc="-320" dirty="0">
                          <a:latin typeface="Arial Black"/>
                          <a:cs typeface="Arial Black"/>
                        </a:rPr>
                        <a:t>11</a:t>
                      </a:r>
                      <a:endParaRPr sz="2800">
                        <a:latin typeface="Arial Black"/>
                        <a:cs typeface="Arial Black"/>
                      </a:endParaRPr>
                    </a:p>
                  </a:txBody>
                  <a:tcPr marL="0" marR="0" marT="666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800" dirty="0">
                          <a:latin typeface="Arial Black"/>
                          <a:cs typeface="Arial Black"/>
                        </a:rPr>
                        <a:t>3</a:t>
                      </a:r>
                      <a:endParaRPr sz="2800">
                        <a:latin typeface="Arial Black"/>
                        <a:cs typeface="Arial Black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L="17145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800" spc="-320" dirty="0">
                          <a:latin typeface="Arial Black"/>
                          <a:cs typeface="Arial Black"/>
                        </a:rPr>
                        <a:t>11</a:t>
                      </a:r>
                      <a:endParaRPr sz="2800">
                        <a:latin typeface="Arial Black"/>
                        <a:cs typeface="Arial Black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L="29654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800" spc="-320" dirty="0">
                          <a:latin typeface="Arial Black"/>
                          <a:cs typeface="Arial Black"/>
                        </a:rPr>
                        <a:t>011</a:t>
                      </a:r>
                      <a:endParaRPr sz="2800">
                        <a:latin typeface="Arial Black"/>
                        <a:cs typeface="Arial Black"/>
                      </a:endParaRPr>
                    </a:p>
                  </a:txBody>
                  <a:tcPr marL="0" marR="0" marT="660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665220" y="5247640"/>
            <a:ext cx="4224020" cy="127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</a:pPr>
            <a:r>
              <a:rPr spc="-210" dirty="0">
                <a:latin typeface="Arial Black"/>
                <a:cs typeface="Arial Black"/>
              </a:rPr>
              <a:t>This </a:t>
            </a:r>
            <a:r>
              <a:rPr spc="-130" dirty="0">
                <a:latin typeface="Arial Black"/>
                <a:cs typeface="Arial Black"/>
              </a:rPr>
              <a:t>MPCP </a:t>
            </a:r>
            <a:r>
              <a:rPr spc="-235" dirty="0">
                <a:latin typeface="Arial Black"/>
                <a:cs typeface="Arial Black"/>
              </a:rPr>
              <a:t>instance </a:t>
            </a:r>
            <a:r>
              <a:rPr spc="-204" dirty="0">
                <a:latin typeface="Arial Black"/>
                <a:cs typeface="Arial Black"/>
              </a:rPr>
              <a:t>has </a:t>
            </a:r>
            <a:r>
              <a:rPr spc="-200" dirty="0">
                <a:latin typeface="Arial Black"/>
                <a:cs typeface="Arial Black"/>
              </a:rPr>
              <a:t>a </a:t>
            </a:r>
            <a:r>
              <a:rPr spc="-204" dirty="0">
                <a:latin typeface="Arial Black"/>
                <a:cs typeface="Arial Black"/>
              </a:rPr>
              <a:t>solution:</a:t>
            </a:r>
            <a:r>
              <a:rPr spc="-5" dirty="0">
                <a:latin typeface="Arial Black"/>
                <a:cs typeface="Arial Black"/>
              </a:rPr>
              <a:t> </a:t>
            </a:r>
            <a:r>
              <a:rPr spc="-165" dirty="0">
                <a:latin typeface="Arial Black"/>
                <a:cs typeface="Arial Black"/>
              </a:rPr>
              <a:t>1,2,3</a:t>
            </a:r>
            <a:endParaRPr>
              <a:latin typeface="Arial Black"/>
              <a:cs typeface="Arial Black"/>
            </a:endParaRPr>
          </a:p>
          <a:p>
            <a:pPr>
              <a:spcBef>
                <a:spcPts val="60"/>
              </a:spcBef>
            </a:pPr>
            <a:endParaRPr>
              <a:latin typeface="Arial Black"/>
              <a:cs typeface="Arial Black"/>
            </a:endParaRPr>
          </a:p>
          <a:p>
            <a:pPr marL="280035"/>
            <a:r>
              <a:rPr spc="-265" dirty="0">
                <a:latin typeface="Arial Black"/>
                <a:cs typeface="Arial Black"/>
              </a:rPr>
              <a:t>w</a:t>
            </a:r>
            <a:r>
              <a:rPr sz="1575" spc="-397" baseline="-23809" dirty="0">
                <a:latin typeface="Arial Black"/>
                <a:cs typeface="Arial Black"/>
              </a:rPr>
              <a:t>1 </a:t>
            </a:r>
            <a:r>
              <a:rPr spc="-265" dirty="0">
                <a:latin typeface="Arial Black"/>
                <a:cs typeface="Arial Black"/>
              </a:rPr>
              <a:t>w</a:t>
            </a:r>
            <a:r>
              <a:rPr sz="1575" spc="-397" baseline="-23809" dirty="0">
                <a:latin typeface="Arial Black"/>
                <a:cs typeface="Arial Black"/>
              </a:rPr>
              <a:t>2 </a:t>
            </a:r>
            <a:r>
              <a:rPr spc="-270" dirty="0">
                <a:latin typeface="Arial Black"/>
                <a:cs typeface="Arial Black"/>
              </a:rPr>
              <a:t>w</a:t>
            </a:r>
            <a:r>
              <a:rPr sz="1575" spc="-405" baseline="-23809" dirty="0">
                <a:latin typeface="Arial Black"/>
                <a:cs typeface="Arial Black"/>
              </a:rPr>
              <a:t>3 </a:t>
            </a:r>
            <a:r>
              <a:rPr spc="-140" dirty="0">
                <a:latin typeface="Arial Black"/>
                <a:cs typeface="Arial Black"/>
              </a:rPr>
              <a:t>= </a:t>
            </a:r>
            <a:r>
              <a:rPr spc="-215" dirty="0">
                <a:latin typeface="Arial Black"/>
                <a:cs typeface="Arial Black"/>
              </a:rPr>
              <a:t>x</a:t>
            </a:r>
            <a:r>
              <a:rPr sz="1575" spc="-322" baseline="-23809" dirty="0">
                <a:latin typeface="Arial Black"/>
                <a:cs typeface="Arial Black"/>
              </a:rPr>
              <a:t>1 </a:t>
            </a:r>
            <a:r>
              <a:rPr spc="-215" dirty="0">
                <a:latin typeface="Arial Black"/>
                <a:cs typeface="Arial Black"/>
              </a:rPr>
              <a:t>x</a:t>
            </a:r>
            <a:r>
              <a:rPr sz="1575" spc="-322" baseline="-23809" dirty="0">
                <a:latin typeface="Arial Black"/>
                <a:cs typeface="Arial Black"/>
              </a:rPr>
              <a:t>2 </a:t>
            </a:r>
            <a:r>
              <a:rPr spc="-215" dirty="0">
                <a:latin typeface="Arial Black"/>
                <a:cs typeface="Arial Black"/>
              </a:rPr>
              <a:t>x</a:t>
            </a:r>
            <a:r>
              <a:rPr sz="1575" spc="-322" baseline="-23809" dirty="0">
                <a:latin typeface="Arial Black"/>
                <a:cs typeface="Arial Black"/>
              </a:rPr>
              <a:t>3</a:t>
            </a:r>
            <a:endParaRPr sz="1575" baseline="-23809">
              <a:latin typeface="Arial Black"/>
              <a:cs typeface="Arial Black"/>
            </a:endParaRPr>
          </a:p>
          <a:p>
            <a:pPr marL="345440">
              <a:spcBef>
                <a:spcPts val="750"/>
              </a:spcBef>
            </a:pPr>
            <a:r>
              <a:rPr spc="-210" dirty="0">
                <a:latin typeface="Arial Black"/>
                <a:cs typeface="Arial Black"/>
              </a:rPr>
              <a:t>10 110 </a:t>
            </a:r>
            <a:r>
              <a:rPr spc="-204" dirty="0">
                <a:latin typeface="Arial Black"/>
                <a:cs typeface="Arial Black"/>
              </a:rPr>
              <a:t>11 </a:t>
            </a:r>
            <a:r>
              <a:rPr spc="-140" dirty="0">
                <a:latin typeface="Arial Black"/>
                <a:cs typeface="Arial Black"/>
              </a:rPr>
              <a:t>= </a:t>
            </a:r>
            <a:r>
              <a:rPr spc="-204" dirty="0">
                <a:latin typeface="Arial Black"/>
                <a:cs typeface="Arial Black"/>
              </a:rPr>
              <a:t>10 </a:t>
            </a:r>
            <a:r>
              <a:rPr spc="-210" dirty="0">
                <a:latin typeface="Arial Black"/>
                <a:cs typeface="Arial Black"/>
              </a:rPr>
              <a:t>11</a:t>
            </a:r>
            <a:r>
              <a:rPr spc="-50" dirty="0">
                <a:latin typeface="Arial Black"/>
                <a:cs typeface="Arial Black"/>
              </a:rPr>
              <a:t> </a:t>
            </a:r>
            <a:r>
              <a:rPr spc="-210" dirty="0">
                <a:latin typeface="Arial Black"/>
                <a:cs typeface="Arial Black"/>
              </a:rPr>
              <a:t>011</a:t>
            </a:r>
            <a:endParaRPr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9979" y="497840"/>
            <a:ext cx="488442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Undecidability </a:t>
            </a:r>
            <a:r>
              <a:rPr spc="-10" dirty="0"/>
              <a:t>of</a:t>
            </a:r>
            <a:r>
              <a:rPr spc="-380" dirty="0"/>
              <a:t> </a:t>
            </a:r>
            <a:r>
              <a:rPr spc="-720" dirty="0"/>
              <a:t>PCP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6641" y="1709420"/>
            <a:ext cx="7682865" cy="139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sz="3000" spc="-235" dirty="0">
                <a:latin typeface="Arial"/>
                <a:cs typeface="Arial"/>
              </a:rPr>
              <a:t>To </a:t>
            </a:r>
            <a:r>
              <a:rPr sz="3000" spc="-135" dirty="0">
                <a:latin typeface="Arial"/>
                <a:cs typeface="Arial"/>
              </a:rPr>
              <a:t>show </a:t>
            </a:r>
            <a:r>
              <a:rPr sz="3000" dirty="0">
                <a:latin typeface="Arial"/>
                <a:cs typeface="Arial"/>
              </a:rPr>
              <a:t>that </a:t>
            </a:r>
            <a:r>
              <a:rPr sz="3000" spc="-500" dirty="0">
                <a:latin typeface="Arial"/>
                <a:cs typeface="Arial"/>
              </a:rPr>
              <a:t>PCP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120" dirty="0">
                <a:latin typeface="Arial"/>
                <a:cs typeface="Arial"/>
              </a:rPr>
              <a:t>undecidable, </a:t>
            </a:r>
            <a:r>
              <a:rPr sz="3000" spc="-100" dirty="0">
                <a:latin typeface="Arial"/>
                <a:cs typeface="Arial"/>
              </a:rPr>
              <a:t>we </a:t>
            </a:r>
            <a:r>
              <a:rPr sz="3000" spc="5" dirty="0">
                <a:latin typeface="Arial"/>
                <a:cs typeface="Arial"/>
              </a:rPr>
              <a:t>will </a:t>
            </a:r>
            <a:r>
              <a:rPr sz="3000" spc="-130" dirty="0">
                <a:latin typeface="Arial"/>
                <a:cs typeface="Arial"/>
              </a:rPr>
              <a:t>reduce  </a:t>
            </a:r>
            <a:r>
              <a:rPr sz="3000" spc="-40" dirty="0">
                <a:latin typeface="Arial"/>
                <a:cs typeface="Arial"/>
              </a:rPr>
              <a:t>the </a:t>
            </a:r>
            <a:r>
              <a:rPr sz="3000" spc="-114" dirty="0">
                <a:latin typeface="Arial"/>
                <a:cs typeface="Arial"/>
              </a:rPr>
              <a:t>universal </a:t>
            </a:r>
            <a:r>
              <a:rPr sz="3000" spc="-170" dirty="0">
                <a:latin typeface="Arial"/>
                <a:cs typeface="Arial"/>
              </a:rPr>
              <a:t>language </a:t>
            </a:r>
            <a:r>
              <a:rPr sz="3000" spc="-75" dirty="0">
                <a:latin typeface="Arial"/>
                <a:cs typeface="Arial"/>
              </a:rPr>
              <a:t>problem </a:t>
            </a:r>
            <a:r>
              <a:rPr sz="3000" spc="-170" dirty="0">
                <a:latin typeface="Arial"/>
                <a:cs typeface="Arial"/>
              </a:rPr>
              <a:t>(L</a:t>
            </a:r>
            <a:r>
              <a:rPr sz="3000" i="1" spc="-170" dirty="0">
                <a:latin typeface="Arial"/>
                <a:cs typeface="Arial"/>
              </a:rPr>
              <a:t>u</a:t>
            </a:r>
            <a:r>
              <a:rPr sz="3000" spc="-170" dirty="0">
                <a:latin typeface="Arial"/>
                <a:cs typeface="Arial"/>
              </a:rPr>
              <a:t>) </a:t>
            </a:r>
            <a:r>
              <a:rPr sz="3000" spc="40" dirty="0">
                <a:latin typeface="Arial"/>
                <a:cs typeface="Arial"/>
              </a:rPr>
              <a:t>to </a:t>
            </a:r>
            <a:r>
              <a:rPr sz="3000" spc="-360" dirty="0">
                <a:latin typeface="Arial"/>
                <a:cs typeface="Arial"/>
              </a:rPr>
              <a:t>MPCP</a:t>
            </a:r>
            <a:r>
              <a:rPr sz="3000" spc="-58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and  </a:t>
            </a:r>
            <a:r>
              <a:rPr sz="3000" spc="-55" dirty="0">
                <a:latin typeface="Arial"/>
                <a:cs typeface="Arial"/>
              </a:rPr>
              <a:t>then </a:t>
            </a:r>
            <a:r>
              <a:rPr sz="3000" spc="40" dirty="0">
                <a:latin typeface="Arial"/>
                <a:cs typeface="Arial"/>
              </a:rPr>
              <a:t>to</a:t>
            </a:r>
            <a:r>
              <a:rPr sz="3000" spc="-265" dirty="0">
                <a:latin typeface="Arial"/>
                <a:cs typeface="Arial"/>
              </a:rPr>
              <a:t> </a:t>
            </a:r>
            <a:r>
              <a:rPr sz="3000" spc="-385" dirty="0">
                <a:latin typeface="Arial"/>
                <a:cs typeface="Arial"/>
              </a:rPr>
              <a:t>PCP: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6641" y="4853940"/>
            <a:ext cx="75838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6884670" algn="l"/>
              </a:tabLst>
            </a:pPr>
            <a:r>
              <a:rPr sz="3000" spc="-5" dirty="0">
                <a:latin typeface="Arial"/>
                <a:cs typeface="Arial"/>
              </a:rPr>
              <a:t>If </a:t>
            </a:r>
            <a:r>
              <a:rPr sz="3000" spc="-500" dirty="0">
                <a:latin typeface="Arial"/>
                <a:cs typeface="Arial"/>
              </a:rPr>
              <a:t>PCP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185" dirty="0">
                <a:latin typeface="Arial"/>
                <a:cs typeface="Arial"/>
              </a:rPr>
              <a:t>can </a:t>
            </a:r>
            <a:r>
              <a:rPr sz="3000" spc="-140" dirty="0">
                <a:latin typeface="Arial"/>
                <a:cs typeface="Arial"/>
              </a:rPr>
              <a:t>be </a:t>
            </a:r>
            <a:r>
              <a:rPr sz="3000" spc="-135" dirty="0">
                <a:latin typeface="Arial"/>
                <a:cs typeface="Arial"/>
              </a:rPr>
              <a:t>solved, </a:t>
            </a:r>
            <a:r>
              <a:rPr sz="3000" spc="-250" dirty="0">
                <a:latin typeface="Arial"/>
                <a:cs typeface="Arial"/>
              </a:rPr>
              <a:t>L</a:t>
            </a:r>
            <a:r>
              <a:rPr sz="3000" i="1" spc="-250" dirty="0">
                <a:latin typeface="Arial"/>
                <a:cs typeface="Arial"/>
              </a:rPr>
              <a:t>u </a:t>
            </a:r>
            <a:r>
              <a:rPr sz="3000" spc="-190" dirty="0">
                <a:latin typeface="Arial"/>
                <a:cs typeface="Arial"/>
              </a:rPr>
              <a:t>can </a:t>
            </a:r>
            <a:r>
              <a:rPr sz="3000" spc="-160" dirty="0">
                <a:latin typeface="Arial"/>
                <a:cs typeface="Arial"/>
              </a:rPr>
              <a:t>also</a:t>
            </a:r>
            <a:r>
              <a:rPr sz="3000" spc="-140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be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solved.	</a:t>
            </a:r>
            <a:r>
              <a:rPr sz="3000" spc="-240" dirty="0">
                <a:latin typeface="Arial"/>
                <a:cs typeface="Arial"/>
              </a:rPr>
              <a:t>L</a:t>
            </a:r>
            <a:r>
              <a:rPr sz="3000" i="1" spc="-240" dirty="0">
                <a:latin typeface="Arial"/>
                <a:cs typeface="Arial"/>
              </a:rPr>
              <a:t>u </a:t>
            </a:r>
            <a:r>
              <a:rPr sz="3000" spc="-160" dirty="0">
                <a:latin typeface="Arial"/>
                <a:cs typeface="Arial"/>
              </a:rPr>
              <a:t>is  </a:t>
            </a:r>
            <a:r>
              <a:rPr sz="3000" spc="-120" dirty="0">
                <a:latin typeface="Arial"/>
                <a:cs typeface="Arial"/>
              </a:rPr>
              <a:t>undecidable, </a:t>
            </a:r>
            <a:r>
              <a:rPr sz="3000" spc="-210" dirty="0">
                <a:latin typeface="Arial"/>
                <a:cs typeface="Arial"/>
              </a:rPr>
              <a:t>so </a:t>
            </a:r>
            <a:r>
              <a:rPr sz="3000" spc="-500" dirty="0">
                <a:latin typeface="Arial"/>
                <a:cs typeface="Arial"/>
              </a:rPr>
              <a:t>PCP </a:t>
            </a:r>
            <a:r>
              <a:rPr sz="3000" spc="-90" dirty="0">
                <a:latin typeface="Arial"/>
                <a:cs typeface="Arial"/>
              </a:rPr>
              <a:t>must </a:t>
            </a:r>
            <a:r>
              <a:rPr sz="3000" spc="-160" dirty="0">
                <a:latin typeface="Arial"/>
                <a:cs typeface="Arial"/>
              </a:rPr>
              <a:t>also </a:t>
            </a:r>
            <a:r>
              <a:rPr sz="3000" spc="-140" dirty="0">
                <a:latin typeface="Arial"/>
                <a:cs typeface="Arial"/>
              </a:rPr>
              <a:t>be</a:t>
            </a:r>
            <a:r>
              <a:rPr sz="3000" spc="-210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undecidable.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68870" y="40767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2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0" y="40767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810000" y="4076700"/>
            <a:ext cx="685800" cy="76200"/>
            <a:chOff x="2286000" y="4076700"/>
            <a:chExt cx="685800" cy="76200"/>
          </a:xfrm>
        </p:grpSpPr>
        <p:sp>
          <p:nvSpPr>
            <p:cNvPr id="8" name="object 8"/>
            <p:cNvSpPr/>
            <p:nvPr/>
          </p:nvSpPr>
          <p:spPr>
            <a:xfrm>
              <a:off x="2286000" y="4114800"/>
              <a:ext cx="614680" cy="0"/>
            </a:xfrm>
            <a:custGeom>
              <a:avLst/>
              <a:gdLst/>
              <a:ahLst/>
              <a:cxnLst/>
              <a:rect l="l" t="t" r="r" b="b"/>
              <a:pathLst>
                <a:path w="614680">
                  <a:moveTo>
                    <a:pt x="0" y="0"/>
                  </a:moveTo>
                  <a:lnTo>
                    <a:pt x="61468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5600" y="40767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64740" y="3539490"/>
            <a:ext cx="12274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Universal  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anguage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4739" y="4271009"/>
            <a:ext cx="1751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Problem </a:t>
            </a:r>
            <a:r>
              <a:rPr sz="2400" dirty="0">
                <a:latin typeface="Times New Roman"/>
                <a:cs typeface="Times New Roman"/>
              </a:rPr>
              <a:t>(L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5700" y="3768090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40665" algn="l"/>
                <a:tab pos="1237615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MPCP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34501" y="3768090"/>
            <a:ext cx="567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5800" y="3505200"/>
            <a:ext cx="1752600" cy="739946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222250"/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mapping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43800" y="3505200"/>
            <a:ext cx="1752600" cy="739946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222250"/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mapping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8689" y="497840"/>
            <a:ext cx="520319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Reducing </a:t>
            </a:r>
            <a:r>
              <a:rPr spc="-520" dirty="0"/>
              <a:t>MPCP </a:t>
            </a:r>
            <a:r>
              <a:rPr spc="55" dirty="0"/>
              <a:t>to</a:t>
            </a:r>
            <a:r>
              <a:rPr spc="-620" dirty="0"/>
              <a:t> </a:t>
            </a:r>
            <a:r>
              <a:rPr spc="-725" dirty="0"/>
              <a:t>PCP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7240" y="1633220"/>
            <a:ext cx="7976234" cy="375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>
              <a:spcBef>
                <a:spcPts val="100"/>
              </a:spcBef>
              <a:buChar char="•"/>
              <a:tabLst>
                <a:tab pos="367665" algn="l"/>
                <a:tab pos="368300" algn="l"/>
                <a:tab pos="6014720" algn="l"/>
              </a:tabLst>
            </a:pPr>
            <a:r>
              <a:rPr sz="3200" spc="-210" dirty="0">
                <a:latin typeface="Arial"/>
                <a:cs typeface="Arial"/>
              </a:rPr>
              <a:t>This </a:t>
            </a:r>
            <a:r>
              <a:rPr sz="3200" spc="-200" dirty="0">
                <a:latin typeface="Arial"/>
                <a:cs typeface="Arial"/>
              </a:rPr>
              <a:t>can </a:t>
            </a:r>
            <a:r>
              <a:rPr sz="3200" spc="-150" dirty="0">
                <a:latin typeface="Arial"/>
                <a:cs typeface="Arial"/>
              </a:rPr>
              <a:t>be </a:t>
            </a:r>
            <a:r>
              <a:rPr sz="3200" spc="-125" dirty="0">
                <a:latin typeface="Arial"/>
                <a:cs typeface="Arial"/>
              </a:rPr>
              <a:t>done </a:t>
            </a:r>
            <a:r>
              <a:rPr sz="3200" spc="-130" dirty="0">
                <a:latin typeface="Arial"/>
                <a:cs typeface="Arial"/>
              </a:rPr>
              <a:t>by </a:t>
            </a:r>
            <a:r>
              <a:rPr sz="3200" spc="-90" dirty="0">
                <a:latin typeface="Arial"/>
                <a:cs typeface="Arial"/>
              </a:rPr>
              <a:t>inserting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60" dirty="0">
                <a:latin typeface="Arial"/>
                <a:cs typeface="Arial"/>
              </a:rPr>
              <a:t>special </a:t>
            </a:r>
            <a:r>
              <a:rPr sz="3200" spc="-135" dirty="0">
                <a:latin typeface="Arial"/>
                <a:cs typeface="Arial"/>
              </a:rPr>
              <a:t>symbol  </a:t>
            </a:r>
            <a:r>
              <a:rPr sz="3200" spc="50" dirty="0">
                <a:latin typeface="Arial"/>
                <a:cs typeface="Arial"/>
              </a:rPr>
              <a:t>(*)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40" dirty="0">
                <a:latin typeface="Arial"/>
                <a:cs typeface="Arial"/>
              </a:rPr>
              <a:t>to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the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strings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in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list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285" dirty="0">
                <a:latin typeface="Arial"/>
                <a:cs typeface="Arial"/>
              </a:rPr>
              <a:t>A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and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395" dirty="0">
                <a:latin typeface="Arial"/>
                <a:cs typeface="Arial"/>
              </a:rPr>
              <a:t>B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	</a:t>
            </a:r>
            <a:r>
              <a:rPr sz="3200" spc="35" dirty="0">
                <a:latin typeface="Arial"/>
                <a:cs typeface="Arial"/>
              </a:rPr>
              <a:t>to </a:t>
            </a:r>
            <a:r>
              <a:rPr sz="3200" spc="-180" dirty="0">
                <a:latin typeface="Arial"/>
                <a:cs typeface="Arial"/>
              </a:rPr>
              <a:t>make  </a:t>
            </a:r>
            <a:r>
              <a:rPr sz="3200" spc="-150" dirty="0">
                <a:latin typeface="Arial"/>
                <a:cs typeface="Arial"/>
              </a:rPr>
              <a:t>sure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first </a:t>
            </a:r>
            <a:r>
              <a:rPr sz="3200" spc="-75" dirty="0">
                <a:latin typeface="Arial"/>
                <a:cs typeface="Arial"/>
              </a:rPr>
              <a:t>pair </a:t>
            </a:r>
            <a:r>
              <a:rPr sz="3200" spc="5" dirty="0">
                <a:latin typeface="Arial"/>
                <a:cs typeface="Arial"/>
              </a:rPr>
              <a:t>will </a:t>
            </a:r>
            <a:r>
              <a:rPr sz="3200" spc="-170" dirty="0">
                <a:latin typeface="Arial"/>
                <a:cs typeface="Arial"/>
              </a:rPr>
              <a:t>always </a:t>
            </a:r>
            <a:r>
              <a:rPr sz="3200" spc="-185" dirty="0">
                <a:latin typeface="Arial"/>
                <a:cs typeface="Arial"/>
              </a:rPr>
              <a:t>go </a:t>
            </a:r>
            <a:r>
              <a:rPr sz="3200" spc="-10" dirty="0">
                <a:latin typeface="Arial"/>
                <a:cs typeface="Arial"/>
              </a:rPr>
              <a:t>first </a:t>
            </a:r>
            <a:r>
              <a:rPr sz="3200" spc="-40" dirty="0">
                <a:latin typeface="Arial"/>
                <a:cs typeface="Arial"/>
              </a:rPr>
              <a:t>in  </a:t>
            </a:r>
            <a:r>
              <a:rPr sz="3200" spc="-170" dirty="0">
                <a:latin typeface="Arial"/>
                <a:cs typeface="Arial"/>
              </a:rPr>
              <a:t>any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solution.</a:t>
            </a:r>
            <a:endParaRPr sz="3200">
              <a:latin typeface="Arial"/>
              <a:cs typeface="Arial"/>
            </a:endParaRPr>
          </a:p>
          <a:p>
            <a:pPr marL="368300" indent="-342900">
              <a:spcBef>
                <a:spcPts val="790"/>
              </a:spcBef>
              <a:buChar char="•"/>
              <a:tabLst>
                <a:tab pos="367665" algn="l"/>
                <a:tab pos="368300" algn="l"/>
              </a:tabLst>
            </a:pPr>
            <a:r>
              <a:rPr sz="3200" spc="-150" dirty="0">
                <a:latin typeface="Arial"/>
                <a:cs typeface="Arial"/>
              </a:rPr>
              <a:t>List </a:t>
            </a:r>
            <a:r>
              <a:rPr sz="3200" spc="-285" dirty="0">
                <a:latin typeface="Arial"/>
                <a:cs typeface="Arial"/>
              </a:rPr>
              <a:t>A </a:t>
            </a:r>
            <a:r>
              <a:rPr sz="3200" spc="-35" dirty="0">
                <a:latin typeface="Arial"/>
                <a:cs typeface="Arial"/>
              </a:rPr>
              <a:t>: </a:t>
            </a:r>
            <a:r>
              <a:rPr sz="3200" spc="345" dirty="0">
                <a:latin typeface="Arial"/>
                <a:cs typeface="Arial"/>
              </a:rPr>
              <a:t>*</a:t>
            </a:r>
            <a:r>
              <a:rPr sz="3200" spc="-64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follows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165" dirty="0">
                <a:latin typeface="Arial"/>
                <a:cs typeface="Arial"/>
              </a:rPr>
              <a:t>symbols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550" dirty="0">
                <a:latin typeface="Arial"/>
                <a:cs typeface="Arial"/>
              </a:rPr>
              <a:t>∑</a:t>
            </a:r>
            <a:endParaRPr sz="3200">
              <a:latin typeface="Arial"/>
              <a:cs typeface="Arial"/>
            </a:endParaRPr>
          </a:p>
          <a:p>
            <a:pPr marL="368300" indent="-342900">
              <a:spcBef>
                <a:spcPts val="800"/>
              </a:spcBef>
              <a:buChar char="•"/>
              <a:tabLst>
                <a:tab pos="367665" algn="l"/>
                <a:tab pos="368300" algn="l"/>
              </a:tabLst>
            </a:pPr>
            <a:r>
              <a:rPr sz="3200" spc="-150" dirty="0">
                <a:latin typeface="Arial"/>
                <a:cs typeface="Arial"/>
              </a:rPr>
              <a:t>List </a:t>
            </a:r>
            <a:r>
              <a:rPr sz="3200" spc="-395" dirty="0">
                <a:latin typeface="Arial"/>
                <a:cs typeface="Arial"/>
              </a:rPr>
              <a:t>B </a:t>
            </a:r>
            <a:r>
              <a:rPr sz="3200" spc="-35" dirty="0">
                <a:latin typeface="Arial"/>
                <a:cs typeface="Arial"/>
              </a:rPr>
              <a:t>: </a:t>
            </a:r>
            <a:r>
              <a:rPr sz="3200" spc="345" dirty="0">
                <a:latin typeface="Arial"/>
                <a:cs typeface="Arial"/>
              </a:rPr>
              <a:t>*</a:t>
            </a:r>
            <a:r>
              <a:rPr sz="3200" spc="-42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precedes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165" dirty="0">
                <a:latin typeface="Arial"/>
                <a:cs typeface="Arial"/>
              </a:rPr>
              <a:t>symbols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550" dirty="0">
                <a:latin typeface="Arial"/>
                <a:cs typeface="Arial"/>
              </a:rPr>
              <a:t>∑</a:t>
            </a:r>
            <a:endParaRPr sz="3200">
              <a:latin typeface="Arial"/>
              <a:cs typeface="Arial"/>
            </a:endParaRPr>
          </a:p>
          <a:p>
            <a:pPr marL="459740" indent="-434340">
              <a:spcBef>
                <a:spcPts val="890"/>
              </a:spcBef>
              <a:buChar char="•"/>
              <a:tabLst>
                <a:tab pos="459105" algn="l"/>
                <a:tab pos="459740" algn="l"/>
              </a:tabLst>
            </a:pPr>
            <a:r>
              <a:rPr sz="4800" spc="-569" baseline="1736" dirty="0">
                <a:latin typeface="Arial"/>
                <a:cs typeface="Arial"/>
              </a:rPr>
              <a:t>w</a:t>
            </a:r>
            <a:r>
              <a:rPr sz="2775" spc="-569" baseline="-21021" dirty="0">
                <a:latin typeface="Arial"/>
                <a:cs typeface="Arial"/>
              </a:rPr>
              <a:t>k+1 </a:t>
            </a:r>
            <a:r>
              <a:rPr sz="4800" spc="-412" baseline="1736" dirty="0">
                <a:latin typeface="Arial"/>
                <a:cs typeface="Arial"/>
              </a:rPr>
              <a:t>= </a:t>
            </a:r>
            <a:r>
              <a:rPr sz="4800" spc="-240" baseline="1736" dirty="0">
                <a:latin typeface="Arial"/>
                <a:cs typeface="Arial"/>
              </a:rPr>
              <a:t>$ </a:t>
            </a:r>
            <a:r>
              <a:rPr sz="4800" spc="-52" baseline="1736" dirty="0">
                <a:latin typeface="Arial"/>
                <a:cs typeface="Arial"/>
              </a:rPr>
              <a:t>; </a:t>
            </a:r>
            <a:r>
              <a:rPr sz="4800" spc="-637" baseline="1736" dirty="0">
                <a:latin typeface="Arial"/>
                <a:cs typeface="Arial"/>
              </a:rPr>
              <a:t>x</a:t>
            </a:r>
            <a:r>
              <a:rPr sz="2775" spc="-637" baseline="-21021" dirty="0">
                <a:latin typeface="Arial"/>
                <a:cs typeface="Arial"/>
              </a:rPr>
              <a:t>k+1 </a:t>
            </a:r>
            <a:r>
              <a:rPr sz="4800" spc="-412" baseline="1736" dirty="0">
                <a:latin typeface="Arial"/>
                <a:cs typeface="Arial"/>
              </a:rPr>
              <a:t>=</a:t>
            </a:r>
            <a:r>
              <a:rPr sz="4800" spc="-277" baseline="1736" dirty="0">
                <a:latin typeface="Arial"/>
                <a:cs typeface="Arial"/>
              </a:rPr>
              <a:t> </a:t>
            </a:r>
            <a:r>
              <a:rPr sz="4800" spc="142" baseline="1736" dirty="0">
                <a:latin typeface="Arial"/>
                <a:cs typeface="Arial"/>
              </a:rPr>
              <a:t>*$</a:t>
            </a:r>
            <a:endParaRPr sz="4800" baseline="173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4250" y="497840"/>
            <a:ext cx="513461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Mapping </a:t>
            </a:r>
            <a:r>
              <a:rPr spc="-520" dirty="0"/>
              <a:t>MPCP </a:t>
            </a:r>
            <a:r>
              <a:rPr spc="55" dirty="0"/>
              <a:t>to</a:t>
            </a:r>
            <a:r>
              <a:rPr spc="-780" dirty="0"/>
              <a:t> </a:t>
            </a:r>
            <a:r>
              <a:rPr spc="-720" dirty="0"/>
              <a:t>PCP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2840" y="1633220"/>
            <a:ext cx="63963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235" dirty="0">
                <a:latin typeface="Arial"/>
                <a:cs typeface="Arial"/>
              </a:rPr>
              <a:t>Suppose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80" dirty="0">
                <a:latin typeface="Arial"/>
                <a:cs typeface="Arial"/>
              </a:rPr>
              <a:t>original </a:t>
            </a:r>
            <a:r>
              <a:rPr sz="3200" spc="-380" dirty="0">
                <a:latin typeface="Arial"/>
                <a:cs typeface="Arial"/>
              </a:rPr>
              <a:t>MPCP </a:t>
            </a:r>
            <a:r>
              <a:rPr sz="3200" spc="-135" dirty="0">
                <a:latin typeface="Arial"/>
                <a:cs typeface="Arial"/>
              </a:rPr>
              <a:t>instance</a:t>
            </a:r>
            <a:r>
              <a:rPr sz="3200" spc="-61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is: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00527" y="2667000"/>
          <a:ext cx="51054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3500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 algn="ctr">
                        <a:lnSpc>
                          <a:spcPts val="3500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19405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i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ts val="3490"/>
                        </a:lnSpc>
                        <a:spcBef>
                          <a:spcPts val="61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775" baseline="-24024" dirty="0">
                          <a:latin typeface="Times New Roman"/>
                          <a:cs typeface="Times New Roman"/>
                        </a:rPr>
                        <a:t>i</a:t>
                      </a:r>
                      <a:endParaRPr sz="2775" baseline="-24024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 algn="ctr">
                        <a:lnSpc>
                          <a:spcPts val="3490"/>
                        </a:lnSpc>
                        <a:spcBef>
                          <a:spcPts val="610"/>
                        </a:spcBef>
                      </a:pPr>
                      <a:r>
                        <a:rPr sz="3200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775" spc="7" baseline="-24024" dirty="0">
                          <a:latin typeface="Times New Roman"/>
                          <a:cs typeface="Times New Roman"/>
                        </a:rPr>
                        <a:t>i</a:t>
                      </a:r>
                      <a:endParaRPr sz="2775" baseline="-24024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18135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18135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0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10111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18135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4250" y="414020"/>
            <a:ext cx="513461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Mapping </a:t>
            </a:r>
            <a:r>
              <a:rPr spc="-520" dirty="0"/>
              <a:t>MPCP </a:t>
            </a:r>
            <a:r>
              <a:rPr spc="55" dirty="0"/>
              <a:t>to</a:t>
            </a:r>
            <a:r>
              <a:rPr spc="-780" dirty="0"/>
              <a:t> </a:t>
            </a:r>
            <a:r>
              <a:rPr spc="-720" dirty="0"/>
              <a:t>PCP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9039" y="1185272"/>
            <a:ext cx="5233670" cy="105410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spcBef>
                <a:spcPts val="955"/>
              </a:spcBef>
            </a:pPr>
            <a:r>
              <a:rPr sz="2400" spc="-18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mapped </a:t>
            </a:r>
            <a:r>
              <a:rPr sz="2400" spc="-400" dirty="0">
                <a:latin typeface="Arial"/>
                <a:cs typeface="Arial"/>
              </a:rPr>
              <a:t>PCP </a:t>
            </a:r>
            <a:r>
              <a:rPr sz="2400" spc="-100" dirty="0">
                <a:latin typeface="Arial"/>
                <a:cs typeface="Arial"/>
              </a:rPr>
              <a:t>instance </a:t>
            </a:r>
            <a:r>
              <a:rPr sz="2400" spc="5" dirty="0">
                <a:latin typeface="Arial"/>
                <a:cs typeface="Arial"/>
              </a:rPr>
              <a:t>will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be:</a:t>
            </a:r>
            <a:endParaRPr sz="2400">
              <a:latin typeface="Arial"/>
              <a:cs typeface="Arial"/>
            </a:endParaRPr>
          </a:p>
          <a:p>
            <a:pPr marL="2946400">
              <a:spcBef>
                <a:spcPts val="1000"/>
              </a:spcBef>
              <a:tabLst>
                <a:tab pos="4982845" algn="l"/>
              </a:tabLst>
            </a:pPr>
            <a:r>
              <a:rPr sz="2800" dirty="0">
                <a:latin typeface="Times New Roman"/>
                <a:cs typeface="Times New Roman"/>
              </a:rPr>
              <a:t>A	B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00527" y="2070100"/>
          <a:ext cx="5105400" cy="2666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319405">
                        <a:lnSpc>
                          <a:spcPts val="3120"/>
                        </a:lnSpc>
                        <a:spcBef>
                          <a:spcPts val="14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3120"/>
                        </a:lnSpc>
                        <a:spcBef>
                          <a:spcPts val="14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400" spc="-7" baseline="-24305" dirty="0">
                          <a:latin typeface="Times New Roman"/>
                          <a:cs typeface="Times New Roman"/>
                        </a:rPr>
                        <a:t>i</a:t>
                      </a:r>
                      <a:endParaRPr sz="2400" baseline="-24305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5255" algn="ctr">
                        <a:lnSpc>
                          <a:spcPts val="3120"/>
                        </a:lnSpc>
                        <a:spcBef>
                          <a:spcPts val="14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baseline="-24305" dirty="0">
                          <a:latin typeface="Times New Roman"/>
                          <a:cs typeface="Times New Roman"/>
                        </a:rPr>
                        <a:t>i</a:t>
                      </a:r>
                      <a:endParaRPr sz="2400" baseline="-24305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L="319405">
                        <a:lnSpc>
                          <a:spcPts val="3120"/>
                        </a:lnSpc>
                        <a:spcBef>
                          <a:spcPts val="2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3120"/>
                        </a:lnSpc>
                        <a:spcBef>
                          <a:spcPts val="2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*1*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ts val="3120"/>
                        </a:lnSpc>
                        <a:spcBef>
                          <a:spcPts val="2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*1*1*1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319405">
                        <a:lnSpc>
                          <a:spcPts val="3110"/>
                        </a:lnSpc>
                        <a:spcBef>
                          <a:spcPts val="15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 algn="ctr">
                        <a:lnSpc>
                          <a:spcPts val="3110"/>
                        </a:lnSpc>
                        <a:spcBef>
                          <a:spcPts val="15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1*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ts val="3110"/>
                        </a:lnSpc>
                        <a:spcBef>
                          <a:spcPts val="15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*1*1*1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319405">
                        <a:lnSpc>
                          <a:spcPts val="3110"/>
                        </a:lnSpc>
                        <a:spcBef>
                          <a:spcPts val="39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3110"/>
                        </a:lnSpc>
                        <a:spcBef>
                          <a:spcPts val="39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1*0*1*1*1*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3570">
                        <a:lnSpc>
                          <a:spcPts val="3110"/>
                        </a:lnSpc>
                        <a:spcBef>
                          <a:spcPts val="39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*1*0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19405">
                        <a:lnSpc>
                          <a:spcPts val="29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3420">
                        <a:lnSpc>
                          <a:spcPts val="29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1*0*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 algn="ctr">
                        <a:lnSpc>
                          <a:spcPts val="29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*0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319405">
                        <a:lnSpc>
                          <a:spcPts val="3120"/>
                        </a:lnSpc>
                        <a:spcBef>
                          <a:spcPts val="2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2075" algn="ctr">
                        <a:lnSpc>
                          <a:spcPts val="3130"/>
                        </a:lnSpc>
                        <a:spcBef>
                          <a:spcPts val="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$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 algn="ctr">
                        <a:lnSpc>
                          <a:spcPts val="3120"/>
                        </a:lnSpc>
                        <a:spcBef>
                          <a:spcPts val="2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*$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051" y="497840"/>
            <a:ext cx="478472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Mapping </a:t>
            </a:r>
            <a:r>
              <a:rPr spc="-380" dirty="0"/>
              <a:t>L</a:t>
            </a:r>
            <a:r>
              <a:rPr i="1" spc="-380" dirty="0">
                <a:latin typeface="Arial"/>
                <a:cs typeface="Arial"/>
              </a:rPr>
              <a:t>u </a:t>
            </a:r>
            <a:r>
              <a:rPr spc="60" dirty="0"/>
              <a:t>to</a:t>
            </a:r>
            <a:r>
              <a:rPr spc="-229" dirty="0"/>
              <a:t> </a:t>
            </a:r>
            <a:r>
              <a:rPr spc="-520" dirty="0"/>
              <a:t>MPCP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633220"/>
            <a:ext cx="7967345" cy="207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40" dirty="0">
                <a:latin typeface="Arial"/>
                <a:cs typeface="Arial"/>
              </a:rPr>
              <a:t>Turing </a:t>
            </a:r>
            <a:r>
              <a:rPr sz="3200" spc="-145" dirty="0">
                <a:latin typeface="Arial"/>
                <a:cs typeface="Arial"/>
              </a:rPr>
              <a:t>machine </a:t>
            </a:r>
            <a:r>
              <a:rPr sz="3200" spc="70" dirty="0">
                <a:latin typeface="Arial"/>
                <a:cs typeface="Arial"/>
              </a:rPr>
              <a:t>M</a:t>
            </a:r>
            <a:r>
              <a:rPr sz="3200" spc="-67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80" dirty="0">
                <a:latin typeface="Arial"/>
                <a:cs typeface="Arial"/>
              </a:rPr>
              <a:t>an </a:t>
            </a:r>
            <a:r>
              <a:rPr sz="3200" spc="-25" dirty="0">
                <a:latin typeface="Arial"/>
                <a:cs typeface="Arial"/>
              </a:rPr>
              <a:t>input </a:t>
            </a:r>
            <a:r>
              <a:rPr sz="3200" spc="-60" dirty="0">
                <a:latin typeface="Arial"/>
                <a:cs typeface="Arial"/>
              </a:rPr>
              <a:t>w, </a:t>
            </a:r>
            <a:r>
              <a:rPr sz="3200" spc="-110" dirty="0">
                <a:latin typeface="Arial"/>
                <a:cs typeface="Arial"/>
              </a:rPr>
              <a:t>we </a:t>
            </a:r>
            <a:r>
              <a:rPr sz="3200" spc="-55" dirty="0">
                <a:latin typeface="Arial"/>
                <a:cs typeface="Arial"/>
              </a:rPr>
              <a:t>want </a:t>
            </a:r>
            <a:r>
              <a:rPr sz="3200" spc="35" dirty="0">
                <a:latin typeface="Arial"/>
                <a:cs typeface="Arial"/>
              </a:rPr>
              <a:t>to  </a:t>
            </a:r>
            <a:r>
              <a:rPr sz="3200" spc="-75" dirty="0">
                <a:latin typeface="Arial"/>
                <a:cs typeface="Arial"/>
              </a:rPr>
              <a:t>determine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if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M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will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accept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w.</a:t>
            </a:r>
            <a:endParaRPr sz="3200">
              <a:latin typeface="Arial"/>
              <a:cs typeface="Arial"/>
            </a:endParaRPr>
          </a:p>
          <a:p>
            <a:pPr marL="355600" marR="593090" indent="-342900">
              <a:spcBef>
                <a:spcPts val="800"/>
              </a:spcBef>
              <a:buFont typeface="Arial"/>
              <a:buChar char="•"/>
              <a:tabLst>
                <a:tab pos="446405" algn="l"/>
                <a:tab pos="447040" algn="l"/>
              </a:tabLst>
            </a:pPr>
            <a:r>
              <a:rPr dirty="0"/>
              <a:t>	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145" dirty="0">
                <a:latin typeface="Arial"/>
                <a:cs typeface="Arial"/>
              </a:rPr>
              <a:t>mapped </a:t>
            </a:r>
            <a:r>
              <a:rPr sz="3200" spc="-380" dirty="0">
                <a:latin typeface="Arial"/>
                <a:cs typeface="Arial"/>
              </a:rPr>
              <a:t>MPCP </a:t>
            </a:r>
            <a:r>
              <a:rPr sz="3200" spc="-135" dirty="0">
                <a:latin typeface="Arial"/>
                <a:cs typeface="Arial"/>
              </a:rPr>
              <a:t>instance </a:t>
            </a:r>
            <a:r>
              <a:rPr sz="3200" spc="-125" dirty="0">
                <a:latin typeface="Arial"/>
                <a:cs typeface="Arial"/>
              </a:rPr>
              <a:t>should </a:t>
            </a:r>
            <a:r>
              <a:rPr sz="3200" spc="-175" dirty="0">
                <a:latin typeface="Arial"/>
                <a:cs typeface="Arial"/>
              </a:rPr>
              <a:t>have </a:t>
            </a:r>
            <a:r>
              <a:rPr sz="3200" spc="-250" dirty="0">
                <a:latin typeface="Arial"/>
                <a:cs typeface="Arial"/>
              </a:rPr>
              <a:t>a  </a:t>
            </a:r>
            <a:r>
              <a:rPr sz="3200" spc="-70" dirty="0">
                <a:latin typeface="Arial"/>
                <a:cs typeface="Arial"/>
              </a:rPr>
              <a:t>solution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if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and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only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if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M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accepts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w.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051" y="497840"/>
            <a:ext cx="478472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Mapping </a:t>
            </a:r>
            <a:r>
              <a:rPr spc="-380" dirty="0"/>
              <a:t>L</a:t>
            </a:r>
            <a:r>
              <a:rPr i="1" spc="-380" dirty="0">
                <a:latin typeface="Arial"/>
                <a:cs typeface="Arial"/>
              </a:rPr>
              <a:t>u </a:t>
            </a:r>
            <a:r>
              <a:rPr spc="60" dirty="0"/>
              <a:t>to</a:t>
            </a:r>
            <a:r>
              <a:rPr spc="-229" dirty="0"/>
              <a:t> </a:t>
            </a:r>
            <a:r>
              <a:rPr spc="-520" dirty="0"/>
              <a:t>MPCP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9400" y="2209800"/>
            <a:ext cx="1981200" cy="1764586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5100">
              <a:latin typeface="Times New Roman"/>
              <a:cs typeface="Times New Roman"/>
            </a:endParaRPr>
          </a:p>
          <a:p>
            <a:pPr marL="495934" marR="464820" indent="-96520">
              <a:lnSpc>
                <a:spcPts val="3829"/>
              </a:lnSpc>
            </a:pPr>
            <a:r>
              <a:rPr sz="3200" spc="-5" dirty="0">
                <a:latin typeface="Times New Roman"/>
                <a:cs typeface="Times New Roman"/>
              </a:rPr>
              <a:t>Gi</a:t>
            </a:r>
            <a:r>
              <a:rPr sz="3200" spc="5" dirty="0">
                <a:latin typeface="Times New Roman"/>
                <a:cs typeface="Times New Roman"/>
              </a:rPr>
              <a:t>ven</a:t>
            </a:r>
            <a:r>
              <a:rPr sz="3200" dirty="0">
                <a:latin typeface="Times New Roman"/>
                <a:cs typeface="Times New Roman"/>
              </a:rPr>
              <a:t>:  (T,w)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600" y="2209800"/>
            <a:ext cx="1981200" cy="1764586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5100">
              <a:latin typeface="Times New Roman"/>
              <a:cs typeface="Times New Roman"/>
            </a:endParaRPr>
          </a:p>
          <a:p>
            <a:pPr marL="325755" marR="163830" indent="-129539">
              <a:lnSpc>
                <a:spcPts val="3829"/>
              </a:lnSpc>
            </a:pPr>
            <a:r>
              <a:rPr sz="3200" spc="-5" dirty="0">
                <a:latin typeface="Times New Roman"/>
                <a:cs typeface="Times New Roman"/>
              </a:rPr>
              <a:t>Two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lists: 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00600" y="3387090"/>
            <a:ext cx="2286000" cy="85090"/>
            <a:chOff x="3276600" y="3387090"/>
            <a:chExt cx="2286000" cy="85090"/>
          </a:xfrm>
        </p:grpSpPr>
        <p:sp>
          <p:nvSpPr>
            <p:cNvPr id="6" name="object 6"/>
            <p:cNvSpPr/>
            <p:nvPr/>
          </p:nvSpPr>
          <p:spPr>
            <a:xfrm>
              <a:off x="3276600" y="3429000"/>
              <a:ext cx="2205990" cy="0"/>
            </a:xfrm>
            <a:custGeom>
              <a:avLst/>
              <a:gdLst/>
              <a:ahLst/>
              <a:cxnLst/>
              <a:rect l="l" t="t" r="r" b="b"/>
              <a:pathLst>
                <a:path w="2205990">
                  <a:moveTo>
                    <a:pt x="0" y="0"/>
                  </a:moveTo>
                  <a:lnTo>
                    <a:pt x="220599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77510" y="338709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89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30471" y="2589529"/>
            <a:ext cx="19132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Construct </a:t>
            </a:r>
            <a:r>
              <a:rPr sz="2400" dirty="0">
                <a:latin typeface="Times New Roman"/>
                <a:cs typeface="Times New Roman"/>
              </a:rPr>
              <a:t>an  </a:t>
            </a:r>
            <a:r>
              <a:rPr sz="2400" spc="-10" dirty="0">
                <a:latin typeface="Times New Roman"/>
                <a:cs typeface="Times New Roman"/>
              </a:rPr>
              <a:t>MPCP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instance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3061" y="5063490"/>
            <a:ext cx="63176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accepts w,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two lists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10" dirty="0">
                <a:latin typeface="Times New Roman"/>
                <a:cs typeface="Times New Roman"/>
              </a:rPr>
              <a:t>matched.  </a:t>
            </a:r>
            <a:r>
              <a:rPr sz="2800" spc="-5" dirty="0">
                <a:latin typeface="Times New Roman"/>
                <a:cs typeface="Times New Roman"/>
              </a:rPr>
              <a:t>Otherwise,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two lists cannot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matched.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7001" y="1739900"/>
            <a:ext cx="6660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126865" algn="l"/>
              </a:tabLst>
            </a:pPr>
            <a:r>
              <a:rPr sz="3200" dirty="0">
                <a:latin typeface="Times New Roman"/>
                <a:cs typeface="Times New Roman"/>
              </a:rPr>
              <a:t>Lu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instance	</a:t>
            </a:r>
            <a:r>
              <a:rPr sz="3200" spc="-5" dirty="0">
                <a:latin typeface="Times New Roman"/>
                <a:cs typeface="Times New Roman"/>
              </a:rPr>
              <a:t>MPCP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instance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4940" y="497840"/>
            <a:ext cx="679894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Rules </a:t>
            </a:r>
            <a:r>
              <a:rPr spc="-5" dirty="0"/>
              <a:t>of </a:t>
            </a:r>
            <a:r>
              <a:rPr spc="-275" dirty="0"/>
              <a:t>Reducing </a:t>
            </a:r>
            <a:r>
              <a:rPr spc="-270" dirty="0"/>
              <a:t>L</a:t>
            </a:r>
            <a:r>
              <a:rPr i="1" spc="-270" dirty="0">
                <a:latin typeface="Carlito"/>
                <a:cs typeface="Carlito"/>
              </a:rPr>
              <a:t>u </a:t>
            </a:r>
            <a:r>
              <a:rPr spc="60" dirty="0"/>
              <a:t>to</a:t>
            </a:r>
            <a:r>
              <a:rPr spc="-800" dirty="0"/>
              <a:t> </a:t>
            </a:r>
            <a:r>
              <a:rPr spc="-520" dirty="0"/>
              <a:t>MPCP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7240" y="1879600"/>
            <a:ext cx="7988300" cy="391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 algn="just">
              <a:spcBef>
                <a:spcPts val="100"/>
              </a:spcBef>
              <a:buChar char="•"/>
              <a:tabLst>
                <a:tab pos="368300" algn="l"/>
              </a:tabLst>
            </a:pPr>
            <a:r>
              <a:rPr sz="3200" spc="-180" dirty="0">
                <a:latin typeface="Arial"/>
                <a:cs typeface="Arial"/>
              </a:rPr>
              <a:t>We </a:t>
            </a:r>
            <a:r>
              <a:rPr sz="3200" spc="-160" dirty="0">
                <a:latin typeface="Arial"/>
                <a:cs typeface="Arial"/>
              </a:rPr>
              <a:t>summarize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135" dirty="0">
                <a:latin typeface="Arial"/>
                <a:cs typeface="Arial"/>
              </a:rPr>
              <a:t>mapping </a:t>
            </a:r>
            <a:r>
              <a:rPr sz="3200" spc="-300" dirty="0">
                <a:latin typeface="Arial"/>
                <a:cs typeface="Arial"/>
              </a:rPr>
              <a:t>as </a:t>
            </a:r>
            <a:r>
              <a:rPr sz="3200" spc="-70" dirty="0">
                <a:latin typeface="Arial"/>
                <a:cs typeface="Arial"/>
              </a:rPr>
              <a:t>follows. </a:t>
            </a:r>
            <a:r>
              <a:rPr sz="3200" spc="-185" dirty="0">
                <a:latin typeface="Arial"/>
                <a:cs typeface="Arial"/>
              </a:rPr>
              <a:t>Given  </a:t>
            </a:r>
            <a:r>
              <a:rPr sz="3200" spc="-400" dirty="0">
                <a:latin typeface="Arial"/>
                <a:cs typeface="Arial"/>
              </a:rPr>
              <a:t>T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and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w,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there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are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five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types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strings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in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list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285" dirty="0">
                <a:latin typeface="Arial"/>
                <a:cs typeface="Arial"/>
              </a:rPr>
              <a:t>A  </a:t>
            </a:r>
            <a:r>
              <a:rPr sz="3200" spc="-150" dirty="0">
                <a:latin typeface="Arial"/>
                <a:cs typeface="Arial"/>
              </a:rPr>
              <a:t>and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220" dirty="0">
                <a:latin typeface="Arial"/>
                <a:cs typeface="Arial"/>
              </a:rPr>
              <a:t>B:</a:t>
            </a:r>
            <a:endParaRPr sz="3200">
              <a:latin typeface="Arial"/>
              <a:cs typeface="Arial"/>
            </a:endParaRPr>
          </a:p>
          <a:p>
            <a:pPr marL="368300" indent="-342900" algn="just">
              <a:spcBef>
                <a:spcPts val="790"/>
              </a:spcBef>
              <a:buChar char="•"/>
              <a:tabLst>
                <a:tab pos="368300" algn="l"/>
              </a:tabLst>
            </a:pPr>
            <a:r>
              <a:rPr sz="3200" spc="-110" dirty="0">
                <a:latin typeface="Arial"/>
                <a:cs typeface="Arial"/>
              </a:rPr>
              <a:t>Starting </a:t>
            </a:r>
            <a:r>
              <a:rPr sz="3200" spc="-85" dirty="0">
                <a:latin typeface="Arial"/>
                <a:cs typeface="Arial"/>
              </a:rPr>
              <a:t>string </a:t>
            </a:r>
            <a:r>
              <a:rPr sz="3200" spc="-25" dirty="0">
                <a:latin typeface="Arial"/>
                <a:cs typeface="Arial"/>
              </a:rPr>
              <a:t>(first</a:t>
            </a:r>
            <a:r>
              <a:rPr sz="3200" spc="-32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pair):</a:t>
            </a:r>
            <a:endParaRPr sz="3200">
              <a:latin typeface="Arial"/>
              <a:cs typeface="Arial"/>
            </a:endParaRPr>
          </a:p>
          <a:p>
            <a:pPr marL="1854200">
              <a:spcBef>
                <a:spcPts val="800"/>
              </a:spcBef>
              <a:tabLst>
                <a:tab pos="3682365" algn="l"/>
              </a:tabLst>
            </a:pPr>
            <a:r>
              <a:rPr sz="3200" spc="-150" dirty="0">
                <a:latin typeface="Arial"/>
                <a:cs typeface="Arial"/>
              </a:rPr>
              <a:t>List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285" dirty="0">
                <a:latin typeface="Arial"/>
                <a:cs typeface="Arial"/>
              </a:rPr>
              <a:t>A	</a:t>
            </a:r>
            <a:r>
              <a:rPr sz="3200" spc="-150" dirty="0">
                <a:latin typeface="Arial"/>
                <a:cs typeface="Arial"/>
              </a:rPr>
              <a:t>List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395" dirty="0"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  <a:p>
            <a:pPr marL="1854200">
              <a:spcBef>
                <a:spcPts val="800"/>
              </a:spcBef>
              <a:tabLst>
                <a:tab pos="4596765" algn="l"/>
              </a:tabLst>
            </a:pPr>
            <a:r>
              <a:rPr sz="3200" spc="-190" dirty="0">
                <a:latin typeface="Arial"/>
                <a:cs typeface="Arial"/>
              </a:rPr>
              <a:t>#	</a:t>
            </a:r>
            <a:r>
              <a:rPr sz="3200" spc="-200" dirty="0">
                <a:latin typeface="Arial"/>
                <a:cs typeface="Arial"/>
              </a:rPr>
              <a:t>#q</a:t>
            </a:r>
            <a:r>
              <a:rPr sz="2775" spc="-300" baseline="-24024" dirty="0">
                <a:latin typeface="Arial"/>
                <a:cs typeface="Arial"/>
              </a:rPr>
              <a:t>0</a:t>
            </a:r>
            <a:r>
              <a:rPr sz="3200" spc="-200" dirty="0">
                <a:latin typeface="Arial"/>
                <a:cs typeface="Arial"/>
              </a:rPr>
              <a:t>w#</a:t>
            </a:r>
            <a:endParaRPr sz="3200">
              <a:latin typeface="Arial"/>
              <a:cs typeface="Arial"/>
            </a:endParaRPr>
          </a:p>
          <a:p>
            <a:pPr marR="1741170" algn="ctr">
              <a:spcBef>
                <a:spcPts val="1330"/>
              </a:spcBef>
            </a:pPr>
            <a:r>
              <a:rPr sz="3200" spc="-95" dirty="0">
                <a:latin typeface="Arial"/>
                <a:cs typeface="Arial"/>
              </a:rPr>
              <a:t>where </a:t>
            </a:r>
            <a:r>
              <a:rPr sz="3200" spc="-290" dirty="0">
                <a:latin typeface="Arial"/>
                <a:cs typeface="Arial"/>
              </a:rPr>
              <a:t>q</a:t>
            </a:r>
            <a:r>
              <a:rPr sz="2775" spc="-434" baseline="-24024" dirty="0">
                <a:latin typeface="Arial"/>
                <a:cs typeface="Arial"/>
              </a:rPr>
              <a:t>0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75" dirty="0">
                <a:latin typeface="Arial"/>
                <a:cs typeface="Arial"/>
              </a:rPr>
              <a:t>starting </a:t>
            </a:r>
            <a:r>
              <a:rPr sz="3200" spc="-95" dirty="0">
                <a:latin typeface="Arial"/>
                <a:cs typeface="Arial"/>
              </a:rPr>
              <a:t>state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515" dirty="0">
                <a:latin typeface="Arial"/>
                <a:cs typeface="Arial"/>
              </a:rPr>
              <a:t> </a:t>
            </a:r>
            <a:r>
              <a:rPr sz="3200" spc="-245" dirty="0">
                <a:latin typeface="Arial"/>
                <a:cs typeface="Arial"/>
              </a:rPr>
              <a:t>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1530350"/>
            <a:ext cx="3542665" cy="198501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55600" indent="-342900"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Arial"/>
                <a:cs typeface="Arial"/>
              </a:rPr>
              <a:t>Strings </a:t>
            </a:r>
            <a:r>
              <a:rPr sz="3200" spc="10" dirty="0">
                <a:latin typeface="Arial"/>
                <a:cs typeface="Arial"/>
              </a:rPr>
              <a:t>for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copying:</a:t>
            </a:r>
            <a:endParaRPr sz="3200">
              <a:latin typeface="Arial"/>
              <a:cs typeface="Arial"/>
            </a:endParaRPr>
          </a:p>
          <a:p>
            <a:pPr marL="1841500" marR="808355">
              <a:lnSpc>
                <a:spcPct val="110700"/>
              </a:lnSpc>
              <a:spcBef>
                <a:spcPts val="10"/>
              </a:spcBef>
            </a:pPr>
            <a:r>
              <a:rPr sz="3200" spc="-150" dirty="0">
                <a:latin typeface="Arial"/>
                <a:cs typeface="Arial"/>
              </a:rPr>
              <a:t>List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285" dirty="0">
                <a:latin typeface="Arial"/>
                <a:cs typeface="Arial"/>
              </a:rPr>
              <a:t>A  </a:t>
            </a:r>
            <a:r>
              <a:rPr sz="3200" spc="-475" dirty="0"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  <a:p>
            <a:pPr marL="1841500">
              <a:spcBef>
                <a:spcPts val="259"/>
              </a:spcBef>
            </a:pPr>
            <a:r>
              <a:rPr sz="2000" spc="-120" dirty="0">
                <a:latin typeface="Arial"/>
                <a:cs typeface="Arial"/>
              </a:rPr>
              <a:t>#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6180" y="2072639"/>
            <a:ext cx="895985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365760">
              <a:lnSpc>
                <a:spcPct val="110700"/>
              </a:lnSpc>
              <a:spcBef>
                <a:spcPts val="100"/>
              </a:spcBef>
            </a:pPr>
            <a:r>
              <a:rPr sz="3200" spc="-150" dirty="0">
                <a:latin typeface="Arial"/>
                <a:cs typeface="Arial"/>
              </a:rPr>
              <a:t>List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395" dirty="0">
                <a:latin typeface="Arial"/>
                <a:cs typeface="Arial"/>
              </a:rPr>
              <a:t>B  </a:t>
            </a:r>
            <a:r>
              <a:rPr sz="3200" spc="-475" dirty="0"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  <a:p>
            <a:pPr marL="476250">
              <a:spcBef>
                <a:spcPts val="259"/>
              </a:spcBef>
            </a:pPr>
            <a:r>
              <a:rPr sz="2000" spc="-120" dirty="0">
                <a:latin typeface="Arial"/>
                <a:cs typeface="Arial"/>
              </a:rPr>
              <a:t>#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2839" y="3542030"/>
            <a:ext cx="7432040" cy="196720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61340">
              <a:lnSpc>
                <a:spcPts val="3450"/>
              </a:lnSpc>
              <a:spcBef>
                <a:spcPts val="540"/>
              </a:spcBef>
            </a:pPr>
            <a:r>
              <a:rPr sz="3200" spc="-95" dirty="0">
                <a:latin typeface="Arial"/>
                <a:cs typeface="Arial"/>
              </a:rPr>
              <a:t>where </a:t>
            </a:r>
            <a:r>
              <a:rPr sz="3200" spc="-475" dirty="0">
                <a:latin typeface="Arial"/>
                <a:cs typeface="Arial"/>
              </a:rPr>
              <a:t>X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70" dirty="0">
                <a:latin typeface="Arial"/>
                <a:cs typeface="Arial"/>
              </a:rPr>
              <a:t>any </a:t>
            </a:r>
            <a:r>
              <a:rPr sz="3200" spc="-95" dirty="0">
                <a:latin typeface="Arial"/>
                <a:cs typeface="Arial"/>
              </a:rPr>
              <a:t>tape </a:t>
            </a:r>
            <a:r>
              <a:rPr sz="3200" spc="-135" dirty="0">
                <a:latin typeface="Arial"/>
                <a:cs typeface="Arial"/>
              </a:rPr>
              <a:t>symbol </a:t>
            </a:r>
            <a:r>
              <a:rPr sz="3200" spc="-100" dirty="0">
                <a:latin typeface="Arial"/>
                <a:cs typeface="Arial"/>
              </a:rPr>
              <a:t>(including </a:t>
            </a:r>
            <a:r>
              <a:rPr sz="3200" spc="-40" dirty="0">
                <a:latin typeface="Arial"/>
                <a:cs typeface="Arial"/>
              </a:rPr>
              <a:t>the  </a:t>
            </a:r>
            <a:r>
              <a:rPr sz="3200" spc="-114" dirty="0">
                <a:latin typeface="Arial"/>
                <a:cs typeface="Arial"/>
              </a:rPr>
              <a:t>blank).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460"/>
              </a:lnSpc>
              <a:spcBef>
                <a:spcPts val="790"/>
              </a:spcBef>
            </a:pPr>
            <a:r>
              <a:rPr sz="3200" spc="-190" dirty="0">
                <a:latin typeface="Arial"/>
                <a:cs typeface="Arial"/>
              </a:rPr>
              <a:t>#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10" dirty="0">
                <a:latin typeface="Arial"/>
                <a:cs typeface="Arial"/>
              </a:rPr>
              <a:t>separator </a:t>
            </a:r>
            <a:r>
              <a:rPr sz="3200" spc="-200" dirty="0">
                <a:latin typeface="Arial"/>
                <a:cs typeface="Arial"/>
              </a:rPr>
              <a:t>can </a:t>
            </a:r>
            <a:r>
              <a:rPr sz="3200" spc="-150" dirty="0">
                <a:latin typeface="Arial"/>
                <a:cs typeface="Arial"/>
              </a:rPr>
              <a:t>be </a:t>
            </a:r>
            <a:r>
              <a:rPr sz="3200" spc="-145" dirty="0">
                <a:latin typeface="Arial"/>
                <a:cs typeface="Arial"/>
              </a:rPr>
              <a:t>appended </a:t>
            </a:r>
            <a:r>
              <a:rPr sz="3200" spc="40" dirty="0">
                <a:latin typeface="Arial"/>
                <a:cs typeface="Arial"/>
              </a:rPr>
              <a:t>to </a:t>
            </a:r>
            <a:r>
              <a:rPr sz="3200" spc="-35" dirty="0">
                <a:latin typeface="Arial"/>
                <a:cs typeface="Arial"/>
              </a:rPr>
              <a:t>both</a:t>
            </a:r>
            <a:r>
              <a:rPr sz="3200" spc="-38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the  </a:t>
            </a:r>
            <a:r>
              <a:rPr sz="3200" spc="-100" dirty="0">
                <a:latin typeface="Arial"/>
                <a:cs typeface="Arial"/>
              </a:rPr>
              <a:t>lists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8540" y="1912621"/>
            <a:ext cx="6587490" cy="1149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54965">
              <a:lnSpc>
                <a:spcPct val="1208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Arial"/>
                <a:cs typeface="Arial"/>
              </a:rPr>
              <a:t>Strings </a:t>
            </a:r>
            <a:r>
              <a:rPr sz="3200" spc="-20" dirty="0">
                <a:latin typeface="Arial"/>
                <a:cs typeface="Arial"/>
              </a:rPr>
              <a:t>from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50" dirty="0">
                <a:latin typeface="Arial"/>
                <a:cs typeface="Arial"/>
              </a:rPr>
              <a:t>transition function</a:t>
            </a:r>
            <a:r>
              <a:rPr sz="3200" spc="-575" dirty="0">
                <a:latin typeface="Arial"/>
                <a:cs typeface="Arial"/>
              </a:rPr>
              <a:t> </a:t>
            </a:r>
            <a:r>
              <a:rPr sz="3200" spc="-15" dirty="0">
                <a:latin typeface="Symbol"/>
                <a:cs typeface="Symbol"/>
              </a:rPr>
              <a:t></a:t>
            </a:r>
            <a:r>
              <a:rPr sz="3200" spc="-15" dirty="0">
                <a:latin typeface="Arial"/>
                <a:cs typeface="Arial"/>
              </a:rPr>
              <a:t>:  </a:t>
            </a:r>
            <a:r>
              <a:rPr sz="3200" spc="-150" dirty="0">
                <a:latin typeface="Arial"/>
                <a:cs typeface="Arial"/>
              </a:rPr>
              <a:t>List </a:t>
            </a:r>
            <a:r>
              <a:rPr sz="3200" spc="-130" dirty="0">
                <a:latin typeface="Arial"/>
                <a:cs typeface="Arial"/>
              </a:rPr>
              <a:t>AList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395" dirty="0"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82621" y="3240401"/>
          <a:ext cx="6476365" cy="1610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3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844">
                <a:tc>
                  <a:txBody>
                    <a:bodyPr/>
                    <a:lstStyle/>
                    <a:p>
                      <a:pPr marL="31750">
                        <a:lnSpc>
                          <a:spcPts val="3454"/>
                        </a:lnSpc>
                      </a:pPr>
                      <a:r>
                        <a:rPr sz="3200" spc="-285" dirty="0">
                          <a:latin typeface="Arial"/>
                          <a:cs typeface="Arial"/>
                        </a:rPr>
                        <a:t>qX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ts val="3454"/>
                        </a:lnSpc>
                      </a:pPr>
                      <a:r>
                        <a:rPr sz="3200" spc="-345" dirty="0">
                          <a:latin typeface="Arial"/>
                          <a:cs typeface="Arial"/>
                        </a:rPr>
                        <a:t>Yp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spc="-2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8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80" dirty="0">
                          <a:latin typeface="Symbol"/>
                          <a:cs typeface="Symbol"/>
                        </a:rPr>
                        <a:t></a:t>
                      </a:r>
                      <a:r>
                        <a:rPr sz="2800" spc="-180" dirty="0">
                          <a:latin typeface="Arial"/>
                          <a:cs typeface="Arial"/>
                        </a:rPr>
                        <a:t>(q,X)=(p,Y,R)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94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3200" spc="-350" dirty="0">
                          <a:latin typeface="Arial"/>
                          <a:cs typeface="Arial"/>
                        </a:rPr>
                        <a:t>ZqX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3200" spc="-380" dirty="0">
                          <a:latin typeface="Arial"/>
                          <a:cs typeface="Arial"/>
                        </a:rPr>
                        <a:t>pZY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800" spc="-2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70" dirty="0">
                          <a:latin typeface="Symbol"/>
                          <a:cs typeface="Symbol"/>
                        </a:rPr>
                        <a:t></a:t>
                      </a:r>
                      <a:r>
                        <a:rPr sz="2800" spc="-170" dirty="0">
                          <a:latin typeface="Arial"/>
                          <a:cs typeface="Arial"/>
                        </a:rPr>
                        <a:t>(q,X)=(p,Y,L)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200" spc="-140" dirty="0">
                          <a:latin typeface="Arial"/>
                          <a:cs typeface="Arial"/>
                        </a:rPr>
                        <a:t>q#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200" spc="-295" dirty="0">
                          <a:latin typeface="Arial"/>
                          <a:cs typeface="Arial"/>
                        </a:rPr>
                        <a:t>Yp#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800" spc="-2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800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60" dirty="0">
                          <a:latin typeface="Symbol"/>
                          <a:cs typeface="Symbol"/>
                        </a:rPr>
                        <a:t></a:t>
                      </a:r>
                      <a:r>
                        <a:rPr sz="2800" spc="-160" dirty="0">
                          <a:latin typeface="Arial"/>
                          <a:cs typeface="Arial"/>
                        </a:rPr>
                        <a:t>(q,#)=(p,Y,R)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96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631439" y="4805679"/>
            <a:ext cx="7435850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582295">
              <a:spcBef>
                <a:spcPts val="900"/>
              </a:spcBef>
              <a:tabLst>
                <a:tab pos="2411095" algn="l"/>
              </a:tabLst>
            </a:pPr>
            <a:r>
              <a:rPr sz="3200" spc="-254" dirty="0">
                <a:latin typeface="Arial"/>
                <a:cs typeface="Arial"/>
              </a:rPr>
              <a:t>Zq#	</a:t>
            </a:r>
            <a:r>
              <a:rPr sz="3200" spc="-335" dirty="0">
                <a:latin typeface="Arial"/>
                <a:cs typeface="Arial"/>
              </a:rPr>
              <a:t>pZY# </a:t>
            </a:r>
            <a:r>
              <a:rPr sz="2800" spc="-20" dirty="0">
                <a:latin typeface="Arial"/>
                <a:cs typeface="Arial"/>
              </a:rPr>
              <a:t>from</a:t>
            </a:r>
            <a:r>
              <a:rPr sz="2800" spc="-390" dirty="0">
                <a:latin typeface="Arial"/>
                <a:cs typeface="Arial"/>
              </a:rPr>
              <a:t> </a:t>
            </a:r>
            <a:r>
              <a:rPr sz="2800" spc="-155" dirty="0">
                <a:latin typeface="Symbol"/>
                <a:cs typeface="Symbol"/>
              </a:rPr>
              <a:t></a:t>
            </a:r>
            <a:r>
              <a:rPr sz="2800" spc="-155" dirty="0">
                <a:latin typeface="Arial"/>
                <a:cs typeface="Arial"/>
              </a:rPr>
              <a:t>(q,#)=(p,Y,L)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800"/>
              </a:spcBef>
            </a:pPr>
            <a:r>
              <a:rPr sz="3200" spc="-95" dirty="0">
                <a:latin typeface="Arial"/>
                <a:cs typeface="Arial"/>
              </a:rPr>
              <a:t>where </a:t>
            </a:r>
            <a:r>
              <a:rPr sz="3200" u="heavy" spc="-45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 </a:t>
            </a:r>
            <a:r>
              <a:rPr sz="3200" u="heavy" spc="-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 </a:t>
            </a:r>
            <a:r>
              <a:rPr sz="3200" u="heavy" spc="-1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any </a:t>
            </a:r>
            <a:r>
              <a:rPr sz="3200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tape </a:t>
            </a:r>
            <a:r>
              <a:rPr sz="3200" u="heavy" spc="-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symbol </a:t>
            </a:r>
            <a:r>
              <a:rPr sz="3200" u="heavy" spc="-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except </a:t>
            </a:r>
            <a:r>
              <a:rPr sz="32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3200" u="heavy" spc="-5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u="heavy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blank</a:t>
            </a:r>
            <a:r>
              <a:rPr sz="3200" spc="-10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Decidability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5336" y="2478024"/>
            <a:ext cx="8677656" cy="3145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38341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8541" y="1812290"/>
            <a:ext cx="7285355" cy="1509388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Arial"/>
                <a:cs typeface="Arial"/>
              </a:rPr>
              <a:t>Strings </a:t>
            </a:r>
            <a:r>
              <a:rPr sz="3200" spc="10" dirty="0">
                <a:latin typeface="Arial"/>
                <a:cs typeface="Arial"/>
              </a:rPr>
              <a:t>for </a:t>
            </a:r>
            <a:r>
              <a:rPr sz="3200" spc="-155" dirty="0">
                <a:latin typeface="Arial"/>
                <a:cs typeface="Arial"/>
              </a:rPr>
              <a:t>consuming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95" dirty="0">
                <a:latin typeface="Arial"/>
                <a:cs typeface="Arial"/>
              </a:rPr>
              <a:t>tape </a:t>
            </a:r>
            <a:r>
              <a:rPr sz="3200" spc="-165" dirty="0">
                <a:latin typeface="Arial"/>
                <a:cs typeface="Arial"/>
              </a:rPr>
              <a:t>symbols</a:t>
            </a:r>
            <a:r>
              <a:rPr sz="3200" spc="-61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at  </a:t>
            </a:r>
            <a:r>
              <a:rPr sz="3200" spc="-45" dirty="0">
                <a:latin typeface="Arial"/>
                <a:cs typeface="Arial"/>
              </a:rPr>
              <a:t>the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end:</a:t>
            </a:r>
            <a:endParaRPr sz="3200">
              <a:latin typeface="Arial"/>
              <a:cs typeface="Arial"/>
            </a:endParaRPr>
          </a:p>
          <a:p>
            <a:pPr marL="1841500">
              <a:spcBef>
                <a:spcPts val="359"/>
              </a:spcBef>
            </a:pPr>
            <a:r>
              <a:rPr sz="3200" spc="-150" dirty="0">
                <a:latin typeface="Arial"/>
                <a:cs typeface="Arial"/>
              </a:rPr>
              <a:t>List </a:t>
            </a:r>
            <a:r>
              <a:rPr sz="3200" spc="-130" dirty="0">
                <a:latin typeface="Arial"/>
                <a:cs typeface="Arial"/>
              </a:rPr>
              <a:t>AList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395" dirty="0"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7340" y="3205479"/>
            <a:ext cx="648335" cy="17792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365"/>
              </a:spcBef>
            </a:pPr>
            <a:r>
              <a:rPr sz="3200" spc="-295" dirty="0">
                <a:latin typeface="Arial"/>
                <a:cs typeface="Arial"/>
              </a:rPr>
              <a:t>Xq  </a:t>
            </a:r>
            <a:r>
              <a:rPr sz="3200" spc="-345" dirty="0">
                <a:latin typeface="Arial"/>
                <a:cs typeface="Arial"/>
              </a:rPr>
              <a:t>qY  </a:t>
            </a:r>
            <a:r>
              <a:rPr sz="3200" spc="-390" dirty="0">
                <a:latin typeface="Arial"/>
                <a:cs typeface="Arial"/>
              </a:rPr>
              <a:t>XqY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6141" y="3205479"/>
            <a:ext cx="239395" cy="17792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algn="just">
              <a:lnSpc>
                <a:spcPct val="117600"/>
              </a:lnSpc>
              <a:spcBef>
                <a:spcPts val="365"/>
              </a:spcBef>
            </a:pPr>
            <a:r>
              <a:rPr sz="3200" spc="-75" dirty="0">
                <a:latin typeface="Arial"/>
                <a:cs typeface="Arial"/>
              </a:rPr>
              <a:t>q  q  q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1440" y="5011421"/>
            <a:ext cx="7005955" cy="96564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spc="-95" dirty="0">
                <a:latin typeface="Arial"/>
                <a:cs typeface="Arial"/>
              </a:rPr>
              <a:t>where </a:t>
            </a:r>
            <a:r>
              <a:rPr sz="3200" spc="-100" dirty="0">
                <a:latin typeface="Arial"/>
                <a:cs typeface="Arial"/>
              </a:rPr>
              <a:t>q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80" dirty="0">
                <a:latin typeface="Arial"/>
                <a:cs typeface="Arial"/>
              </a:rPr>
              <a:t>an </a:t>
            </a:r>
            <a:r>
              <a:rPr sz="3200" spc="-140" dirty="0">
                <a:latin typeface="Arial"/>
                <a:cs typeface="Arial"/>
              </a:rPr>
              <a:t>accepting </a:t>
            </a:r>
            <a:r>
              <a:rPr sz="3200" spc="-90" dirty="0">
                <a:latin typeface="Arial"/>
                <a:cs typeface="Arial"/>
              </a:rPr>
              <a:t>state,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200" dirty="0">
                <a:latin typeface="Arial"/>
                <a:cs typeface="Arial"/>
              </a:rPr>
              <a:t>each </a:t>
            </a:r>
            <a:r>
              <a:rPr sz="3200" spc="-475" dirty="0">
                <a:latin typeface="Arial"/>
                <a:cs typeface="Arial"/>
              </a:rPr>
              <a:t>X 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575" dirty="0">
                <a:latin typeface="Arial"/>
                <a:cs typeface="Arial"/>
              </a:rPr>
              <a:t>Y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70" dirty="0">
                <a:latin typeface="Arial"/>
                <a:cs typeface="Arial"/>
              </a:rPr>
              <a:t>any </a:t>
            </a:r>
            <a:r>
              <a:rPr sz="3200" spc="-90" dirty="0">
                <a:latin typeface="Arial"/>
                <a:cs typeface="Arial"/>
              </a:rPr>
              <a:t>tape </a:t>
            </a:r>
            <a:r>
              <a:rPr sz="3200" spc="-135" dirty="0">
                <a:latin typeface="Arial"/>
                <a:cs typeface="Arial"/>
              </a:rPr>
              <a:t>symbol </a:t>
            </a:r>
            <a:r>
              <a:rPr sz="3200" spc="-130" dirty="0">
                <a:latin typeface="Arial"/>
                <a:cs typeface="Arial"/>
              </a:rPr>
              <a:t>except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33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blank.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8541" y="1760221"/>
            <a:ext cx="2738755" cy="179323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95" dirty="0">
                <a:latin typeface="Arial"/>
                <a:cs typeface="Arial"/>
              </a:rPr>
              <a:t>Ending </a:t>
            </a:r>
            <a:r>
              <a:rPr sz="3200" spc="-75" dirty="0">
                <a:latin typeface="Arial"/>
                <a:cs typeface="Arial"/>
              </a:rPr>
              <a:t>string:</a:t>
            </a:r>
            <a:endParaRPr sz="3200">
              <a:latin typeface="Arial"/>
              <a:cs typeface="Arial"/>
            </a:endParaRPr>
          </a:p>
          <a:p>
            <a:pPr marL="1839595" marR="5080">
              <a:lnSpc>
                <a:spcPct val="120800"/>
              </a:lnSpc>
            </a:pPr>
            <a:r>
              <a:rPr sz="3200" spc="-150" dirty="0">
                <a:latin typeface="Arial"/>
                <a:cs typeface="Arial"/>
              </a:rPr>
              <a:t>List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285" dirty="0">
                <a:latin typeface="Arial"/>
                <a:cs typeface="Arial"/>
              </a:rPr>
              <a:t>A  </a:t>
            </a:r>
            <a:r>
              <a:rPr sz="3200" spc="-160" dirty="0">
                <a:latin typeface="Arial"/>
                <a:cs typeface="Arial"/>
              </a:rPr>
              <a:t>q##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4871" y="2451100"/>
            <a:ext cx="89661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50" dirty="0">
                <a:latin typeface="Arial"/>
                <a:cs typeface="Arial"/>
              </a:rPr>
              <a:t>List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395" dirty="0"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9271" y="3040379"/>
            <a:ext cx="227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90" dirty="0">
                <a:latin typeface="Arial"/>
                <a:cs typeface="Arial"/>
              </a:rPr>
              <a:t>#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8540" y="3341370"/>
            <a:ext cx="7735570" cy="255016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355600">
              <a:spcBef>
                <a:spcPts val="2360"/>
              </a:spcBef>
            </a:pPr>
            <a:r>
              <a:rPr sz="3200" spc="-95" dirty="0">
                <a:latin typeface="Arial"/>
                <a:cs typeface="Arial"/>
              </a:rPr>
              <a:t>where </a:t>
            </a:r>
            <a:r>
              <a:rPr sz="3200" spc="-100" dirty="0">
                <a:latin typeface="Arial"/>
                <a:cs typeface="Arial"/>
              </a:rPr>
              <a:t>q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80" dirty="0">
                <a:latin typeface="Arial"/>
                <a:cs typeface="Arial"/>
              </a:rPr>
              <a:t>an </a:t>
            </a:r>
            <a:r>
              <a:rPr sz="3200" spc="-140" dirty="0">
                <a:latin typeface="Arial"/>
                <a:cs typeface="Arial"/>
              </a:rPr>
              <a:t>accepting</a:t>
            </a:r>
            <a:r>
              <a:rPr sz="3200" spc="-32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state.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spcBef>
                <a:spcPts val="22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00" dirty="0">
                <a:latin typeface="Arial"/>
                <a:cs typeface="Arial"/>
              </a:rPr>
              <a:t>Using </a:t>
            </a:r>
            <a:r>
              <a:rPr sz="3200" spc="-70" dirty="0">
                <a:latin typeface="Arial"/>
                <a:cs typeface="Arial"/>
              </a:rPr>
              <a:t>this </a:t>
            </a:r>
            <a:r>
              <a:rPr sz="3200" spc="-130" dirty="0">
                <a:latin typeface="Arial"/>
                <a:cs typeface="Arial"/>
              </a:rPr>
              <a:t>mapping, </a:t>
            </a:r>
            <a:r>
              <a:rPr sz="3200" spc="-110" dirty="0">
                <a:latin typeface="Arial"/>
                <a:cs typeface="Arial"/>
              </a:rPr>
              <a:t>we </a:t>
            </a:r>
            <a:r>
              <a:rPr sz="3200" spc="-200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show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40" dirty="0">
                <a:latin typeface="Arial"/>
                <a:cs typeface="Arial"/>
              </a:rPr>
              <a:t>the  </a:t>
            </a:r>
            <a:r>
              <a:rPr sz="3200" spc="-80" dirty="0">
                <a:latin typeface="Arial"/>
                <a:cs typeface="Arial"/>
              </a:rPr>
              <a:t>original </a:t>
            </a:r>
            <a:r>
              <a:rPr sz="3200" spc="-215" dirty="0">
                <a:latin typeface="Arial"/>
                <a:cs typeface="Arial"/>
              </a:rPr>
              <a:t>L</a:t>
            </a:r>
            <a:r>
              <a:rPr sz="3200" i="1" spc="-215" dirty="0">
                <a:latin typeface="Carlito"/>
                <a:cs typeface="Carlito"/>
              </a:rPr>
              <a:t>u </a:t>
            </a:r>
            <a:r>
              <a:rPr sz="3200" spc="-135" dirty="0">
                <a:latin typeface="Arial"/>
                <a:cs typeface="Arial"/>
              </a:rPr>
              <a:t>instance </a:t>
            </a:r>
            <a:r>
              <a:rPr sz="3200" spc="-235" dirty="0">
                <a:latin typeface="Arial"/>
                <a:cs typeface="Arial"/>
              </a:rPr>
              <a:t>has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70" dirty="0">
                <a:latin typeface="Arial"/>
                <a:cs typeface="Arial"/>
              </a:rPr>
              <a:t>solution </a:t>
            </a:r>
            <a:r>
              <a:rPr sz="3200" spc="55" dirty="0">
                <a:latin typeface="Arial"/>
                <a:cs typeface="Arial"/>
              </a:rPr>
              <a:t>if </a:t>
            </a:r>
            <a:r>
              <a:rPr sz="3200" spc="-150" dirty="0">
                <a:latin typeface="Arial"/>
                <a:cs typeface="Arial"/>
              </a:rPr>
              <a:t>and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only  </a:t>
            </a:r>
            <a:r>
              <a:rPr sz="3200" spc="50" dirty="0">
                <a:latin typeface="Arial"/>
                <a:cs typeface="Arial"/>
              </a:rPr>
              <a:t>if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145" dirty="0">
                <a:latin typeface="Arial"/>
                <a:cs typeface="Arial"/>
              </a:rPr>
              <a:t>mapped </a:t>
            </a:r>
            <a:r>
              <a:rPr sz="3200" spc="-380" dirty="0">
                <a:latin typeface="Arial"/>
                <a:cs typeface="Arial"/>
              </a:rPr>
              <a:t>MPCP </a:t>
            </a:r>
            <a:r>
              <a:rPr sz="3200" spc="-135" dirty="0">
                <a:latin typeface="Arial"/>
                <a:cs typeface="Arial"/>
              </a:rPr>
              <a:t>instance </a:t>
            </a:r>
            <a:r>
              <a:rPr sz="3200" spc="-235" dirty="0">
                <a:latin typeface="Arial"/>
                <a:cs typeface="Arial"/>
              </a:rPr>
              <a:t>has </a:t>
            </a:r>
            <a:r>
              <a:rPr sz="3200" spc="-250" dirty="0">
                <a:latin typeface="Arial"/>
                <a:cs typeface="Arial"/>
              </a:rPr>
              <a:t>a</a:t>
            </a:r>
            <a:r>
              <a:rPr sz="3200" spc="-34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solution.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9701" y="497840"/>
            <a:ext cx="428434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20" dirty="0"/>
              <a:t>PCP </a:t>
            </a:r>
            <a:r>
              <a:rPr spc="-229" dirty="0"/>
              <a:t>is</a:t>
            </a:r>
            <a:r>
              <a:rPr spc="-300" dirty="0"/>
              <a:t> </a:t>
            </a:r>
            <a:r>
              <a:rPr spc="-170" dirty="0"/>
              <a:t>undecidable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799590"/>
            <a:ext cx="132715" cy="163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204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203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2839" y="1816100"/>
            <a:ext cx="7025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0" dirty="0">
                <a:latin typeface="Arial"/>
                <a:cs typeface="Arial"/>
              </a:rPr>
              <a:t>Theorm: </a:t>
            </a:r>
            <a:r>
              <a:rPr sz="2400" spc="-130" dirty="0">
                <a:latin typeface="Arial"/>
                <a:cs typeface="Arial"/>
              </a:rPr>
              <a:t>Post’s </a:t>
            </a:r>
            <a:r>
              <a:rPr sz="2400" spc="-125" dirty="0">
                <a:latin typeface="Arial"/>
                <a:cs typeface="Arial"/>
              </a:rPr>
              <a:t>Correspondence </a:t>
            </a:r>
            <a:r>
              <a:rPr sz="2400" spc="-100" dirty="0">
                <a:latin typeface="Arial"/>
                <a:cs typeface="Arial"/>
              </a:rPr>
              <a:t>Problem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undecidable.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2840" y="2440940"/>
            <a:ext cx="5518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40" dirty="0">
                <a:latin typeface="Arial"/>
                <a:cs typeface="Arial"/>
              </a:rPr>
              <a:t>We </a:t>
            </a:r>
            <a:r>
              <a:rPr sz="2400" spc="-135" dirty="0">
                <a:latin typeface="Arial"/>
                <a:cs typeface="Arial"/>
              </a:rPr>
              <a:t>have </a:t>
            </a:r>
            <a:r>
              <a:rPr sz="2400" spc="-160" dirty="0">
                <a:latin typeface="Arial"/>
                <a:cs typeface="Arial"/>
              </a:rPr>
              <a:t>seen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reduction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285" dirty="0">
                <a:latin typeface="Arial"/>
                <a:cs typeface="Arial"/>
              </a:rPr>
              <a:t>MPCP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400" dirty="0">
                <a:latin typeface="Arial"/>
                <a:cs typeface="Arial"/>
              </a:rPr>
              <a:t>PCP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2840" y="3065779"/>
            <a:ext cx="6937375" cy="183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60" dirty="0">
                <a:latin typeface="Arial"/>
                <a:cs typeface="Arial"/>
              </a:rPr>
              <a:t>now </a:t>
            </a:r>
            <a:r>
              <a:rPr sz="2400" spc="-80" dirty="0">
                <a:latin typeface="Arial"/>
                <a:cs typeface="Arial"/>
              </a:rPr>
              <a:t>we </a:t>
            </a:r>
            <a:r>
              <a:rPr sz="2400" spc="-185" dirty="0">
                <a:latin typeface="Arial"/>
                <a:cs typeface="Arial"/>
              </a:rPr>
              <a:t>see </a:t>
            </a:r>
            <a:r>
              <a:rPr sz="2400" spc="-60" dirty="0">
                <a:latin typeface="Arial"/>
                <a:cs typeface="Arial"/>
              </a:rPr>
              <a:t>how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00" dirty="0">
                <a:latin typeface="Arial"/>
                <a:cs typeface="Arial"/>
              </a:rPr>
              <a:t>reduce </a:t>
            </a:r>
            <a:r>
              <a:rPr sz="2400" spc="-204" dirty="0">
                <a:latin typeface="Arial"/>
                <a:cs typeface="Arial"/>
              </a:rPr>
              <a:t>Lu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245" dirty="0">
                <a:latin typeface="Arial"/>
                <a:cs typeface="Arial"/>
              </a:rPr>
              <a:t>MPCP.</a:t>
            </a:r>
            <a:endParaRPr sz="2400">
              <a:latin typeface="Arial"/>
              <a:cs typeface="Arial"/>
            </a:endParaRPr>
          </a:p>
          <a:p>
            <a:pPr marL="412750" marR="5080" indent="-285750">
              <a:lnSpc>
                <a:spcPct val="150000"/>
              </a:lnSpc>
              <a:spcBef>
                <a:spcPts val="50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40" dirty="0">
                <a:latin typeface="Arial"/>
                <a:cs typeface="Arial"/>
              </a:rPr>
              <a:t>M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accepts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if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55" dirty="0">
                <a:latin typeface="Arial"/>
                <a:cs typeface="Arial"/>
              </a:rPr>
              <a:t>only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if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constructed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40" dirty="0">
                <a:latin typeface="Arial"/>
                <a:cs typeface="Arial"/>
              </a:rPr>
              <a:t>MPCP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instance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50" dirty="0">
                <a:latin typeface="Arial"/>
                <a:cs typeface="Arial"/>
              </a:rPr>
              <a:t>has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  </a:t>
            </a:r>
            <a:r>
              <a:rPr sz="2000" spc="-45" dirty="0">
                <a:latin typeface="Arial"/>
                <a:cs typeface="Arial"/>
              </a:rPr>
              <a:t>solution.</a:t>
            </a:r>
            <a:endParaRPr sz="2000">
              <a:latin typeface="Arial"/>
              <a:cs typeface="Arial"/>
            </a:endParaRPr>
          </a:p>
          <a:p>
            <a:pPr marL="412750" indent="-285750">
              <a:spcBef>
                <a:spcPts val="1520"/>
              </a:spcBef>
              <a:buChar char="–"/>
              <a:tabLst>
                <a:tab pos="412115" algn="l"/>
                <a:tab pos="412750" algn="l"/>
              </a:tabLst>
            </a:pPr>
            <a:r>
              <a:rPr spc="-180" dirty="0">
                <a:latin typeface="Arial"/>
                <a:cs typeface="Arial"/>
              </a:rPr>
              <a:t>As </a:t>
            </a:r>
            <a:r>
              <a:rPr spc="-155" dirty="0">
                <a:latin typeface="Arial"/>
                <a:cs typeface="Arial"/>
              </a:rPr>
              <a:t>Lu </a:t>
            </a:r>
            <a:r>
              <a:rPr spc="-95" dirty="0">
                <a:latin typeface="Arial"/>
                <a:cs typeface="Arial"/>
              </a:rPr>
              <a:t>is </a:t>
            </a:r>
            <a:r>
              <a:rPr spc="-70" dirty="0">
                <a:latin typeface="Arial"/>
                <a:cs typeface="Arial"/>
              </a:rPr>
              <a:t>undecidable, </a:t>
            </a:r>
            <a:r>
              <a:rPr spc="-220" dirty="0">
                <a:latin typeface="Arial"/>
                <a:cs typeface="Arial"/>
              </a:rPr>
              <a:t>MPCP </a:t>
            </a:r>
            <a:r>
              <a:rPr spc="-95" dirty="0">
                <a:latin typeface="Arial"/>
                <a:cs typeface="Arial"/>
              </a:rPr>
              <a:t>is </a:t>
            </a:r>
            <a:r>
              <a:rPr spc="-100" dirty="0">
                <a:latin typeface="Arial"/>
                <a:cs typeface="Arial"/>
              </a:rPr>
              <a:t>also</a:t>
            </a:r>
            <a:r>
              <a:rPr spc="185" dirty="0">
                <a:latin typeface="Arial"/>
                <a:cs typeface="Arial"/>
              </a:rPr>
              <a:t> </a:t>
            </a:r>
            <a:r>
              <a:rPr spc="-70" dirty="0">
                <a:latin typeface="Arial"/>
                <a:cs typeface="Arial"/>
              </a:rPr>
              <a:t>undecidable.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598186-A730-4207-AA81-8C1F8339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Recursive and Recursively Enumerable Language</a:t>
            </a:r>
            <a:br>
              <a:rPr lang="en-US" sz="2800" dirty="0"/>
            </a:br>
            <a:r>
              <a:rPr lang="en-US" sz="2800" dirty="0"/>
              <a:t>- Properties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FF0BB-E3FE-4BE9-88AB-1A1EB4A2B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31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AE499-E853-4898-9AD5-1C2D5B7D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var(--font-din)"/>
              </a:rPr>
              <a:t>Recursive Enumerable (RE) or Type -0 Language</a:t>
            </a:r>
            <a:br>
              <a:rPr lang="en-US" b="0" i="0" dirty="0">
                <a:effectLst/>
                <a:latin typeface="var(--font-din)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B9BDA0-35E7-441F-8087-786152C0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US" b="0" i="0" dirty="0">
                <a:effectLst/>
                <a:latin typeface="var(--font-din)"/>
              </a:rPr>
              <a:t>RE languages or type-0 languages are generated by type-0 grammars.</a:t>
            </a:r>
          </a:p>
          <a:p>
            <a:pPr algn="just" fontAlgn="base"/>
            <a:r>
              <a:rPr lang="en-US" b="0" i="0" dirty="0">
                <a:effectLst/>
                <a:latin typeface="var(--font-din)"/>
              </a:rPr>
              <a:t> An RE language can be accepted or recognized by Turing machine which means it will enter into final state for the strings of language </a:t>
            </a:r>
          </a:p>
          <a:p>
            <a:pPr lvl="1" algn="just" fontAlgn="base"/>
            <a:r>
              <a:rPr lang="en-US" dirty="0">
                <a:latin typeface="var(--font-din)"/>
              </a:rPr>
              <a:t>M</a:t>
            </a:r>
            <a:r>
              <a:rPr lang="en-US" b="0" i="0" dirty="0">
                <a:effectLst/>
                <a:latin typeface="var(--font-din)"/>
              </a:rPr>
              <a:t>ay or may not enter into rejecting state for the strings which are not part of the language.</a:t>
            </a:r>
          </a:p>
          <a:p>
            <a:pPr algn="just" fontAlgn="base"/>
            <a:r>
              <a:rPr lang="en-US" b="0" i="0" dirty="0">
                <a:effectLst/>
                <a:latin typeface="var(--font-din)"/>
              </a:rPr>
              <a:t> It means TM can loop forever for the strings which are not a part of the language. </a:t>
            </a:r>
          </a:p>
          <a:p>
            <a:pPr algn="just" fontAlgn="base"/>
            <a:r>
              <a:rPr lang="en-US" b="0" i="0" dirty="0">
                <a:effectLst/>
                <a:latin typeface="var(--font-din)"/>
              </a:rPr>
              <a:t>RE languages are also called as Turing recognizable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746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AE499-E853-4898-9AD5-1C2D5B7D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var(--font-din)"/>
              </a:rPr>
              <a:t>Recursive Enumerable (RE) or Type -0 Language</a:t>
            </a:r>
            <a:br>
              <a:rPr lang="en-US" b="0" i="0" dirty="0">
                <a:effectLst/>
                <a:latin typeface="var(--font-din)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B9BDA0-35E7-441F-8087-786152C0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US" b="0" i="0" dirty="0">
                <a:effectLst/>
                <a:latin typeface="var(--font-din)"/>
              </a:rPr>
              <a:t>RE languages or type-0 languages are generated by type-0 grammars.</a:t>
            </a:r>
          </a:p>
          <a:p>
            <a:pPr algn="just" fontAlgn="base"/>
            <a:r>
              <a:rPr lang="en-US" b="0" i="0" dirty="0">
                <a:effectLst/>
                <a:latin typeface="var(--font-din)"/>
              </a:rPr>
              <a:t> An RE language can be accepted or recognized by Turing machine which means it will enter into final state for the strings of language </a:t>
            </a:r>
          </a:p>
          <a:p>
            <a:pPr lvl="1" algn="just" fontAlgn="base"/>
            <a:r>
              <a:rPr lang="en-US" dirty="0">
                <a:latin typeface="var(--font-din)"/>
              </a:rPr>
              <a:t>M</a:t>
            </a:r>
            <a:r>
              <a:rPr lang="en-US" b="0" i="0" dirty="0">
                <a:effectLst/>
                <a:latin typeface="var(--font-din)"/>
              </a:rPr>
              <a:t>ay or may not enter into rejecting state for the strings which are not part of the language.</a:t>
            </a:r>
          </a:p>
          <a:p>
            <a:pPr algn="just" fontAlgn="base"/>
            <a:r>
              <a:rPr lang="en-US" b="0" i="0" dirty="0">
                <a:effectLst/>
                <a:latin typeface="var(--font-din)"/>
              </a:rPr>
              <a:t> It means TM can loop forever for the strings which are not a part of the language. </a:t>
            </a:r>
          </a:p>
          <a:p>
            <a:pPr algn="just" fontAlgn="base"/>
            <a:r>
              <a:rPr lang="en-US" b="0" i="0" dirty="0">
                <a:effectLst/>
                <a:latin typeface="var(--font-din)"/>
              </a:rPr>
              <a:t>RE languages are also called as Turing recognizable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180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4063-C79C-4D10-946B-7738969A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var(--font-din)"/>
              </a:rPr>
              <a:t>Recursive Language (REC)</a:t>
            </a:r>
            <a:br>
              <a:rPr lang="en-US" b="0" i="0" dirty="0">
                <a:effectLst/>
                <a:latin typeface="var(--font-din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2B993-50D1-4F4F-AD2F-7D6BBEA2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b="0" i="0" dirty="0">
                <a:effectLst/>
                <a:latin typeface="var(--font-din)"/>
              </a:rPr>
              <a:t>A recursive language (subset of RE) </a:t>
            </a:r>
          </a:p>
          <a:p>
            <a:pPr algn="just" fontAlgn="base"/>
            <a:r>
              <a:rPr lang="en-US" b="0" i="0" dirty="0">
                <a:effectLst/>
                <a:latin typeface="var(--font-din)"/>
              </a:rPr>
              <a:t>Decided by Turing machine </a:t>
            </a:r>
          </a:p>
          <a:p>
            <a:pPr algn="just" fontAlgn="base"/>
            <a:r>
              <a:rPr lang="en-US" b="0" i="0" dirty="0">
                <a:effectLst/>
                <a:latin typeface="var(--font-din)"/>
              </a:rPr>
              <a:t>It will enter into final state for the strings of language and rejecting state for the strings which are not part of the language.</a:t>
            </a:r>
          </a:p>
          <a:p>
            <a:pPr lvl="1" algn="just" fontAlgn="base"/>
            <a:r>
              <a:rPr lang="en-US" b="0" i="0" dirty="0">
                <a:effectLst/>
                <a:latin typeface="var(--font-din)"/>
              </a:rPr>
              <a:t> e.g.; L= {</a:t>
            </a:r>
            <a:r>
              <a:rPr lang="en-US" b="0" i="0" dirty="0" err="1">
                <a:effectLst/>
                <a:latin typeface="var(--font-din)"/>
              </a:rPr>
              <a:t>a</a:t>
            </a:r>
            <a:r>
              <a:rPr lang="en-US" b="0" i="0" baseline="30000" dirty="0" err="1">
                <a:effectLst/>
                <a:latin typeface="var(--font-din)"/>
              </a:rPr>
              <a:t>n</a:t>
            </a:r>
            <a:r>
              <a:rPr lang="en-US" b="0" i="0" dirty="0" err="1">
                <a:effectLst/>
                <a:latin typeface="var(--font-din)"/>
              </a:rPr>
              <a:t>b</a:t>
            </a:r>
            <a:r>
              <a:rPr lang="en-US" b="0" i="0" baseline="30000" dirty="0" err="1">
                <a:effectLst/>
                <a:latin typeface="var(--font-din)"/>
              </a:rPr>
              <a:t>n</a:t>
            </a:r>
            <a:r>
              <a:rPr lang="en-US" b="0" i="0" dirty="0" err="1">
                <a:effectLst/>
                <a:latin typeface="var(--font-din)"/>
              </a:rPr>
              <a:t>c</a:t>
            </a:r>
            <a:r>
              <a:rPr lang="en-US" b="0" i="0" baseline="30000" dirty="0" err="1">
                <a:effectLst/>
                <a:latin typeface="var(--font-din)"/>
              </a:rPr>
              <a:t>n</a:t>
            </a:r>
            <a:r>
              <a:rPr lang="en-US" b="0" i="0" dirty="0" err="1">
                <a:effectLst/>
                <a:latin typeface="var(--font-din)"/>
              </a:rPr>
              <a:t>|n</a:t>
            </a:r>
            <a:r>
              <a:rPr lang="en-US" b="0" i="0" dirty="0">
                <a:effectLst/>
                <a:latin typeface="var(--font-din)"/>
              </a:rPr>
              <a:t>&gt;=1} is recursive because we can construct a </a:t>
            </a:r>
            <a:r>
              <a:rPr lang="en-US" b="0" i="0" dirty="0" err="1">
                <a:effectLst/>
                <a:latin typeface="var(--font-din)"/>
              </a:rPr>
              <a:t>turing</a:t>
            </a:r>
            <a:r>
              <a:rPr lang="en-US" b="0" i="0" dirty="0">
                <a:effectLst/>
                <a:latin typeface="var(--font-din)"/>
              </a:rPr>
              <a:t> machine which will move to final state if the string is of the form </a:t>
            </a:r>
            <a:r>
              <a:rPr lang="en-US" b="0" i="0" dirty="0" err="1">
                <a:effectLst/>
                <a:latin typeface="var(--font-din)"/>
              </a:rPr>
              <a:t>a</a:t>
            </a:r>
            <a:r>
              <a:rPr lang="en-US" b="0" i="0" baseline="30000" dirty="0" err="1">
                <a:effectLst/>
                <a:latin typeface="var(--font-din)"/>
              </a:rPr>
              <a:t>n</a:t>
            </a:r>
            <a:r>
              <a:rPr lang="en-US" b="0" i="0" dirty="0" err="1">
                <a:effectLst/>
                <a:latin typeface="var(--font-din)"/>
              </a:rPr>
              <a:t>b</a:t>
            </a:r>
            <a:r>
              <a:rPr lang="en-US" b="0" i="0" baseline="30000" dirty="0" err="1">
                <a:effectLst/>
                <a:latin typeface="var(--font-din)"/>
              </a:rPr>
              <a:t>n</a:t>
            </a:r>
            <a:r>
              <a:rPr lang="en-US" b="0" i="0" dirty="0" err="1">
                <a:effectLst/>
                <a:latin typeface="var(--font-din)"/>
              </a:rPr>
              <a:t>c</a:t>
            </a:r>
            <a:r>
              <a:rPr lang="en-US" b="0" i="0" baseline="30000" dirty="0" err="1">
                <a:effectLst/>
                <a:latin typeface="var(--font-din)"/>
              </a:rPr>
              <a:t>n</a:t>
            </a:r>
            <a:endParaRPr lang="en-US" b="0" i="0" baseline="30000" dirty="0">
              <a:effectLst/>
              <a:latin typeface="var(--font-din)"/>
            </a:endParaRPr>
          </a:p>
          <a:p>
            <a:pPr lvl="2" algn="just" fontAlgn="base"/>
            <a:r>
              <a:rPr lang="en-US" b="0" i="0" dirty="0">
                <a:effectLst/>
                <a:latin typeface="var(--font-din)"/>
              </a:rPr>
              <a:t> else move to non-final state.</a:t>
            </a:r>
          </a:p>
          <a:p>
            <a:pPr lvl="1" algn="just" fontAlgn="base"/>
            <a:r>
              <a:rPr lang="en-US" b="0" i="0" dirty="0">
                <a:effectLst/>
                <a:latin typeface="var(--font-din)"/>
              </a:rPr>
              <a:t> So the TM will always halt in this case. </a:t>
            </a:r>
          </a:p>
          <a:p>
            <a:pPr algn="just" fontAlgn="base"/>
            <a:r>
              <a:rPr lang="en-US" b="0" i="0" dirty="0">
                <a:effectLst/>
                <a:latin typeface="var(--font-din)"/>
              </a:rPr>
              <a:t>REC languages are also called as Turing decidable languages.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095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DE16-6BE2-4539-8BAF-811C74F4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urw-din"/>
              </a:rPr>
              <a:t>Closure Properties of Recursive Languages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66014D-1728-4DFB-A8D6-251F74DB8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672" y="2190801"/>
            <a:ext cx="8640360" cy="295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03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40E6-FAF8-46AB-A6CA-9161C610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03FA-5FE7-484C-99D0-9623830B3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4DC9E-65A2-4EE9-BDE4-C1749ABDE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136521" cy="50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827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CD76F-7E11-4F1E-B7A4-7B3ABA95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Computational Complexity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818C2-C10B-4E91-A584-D73F03EC9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6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1288" y="1914144"/>
            <a:ext cx="9838943" cy="3874008"/>
          </a:xfrm>
          <a:noFill/>
        </p:spPr>
      </p:pic>
    </p:spTree>
    <p:extLst>
      <p:ext uri="{BB962C8B-B14F-4D97-AF65-F5344CB8AC3E}">
        <p14:creationId xmlns:p14="http://schemas.microsoft.com/office/powerpoint/2010/main" val="28300997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Computational                                    Problems that can be     				                                           modelled and solved by 				                                            computer</a:t>
            </a:r>
          </a:p>
          <a:p>
            <a:r>
              <a:rPr lang="en-IN" dirty="0"/>
              <a:t>Complexity		                     how much of some 					                                            resource (time, space) a 				                                              problem takes up when 	being                            						solved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024430" y="1714488"/>
            <a:ext cx="1000132" cy="35719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4667240" y="3286124"/>
            <a:ext cx="1000132" cy="35719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2513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amount of resources required for executing a particular (computation or) algorithm is the computational complexity of that algorithm. </a:t>
            </a:r>
          </a:p>
          <a:p>
            <a:pPr algn="just"/>
            <a:r>
              <a:rPr lang="en-IN" dirty="0"/>
              <a:t>In general, when we talk about complexity we are talking about time complexity and space complexity.</a:t>
            </a:r>
          </a:p>
        </p:txBody>
      </p:sp>
    </p:spTree>
    <p:extLst>
      <p:ext uri="{BB962C8B-B14F-4D97-AF65-F5344CB8AC3E}">
        <p14:creationId xmlns:p14="http://schemas.microsoft.com/office/powerpoint/2010/main" val="13207803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Turing Machines - the Role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Basic tool for complexity theory. </a:t>
            </a:r>
          </a:p>
          <a:p>
            <a:r>
              <a:rPr lang="en-IN" dirty="0"/>
              <a:t>An abstract model of computation machine: conceptually simple .</a:t>
            </a:r>
          </a:p>
          <a:p>
            <a:r>
              <a:rPr lang="en-IN" dirty="0"/>
              <a:t>can execute any computation possible on “known computers”</a:t>
            </a:r>
          </a:p>
          <a:p>
            <a:r>
              <a:rPr lang="en-IN" dirty="0"/>
              <a:t> resources consumption models well “real” computers</a:t>
            </a:r>
          </a:p>
        </p:txBody>
      </p:sp>
    </p:spTree>
    <p:extLst>
      <p:ext uri="{BB962C8B-B14F-4D97-AF65-F5344CB8AC3E}">
        <p14:creationId xmlns:p14="http://schemas.microsoft.com/office/powerpoint/2010/main" val="42018909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TIME COMPLEXITY-Turing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IN" dirty="0"/>
          </a:p>
          <a:p>
            <a:pPr algn="just"/>
            <a:r>
              <a:rPr lang="en-IN" dirty="0"/>
              <a:t>How long computation takes to execute</a:t>
            </a:r>
          </a:p>
          <a:p>
            <a:pPr algn="just"/>
            <a:r>
              <a:rPr lang="en-IN" dirty="0"/>
              <a:t>For a Turing machine, the </a:t>
            </a:r>
            <a:r>
              <a:rPr lang="en-IN" b="1" dirty="0"/>
              <a:t>time complexity </a:t>
            </a:r>
            <a:r>
              <a:rPr lang="en-IN" dirty="0"/>
              <a:t>refers to the measure of the number of times the tape moves when the machine is initialized for some input symbols.</a:t>
            </a:r>
          </a:p>
          <a:p>
            <a:pPr algn="just"/>
            <a:r>
              <a:rPr lang="en-IN" dirty="0" err="1"/>
              <a:t>i.e</a:t>
            </a:r>
            <a:r>
              <a:rPr lang="en-IN" dirty="0"/>
              <a:t>  Number of machine cycles</a:t>
            </a:r>
          </a:p>
        </p:txBody>
      </p:sp>
    </p:spTree>
    <p:extLst>
      <p:ext uri="{BB962C8B-B14F-4D97-AF65-F5344CB8AC3E}">
        <p14:creationId xmlns:p14="http://schemas.microsoft.com/office/powerpoint/2010/main" val="32764942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Time complexity of Turing Machine M on an input word w, denoted as T(</a:t>
            </a:r>
            <a:r>
              <a:rPr lang="en-IN" dirty="0" err="1"/>
              <a:t>M,w</a:t>
            </a:r>
            <a:r>
              <a:rPr lang="en-IN" dirty="0"/>
              <a:t>) is the number of steps done by the machine before it halts. If it does not, we set T(</a:t>
            </a:r>
            <a:r>
              <a:rPr lang="en-IN" dirty="0" err="1"/>
              <a:t>M,w</a:t>
            </a:r>
            <a:r>
              <a:rPr lang="en-IN" dirty="0"/>
              <a:t>) = ∞</a:t>
            </a:r>
          </a:p>
          <a:p>
            <a:r>
              <a:rPr lang="en-IN" dirty="0"/>
              <a:t> We can also define time complexity of a machine itself as follows: </a:t>
            </a:r>
          </a:p>
          <a:p>
            <a:r>
              <a:rPr lang="en-IN" dirty="0"/>
              <a:t>Function f : N → N is time complexity of M </a:t>
            </a:r>
            <a:r>
              <a:rPr lang="en-IN" dirty="0" err="1"/>
              <a:t>iff</a:t>
            </a:r>
            <a:r>
              <a:rPr lang="en-IN" dirty="0"/>
              <a:t> ∀</a:t>
            </a:r>
            <a:r>
              <a:rPr lang="en-IN" dirty="0" err="1"/>
              <a:t>n∈N</a:t>
            </a:r>
            <a:r>
              <a:rPr lang="en-IN" dirty="0"/>
              <a:t> :</a:t>
            </a:r>
          </a:p>
          <a:p>
            <a:r>
              <a:rPr lang="en-IN" dirty="0"/>
              <a:t> f (n) = max{T(</a:t>
            </a:r>
            <a:r>
              <a:rPr lang="en-IN" dirty="0" err="1"/>
              <a:t>M,w</a:t>
            </a:r>
            <a:r>
              <a:rPr lang="en-IN" dirty="0"/>
              <a:t>) : w ∈ Σ n} (assuming it halts)</a:t>
            </a:r>
          </a:p>
        </p:txBody>
      </p:sp>
    </p:spTree>
    <p:extLst>
      <p:ext uri="{BB962C8B-B14F-4D97-AF65-F5344CB8AC3E}">
        <p14:creationId xmlns:p14="http://schemas.microsoft.com/office/powerpoint/2010/main" val="6308199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SPACE COMPLEXITY-Turing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much storage is required for computation.</a:t>
            </a:r>
          </a:p>
          <a:p>
            <a:r>
              <a:rPr lang="en-IN" dirty="0"/>
              <a:t>In Turing machine It is number of cells used.</a:t>
            </a:r>
          </a:p>
          <a:p>
            <a:r>
              <a:rPr lang="en-IN" dirty="0"/>
              <a:t>No. of bytes used </a:t>
            </a:r>
          </a:p>
        </p:txBody>
      </p:sp>
    </p:spTree>
    <p:extLst>
      <p:ext uri="{BB962C8B-B14F-4D97-AF65-F5344CB8AC3E}">
        <p14:creationId xmlns:p14="http://schemas.microsoft.com/office/powerpoint/2010/main" val="13658233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Space used by TM M on input word w, denoted as S(</a:t>
            </a:r>
            <a:r>
              <a:rPr lang="en-IN" dirty="0" err="1"/>
              <a:t>M,w</a:t>
            </a:r>
            <a:r>
              <a:rPr lang="en-IN" dirty="0"/>
              <a:t>) is defined as the number of tape cells that were visited by the head before M halted. </a:t>
            </a:r>
          </a:p>
          <a:p>
            <a:r>
              <a:rPr lang="en-IN" dirty="0"/>
              <a:t>If M does not halt, it is not defined. We say that f : N → N is space complexity of M (with stop property) </a:t>
            </a:r>
            <a:r>
              <a:rPr lang="en-IN" dirty="0" err="1"/>
              <a:t>iff</a:t>
            </a:r>
            <a:r>
              <a:rPr lang="en-IN" dirty="0"/>
              <a:t> ∀</a:t>
            </a:r>
            <a:r>
              <a:rPr lang="en-IN" dirty="0" err="1"/>
              <a:t>n∈N</a:t>
            </a:r>
            <a:r>
              <a:rPr lang="en-IN" dirty="0"/>
              <a:t> : f (n) = max{S(</a:t>
            </a:r>
            <a:r>
              <a:rPr lang="en-IN" dirty="0" err="1"/>
              <a:t>M,w</a:t>
            </a:r>
            <a:r>
              <a:rPr lang="en-IN" dirty="0"/>
              <a:t>) : w ∈ Σ n}</a:t>
            </a:r>
          </a:p>
        </p:txBody>
      </p:sp>
    </p:spTree>
    <p:extLst>
      <p:ext uri="{BB962C8B-B14F-4D97-AF65-F5344CB8AC3E}">
        <p14:creationId xmlns:p14="http://schemas.microsoft.com/office/powerpoint/2010/main" val="11847029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024034" y="2428868"/>
            <a:ext cx="807249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95869" y="2000240"/>
            <a:ext cx="1051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Length n</a:t>
            </a:r>
          </a:p>
        </p:txBody>
      </p:sp>
      <p:sp>
        <p:nvSpPr>
          <p:cNvPr id="8" name="Rectangle 7"/>
          <p:cNvSpPr/>
          <p:nvPr/>
        </p:nvSpPr>
        <p:spPr>
          <a:xfrm>
            <a:off x="2095472" y="2786058"/>
            <a:ext cx="81439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Time complexity  </a:t>
            </a: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                 x€</a:t>
            </a:r>
            <a:r>
              <a:rPr lang="en-IN" sz="2400" b="1" dirty="0"/>
              <a:t>0</a:t>
            </a:r>
            <a:r>
              <a:rPr lang="en-IN" sz="2400" b="1" baseline="30000" dirty="0"/>
              <a:t>n</a:t>
            </a:r>
            <a:r>
              <a:rPr lang="en-IN" sz="2400" b="1" dirty="0"/>
              <a:t>1</a:t>
            </a:r>
            <a:r>
              <a:rPr lang="en-IN" sz="2400" b="1" baseline="30000" dirty="0"/>
              <a:t>n</a:t>
            </a:r>
            <a:endParaRPr lang="en-IN" sz="2400" b="1" dirty="0"/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Each scan takes n Steps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overall running time is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O(n</a:t>
            </a:r>
            <a:r>
              <a:rPr lang="en-IN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Optimal solution for one tape Turing Machine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nlogn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55962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024034" y="2428868"/>
            <a:ext cx="807249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096132" y="1285862"/>
            <a:ext cx="218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 Read only Tape</a:t>
            </a:r>
          </a:p>
          <a:p>
            <a:endParaRPr lang="en-IN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095472" y="2786058"/>
            <a:ext cx="81439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Space complexity  </a:t>
            </a: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                 x€</a:t>
            </a:r>
            <a:r>
              <a:rPr lang="en-IN" sz="2400" b="1" dirty="0"/>
              <a:t>0</a:t>
            </a:r>
            <a:r>
              <a:rPr lang="en-IN" sz="2400" b="1" baseline="30000" dirty="0"/>
              <a:t>n</a:t>
            </a:r>
            <a:r>
              <a:rPr lang="en-IN" sz="2400" b="1" dirty="0"/>
              <a:t>1</a:t>
            </a:r>
            <a:r>
              <a:rPr lang="en-IN" sz="2400" b="1" baseline="30000" dirty="0"/>
              <a:t>n</a:t>
            </a:r>
            <a:endParaRPr lang="en-IN" sz="2400" b="1" dirty="0"/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Make the input tape as read only tape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How much space it require for computation?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If it uses tape as a stack it requires O(n) cells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Add Binary counter logic to the TM so If n=64,it takes log2(n)=7 bits in binary to keep the count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So we can solve it using O(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logn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 space.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38745" y="2000240"/>
            <a:ext cx="1051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Length n</a:t>
            </a:r>
          </a:p>
        </p:txBody>
      </p:sp>
    </p:spTree>
    <p:extLst>
      <p:ext uri="{BB962C8B-B14F-4D97-AF65-F5344CB8AC3E}">
        <p14:creationId xmlns:p14="http://schemas.microsoft.com/office/powerpoint/2010/main" val="37419509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NP HARD AND NP COMPLETE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-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6500" y="6051162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891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Theorem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9576" y="1981201"/>
            <a:ext cx="9893807" cy="4053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91560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 and NP problems</a:t>
            </a:r>
            <a:endParaRPr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400"/>
              <a:t>P: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 problems refer to problems where an algorithm would take a polynomial amount of time to solve, or where Big-O is a polynomial (i.e. O(1), O(n), O(n²), etc). 	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78765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59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These are problems that would be considered ‘easy’ to solve, and thus do not generally have immense run times.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78765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59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78765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59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	a. Linear Search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78765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59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b. Binary Search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78765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59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c. Merge Sort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78765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59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d. Quick sort etc.,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590"/>
              <a:buNone/>
            </a:pPr>
            <a:r>
              <a:rPr lang="en-IN" sz="2400"/>
              <a:t>	</a:t>
            </a:r>
            <a:endParaRPr sz="2400"/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40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381177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 and NP problems</a:t>
            </a:r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Can you guess the approximate time complexity of the given problem.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9432" y="2810669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84848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NP-Hard and Complete-Need</a:t>
            </a:r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body" idx="1"/>
          </p:nvPr>
        </p:nvSpPr>
        <p:spPr>
          <a:xfrm>
            <a:off x="772886" y="1592359"/>
            <a:ext cx="10515600" cy="478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Np Hard and complete problems gives a base for a research topics.</a:t>
            </a:r>
            <a:endParaRPr/>
          </a:p>
          <a:p>
            <a:pPr marL="228600" lvl="0" indent="-762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Most of the algorithms are categorized into  polynomial time (linear time), exponential time (2^n)algorithms.</a:t>
            </a:r>
            <a:endParaRPr/>
          </a:p>
          <a:p>
            <a:pPr marL="228600" lvl="0" indent="-762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Reason for looking other algorithms when we already have an algorithm</a:t>
            </a:r>
            <a:endParaRPr/>
          </a:p>
          <a:p>
            <a:pPr marL="228600" lvl="0" indent="-762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Reducing the run time is the major challenge!</a:t>
            </a:r>
            <a:endParaRPr/>
          </a:p>
          <a:p>
            <a:pPr marL="228600" lvl="0" indent="-762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Improve Efficiency until we have constant time Algorithm ie.O(1)</a:t>
            </a:r>
            <a:endParaRPr/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6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368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Polynomial Vs Exponential Algorithms</a:t>
            </a:r>
            <a:endParaRPr/>
          </a:p>
        </p:txBody>
      </p:sp>
      <p:graphicFrame>
        <p:nvGraphicFramePr>
          <p:cNvPr id="116" name="Google Shape;116;p3"/>
          <p:cNvGraphicFramePr/>
          <p:nvPr/>
        </p:nvGraphicFramePr>
        <p:xfrm>
          <a:off x="838200" y="1825625"/>
          <a:ext cx="10515600" cy="3446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Polynomial Algorithms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Exponential Algorithms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Linear Search   -  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0/1 Knapsack Problem -2</a:t>
                      </a:r>
                      <a:r>
                        <a:rPr lang="en-IN" sz="1800" baseline="30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Binary Search   -log 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Travelling Salesman Problem-2</a:t>
                      </a:r>
                      <a:r>
                        <a:rPr lang="en-IN" sz="1800" baseline="30000"/>
                        <a:t>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Insertion sort -n </a:t>
                      </a:r>
                      <a:r>
                        <a:rPr lang="en-IN" sz="1800" baseline="30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Sum of Subsets-2</a:t>
                      </a:r>
                      <a:r>
                        <a:rPr lang="en-IN" sz="1800" baseline="30000"/>
                        <a:t>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Merge Sort  -n log 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Hamiltonian cycle-2</a:t>
                      </a:r>
                      <a:r>
                        <a:rPr lang="en-IN" sz="1800" baseline="30000"/>
                        <a:t>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7" name="Google Shape;117;p3"/>
          <p:cNvSpPr txBox="1"/>
          <p:nvPr/>
        </p:nvSpPr>
        <p:spPr>
          <a:xfrm>
            <a:off x="838200" y="5550173"/>
            <a:ext cx="1071274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Exponential Algorithms are much more time consuming than Polynomial Algorithms. The framework for converting Exponential to Polynomial Algorithms is called NP Hard and Np Complete problems.</a:t>
            </a:r>
            <a:endParaRPr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6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9813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 and NP problems</a:t>
            </a:r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92929"/>
                </a:solidFill>
                <a:effectLst/>
                <a:latin typeface="+mj-lt"/>
              </a:rPr>
              <a:t>Non deterministic Polynomial time solving. 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92929"/>
                </a:solidFill>
                <a:effectLst/>
                <a:latin typeface="+mj-lt"/>
              </a:rPr>
              <a:t>Problem which can't be solved in polynomial time like TSP( travelling salesman problem) 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92929"/>
                </a:solidFill>
                <a:effectLst/>
                <a:latin typeface="+mj-lt"/>
              </a:rPr>
              <a:t> An easy example of this is subset sum: given a set of numbers, does there exist a subset whose sum is zero?.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92929"/>
                </a:solidFill>
                <a:effectLst/>
                <a:latin typeface="+mj-lt"/>
              </a:rPr>
              <a:t>but NP problems are checkable in polynomial time means that given a solution of a problem , we can check that whether the solution is correct or not in polynomial time.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4670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NP and P Problems</a:t>
            </a:r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921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P -Deterministic polynomial time Algorithms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NP-Non Deterministic Polynomial Algorithms</a:t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4163627" y="4230611"/>
            <a:ext cx="3382392" cy="169482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NP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5029290" y="4638579"/>
            <a:ext cx="1455938" cy="87889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134" name="Google Shape;134;p7"/>
          <p:cNvSpPr txBox="1"/>
          <p:nvPr/>
        </p:nvSpPr>
        <p:spPr>
          <a:xfrm>
            <a:off x="2059799" y="3039689"/>
            <a:ext cx="97434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eg.Merge Sort from Non deterministic to Deterministic Algorithm</a:t>
            </a: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6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13440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NP Hard and NP Complete</a:t>
            </a:r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dirty="0"/>
              <a:t>Before knowing about NP-Hard and NP-Complete we need to know about reducibility: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dirty="0"/>
              <a:t>Reduction: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Char char="•"/>
            </a:pPr>
            <a:r>
              <a:rPr lang="en-IN" b="0" i="0" dirty="0">
                <a:solidFill>
                  <a:srgbClr val="292929"/>
                </a:solidFill>
                <a:latin typeface="+mj-lt"/>
                <a:ea typeface="Content"/>
                <a:cs typeface="Content"/>
                <a:sym typeface="Content"/>
              </a:rPr>
              <a:t>Consider there are two problems, A and B, and we know that the problem A is NP class problem and problem B is a P class problem.</a:t>
            </a:r>
            <a:endParaRPr dirty="0">
              <a:latin typeface="+mj-lt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Char char="•"/>
            </a:pPr>
            <a:r>
              <a:rPr lang="en-IN" b="0" i="0" dirty="0">
                <a:solidFill>
                  <a:srgbClr val="292929"/>
                </a:solidFill>
                <a:latin typeface="+mj-lt"/>
                <a:ea typeface="Content"/>
                <a:cs typeface="Content"/>
                <a:sym typeface="Content"/>
              </a:rPr>
              <a:t> If problem A can be reduced, or converted to problem B, and this reduction takes a polynomial amount of time, then we can say that A is also a P class problem (A is reducible to B).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08093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NP Hard and NP Complete</a:t>
            </a:r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Char char="•"/>
            </a:pPr>
            <a:r>
              <a:rPr lang="en-IN" b="0" i="0" dirty="0">
                <a:solidFill>
                  <a:srgbClr val="292929"/>
                </a:solidFill>
                <a:latin typeface="+mn-lt"/>
                <a:ea typeface="Content"/>
                <a:cs typeface="Content"/>
                <a:sym typeface="Content"/>
              </a:rPr>
              <a:t>A problem is classified as NP-Hard when an algorithm for solving it can be translated to solve </a:t>
            </a:r>
            <a:r>
              <a:rPr lang="en-IN" b="0" i="1" dirty="0">
                <a:solidFill>
                  <a:srgbClr val="292929"/>
                </a:solidFill>
                <a:latin typeface="+mn-lt"/>
                <a:ea typeface="Content"/>
                <a:cs typeface="Content"/>
                <a:sym typeface="Content"/>
              </a:rPr>
              <a:t>any </a:t>
            </a:r>
            <a:r>
              <a:rPr lang="en-IN" b="0" i="0" dirty="0">
                <a:solidFill>
                  <a:srgbClr val="292929"/>
                </a:solidFill>
                <a:latin typeface="+mn-lt"/>
                <a:ea typeface="Content"/>
                <a:cs typeface="Content"/>
                <a:sym typeface="Content"/>
              </a:rPr>
              <a:t>NP problem. </a:t>
            </a:r>
            <a:endParaRPr dirty="0">
              <a:latin typeface="+mn-lt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Char char="•"/>
            </a:pPr>
            <a:r>
              <a:rPr lang="en-IN" b="0" i="0" dirty="0">
                <a:solidFill>
                  <a:srgbClr val="292929"/>
                </a:solidFill>
                <a:latin typeface="+mn-lt"/>
                <a:ea typeface="Content"/>
                <a:cs typeface="Content"/>
                <a:sym typeface="Content"/>
              </a:rPr>
              <a:t>Then we can say, this problem is </a:t>
            </a:r>
            <a:r>
              <a:rPr lang="en-IN" b="0" i="1" dirty="0">
                <a:solidFill>
                  <a:srgbClr val="292929"/>
                </a:solidFill>
                <a:latin typeface="+mn-lt"/>
                <a:ea typeface="Content"/>
                <a:cs typeface="Content"/>
                <a:sym typeface="Content"/>
              </a:rPr>
              <a:t>at least</a:t>
            </a:r>
            <a:r>
              <a:rPr lang="en-IN" b="0" i="0" dirty="0">
                <a:solidFill>
                  <a:srgbClr val="292929"/>
                </a:solidFill>
                <a:latin typeface="+mn-lt"/>
                <a:ea typeface="Content"/>
                <a:cs typeface="Content"/>
                <a:sym typeface="Content"/>
              </a:rPr>
              <a:t> as hard as any NP problem, but it could be much harder or more complex.</a:t>
            </a:r>
            <a:endParaRPr dirty="0">
              <a:latin typeface="+mn-lt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Char char="•"/>
            </a:pPr>
            <a:r>
              <a:rPr lang="en-IN" b="0" i="0" dirty="0">
                <a:solidFill>
                  <a:srgbClr val="292929"/>
                </a:solidFill>
                <a:latin typeface="+mn-lt"/>
                <a:ea typeface="Content"/>
                <a:cs typeface="Content"/>
                <a:sym typeface="Content"/>
              </a:rPr>
              <a:t>NP-Complete problems are problems that live in both the NP and NP-Hard classes. </a:t>
            </a:r>
            <a:endParaRPr dirty="0">
              <a:latin typeface="+mn-lt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Char char="•"/>
            </a:pPr>
            <a:r>
              <a:rPr lang="en-IN" b="0" i="0" dirty="0">
                <a:solidFill>
                  <a:srgbClr val="292929"/>
                </a:solidFill>
                <a:latin typeface="+mn-lt"/>
                <a:ea typeface="Content"/>
                <a:cs typeface="Content"/>
                <a:sym typeface="Content"/>
              </a:rPr>
              <a:t>This means that NP-Complete problems can be verified in polynomial time and that any NP problem can be reduced to this problem in polynomial time.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36848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How to convert Exponential Algorithms to Polynomial Algorithms?</a:t>
            </a:r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This can be done in two ways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By finding Deterministic and Non Deterministic Polynomial Algorithms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Deterministic –finite solution for every run of the program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Non Deterministic-random solution for every run of the program(every state has n number of possible next states)</a:t>
            </a:r>
            <a:endParaRPr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                                 Or</a:t>
            </a:r>
            <a:endParaRPr/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By solving a base problem(which includes all Exponential problems)by finding out the relationship among them</a:t>
            </a:r>
            <a:endParaRPr/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6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63908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Non Deterministic Algorithm(Magic into procedure in future)</a:t>
            </a:r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body" idx="1"/>
          </p:nvPr>
        </p:nvSpPr>
        <p:spPr>
          <a:xfrm>
            <a:off x="838200" y="1539551"/>
            <a:ext cx="10515600" cy="463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endParaRPr sz="1330" b="1" i="1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lang="en-IN" sz="1377" b="1" i="1"/>
              <a:t>Problem Statement : </a:t>
            </a:r>
            <a:r>
              <a:rPr lang="en-IN" sz="1377" i="1"/>
              <a:t>Search an element x on A[1:n] where n&gt;=1, on successful search return j if a[j] is equals to x otherwise return 0.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Char char="•"/>
            </a:pPr>
            <a:r>
              <a:rPr lang="en-IN" sz="1377" b="1" i="1"/>
              <a:t>Non-deterministic Algorithm for this problem :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lang="en-IN" sz="1377"/>
              <a:t>1.j= choice(a, n)------------------------O(1)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lang="en-IN" sz="1377"/>
              <a:t>2.if(A[j]==x) then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lang="en-IN" sz="1377"/>
              <a:t>    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lang="en-IN" sz="1377"/>
              <a:t>      write(j);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lang="en-IN" sz="1377"/>
              <a:t>      success();-----------------------------O(1)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lang="en-IN" sz="1377"/>
              <a:t>   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lang="en-IN" sz="1377"/>
              <a:t>3.write(0);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lang="en-IN" sz="1377"/>
              <a:t>failure();------------------------------------O(1)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lang="en-IN" sz="1377"/>
              <a:t>Non Deterministic Methods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lang="en-IN" sz="1377" b="1"/>
              <a:t>choice(X) :</a:t>
            </a:r>
            <a:r>
              <a:rPr lang="en-IN" sz="1377"/>
              <a:t> chooses any value randomly from the set X.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lang="en-IN" sz="1377" b="1"/>
              <a:t>failure() :</a:t>
            </a:r>
            <a:r>
              <a:rPr lang="en-IN" sz="1377"/>
              <a:t> denotes the unsuccessful solution.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lang="en-IN" sz="1377" b="1"/>
              <a:t>success() :</a:t>
            </a:r>
            <a:r>
              <a:rPr lang="en-IN" sz="1377"/>
              <a:t> Solution is successful and current thread terminates.</a:t>
            </a:r>
            <a:br>
              <a:rPr lang="en-IN" sz="1377"/>
            </a:br>
            <a:endParaRPr sz="1377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endParaRPr sz="1377"/>
          </a:p>
        </p:txBody>
      </p:sp>
      <p:pic>
        <p:nvPicPr>
          <p:cNvPr id="162" name="Google Shape;16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6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3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Theorem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8216" y="1690688"/>
            <a:ext cx="9144000" cy="4362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81863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Satisfiability Problem(SAT)</a:t>
            </a:r>
            <a:endParaRPr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 b="1"/>
              <a:t>Definition.</a:t>
            </a:r>
            <a:r>
              <a:rPr lang="en-IN" sz="2400"/>
              <a:t> A formula A is </a:t>
            </a:r>
            <a:r>
              <a:rPr lang="en-IN" sz="2400" i="1"/>
              <a:t>satisfiable</a:t>
            </a:r>
            <a:r>
              <a:rPr lang="en-IN" sz="2400"/>
              <a:t> if there exists an assignment of values to its variables that makes A true.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169" name="Google Shape;169;p12"/>
          <p:cNvGraphicFramePr/>
          <p:nvPr/>
        </p:nvGraphicFramePr>
        <p:xfrm>
          <a:off x="784718" y="2643676"/>
          <a:ext cx="11182725" cy="41161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A=(¬x ∨ y) ∧(~y V z)^(x V ~z V y)-Three variables hence we have 2</a:t>
                      </a:r>
                      <a:r>
                        <a:rPr lang="en-IN" sz="1800" baseline="30000"/>
                        <a:t>3</a:t>
                      </a:r>
                      <a:r>
                        <a:rPr lang="en-IN" sz="1800"/>
                        <a:t> input so this is similar to other exponential Algorithms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It take values from 000 to 111 (different combination of binary input for each variable x,y,z)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We have to try 8 values ie.2</a:t>
                      </a:r>
                      <a:r>
                        <a:rPr lang="en-IN" sz="1800" baseline="30000"/>
                        <a:t>3. </a:t>
                      </a:r>
                      <a:r>
                        <a:rPr lang="en-IN" sz="1800"/>
                        <a:t>For n variables it will be 2</a:t>
                      </a:r>
                      <a:r>
                        <a:rPr lang="en-IN" sz="1800" baseline="30000"/>
                        <a:t>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State space tree                                 x=1                            x=0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                                         y=1                 y=0                                            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                                                                                                  1                        0                                      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                        z=1            0                    1           0             1           0              1                      0</a:t>
                      </a: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5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If this problem is solved all other exponential algorithms can be solved in polynomial time!</a:t>
                      </a: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0" name="Google Shape;170;p12"/>
          <p:cNvSpPr/>
          <p:nvPr/>
        </p:nvSpPr>
        <p:spPr>
          <a:xfrm>
            <a:off x="4992208" y="4116938"/>
            <a:ext cx="594804" cy="23969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3636885" y="4512320"/>
            <a:ext cx="594804" cy="23969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2"/>
          <p:cNvSpPr/>
          <p:nvPr/>
        </p:nvSpPr>
        <p:spPr>
          <a:xfrm>
            <a:off x="6429565" y="4509227"/>
            <a:ext cx="594804" cy="23969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2"/>
          <p:cNvSpPr/>
          <p:nvPr/>
        </p:nvSpPr>
        <p:spPr>
          <a:xfrm>
            <a:off x="4272180" y="4983048"/>
            <a:ext cx="594804" cy="23969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2617432" y="4959680"/>
            <a:ext cx="594804" cy="23969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2"/>
          <p:cNvSpPr/>
          <p:nvPr/>
        </p:nvSpPr>
        <p:spPr>
          <a:xfrm>
            <a:off x="5751598" y="5022213"/>
            <a:ext cx="594804" cy="23969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7633884" y="4969229"/>
            <a:ext cx="594804" cy="23969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2"/>
          <p:cNvSpPr/>
          <p:nvPr/>
        </p:nvSpPr>
        <p:spPr>
          <a:xfrm>
            <a:off x="3050134" y="5785297"/>
            <a:ext cx="594804" cy="23969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2"/>
          <p:cNvSpPr/>
          <p:nvPr/>
        </p:nvSpPr>
        <p:spPr>
          <a:xfrm>
            <a:off x="1780146" y="5754403"/>
            <a:ext cx="594804" cy="23969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2"/>
          <p:cNvSpPr/>
          <p:nvPr/>
        </p:nvSpPr>
        <p:spPr>
          <a:xfrm>
            <a:off x="4008637" y="5766786"/>
            <a:ext cx="594804" cy="25820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"/>
          <p:cNvSpPr/>
          <p:nvPr/>
        </p:nvSpPr>
        <p:spPr>
          <a:xfrm>
            <a:off x="4848875" y="5754403"/>
            <a:ext cx="594804" cy="23969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"/>
          <p:cNvSpPr/>
          <p:nvPr/>
        </p:nvSpPr>
        <p:spPr>
          <a:xfrm>
            <a:off x="5550962" y="5734002"/>
            <a:ext cx="594804" cy="23969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6376084" y="5696028"/>
            <a:ext cx="594804" cy="23969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8273836" y="5695478"/>
            <a:ext cx="594804" cy="23969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7152467" y="5693805"/>
            <a:ext cx="594804" cy="23969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12"/>
          <p:cNvCxnSpPr>
            <a:stCxn id="170" idx="2"/>
          </p:cNvCxnSpPr>
          <p:nvPr/>
        </p:nvCxnSpPr>
        <p:spPr>
          <a:xfrm flipH="1">
            <a:off x="4101508" y="4236786"/>
            <a:ext cx="890700" cy="272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6" name="Google Shape;186;p12"/>
          <p:cNvCxnSpPr>
            <a:stCxn id="170" idx="6"/>
            <a:endCxn id="172" idx="1"/>
          </p:cNvCxnSpPr>
          <p:nvPr/>
        </p:nvCxnSpPr>
        <p:spPr>
          <a:xfrm>
            <a:off x="5587012" y="4236786"/>
            <a:ext cx="929700" cy="307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7" name="Google Shape;187;p12"/>
          <p:cNvCxnSpPr>
            <a:stCxn id="171" idx="2"/>
            <a:endCxn id="174" idx="7"/>
          </p:cNvCxnSpPr>
          <p:nvPr/>
        </p:nvCxnSpPr>
        <p:spPr>
          <a:xfrm flipH="1">
            <a:off x="3125085" y="4632168"/>
            <a:ext cx="511800" cy="362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8" name="Google Shape;188;p12"/>
          <p:cNvCxnSpPr/>
          <p:nvPr/>
        </p:nvCxnSpPr>
        <p:spPr>
          <a:xfrm flipH="1">
            <a:off x="2149742" y="5208926"/>
            <a:ext cx="632290" cy="5250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9" name="Google Shape;189;p12"/>
          <p:cNvCxnSpPr>
            <a:stCxn id="171" idx="5"/>
            <a:endCxn id="173" idx="0"/>
          </p:cNvCxnSpPr>
          <p:nvPr/>
        </p:nvCxnSpPr>
        <p:spPr>
          <a:xfrm>
            <a:off x="4144582" y="4716914"/>
            <a:ext cx="425100" cy="266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0" name="Google Shape;190;p12"/>
          <p:cNvCxnSpPr/>
          <p:nvPr/>
        </p:nvCxnSpPr>
        <p:spPr>
          <a:xfrm>
            <a:off x="2992327" y="5189942"/>
            <a:ext cx="467876" cy="5768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1" name="Google Shape;191;p12"/>
          <p:cNvCxnSpPr/>
          <p:nvPr/>
        </p:nvCxnSpPr>
        <p:spPr>
          <a:xfrm flipH="1">
            <a:off x="4271356" y="5236018"/>
            <a:ext cx="207650" cy="554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2" name="Google Shape;192;p12"/>
          <p:cNvCxnSpPr/>
          <p:nvPr/>
        </p:nvCxnSpPr>
        <p:spPr>
          <a:xfrm flipH="1">
            <a:off x="5777625" y="5224898"/>
            <a:ext cx="240129" cy="5091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3" name="Google Shape;193;p12"/>
          <p:cNvCxnSpPr>
            <a:stCxn id="176" idx="4"/>
            <a:endCxn id="184" idx="0"/>
          </p:cNvCxnSpPr>
          <p:nvPr/>
        </p:nvCxnSpPr>
        <p:spPr>
          <a:xfrm flipH="1">
            <a:off x="7449786" y="5208926"/>
            <a:ext cx="481500" cy="48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4" name="Google Shape;194;p12"/>
          <p:cNvCxnSpPr/>
          <p:nvPr/>
        </p:nvCxnSpPr>
        <p:spPr>
          <a:xfrm flipH="1">
            <a:off x="6280407" y="4701753"/>
            <a:ext cx="298316" cy="3768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5" name="Google Shape;195;p12"/>
          <p:cNvCxnSpPr/>
          <p:nvPr/>
        </p:nvCxnSpPr>
        <p:spPr>
          <a:xfrm>
            <a:off x="4741592" y="5236018"/>
            <a:ext cx="291277" cy="5488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6" name="Google Shape;196;p12"/>
          <p:cNvCxnSpPr>
            <a:stCxn id="175" idx="5"/>
          </p:cNvCxnSpPr>
          <p:nvPr/>
        </p:nvCxnSpPr>
        <p:spPr>
          <a:xfrm>
            <a:off x="6259295" y="5226807"/>
            <a:ext cx="344700" cy="475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7" name="Google Shape;197;p12"/>
          <p:cNvCxnSpPr>
            <a:endCxn id="176" idx="0"/>
          </p:cNvCxnSpPr>
          <p:nvPr/>
        </p:nvCxnSpPr>
        <p:spPr>
          <a:xfrm>
            <a:off x="7024386" y="4701629"/>
            <a:ext cx="906900" cy="26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8" name="Google Shape;198;p12"/>
          <p:cNvCxnSpPr/>
          <p:nvPr/>
        </p:nvCxnSpPr>
        <p:spPr>
          <a:xfrm>
            <a:off x="8089432" y="5187328"/>
            <a:ext cx="350839" cy="51050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99" name="Google Shape;19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6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7515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Np Hard-Reduction</a:t>
            </a:r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SAT is a Np-Hard Problem</a:t>
            </a:r>
            <a:endParaRPr/>
          </a:p>
          <a:p>
            <a:pPr marL="228600" lvl="0" indent="-76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SAT        0/1 Knapsack Problem(Reduction!)   </a:t>
            </a:r>
            <a:endParaRPr/>
          </a:p>
          <a:p>
            <a:pPr marL="228600" lvl="0" indent="-76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Then 0/1 knapsack is also a NP Hard Problem if the reduction is in polynomial time</a:t>
            </a:r>
            <a:endParaRPr/>
          </a:p>
          <a:p>
            <a:pPr marL="228600" lvl="0" indent="-76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SAT         L1,then L1 is also Np-Hard</a:t>
            </a:r>
            <a:endParaRPr/>
          </a:p>
          <a:p>
            <a:pPr marL="228600" lvl="0" indent="-76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SAT       L1,L1       L2 then L2 is also NP Hard hence transitive property holds true.</a:t>
            </a:r>
            <a:endParaRPr sz="2400"/>
          </a:p>
        </p:txBody>
      </p:sp>
      <p:cxnSp>
        <p:nvCxnSpPr>
          <p:cNvPr id="206" name="Google Shape;206;p13"/>
          <p:cNvCxnSpPr/>
          <p:nvPr/>
        </p:nvCxnSpPr>
        <p:spPr>
          <a:xfrm>
            <a:off x="1628962" y="2927276"/>
            <a:ext cx="42612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07" name="Google Shape;207;p13"/>
          <p:cNvCxnSpPr/>
          <p:nvPr/>
        </p:nvCxnSpPr>
        <p:spPr>
          <a:xfrm>
            <a:off x="1694276" y="4865327"/>
            <a:ext cx="43500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08" name="Google Shape;208;p13"/>
          <p:cNvCxnSpPr/>
          <p:nvPr/>
        </p:nvCxnSpPr>
        <p:spPr>
          <a:xfrm>
            <a:off x="1620085" y="5568837"/>
            <a:ext cx="43500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09" name="Google Shape;209;p13"/>
          <p:cNvCxnSpPr/>
          <p:nvPr/>
        </p:nvCxnSpPr>
        <p:spPr>
          <a:xfrm>
            <a:off x="2720856" y="5568837"/>
            <a:ext cx="43500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210" name="Google Shape;21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6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2626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382555" y="401216"/>
            <a:ext cx="10971245" cy="690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                                Np Complete</a:t>
            </a:r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body" idx="1"/>
          </p:nvPr>
        </p:nvSpPr>
        <p:spPr>
          <a:xfrm>
            <a:off x="179074" y="1237585"/>
            <a:ext cx="11174726" cy="5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If a problem comes under Np Hard and if it has a non deterministic algorithm then it is also called as a Np Complete problem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              SAT            L      Non Deterministic        NP   Complete Problem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cxnSp>
        <p:nvCxnSpPr>
          <p:cNvPr id="218" name="Google Shape;218;p14"/>
          <p:cNvCxnSpPr/>
          <p:nvPr/>
        </p:nvCxnSpPr>
        <p:spPr>
          <a:xfrm>
            <a:off x="1706235" y="2702978"/>
            <a:ext cx="68358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19" name="Google Shape;219;p14"/>
          <p:cNvCxnSpPr/>
          <p:nvPr/>
        </p:nvCxnSpPr>
        <p:spPr>
          <a:xfrm>
            <a:off x="2912781" y="2859832"/>
            <a:ext cx="266692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220" name="Google Shape;22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6931" y="3667571"/>
            <a:ext cx="7959012" cy="29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6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8453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Cook’s Theorem</a:t>
            </a:r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Cook’s Theorem states that 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Any NP problem can be converted to SAT in polynomial time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SAT will come into P if and only if P=NP, it will become deterministic.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28" name="Google Shape;22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6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959862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                         Clique to Vertex Cover</a:t>
            </a:r>
            <a:endParaRPr/>
          </a:p>
        </p:txBody>
      </p:sp>
      <p:pic>
        <p:nvPicPr>
          <p:cNvPr id="234" name="Google Shape;234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2487" t="1896" r="12582" b="7685"/>
          <a:stretch/>
        </p:blipFill>
        <p:spPr>
          <a:xfrm>
            <a:off x="1162973" y="1207363"/>
            <a:ext cx="7501633" cy="5463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0450" y="2002007"/>
            <a:ext cx="3943350" cy="123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05306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Summary</a:t>
            </a:r>
            <a:endParaRPr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Polynomial and Exponential Algorithms</a:t>
            </a:r>
            <a:endParaRPr/>
          </a:p>
          <a:p>
            <a:pPr marL="228600" lvl="0" indent="-87629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Framework/Guidelines for working on Exponential Algorithms</a:t>
            </a:r>
            <a:endParaRPr/>
          </a:p>
          <a:p>
            <a:pPr marL="228600" lvl="0" indent="-87629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NP-Hard</a:t>
            </a:r>
            <a:endParaRPr/>
          </a:p>
          <a:p>
            <a:pPr marL="228600" lvl="0" indent="-87629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Np-Complete</a:t>
            </a:r>
            <a:endParaRPr/>
          </a:p>
          <a:p>
            <a:pPr marL="228600" lvl="0" indent="-87629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Cook’s Theorem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20"/>
              <a:buNone/>
            </a:pPr>
            <a:r>
              <a:rPr lang="en-IN" sz="2220">
                <a:solidFill>
                  <a:srgbClr val="FF0000"/>
                </a:solidFill>
              </a:rPr>
              <a:t>Hope all our Non Deterministic Algorithms will turn into Polynomial Deterministic Algorithm i.e.P=NP☺</a:t>
            </a:r>
            <a:endParaRPr sz="2220">
              <a:solidFill>
                <a:srgbClr val="FF0000"/>
              </a:solidFill>
            </a:endParaRPr>
          </a:p>
        </p:txBody>
      </p:sp>
      <p:pic>
        <p:nvPicPr>
          <p:cNvPr id="243" name="Google Shape;24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6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589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3876</Words>
  <Application>Microsoft Office PowerPoint</Application>
  <PresentationFormat>Widescreen</PresentationFormat>
  <Paragraphs>590</Paragraphs>
  <Slides>95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9" baseType="lpstr">
      <vt:lpstr>Arial</vt:lpstr>
      <vt:lpstr>Arial Black</vt:lpstr>
      <vt:lpstr>Calibri</vt:lpstr>
      <vt:lpstr>Calibri Light</vt:lpstr>
      <vt:lpstr>Carlito</vt:lpstr>
      <vt:lpstr>Comic Sans MS</vt:lpstr>
      <vt:lpstr>Garamond</vt:lpstr>
      <vt:lpstr>OpenSymbol</vt:lpstr>
      <vt:lpstr>Symbol</vt:lpstr>
      <vt:lpstr>Times New Roman</vt:lpstr>
      <vt:lpstr>urw-din</vt:lpstr>
      <vt:lpstr>var(--font-din)</vt:lpstr>
      <vt:lpstr>Office Theme</vt:lpstr>
      <vt:lpstr>Equation</vt:lpstr>
      <vt:lpstr>Unit 5</vt:lpstr>
      <vt:lpstr>PowerPoint Presentation</vt:lpstr>
      <vt:lpstr>Undecidability</vt:lpstr>
      <vt:lpstr>Decidable Languages </vt:lpstr>
      <vt:lpstr>PowerPoint Presentation</vt:lpstr>
      <vt:lpstr>Decidability</vt:lpstr>
      <vt:lpstr>Example</vt:lpstr>
      <vt:lpstr>Theorem</vt:lpstr>
      <vt:lpstr>Theorem</vt:lpstr>
      <vt:lpstr>Theorem</vt:lpstr>
      <vt:lpstr>Theorem</vt:lpstr>
      <vt:lpstr>Undecidable Languages</vt:lpstr>
      <vt:lpstr>Undecidable problem</vt:lpstr>
      <vt:lpstr>PowerPoint Presentation</vt:lpstr>
      <vt:lpstr>Halting Problem</vt:lpstr>
      <vt:lpstr>PowerPoint Presentation</vt:lpstr>
      <vt:lpstr>PowerPoint Presentation</vt:lpstr>
      <vt:lpstr>Turing Machines are countable</vt:lpstr>
      <vt:lpstr>PowerPoint Presentation</vt:lpstr>
      <vt:lpstr>     Turing machines and computability  </vt:lpstr>
      <vt:lpstr>PowerPoint Presentation</vt:lpstr>
      <vt:lpstr>Rice’s theorem (1953) </vt:lpstr>
      <vt:lpstr>Properties of RE Languages</vt:lpstr>
      <vt:lpstr>Property :  Set of language</vt:lpstr>
      <vt:lpstr>Type of Property</vt:lpstr>
      <vt:lpstr> Non-trivial property </vt:lpstr>
      <vt:lpstr>PowerPoint Presentation</vt:lpstr>
      <vt:lpstr>More examples of non-trivial properties </vt:lpstr>
      <vt:lpstr>PowerPoint Presentation</vt:lpstr>
      <vt:lpstr>PowerPoint Presentation</vt:lpstr>
      <vt:lpstr>PowerPoint Presentation</vt:lpstr>
      <vt:lpstr>PowerPoint Presentation</vt:lpstr>
      <vt:lpstr>Can u apply rice theorem ?</vt:lpstr>
      <vt:lpstr>Rice Theorem ( Part 1 )</vt:lpstr>
      <vt:lpstr>Rice Theorem – The reduction</vt:lpstr>
      <vt:lpstr>Rice Theorem ( Part 2 )</vt:lpstr>
      <vt:lpstr>Rice Theorem (Part 2) – The reduction </vt:lpstr>
      <vt:lpstr>POST’s CORRESPONDENCE PROBLEM</vt:lpstr>
      <vt:lpstr>Post Correspondence Problem </vt:lpstr>
      <vt:lpstr>Example 1 </vt:lpstr>
      <vt:lpstr>Solution for Example 1</vt:lpstr>
      <vt:lpstr>Example 2 </vt:lpstr>
      <vt:lpstr>Solution for Example 2</vt:lpstr>
      <vt:lpstr>PowerPoint Presentation</vt:lpstr>
      <vt:lpstr>Post Correspondence Problem</vt:lpstr>
      <vt:lpstr>Post Correspondence Problem</vt:lpstr>
      <vt:lpstr>Example</vt:lpstr>
      <vt:lpstr>Does this PCP instance have a solution?</vt:lpstr>
      <vt:lpstr>Modified Post Correspondence  Problem (MPCP)</vt:lpstr>
      <vt:lpstr>Modified Post Correspondence  Problem (MPCP)</vt:lpstr>
      <vt:lpstr>Undecidability of PCP</vt:lpstr>
      <vt:lpstr>Reducing MPCP to PCP</vt:lpstr>
      <vt:lpstr>Mapping MPCP to PCP</vt:lpstr>
      <vt:lpstr>Mapping MPCP to PCP</vt:lpstr>
      <vt:lpstr>Mapping Lu to MPCP</vt:lpstr>
      <vt:lpstr>Mapping Lu to MPCP</vt:lpstr>
      <vt:lpstr>Rules of Reducing Lu to MPCP</vt:lpstr>
      <vt:lpstr>PowerPoint Presentation</vt:lpstr>
      <vt:lpstr>PowerPoint Presentation</vt:lpstr>
      <vt:lpstr>PowerPoint Presentation</vt:lpstr>
      <vt:lpstr>PowerPoint Presentation</vt:lpstr>
      <vt:lpstr>PCP is undecidable</vt:lpstr>
      <vt:lpstr>Recursive and Recursively Enumerable Language - Properties</vt:lpstr>
      <vt:lpstr>Recursive Enumerable (RE) or Type -0 Language </vt:lpstr>
      <vt:lpstr>Recursive Enumerable (RE) or Type -0 Language </vt:lpstr>
      <vt:lpstr>Recursive Language (REC) </vt:lpstr>
      <vt:lpstr>Closure Properties of Recursive Languages</vt:lpstr>
      <vt:lpstr>PowerPoint Presentation</vt:lpstr>
      <vt:lpstr>Introduction to Computational Complexity</vt:lpstr>
      <vt:lpstr>PowerPoint Presentation</vt:lpstr>
      <vt:lpstr>PowerPoint Presentation</vt:lpstr>
      <vt:lpstr>Turing Machines - the Role </vt:lpstr>
      <vt:lpstr>TIME COMPLEXITY-Turing Machine</vt:lpstr>
      <vt:lpstr>PowerPoint Presentation</vt:lpstr>
      <vt:lpstr>SPACE COMPLEXITY-Turing Machine</vt:lpstr>
      <vt:lpstr>PowerPoint Presentation</vt:lpstr>
      <vt:lpstr>EXAMPLE</vt:lpstr>
      <vt:lpstr>EXAMPLE</vt:lpstr>
      <vt:lpstr>NP HARD AND NP COMPLETE</vt:lpstr>
      <vt:lpstr>P and NP problems</vt:lpstr>
      <vt:lpstr>P and NP problems</vt:lpstr>
      <vt:lpstr>NP-Hard and Complete-Need</vt:lpstr>
      <vt:lpstr>Polynomial Vs Exponential Algorithms</vt:lpstr>
      <vt:lpstr>P and NP problems</vt:lpstr>
      <vt:lpstr>NP and P Problems</vt:lpstr>
      <vt:lpstr>NP Hard and NP Complete</vt:lpstr>
      <vt:lpstr>NP Hard and NP Complete</vt:lpstr>
      <vt:lpstr>How to convert Exponential Algorithms to Polynomial Algorithms?</vt:lpstr>
      <vt:lpstr>Non Deterministic Algorithm(Magic into procedure in future)</vt:lpstr>
      <vt:lpstr>Satisfiability Problem(SAT)</vt:lpstr>
      <vt:lpstr>Np Hard-Reduction</vt:lpstr>
      <vt:lpstr>                                Np Complete</vt:lpstr>
      <vt:lpstr>Cook’s Theorem</vt:lpstr>
      <vt:lpstr>                         Clique to Vertex Cover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 Department of Information Technology</dc:title>
  <dc:creator>Intel</dc:creator>
  <cp:lastModifiedBy>hr.ravibalaji@gmail.com</cp:lastModifiedBy>
  <cp:revision>9</cp:revision>
  <dcterms:created xsi:type="dcterms:W3CDTF">2020-11-02T08:43:53Z</dcterms:created>
  <dcterms:modified xsi:type="dcterms:W3CDTF">2020-11-13T13:26:43Z</dcterms:modified>
</cp:coreProperties>
</file>